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7"/>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9" r:id="rId92"/>
    <p:sldId id="350" r:id="rId93"/>
    <p:sldId id="351" r:id="rId94"/>
    <p:sldId id="352" r:id="rId95"/>
    <p:sldId id="353" r:id="rId96"/>
    <p:sldId id="354" r:id="rId97"/>
    <p:sldId id="355" r:id="rId98"/>
    <p:sldId id="356" r:id="rId99"/>
    <p:sldId id="357" r:id="rId100"/>
    <p:sldId id="348"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90C7D-F04B-446C-AACD-EBC929FA26E0}" type="datetimeFigureOut">
              <a:rPr lang="fr-FR" smtClean="0"/>
              <a:t>29/06/2023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4C3A0-79FC-424A-AD6D-4F2EBF0C5634}" type="slidenum">
              <a:rPr lang="fr-FR" smtClean="0"/>
              <a:t>‹#›</a:t>
            </a:fld>
            <a:endParaRPr lang="fr-FR"/>
          </a:p>
        </p:txBody>
      </p:sp>
    </p:spTree>
    <p:extLst>
      <p:ext uri="{BB962C8B-B14F-4D97-AF65-F5344CB8AC3E}">
        <p14:creationId xmlns:p14="http://schemas.microsoft.com/office/powerpoint/2010/main" val="275565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57</a:t>
            </a:fld>
            <a:endParaRPr lang="fr-FR"/>
          </a:p>
        </p:txBody>
      </p:sp>
    </p:spTree>
    <p:extLst>
      <p:ext uri="{BB962C8B-B14F-4D97-AF65-F5344CB8AC3E}">
        <p14:creationId xmlns:p14="http://schemas.microsoft.com/office/powerpoint/2010/main" val="3632244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66</a:t>
            </a:fld>
            <a:endParaRPr lang="fr-FR"/>
          </a:p>
        </p:txBody>
      </p:sp>
    </p:spTree>
    <p:extLst>
      <p:ext uri="{BB962C8B-B14F-4D97-AF65-F5344CB8AC3E}">
        <p14:creationId xmlns:p14="http://schemas.microsoft.com/office/powerpoint/2010/main" val="360057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By default, copying files and directories will traverse symbolic links, although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not overwrite a file or directory if it already exists, nor will it copy file attributes.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These behaviors can be altered by providing the additional options NOFOLLOW_LINKS,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REPLACE_EXISTING, and COPY_ATTRIBUTES, respectively, as discussed earlier in the chapter.</a:t>
            </a:r>
            <a:r>
              <a:rPr lang="en-US" dirty="0"/>
              <a:t> </a:t>
            </a:r>
            <a:br>
              <a:rPr lang="en-US" dirty="0"/>
            </a:b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67</a:t>
            </a:fld>
            <a:endParaRPr lang="fr-FR"/>
          </a:p>
        </p:txBody>
      </p:sp>
    </p:spTree>
    <p:extLst>
      <p:ext uri="{BB962C8B-B14F-4D97-AF65-F5344CB8AC3E}">
        <p14:creationId xmlns:p14="http://schemas.microsoft.com/office/powerpoint/2010/main" val="390633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68</a:t>
            </a:fld>
            <a:endParaRPr lang="fr-FR"/>
          </a:p>
        </p:txBody>
      </p:sp>
    </p:spTree>
    <p:extLst>
      <p:ext uri="{BB962C8B-B14F-4D97-AF65-F5344CB8AC3E}">
        <p14:creationId xmlns:p14="http://schemas.microsoft.com/office/powerpoint/2010/main" val="2268335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69</a:t>
            </a:fld>
            <a:endParaRPr lang="fr-FR"/>
          </a:p>
        </p:txBody>
      </p:sp>
    </p:spTree>
    <p:extLst>
      <p:ext uri="{BB962C8B-B14F-4D97-AF65-F5344CB8AC3E}">
        <p14:creationId xmlns:p14="http://schemas.microsoft.com/office/powerpoint/2010/main" val="312192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70</a:t>
            </a:fld>
            <a:endParaRPr lang="fr-FR"/>
          </a:p>
        </p:txBody>
      </p:sp>
    </p:spTree>
    <p:extLst>
      <p:ext uri="{BB962C8B-B14F-4D97-AF65-F5344CB8AC3E}">
        <p14:creationId xmlns:p14="http://schemas.microsoft.com/office/powerpoint/2010/main" val="370429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71</a:t>
            </a:fld>
            <a:endParaRPr lang="fr-FR"/>
          </a:p>
        </p:txBody>
      </p:sp>
    </p:spTree>
    <p:extLst>
      <p:ext uri="{BB962C8B-B14F-4D97-AF65-F5344CB8AC3E}">
        <p14:creationId xmlns:p14="http://schemas.microsoft.com/office/powerpoint/2010/main" val="316672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72</a:t>
            </a:fld>
            <a:endParaRPr lang="fr-FR"/>
          </a:p>
        </p:txBody>
      </p:sp>
    </p:spTree>
    <p:extLst>
      <p:ext uri="{BB962C8B-B14F-4D97-AF65-F5344CB8AC3E}">
        <p14:creationId xmlns:p14="http://schemas.microsoft.com/office/powerpoint/2010/main" val="2196041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73</a:t>
            </a:fld>
            <a:endParaRPr lang="fr-FR"/>
          </a:p>
        </p:txBody>
      </p:sp>
    </p:spTree>
    <p:extLst>
      <p:ext uri="{BB962C8B-B14F-4D97-AF65-F5344CB8AC3E}">
        <p14:creationId xmlns:p14="http://schemas.microsoft.com/office/powerpoint/2010/main" val="4259673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74</a:t>
            </a:fld>
            <a:endParaRPr lang="fr-FR"/>
          </a:p>
        </p:txBody>
      </p:sp>
    </p:spTree>
    <p:extLst>
      <p:ext uri="{BB962C8B-B14F-4D97-AF65-F5344CB8AC3E}">
        <p14:creationId xmlns:p14="http://schemas.microsoft.com/office/powerpoint/2010/main" val="2780740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75</a:t>
            </a:fld>
            <a:endParaRPr lang="fr-FR"/>
          </a:p>
        </p:txBody>
      </p:sp>
    </p:spTree>
    <p:extLst>
      <p:ext uri="{BB962C8B-B14F-4D97-AF65-F5344CB8AC3E}">
        <p14:creationId xmlns:p14="http://schemas.microsoft.com/office/powerpoint/2010/main" val="295647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58</a:t>
            </a:fld>
            <a:endParaRPr lang="fr-FR"/>
          </a:p>
        </p:txBody>
      </p:sp>
    </p:spTree>
    <p:extLst>
      <p:ext uri="{BB962C8B-B14F-4D97-AF65-F5344CB8AC3E}">
        <p14:creationId xmlns:p14="http://schemas.microsoft.com/office/powerpoint/2010/main" val="2436336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76</a:t>
            </a:fld>
            <a:endParaRPr lang="fr-FR"/>
          </a:p>
        </p:txBody>
      </p:sp>
    </p:spTree>
    <p:extLst>
      <p:ext uri="{BB962C8B-B14F-4D97-AF65-F5344CB8AC3E}">
        <p14:creationId xmlns:p14="http://schemas.microsoft.com/office/powerpoint/2010/main" val="2180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77</a:t>
            </a:fld>
            <a:endParaRPr lang="fr-FR"/>
          </a:p>
        </p:txBody>
      </p:sp>
    </p:spTree>
    <p:extLst>
      <p:ext uri="{BB962C8B-B14F-4D97-AF65-F5344CB8AC3E}">
        <p14:creationId xmlns:p14="http://schemas.microsoft.com/office/powerpoint/2010/main" val="227053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78</a:t>
            </a:fld>
            <a:endParaRPr lang="fr-FR"/>
          </a:p>
        </p:txBody>
      </p:sp>
    </p:spTree>
    <p:extLst>
      <p:ext uri="{BB962C8B-B14F-4D97-AF65-F5344CB8AC3E}">
        <p14:creationId xmlns:p14="http://schemas.microsoft.com/office/powerpoint/2010/main" val="933783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79</a:t>
            </a:fld>
            <a:endParaRPr lang="fr-FR"/>
          </a:p>
        </p:txBody>
      </p:sp>
    </p:spTree>
    <p:extLst>
      <p:ext uri="{BB962C8B-B14F-4D97-AF65-F5344CB8AC3E}">
        <p14:creationId xmlns:p14="http://schemas.microsoft.com/office/powerpoint/2010/main" val="2832377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80</a:t>
            </a:fld>
            <a:endParaRPr lang="fr-FR"/>
          </a:p>
        </p:txBody>
      </p:sp>
    </p:spTree>
    <p:extLst>
      <p:ext uri="{BB962C8B-B14F-4D97-AF65-F5344CB8AC3E}">
        <p14:creationId xmlns:p14="http://schemas.microsoft.com/office/powerpoint/2010/main" val="631811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81</a:t>
            </a:fld>
            <a:endParaRPr lang="fr-FR"/>
          </a:p>
        </p:txBody>
      </p:sp>
    </p:spTree>
    <p:extLst>
      <p:ext uri="{BB962C8B-B14F-4D97-AF65-F5344CB8AC3E}">
        <p14:creationId xmlns:p14="http://schemas.microsoft.com/office/powerpoint/2010/main" val="3573862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82</a:t>
            </a:fld>
            <a:endParaRPr lang="fr-FR"/>
          </a:p>
        </p:txBody>
      </p:sp>
    </p:spTree>
    <p:extLst>
      <p:ext uri="{BB962C8B-B14F-4D97-AF65-F5344CB8AC3E}">
        <p14:creationId xmlns:p14="http://schemas.microsoft.com/office/powerpoint/2010/main" val="2244002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83</a:t>
            </a:fld>
            <a:endParaRPr lang="fr-FR"/>
          </a:p>
        </p:txBody>
      </p:sp>
    </p:spTree>
    <p:extLst>
      <p:ext uri="{BB962C8B-B14F-4D97-AF65-F5344CB8AC3E}">
        <p14:creationId xmlns:p14="http://schemas.microsoft.com/office/powerpoint/2010/main" val="2105162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84</a:t>
            </a:fld>
            <a:endParaRPr lang="fr-FR"/>
          </a:p>
        </p:txBody>
      </p:sp>
    </p:spTree>
    <p:extLst>
      <p:ext uri="{BB962C8B-B14F-4D97-AF65-F5344CB8AC3E}">
        <p14:creationId xmlns:p14="http://schemas.microsoft.com/office/powerpoint/2010/main" val="3635338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85</a:t>
            </a:fld>
            <a:endParaRPr lang="fr-FR"/>
          </a:p>
        </p:txBody>
      </p:sp>
    </p:spTree>
    <p:extLst>
      <p:ext uri="{BB962C8B-B14F-4D97-AF65-F5344CB8AC3E}">
        <p14:creationId xmlns:p14="http://schemas.microsoft.com/office/powerpoint/2010/main" val="152887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59</a:t>
            </a:fld>
            <a:endParaRPr lang="fr-FR"/>
          </a:p>
        </p:txBody>
      </p:sp>
    </p:spTree>
    <p:extLst>
      <p:ext uri="{BB962C8B-B14F-4D97-AF65-F5344CB8AC3E}">
        <p14:creationId xmlns:p14="http://schemas.microsoft.com/office/powerpoint/2010/main" val="2896010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86</a:t>
            </a:fld>
            <a:endParaRPr lang="fr-FR"/>
          </a:p>
        </p:txBody>
      </p:sp>
    </p:spTree>
    <p:extLst>
      <p:ext uri="{BB962C8B-B14F-4D97-AF65-F5344CB8AC3E}">
        <p14:creationId xmlns:p14="http://schemas.microsoft.com/office/powerpoint/2010/main" val="487523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87</a:t>
            </a:fld>
            <a:endParaRPr lang="fr-FR"/>
          </a:p>
        </p:txBody>
      </p:sp>
    </p:spTree>
    <p:extLst>
      <p:ext uri="{BB962C8B-B14F-4D97-AF65-F5344CB8AC3E}">
        <p14:creationId xmlns:p14="http://schemas.microsoft.com/office/powerpoint/2010/main" val="1919561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88</a:t>
            </a:fld>
            <a:endParaRPr lang="fr-FR"/>
          </a:p>
        </p:txBody>
      </p:sp>
    </p:spTree>
    <p:extLst>
      <p:ext uri="{BB962C8B-B14F-4D97-AF65-F5344CB8AC3E}">
        <p14:creationId xmlns:p14="http://schemas.microsoft.com/office/powerpoint/2010/main" val="3113241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89</a:t>
            </a:fld>
            <a:endParaRPr lang="fr-FR"/>
          </a:p>
        </p:txBody>
      </p:sp>
    </p:spTree>
    <p:extLst>
      <p:ext uri="{BB962C8B-B14F-4D97-AF65-F5344CB8AC3E}">
        <p14:creationId xmlns:p14="http://schemas.microsoft.com/office/powerpoint/2010/main" val="2163777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90</a:t>
            </a:fld>
            <a:endParaRPr lang="fr-FR"/>
          </a:p>
        </p:txBody>
      </p:sp>
    </p:spTree>
    <p:extLst>
      <p:ext uri="{BB962C8B-B14F-4D97-AF65-F5344CB8AC3E}">
        <p14:creationId xmlns:p14="http://schemas.microsoft.com/office/powerpoint/2010/main" val="273614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91</a:t>
            </a:fld>
            <a:endParaRPr lang="fr-FR"/>
          </a:p>
        </p:txBody>
      </p:sp>
    </p:spTree>
    <p:extLst>
      <p:ext uri="{BB962C8B-B14F-4D97-AF65-F5344CB8AC3E}">
        <p14:creationId xmlns:p14="http://schemas.microsoft.com/office/powerpoint/2010/main" val="1389966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92</a:t>
            </a:fld>
            <a:endParaRPr lang="fr-FR"/>
          </a:p>
        </p:txBody>
      </p:sp>
    </p:spTree>
    <p:extLst>
      <p:ext uri="{BB962C8B-B14F-4D97-AF65-F5344CB8AC3E}">
        <p14:creationId xmlns:p14="http://schemas.microsoft.com/office/powerpoint/2010/main" val="3892308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93</a:t>
            </a:fld>
            <a:endParaRPr lang="fr-FR"/>
          </a:p>
        </p:txBody>
      </p:sp>
    </p:spTree>
    <p:extLst>
      <p:ext uri="{BB962C8B-B14F-4D97-AF65-F5344CB8AC3E}">
        <p14:creationId xmlns:p14="http://schemas.microsoft.com/office/powerpoint/2010/main" val="40687712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94</a:t>
            </a:fld>
            <a:endParaRPr lang="fr-FR"/>
          </a:p>
        </p:txBody>
      </p:sp>
    </p:spTree>
    <p:extLst>
      <p:ext uri="{BB962C8B-B14F-4D97-AF65-F5344CB8AC3E}">
        <p14:creationId xmlns:p14="http://schemas.microsoft.com/office/powerpoint/2010/main" val="1507953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95</a:t>
            </a:fld>
            <a:endParaRPr lang="fr-FR"/>
          </a:p>
        </p:txBody>
      </p:sp>
    </p:spTree>
    <p:extLst>
      <p:ext uri="{BB962C8B-B14F-4D97-AF65-F5344CB8AC3E}">
        <p14:creationId xmlns:p14="http://schemas.microsoft.com/office/powerpoint/2010/main" val="121994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60</a:t>
            </a:fld>
            <a:endParaRPr lang="fr-FR"/>
          </a:p>
        </p:txBody>
      </p:sp>
    </p:spTree>
    <p:extLst>
      <p:ext uri="{BB962C8B-B14F-4D97-AF65-F5344CB8AC3E}">
        <p14:creationId xmlns:p14="http://schemas.microsoft.com/office/powerpoint/2010/main" val="3129119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96</a:t>
            </a:fld>
            <a:endParaRPr lang="fr-FR"/>
          </a:p>
        </p:txBody>
      </p:sp>
    </p:spTree>
    <p:extLst>
      <p:ext uri="{BB962C8B-B14F-4D97-AF65-F5344CB8AC3E}">
        <p14:creationId xmlns:p14="http://schemas.microsoft.com/office/powerpoint/2010/main" val="2990535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97</a:t>
            </a:fld>
            <a:endParaRPr lang="fr-FR"/>
          </a:p>
        </p:txBody>
      </p:sp>
    </p:spTree>
    <p:extLst>
      <p:ext uri="{BB962C8B-B14F-4D97-AF65-F5344CB8AC3E}">
        <p14:creationId xmlns:p14="http://schemas.microsoft.com/office/powerpoint/2010/main" val="3905580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98</a:t>
            </a:fld>
            <a:endParaRPr lang="fr-FR"/>
          </a:p>
        </p:txBody>
      </p:sp>
    </p:spTree>
    <p:extLst>
      <p:ext uri="{BB962C8B-B14F-4D97-AF65-F5344CB8AC3E}">
        <p14:creationId xmlns:p14="http://schemas.microsoft.com/office/powerpoint/2010/main" val="831073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99</a:t>
            </a:fld>
            <a:endParaRPr lang="fr-FR"/>
          </a:p>
        </p:txBody>
      </p:sp>
    </p:spTree>
    <p:extLst>
      <p:ext uri="{BB962C8B-B14F-4D97-AF65-F5344CB8AC3E}">
        <p14:creationId xmlns:p14="http://schemas.microsoft.com/office/powerpoint/2010/main" val="1866978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100</a:t>
            </a:fld>
            <a:endParaRPr lang="fr-FR"/>
          </a:p>
        </p:txBody>
      </p:sp>
    </p:spTree>
    <p:extLst>
      <p:ext uri="{BB962C8B-B14F-4D97-AF65-F5344CB8AC3E}">
        <p14:creationId xmlns:p14="http://schemas.microsoft.com/office/powerpoint/2010/main" val="1791134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101</a:t>
            </a:fld>
            <a:endParaRPr lang="fr-FR"/>
          </a:p>
        </p:txBody>
      </p:sp>
    </p:spTree>
    <p:extLst>
      <p:ext uri="{BB962C8B-B14F-4D97-AF65-F5344CB8AC3E}">
        <p14:creationId xmlns:p14="http://schemas.microsoft.com/office/powerpoint/2010/main" val="2414087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102</a:t>
            </a:fld>
            <a:endParaRPr lang="fr-FR"/>
          </a:p>
        </p:txBody>
      </p:sp>
    </p:spTree>
    <p:extLst>
      <p:ext uri="{BB962C8B-B14F-4D97-AF65-F5344CB8AC3E}">
        <p14:creationId xmlns:p14="http://schemas.microsoft.com/office/powerpoint/2010/main" val="2129322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103</a:t>
            </a:fld>
            <a:endParaRPr lang="fr-FR"/>
          </a:p>
        </p:txBody>
      </p:sp>
    </p:spTree>
    <p:extLst>
      <p:ext uri="{BB962C8B-B14F-4D97-AF65-F5344CB8AC3E}">
        <p14:creationId xmlns:p14="http://schemas.microsoft.com/office/powerpoint/2010/main" val="2713470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104</a:t>
            </a:fld>
            <a:endParaRPr lang="fr-FR"/>
          </a:p>
        </p:txBody>
      </p:sp>
    </p:spTree>
    <p:extLst>
      <p:ext uri="{BB962C8B-B14F-4D97-AF65-F5344CB8AC3E}">
        <p14:creationId xmlns:p14="http://schemas.microsoft.com/office/powerpoint/2010/main" val="24613997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105</a:t>
            </a:fld>
            <a:endParaRPr lang="fr-FR"/>
          </a:p>
        </p:txBody>
      </p:sp>
    </p:spTree>
    <p:extLst>
      <p:ext uri="{BB962C8B-B14F-4D97-AF65-F5344CB8AC3E}">
        <p14:creationId xmlns:p14="http://schemas.microsoft.com/office/powerpoint/2010/main" val="59537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61</a:t>
            </a:fld>
            <a:endParaRPr lang="fr-FR"/>
          </a:p>
        </p:txBody>
      </p:sp>
    </p:spTree>
    <p:extLst>
      <p:ext uri="{BB962C8B-B14F-4D97-AF65-F5344CB8AC3E}">
        <p14:creationId xmlns:p14="http://schemas.microsoft.com/office/powerpoint/2010/main" val="3207465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106</a:t>
            </a:fld>
            <a:endParaRPr lang="fr-FR"/>
          </a:p>
        </p:txBody>
      </p:sp>
    </p:spTree>
    <p:extLst>
      <p:ext uri="{BB962C8B-B14F-4D97-AF65-F5344CB8AC3E}">
        <p14:creationId xmlns:p14="http://schemas.microsoft.com/office/powerpoint/2010/main" val="1300136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107</a:t>
            </a:fld>
            <a:endParaRPr lang="fr-FR"/>
          </a:p>
        </p:txBody>
      </p:sp>
    </p:spTree>
    <p:extLst>
      <p:ext uri="{BB962C8B-B14F-4D97-AF65-F5344CB8AC3E}">
        <p14:creationId xmlns:p14="http://schemas.microsoft.com/office/powerpoint/2010/main" val="420797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108</a:t>
            </a:fld>
            <a:endParaRPr lang="fr-FR"/>
          </a:p>
        </p:txBody>
      </p:sp>
    </p:spTree>
    <p:extLst>
      <p:ext uri="{BB962C8B-B14F-4D97-AF65-F5344CB8AC3E}">
        <p14:creationId xmlns:p14="http://schemas.microsoft.com/office/powerpoint/2010/main" val="40405084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109</a:t>
            </a:fld>
            <a:endParaRPr lang="fr-FR"/>
          </a:p>
        </p:txBody>
      </p:sp>
    </p:spTree>
    <p:extLst>
      <p:ext uri="{BB962C8B-B14F-4D97-AF65-F5344CB8AC3E}">
        <p14:creationId xmlns:p14="http://schemas.microsoft.com/office/powerpoint/2010/main" val="3877712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110</a:t>
            </a:fld>
            <a:endParaRPr lang="fr-FR"/>
          </a:p>
        </p:txBody>
      </p:sp>
    </p:spTree>
    <p:extLst>
      <p:ext uri="{BB962C8B-B14F-4D97-AF65-F5344CB8AC3E}">
        <p14:creationId xmlns:p14="http://schemas.microsoft.com/office/powerpoint/2010/main" val="24765804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111</a:t>
            </a:fld>
            <a:endParaRPr lang="fr-FR"/>
          </a:p>
        </p:txBody>
      </p:sp>
    </p:spTree>
    <p:extLst>
      <p:ext uri="{BB962C8B-B14F-4D97-AF65-F5344CB8AC3E}">
        <p14:creationId xmlns:p14="http://schemas.microsoft.com/office/powerpoint/2010/main" val="1747479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112</a:t>
            </a:fld>
            <a:endParaRPr lang="fr-FR"/>
          </a:p>
        </p:txBody>
      </p:sp>
    </p:spTree>
    <p:extLst>
      <p:ext uri="{BB962C8B-B14F-4D97-AF65-F5344CB8AC3E}">
        <p14:creationId xmlns:p14="http://schemas.microsoft.com/office/powerpoint/2010/main" val="22935268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113</a:t>
            </a:fld>
            <a:endParaRPr lang="fr-FR"/>
          </a:p>
        </p:txBody>
      </p:sp>
    </p:spTree>
    <p:extLst>
      <p:ext uri="{BB962C8B-B14F-4D97-AF65-F5344CB8AC3E}">
        <p14:creationId xmlns:p14="http://schemas.microsoft.com/office/powerpoint/2010/main" val="26269793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114</a:t>
            </a:fld>
            <a:endParaRPr lang="fr-FR"/>
          </a:p>
        </p:txBody>
      </p:sp>
    </p:spTree>
    <p:extLst>
      <p:ext uri="{BB962C8B-B14F-4D97-AF65-F5344CB8AC3E}">
        <p14:creationId xmlns:p14="http://schemas.microsoft.com/office/powerpoint/2010/main" val="31069656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115</a:t>
            </a:fld>
            <a:endParaRPr lang="fr-FR"/>
          </a:p>
        </p:txBody>
      </p:sp>
    </p:spTree>
    <p:extLst>
      <p:ext uri="{BB962C8B-B14F-4D97-AF65-F5344CB8AC3E}">
        <p14:creationId xmlns:p14="http://schemas.microsoft.com/office/powerpoint/2010/main" val="1498278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62</a:t>
            </a:fld>
            <a:endParaRPr lang="fr-FR"/>
          </a:p>
        </p:txBody>
      </p:sp>
    </p:spTree>
    <p:extLst>
      <p:ext uri="{BB962C8B-B14F-4D97-AF65-F5344CB8AC3E}">
        <p14:creationId xmlns:p14="http://schemas.microsoft.com/office/powerpoint/2010/main" val="19691303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116</a:t>
            </a:fld>
            <a:endParaRPr lang="fr-FR"/>
          </a:p>
        </p:txBody>
      </p:sp>
    </p:spTree>
    <p:extLst>
      <p:ext uri="{BB962C8B-B14F-4D97-AF65-F5344CB8AC3E}">
        <p14:creationId xmlns:p14="http://schemas.microsoft.com/office/powerpoint/2010/main" val="8902510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117</a:t>
            </a:fld>
            <a:endParaRPr lang="fr-FR"/>
          </a:p>
        </p:txBody>
      </p:sp>
    </p:spTree>
    <p:extLst>
      <p:ext uri="{BB962C8B-B14F-4D97-AF65-F5344CB8AC3E}">
        <p14:creationId xmlns:p14="http://schemas.microsoft.com/office/powerpoint/2010/main" val="32513837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118</a:t>
            </a:fld>
            <a:endParaRPr lang="fr-FR"/>
          </a:p>
        </p:txBody>
      </p:sp>
    </p:spTree>
    <p:extLst>
      <p:ext uri="{BB962C8B-B14F-4D97-AF65-F5344CB8AC3E}">
        <p14:creationId xmlns:p14="http://schemas.microsoft.com/office/powerpoint/2010/main" val="14660923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119</a:t>
            </a:fld>
            <a:endParaRPr lang="fr-FR"/>
          </a:p>
        </p:txBody>
      </p:sp>
    </p:spTree>
    <p:extLst>
      <p:ext uri="{BB962C8B-B14F-4D97-AF65-F5344CB8AC3E}">
        <p14:creationId xmlns:p14="http://schemas.microsoft.com/office/powerpoint/2010/main" val="2037242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120</a:t>
            </a:fld>
            <a:endParaRPr lang="fr-FR"/>
          </a:p>
        </p:txBody>
      </p:sp>
    </p:spTree>
    <p:extLst>
      <p:ext uri="{BB962C8B-B14F-4D97-AF65-F5344CB8AC3E}">
        <p14:creationId xmlns:p14="http://schemas.microsoft.com/office/powerpoint/2010/main" val="41737353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121</a:t>
            </a:fld>
            <a:endParaRPr lang="fr-FR"/>
          </a:p>
        </p:txBody>
      </p:sp>
    </p:spTree>
    <p:extLst>
      <p:ext uri="{BB962C8B-B14F-4D97-AF65-F5344CB8AC3E}">
        <p14:creationId xmlns:p14="http://schemas.microsoft.com/office/powerpoint/2010/main" val="33502540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122</a:t>
            </a:fld>
            <a:endParaRPr lang="fr-FR"/>
          </a:p>
        </p:txBody>
      </p:sp>
    </p:spTree>
    <p:extLst>
      <p:ext uri="{BB962C8B-B14F-4D97-AF65-F5344CB8AC3E}">
        <p14:creationId xmlns:p14="http://schemas.microsoft.com/office/powerpoint/2010/main" val="14955531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123</a:t>
            </a:fld>
            <a:endParaRPr lang="fr-FR"/>
          </a:p>
        </p:txBody>
      </p:sp>
    </p:spTree>
    <p:extLst>
      <p:ext uri="{BB962C8B-B14F-4D97-AF65-F5344CB8AC3E}">
        <p14:creationId xmlns:p14="http://schemas.microsoft.com/office/powerpoint/2010/main" val="2121092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124</a:t>
            </a:fld>
            <a:endParaRPr lang="fr-FR"/>
          </a:p>
        </p:txBody>
      </p:sp>
    </p:spTree>
    <p:extLst>
      <p:ext uri="{BB962C8B-B14F-4D97-AF65-F5344CB8AC3E}">
        <p14:creationId xmlns:p14="http://schemas.microsoft.com/office/powerpoint/2010/main" val="37428711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125</a:t>
            </a:fld>
            <a:endParaRPr lang="fr-FR"/>
          </a:p>
        </p:txBody>
      </p:sp>
    </p:spTree>
    <p:extLst>
      <p:ext uri="{BB962C8B-B14F-4D97-AF65-F5344CB8AC3E}">
        <p14:creationId xmlns:p14="http://schemas.microsoft.com/office/powerpoint/2010/main" val="7075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63</a:t>
            </a:fld>
            <a:endParaRPr lang="fr-FR"/>
          </a:p>
        </p:txBody>
      </p:sp>
    </p:spTree>
    <p:extLst>
      <p:ext uri="{BB962C8B-B14F-4D97-AF65-F5344CB8AC3E}">
        <p14:creationId xmlns:p14="http://schemas.microsoft.com/office/powerpoint/2010/main" val="104746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64</a:t>
            </a:fld>
            <a:endParaRPr lang="fr-FR"/>
          </a:p>
        </p:txBody>
      </p:sp>
    </p:spTree>
    <p:extLst>
      <p:ext uri="{BB962C8B-B14F-4D97-AF65-F5344CB8AC3E}">
        <p14:creationId xmlns:p14="http://schemas.microsoft.com/office/powerpoint/2010/main" val="375483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It is also the only Path method to support the NOFOLLOW_LINKS option. </a:t>
            </a:r>
            <a:endParaRPr lang="fr-FR" dirty="0"/>
          </a:p>
        </p:txBody>
      </p:sp>
      <p:sp>
        <p:nvSpPr>
          <p:cNvPr id="4" name="Espace réservé du numéro de diapositive 3"/>
          <p:cNvSpPr>
            <a:spLocks noGrp="1"/>
          </p:cNvSpPr>
          <p:nvPr>
            <p:ph type="sldNum" sz="quarter" idx="5"/>
          </p:nvPr>
        </p:nvSpPr>
        <p:spPr/>
        <p:txBody>
          <a:bodyPr/>
          <a:lstStyle/>
          <a:p>
            <a:fld id="{87B4C3A0-79FC-424A-AD6D-4F2EBF0C5634}" type="slidenum">
              <a:rPr lang="fr-FR" smtClean="0"/>
              <a:t>65</a:t>
            </a:fld>
            <a:endParaRPr lang="fr-FR"/>
          </a:p>
        </p:txBody>
      </p:sp>
    </p:spTree>
    <p:extLst>
      <p:ext uri="{BB962C8B-B14F-4D97-AF65-F5344CB8AC3E}">
        <p14:creationId xmlns:p14="http://schemas.microsoft.com/office/powerpoint/2010/main" val="324034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668BF63-B58D-45E9-9688-DC9F4C35A11E}" type="datetime1">
              <a:rPr lang="fr-FR" smtClean="0"/>
              <a:t>29/06/2023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fr-FR"/>
              <a:t>Dr.Mohamed Amine Mezghich                                                                                                Chapter 9 : NIO.2</a:t>
            </a: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051A044-226B-4FC4-923B-D5A2C6F0B87A}" type="datetime1">
              <a:rPr lang="fr-FR" smtClean="0"/>
              <a:t>29/06/2023</a:t>
            </a:fld>
            <a:endParaRPr lang="fr-FR"/>
          </a:p>
        </p:txBody>
      </p:sp>
      <p:sp>
        <p:nvSpPr>
          <p:cNvPr id="6" name="Footer Placeholder 5"/>
          <p:cNvSpPr>
            <a:spLocks noGrp="1"/>
          </p:cNvSpPr>
          <p:nvPr>
            <p:ph type="ftr" sz="quarter" idx="11"/>
          </p:nvPr>
        </p:nvSpPr>
        <p:spPr/>
        <p:txBody>
          <a:bodyPr/>
          <a:lstStyle/>
          <a:p>
            <a:r>
              <a:rPr lang="fr-FR"/>
              <a:t>Dr.Mohamed Amine Mezghich                                                                                                Chapter 9 : NIO.2</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DE89171-6833-4AF3-9017-AFCDDA41B276}"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E45BFD2-A434-4864-80A8-0D8512871F2E}"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452029F-48F9-4890-8C48-625608336352}"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82B4F7D-03E9-4F5B-9A96-3CE7D0084432}"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2DDAC36-94C8-4298-91EF-FA7FBB3DA645}"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97FA3C-C792-4C9B-8D73-E3C00A8CF569}"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6780AC6-1690-4D66-95D6-6136C68FBDD4}"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85B66A7-311E-426B-A98D-4102EA86A7F9}"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7B16CB0-9ED2-4EDF-BC95-BDB6D8BC7F7B}" type="datetime1">
              <a:rPr lang="fr-FR" smtClean="0"/>
              <a:t>29/06/2023</a:t>
            </a:fld>
            <a:endParaRPr lang="fr-FR"/>
          </a:p>
        </p:txBody>
      </p:sp>
      <p:sp>
        <p:nvSpPr>
          <p:cNvPr id="5" name="Footer Placeholder 4"/>
          <p:cNvSpPr>
            <a:spLocks noGrp="1"/>
          </p:cNvSpPr>
          <p:nvPr>
            <p:ph type="ftr" sz="quarter" idx="11"/>
          </p:nvPr>
        </p:nvSpPr>
        <p:spPr/>
        <p:txBody>
          <a:bodyPr/>
          <a:lstStyle/>
          <a:p>
            <a:r>
              <a:rPr lang="fr-FR"/>
              <a:t>Dr.Mohamed Amine Mezghich                                                                                                Chapter 9 : NIO.2</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7B748B-7CA7-4169-A65C-31F1C23DC3E2}" type="datetime1">
              <a:rPr lang="fr-FR" smtClean="0"/>
              <a:t>29/06/2023</a:t>
            </a:fld>
            <a:endParaRPr lang="fr-FR"/>
          </a:p>
        </p:txBody>
      </p:sp>
      <p:sp>
        <p:nvSpPr>
          <p:cNvPr id="6" name="Footer Placeholder 5"/>
          <p:cNvSpPr>
            <a:spLocks noGrp="1"/>
          </p:cNvSpPr>
          <p:nvPr>
            <p:ph type="ftr" sz="quarter" idx="11"/>
          </p:nvPr>
        </p:nvSpPr>
        <p:spPr/>
        <p:txBody>
          <a:bodyPr/>
          <a:lstStyle/>
          <a:p>
            <a:r>
              <a:rPr lang="fr-FR"/>
              <a:t>Dr.Mohamed Amine Mezghich                                                                                                Chapter 9 : NIO.2</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B8462-F9B8-40F1-B712-EC1DB28C16F3}" type="datetime1">
              <a:rPr lang="fr-FR" smtClean="0"/>
              <a:t>29/06/2023</a:t>
            </a:fld>
            <a:endParaRPr lang="fr-FR"/>
          </a:p>
        </p:txBody>
      </p:sp>
      <p:sp>
        <p:nvSpPr>
          <p:cNvPr id="8" name="Footer Placeholder 7"/>
          <p:cNvSpPr>
            <a:spLocks noGrp="1"/>
          </p:cNvSpPr>
          <p:nvPr>
            <p:ph type="ftr" sz="quarter" idx="11"/>
          </p:nvPr>
        </p:nvSpPr>
        <p:spPr/>
        <p:txBody>
          <a:bodyPr/>
          <a:lstStyle/>
          <a:p>
            <a:r>
              <a:rPr lang="fr-FR"/>
              <a:t>Dr.Mohamed Amine Mezghich                                                                                                Chapter 9 : NIO.2</a:t>
            </a: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CE5D0D7-9B2F-49AE-99A5-0D96958FBBE6}" type="datetime1">
              <a:rPr lang="fr-FR" smtClean="0"/>
              <a:t>29/06/2023</a:t>
            </a:fld>
            <a:endParaRPr lang="fr-FR"/>
          </a:p>
        </p:txBody>
      </p:sp>
      <p:sp>
        <p:nvSpPr>
          <p:cNvPr id="4" name="Footer Placeholder 3"/>
          <p:cNvSpPr>
            <a:spLocks noGrp="1"/>
          </p:cNvSpPr>
          <p:nvPr>
            <p:ph type="ftr" sz="quarter" idx="11"/>
          </p:nvPr>
        </p:nvSpPr>
        <p:spPr/>
        <p:txBody>
          <a:bodyPr/>
          <a:lstStyle/>
          <a:p>
            <a:r>
              <a:rPr lang="fr-FR"/>
              <a:t>Dr.Mohamed Amine Mezghich                                                                                                Chapter 9 : NIO.2</a:t>
            </a: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AD96A-352C-4F61-B1AB-1923E075CB27}" type="datetime1">
              <a:rPr lang="fr-FR" smtClean="0"/>
              <a:t>29/06/2023</a:t>
            </a:fld>
            <a:endParaRPr lang="fr-FR"/>
          </a:p>
        </p:txBody>
      </p:sp>
      <p:sp>
        <p:nvSpPr>
          <p:cNvPr id="3" name="Footer Placeholder 2"/>
          <p:cNvSpPr>
            <a:spLocks noGrp="1"/>
          </p:cNvSpPr>
          <p:nvPr>
            <p:ph type="ftr" sz="quarter" idx="11"/>
          </p:nvPr>
        </p:nvSpPr>
        <p:spPr/>
        <p:txBody>
          <a:bodyPr/>
          <a:lstStyle/>
          <a:p>
            <a:r>
              <a:rPr lang="fr-FR"/>
              <a:t>Dr.Mohamed Amine Mezghich                                                                                                Chapter 9 : NIO.2</a:t>
            </a: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51588AE-7BC0-43EC-B0F3-F95E01400EDD}" type="datetime1">
              <a:rPr lang="fr-FR" smtClean="0"/>
              <a:t>29/06/2023</a:t>
            </a:fld>
            <a:endParaRPr lang="fr-FR"/>
          </a:p>
        </p:txBody>
      </p:sp>
      <p:sp>
        <p:nvSpPr>
          <p:cNvPr id="6" name="Footer Placeholder 5"/>
          <p:cNvSpPr>
            <a:spLocks noGrp="1"/>
          </p:cNvSpPr>
          <p:nvPr>
            <p:ph type="ftr" sz="quarter" idx="11"/>
          </p:nvPr>
        </p:nvSpPr>
        <p:spPr/>
        <p:txBody>
          <a:bodyPr/>
          <a:lstStyle/>
          <a:p>
            <a:r>
              <a:rPr lang="fr-FR"/>
              <a:t>Dr.Mohamed Amine Mezghich                                                                                                Chapter 9 : NIO.2</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C55ACAB-20B0-4435-BD02-20BBE4F35644}" type="datetime1">
              <a:rPr lang="fr-FR" smtClean="0"/>
              <a:t>29/06/2023</a:t>
            </a:fld>
            <a:endParaRPr lang="fr-FR"/>
          </a:p>
        </p:txBody>
      </p:sp>
      <p:sp>
        <p:nvSpPr>
          <p:cNvPr id="6" name="Footer Placeholder 5"/>
          <p:cNvSpPr>
            <a:spLocks noGrp="1"/>
          </p:cNvSpPr>
          <p:nvPr>
            <p:ph type="ftr" sz="quarter" idx="11"/>
          </p:nvPr>
        </p:nvSpPr>
        <p:spPr/>
        <p:txBody>
          <a:bodyPr/>
          <a:lstStyle/>
          <a:p>
            <a:r>
              <a:rPr lang="fr-FR"/>
              <a:t>Dr.Mohamed Amine Mezghich                                                                                                Chapter 9 : NIO.2</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6956BB-BED0-4CAD-A8C4-F80F17E845AD}" type="datetime1">
              <a:rPr lang="fr-FR" smtClean="0"/>
              <a:t>29/06/2023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a:t>Dr.Mohamed Amine Mezghich                                                                                                Chapter 9 : NIO.2</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xmlns="" id="{ECDFEC35-CEF5-4452-8BE9-0B69AEDF2BB8}"/>
              </a:ext>
            </a:extLst>
          </p:cNvPr>
          <p:cNvSpPr>
            <a:spLocks noGrp="1"/>
          </p:cNvSpPr>
          <p:nvPr>
            <p:ph type="ctrTitle"/>
          </p:nvPr>
        </p:nvSpPr>
        <p:spPr>
          <a:xfrm>
            <a:off x="2692398" y="1871131"/>
            <a:ext cx="6815669" cy="1515533"/>
          </a:xfrm>
        </p:spPr>
        <p:txBody>
          <a:bodyPr/>
          <a:lstStyle/>
          <a:p>
            <a:r>
              <a:rPr lang="fr-FR" b="1" dirty="0"/>
              <a:t>OCP 11 </a:t>
            </a:r>
            <a:r>
              <a:rPr lang="fr-FR" b="1" dirty="0" smtClean="0"/>
              <a:t>[</a:t>
            </a:r>
            <a:r>
              <a:rPr lang="fr-FR" b="1" dirty="0"/>
              <a:t>1Z0-819]</a:t>
            </a:r>
            <a:endParaRPr lang="fr-FR" b="1" dirty="0"/>
          </a:p>
        </p:txBody>
      </p:sp>
      <p:sp>
        <p:nvSpPr>
          <p:cNvPr id="10" name="Sous-titre 2">
            <a:extLst>
              <a:ext uri="{FF2B5EF4-FFF2-40B4-BE49-F238E27FC236}">
                <a16:creationId xmlns:a16="http://schemas.microsoft.com/office/drawing/2014/main" xmlns="" id="{3D36AEA5-98BD-44BB-81D6-092CF4E1900E}"/>
              </a:ext>
            </a:extLst>
          </p:cNvPr>
          <p:cNvSpPr>
            <a:spLocks noGrp="1"/>
          </p:cNvSpPr>
          <p:nvPr>
            <p:ph type="subTitle" idx="1"/>
          </p:nvPr>
        </p:nvSpPr>
        <p:spPr>
          <a:xfrm>
            <a:off x="2692398" y="3657597"/>
            <a:ext cx="6815669" cy="1320802"/>
          </a:xfrm>
        </p:spPr>
        <p:txBody>
          <a:bodyPr>
            <a:normAutofit lnSpcReduction="10000"/>
          </a:bodyPr>
          <a:lstStyle/>
          <a:p>
            <a:r>
              <a:rPr lang="fr-FR" dirty="0"/>
              <a:t>Dr.-</a:t>
            </a:r>
            <a:r>
              <a:rPr lang="fr-FR" dirty="0" err="1"/>
              <a:t>Ing</a:t>
            </a:r>
            <a:r>
              <a:rPr lang="fr-FR" dirty="0"/>
              <a:t> Mohamed Amine Mezghich</a:t>
            </a:r>
          </a:p>
          <a:p>
            <a:r>
              <a:rPr lang="fr-FR" dirty="0"/>
              <a:t>Associate Professor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12" name="Picture 4" descr="RÃ©sultat de recherche d'images pour &quot;java&quot;">
            <a:extLst>
              <a:ext uri="{FF2B5EF4-FFF2-40B4-BE49-F238E27FC236}">
                <a16:creationId xmlns:a16="http://schemas.microsoft.com/office/drawing/2014/main" xmlns="" id="{5EB01B72-98C1-4786-9A4D-EF24149ECC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xmlns="" id="{93E82266-6CF7-4918-AC77-D850DDCE9C3B}"/>
              </a:ext>
            </a:extLst>
          </p:cNvPr>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sp>
        <p:nvSpPr>
          <p:cNvPr id="14" name="Espace réservé du pied de page 13">
            <a:extLst>
              <a:ext uri="{FF2B5EF4-FFF2-40B4-BE49-F238E27FC236}">
                <a16:creationId xmlns:a16="http://schemas.microsoft.com/office/drawing/2014/main" xmlns="" id="{DEA9AECC-2623-46F7-A0B4-D9E256CCA474}"/>
              </a:ext>
            </a:extLst>
          </p:cNvPr>
          <p:cNvSpPr>
            <a:spLocks noGrp="1"/>
          </p:cNvSpPr>
          <p:nvPr>
            <p:ph type="ftr" sz="quarter" idx="11"/>
          </p:nvPr>
        </p:nvSpPr>
        <p:spPr/>
        <p:txBody>
          <a:bodyPr/>
          <a:lstStyle/>
          <a:p>
            <a:r>
              <a:rPr lang="fr-FR"/>
              <a:t>Dr.Mohamed Amine Mezghich                                                                                                Chapter 9 : NIO.2</a:t>
            </a:r>
          </a:p>
        </p:txBody>
      </p:sp>
      <p:sp>
        <p:nvSpPr>
          <p:cNvPr id="15" name="Espace réservé de la date 14">
            <a:extLst>
              <a:ext uri="{FF2B5EF4-FFF2-40B4-BE49-F238E27FC236}">
                <a16:creationId xmlns:a16="http://schemas.microsoft.com/office/drawing/2014/main" xmlns="" id="{64F767F7-5E30-48F3-AF46-F661E4F84BB9}"/>
              </a:ext>
            </a:extLst>
          </p:cNvPr>
          <p:cNvSpPr>
            <a:spLocks noGrp="1"/>
          </p:cNvSpPr>
          <p:nvPr>
            <p:ph type="dt" sz="half" idx="10"/>
          </p:nvPr>
        </p:nvSpPr>
        <p:spPr/>
        <p:txBody>
          <a:bodyPr/>
          <a:lstStyle/>
          <a:p>
            <a:fld id="{E61F693F-D026-4E8E-B487-8D11F6DF5FB7}" type="datetime1">
              <a:rPr lang="fr-FR" smtClean="0"/>
              <a:t>29/06/2023</a:t>
            </a:fld>
            <a:endParaRPr lang="fr-FR"/>
          </a:p>
        </p:txBody>
      </p:sp>
      <p:sp>
        <p:nvSpPr>
          <p:cNvPr id="2" name="Espace réservé du numéro de diapositive 1">
            <a:extLst>
              <a:ext uri="{FF2B5EF4-FFF2-40B4-BE49-F238E27FC236}">
                <a16:creationId xmlns:a16="http://schemas.microsoft.com/office/drawing/2014/main" xmlns="" id="{C7809AC8-2DFA-4961-B960-208FB3FE123C}"/>
              </a:ext>
            </a:extLst>
          </p:cNvPr>
          <p:cNvSpPr>
            <a:spLocks noGrp="1"/>
          </p:cNvSpPr>
          <p:nvPr>
            <p:ph type="sldNum" sz="quarter" idx="12"/>
          </p:nvPr>
        </p:nvSpPr>
        <p:spPr/>
        <p:txBody>
          <a:bodyPr/>
          <a:lstStyle/>
          <a:p>
            <a:fld id="{4A5BDE94-4727-4585-B07D-29C32A2ADF6D}" type="slidenum">
              <a:rPr lang="fr-FR" smtClean="0"/>
              <a:t>1</a:t>
            </a:fld>
            <a:endParaRPr lang="fr-FR"/>
          </a:p>
        </p:txBody>
      </p:sp>
      <p:pic>
        <p:nvPicPr>
          <p:cNvPr id="16" name="Picture 2" descr="Oracle Certified Professional: Java 11 Developer (Part 2)">
            <a:extLst>
              <a:ext uri="{FF2B5EF4-FFF2-40B4-BE49-F238E27FC236}">
                <a16:creationId xmlns="" xmlns:a16="http://schemas.microsoft.com/office/drawing/2014/main" id="{1339C99B-CF49-4EC4-AFC2-DC9B1A58F9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6987" y="6118"/>
            <a:ext cx="1865013" cy="186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8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563944"/>
          </a:xfrm>
        </p:spPr>
        <p:txBody>
          <a:bodyPr>
            <a:normAutofit fontScale="85000" lnSpcReduction="20000"/>
          </a:bodyPr>
          <a:lstStyle/>
          <a:p>
            <a:r>
              <a:rPr lang="en-US" b="1" dirty="0">
                <a:solidFill>
                  <a:srgbClr val="FF0000"/>
                </a:solidFill>
              </a:rPr>
              <a:t>2-1) Creating Paths</a:t>
            </a:r>
            <a:endParaRPr lang="en-US" b="1" dirty="0"/>
          </a:p>
          <a:p>
            <a:r>
              <a:rPr lang="en-US" dirty="0"/>
              <a:t>You can also create a Path using the </a:t>
            </a:r>
            <a:r>
              <a:rPr lang="en-US" dirty="0">
                <a:solidFill>
                  <a:srgbClr val="0070C0"/>
                </a:solidFill>
              </a:rPr>
              <a:t>Paths class using a </a:t>
            </a:r>
            <a:r>
              <a:rPr lang="en-US" dirty="0" err="1">
                <a:solidFill>
                  <a:srgbClr val="0070C0"/>
                </a:solidFill>
              </a:rPr>
              <a:t>vararg</a:t>
            </a:r>
            <a:r>
              <a:rPr lang="en-US" dirty="0">
                <a:solidFill>
                  <a:srgbClr val="0070C0"/>
                </a:solidFill>
              </a:rPr>
              <a:t> of type String</a:t>
            </a:r>
            <a:r>
              <a:rPr lang="en-US" dirty="0"/>
              <a:t>, such as </a:t>
            </a:r>
            <a:r>
              <a:rPr lang="en-US" b="1" dirty="0" err="1">
                <a:solidFill>
                  <a:srgbClr val="0070C0"/>
                </a:solidFill>
              </a:rPr>
              <a:t>Paths.get</a:t>
            </a:r>
            <a:r>
              <a:rPr lang="en-US" b="1" dirty="0">
                <a:solidFill>
                  <a:srgbClr val="0070C0"/>
                </a:solidFill>
              </a:rPr>
              <a:t>(</a:t>
            </a:r>
            <a:r>
              <a:rPr lang="en-US" b="1" dirty="0" err="1">
                <a:solidFill>
                  <a:srgbClr val="0070C0"/>
                </a:solidFill>
              </a:rPr>
              <a:t>String,String</a:t>
            </a:r>
            <a:r>
              <a:rPr lang="en-US" b="1" dirty="0">
                <a:solidFill>
                  <a:srgbClr val="0070C0"/>
                </a:solidFill>
              </a:rPr>
              <a:t>...)</a:t>
            </a:r>
            <a:r>
              <a:rPr lang="en-US" dirty="0"/>
              <a:t>. </a:t>
            </a:r>
          </a:p>
          <a:p>
            <a:r>
              <a:rPr lang="fr-FR" dirty="0">
                <a:solidFill>
                  <a:srgbClr val="FF0000"/>
                </a:solidFill>
              </a:rPr>
              <a:t>Path path1 = </a:t>
            </a:r>
            <a:r>
              <a:rPr lang="fr-FR" dirty="0" err="1">
                <a:solidFill>
                  <a:srgbClr val="FF0000"/>
                </a:solidFill>
              </a:rPr>
              <a:t>Paths.get</a:t>
            </a:r>
            <a:r>
              <a:rPr lang="fr-FR" dirty="0">
                <a:solidFill>
                  <a:srgbClr val="FF0000"/>
                </a:solidFill>
              </a:rPr>
              <a:t>("</a:t>
            </a:r>
            <a:r>
              <a:rPr lang="fr-FR" dirty="0" err="1">
                <a:solidFill>
                  <a:srgbClr val="FF0000"/>
                </a:solidFill>
              </a:rPr>
              <a:t>pandas","cuddly.png</a:t>
            </a:r>
            <a:r>
              <a:rPr lang="fr-FR" dirty="0">
                <a:solidFill>
                  <a:srgbClr val="FF0000"/>
                </a:solidFill>
              </a:rPr>
              <a:t>");</a:t>
            </a:r>
            <a:br>
              <a:rPr lang="fr-FR" dirty="0">
                <a:solidFill>
                  <a:srgbClr val="FF0000"/>
                </a:solidFill>
              </a:rPr>
            </a:br>
            <a:r>
              <a:rPr lang="fr-FR" dirty="0">
                <a:solidFill>
                  <a:srgbClr val="FF0000"/>
                </a:solidFill>
              </a:rPr>
              <a:t>Path path2 = </a:t>
            </a:r>
            <a:r>
              <a:rPr lang="fr-FR" dirty="0" err="1">
                <a:solidFill>
                  <a:srgbClr val="FF0000"/>
                </a:solidFill>
              </a:rPr>
              <a:t>Paths.get</a:t>
            </a:r>
            <a:r>
              <a:rPr lang="fr-FR" dirty="0">
                <a:solidFill>
                  <a:srgbClr val="FF0000"/>
                </a:solidFill>
              </a:rPr>
              <a:t>("c:","</a:t>
            </a:r>
            <a:r>
              <a:rPr lang="fr-FR" dirty="0" err="1">
                <a:solidFill>
                  <a:srgbClr val="FF0000"/>
                </a:solidFill>
              </a:rPr>
              <a:t>zooinfo</a:t>
            </a:r>
            <a:r>
              <a:rPr lang="fr-FR" dirty="0">
                <a:solidFill>
                  <a:srgbClr val="FF0000"/>
                </a:solidFill>
              </a:rPr>
              <a:t>","</a:t>
            </a:r>
            <a:r>
              <a:rPr lang="fr-FR" dirty="0" err="1">
                <a:solidFill>
                  <a:srgbClr val="FF0000"/>
                </a:solidFill>
              </a:rPr>
              <a:t>November</a:t>
            </a:r>
            <a:r>
              <a:rPr lang="fr-FR" dirty="0">
                <a:solidFill>
                  <a:srgbClr val="FF0000"/>
                </a:solidFill>
              </a:rPr>
              <a:t>","employees.txt");</a:t>
            </a:r>
            <a:br>
              <a:rPr lang="fr-FR" dirty="0">
                <a:solidFill>
                  <a:srgbClr val="FF0000"/>
                </a:solidFill>
              </a:rPr>
            </a:br>
            <a:r>
              <a:rPr lang="fr-FR" dirty="0">
                <a:solidFill>
                  <a:srgbClr val="FF0000"/>
                </a:solidFill>
              </a:rPr>
              <a:t>Path path3 = </a:t>
            </a:r>
            <a:r>
              <a:rPr lang="fr-FR" dirty="0" err="1">
                <a:solidFill>
                  <a:srgbClr val="FF0000"/>
                </a:solidFill>
              </a:rPr>
              <a:t>Paths.get</a:t>
            </a:r>
            <a:r>
              <a:rPr lang="fr-FR" dirty="0">
                <a:solidFill>
                  <a:srgbClr val="FF0000"/>
                </a:solidFill>
              </a:rPr>
              <a:t>("/","home","</a:t>
            </a:r>
            <a:r>
              <a:rPr lang="fr-FR" dirty="0" err="1">
                <a:solidFill>
                  <a:srgbClr val="FF0000"/>
                </a:solidFill>
              </a:rPr>
              <a:t>zoodirector</a:t>
            </a:r>
            <a:r>
              <a:rPr lang="fr-FR" dirty="0">
                <a:solidFill>
                  <a:srgbClr val="FF0000"/>
                </a:solidFill>
              </a:rPr>
              <a:t>"); </a:t>
            </a:r>
            <a:r>
              <a:rPr lang="fr-FR" dirty="0"/>
              <a:t/>
            </a:r>
            <a:br>
              <a:rPr lang="fr-FR" dirty="0"/>
            </a:br>
            <a:endParaRPr lang="fr-FR" dirty="0"/>
          </a:p>
          <a:p>
            <a:r>
              <a:rPr lang="en-US" dirty="0"/>
              <a:t>These examples are a rewrite of our previous set of Path examples, using the parameter list of String values instead of a single String value. The advantage of using this</a:t>
            </a:r>
            <a:br>
              <a:rPr lang="en-US" dirty="0"/>
            </a:br>
            <a:r>
              <a:rPr lang="en-US" dirty="0"/>
              <a:t>overloaded method is that it is more robust when manually constructing path values, as it</a:t>
            </a:r>
            <a:br>
              <a:rPr lang="en-US" dirty="0"/>
            </a:br>
            <a:r>
              <a:rPr lang="en-US" dirty="0"/>
              <a:t>inserts the proper path separator for you.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B1665700-3EA1-4F81-A3BE-AA62DAC21796}"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C21E3887-760A-468A-80DD-8937D20991ED}"/>
              </a:ext>
            </a:extLst>
          </p:cNvPr>
          <p:cNvSpPr>
            <a:spLocks noGrp="1"/>
          </p:cNvSpPr>
          <p:nvPr>
            <p:ph type="sldNum" sz="quarter" idx="12"/>
          </p:nvPr>
        </p:nvSpPr>
        <p:spPr/>
        <p:txBody>
          <a:bodyPr/>
          <a:lstStyle/>
          <a:p>
            <a:fld id="{4A5BDE94-4727-4585-B07D-29C32A2ADF6D}" type="slidenum">
              <a:rPr lang="fr-FR" smtClean="0"/>
              <a:t>10</a:t>
            </a:fld>
            <a:endParaRPr lang="fr-FR"/>
          </a:p>
        </p:txBody>
      </p:sp>
    </p:spTree>
    <p:extLst>
      <p:ext uri="{BB962C8B-B14F-4D97-AF65-F5344CB8AC3E}">
        <p14:creationId xmlns:p14="http://schemas.microsoft.com/office/powerpoint/2010/main" val="21779715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en-US" dirty="0"/>
              <a:t>Up until now, we have been accessing individual file attributes with single method calls.</a:t>
            </a:r>
            <a:br>
              <a:rPr lang="en-US" dirty="0"/>
            </a:br>
            <a:r>
              <a:rPr lang="en-US" dirty="0"/>
              <a:t>While this is functionally correct, there are often costs associated with accessing the</a:t>
            </a:r>
            <a:br>
              <a:rPr lang="en-US" dirty="0"/>
            </a:br>
            <a:r>
              <a:rPr lang="en-US" dirty="0"/>
              <a:t>file that make it far more efficient to retrieve all file metadata attributes in </a:t>
            </a:r>
            <a:r>
              <a:rPr lang="en-US" b="1" dirty="0">
                <a:solidFill>
                  <a:srgbClr val="FF0000"/>
                </a:solidFill>
              </a:rPr>
              <a:t>a single call</a:t>
            </a:r>
            <a:r>
              <a:rPr lang="en-US" dirty="0"/>
              <a:t>.</a:t>
            </a:r>
            <a:br>
              <a:rPr lang="en-US" dirty="0"/>
            </a:br>
            <a:r>
              <a:rPr lang="en-US" dirty="0"/>
              <a:t>Furthermore, </a:t>
            </a:r>
            <a:r>
              <a:rPr lang="en-US" b="1" dirty="0">
                <a:solidFill>
                  <a:srgbClr val="FF0000"/>
                </a:solidFill>
              </a:rPr>
              <a:t>some attributes are file system specific </a:t>
            </a:r>
            <a:r>
              <a:rPr lang="en-US" dirty="0"/>
              <a:t>and cannot be easily generalized for all file systems.</a:t>
            </a:r>
            <a:br>
              <a:rPr lang="en-US" dirty="0"/>
            </a:br>
            <a:r>
              <a:rPr lang="en-US" dirty="0"/>
              <a:t>The NIO.2 API addresses both of these concerns by allowing you to construct views</a:t>
            </a:r>
            <a:br>
              <a:rPr lang="en-US" dirty="0"/>
            </a:br>
            <a:r>
              <a:rPr lang="en-US" dirty="0"/>
              <a:t>for various file systems in a single method call.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100</a:t>
            </a:fld>
            <a:endParaRPr lang="fr-FR"/>
          </a:p>
        </p:txBody>
      </p:sp>
    </p:spTree>
    <p:extLst>
      <p:ext uri="{BB962C8B-B14F-4D97-AF65-F5344CB8AC3E}">
        <p14:creationId xmlns:p14="http://schemas.microsoft.com/office/powerpoint/2010/main" val="6755950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3-2-1) </a:t>
            </a:r>
            <a:r>
              <a:rPr lang="fr-FR" b="1" dirty="0" err="1">
                <a:solidFill>
                  <a:srgbClr val="0070C0"/>
                </a:solidFill>
              </a:rPr>
              <a:t>Understanding</a:t>
            </a:r>
            <a:r>
              <a:rPr lang="fr-FR" b="1" dirty="0">
                <a:solidFill>
                  <a:srgbClr val="0070C0"/>
                </a:solidFill>
              </a:rPr>
              <a:t> </a:t>
            </a:r>
            <a:r>
              <a:rPr lang="fr-FR" b="1" dirty="0" err="1">
                <a:solidFill>
                  <a:srgbClr val="0070C0"/>
                </a:solidFill>
              </a:rPr>
              <a:t>Views</a:t>
            </a:r>
            <a:r>
              <a:rPr lang="fr-FR" b="1" dirty="0">
                <a:solidFill>
                  <a:srgbClr val="0070C0"/>
                </a:solidFill>
              </a:rPr>
              <a:t> </a:t>
            </a:r>
            <a:r>
              <a:rPr lang="fr-FR" dirty="0"/>
              <a:t/>
            </a:r>
            <a:br>
              <a:rPr lang="fr-FR" dirty="0"/>
            </a:br>
            <a:r>
              <a:rPr lang="en-US" dirty="0"/>
              <a:t>To request a view, you need to provide both </a:t>
            </a:r>
            <a:r>
              <a:rPr lang="en-US" b="1" dirty="0">
                <a:solidFill>
                  <a:srgbClr val="FF0000"/>
                </a:solidFill>
              </a:rPr>
              <a:t>a path </a:t>
            </a:r>
            <a:r>
              <a:rPr lang="en-US" dirty="0"/>
              <a:t>to the file or a directory whose information you want to read, as well as </a:t>
            </a:r>
            <a:r>
              <a:rPr lang="en-US" b="1" dirty="0">
                <a:solidFill>
                  <a:srgbClr val="FF0000"/>
                </a:solidFill>
              </a:rPr>
              <a:t>a class object</a:t>
            </a:r>
            <a:r>
              <a:rPr lang="en-US" dirty="0"/>
              <a:t>, which tells the NIO.2 API method which type of view you would like returned.</a:t>
            </a:r>
            <a:br>
              <a:rPr lang="en-US" dirty="0"/>
            </a:br>
            <a:r>
              <a:rPr lang="en-US" dirty="0"/>
              <a:t>The Files API includes two sets of methods of analogous classes for accessing view</a:t>
            </a:r>
            <a:br>
              <a:rPr lang="en-US" dirty="0"/>
            </a:br>
            <a:r>
              <a:rPr lang="en-US" dirty="0"/>
              <a:t>information. The first method, </a:t>
            </a:r>
            <a:r>
              <a:rPr lang="en-US" b="1" dirty="0" err="1">
                <a:solidFill>
                  <a:srgbClr val="0070C0"/>
                </a:solidFill>
              </a:rPr>
              <a:t>Files.readAttributes</a:t>
            </a:r>
            <a:r>
              <a:rPr lang="en-US" b="1" dirty="0">
                <a:solidFill>
                  <a:srgbClr val="0070C0"/>
                </a:solidFill>
              </a:rPr>
              <a:t>(), </a:t>
            </a:r>
            <a:r>
              <a:rPr lang="en-US" dirty="0"/>
              <a:t>returns a read-only view of the</a:t>
            </a:r>
            <a:br>
              <a:rPr lang="en-US" dirty="0"/>
            </a:br>
            <a:r>
              <a:rPr lang="en-US" dirty="0"/>
              <a:t>file attributes. The second method, </a:t>
            </a:r>
            <a:r>
              <a:rPr lang="en-US" b="1" dirty="0" err="1">
                <a:solidFill>
                  <a:srgbClr val="0070C0"/>
                </a:solidFill>
              </a:rPr>
              <a:t>Files.getFileAttributeView</a:t>
            </a:r>
            <a:r>
              <a:rPr lang="en-US" b="1" dirty="0">
                <a:solidFill>
                  <a:srgbClr val="0070C0"/>
                </a:solidFill>
              </a:rPr>
              <a:t>(), </a:t>
            </a:r>
            <a:r>
              <a:rPr lang="en-US" dirty="0"/>
              <a:t>returns the underlying</a:t>
            </a:r>
            <a:br>
              <a:rPr lang="en-US" dirty="0"/>
            </a:br>
            <a:r>
              <a:rPr lang="en-US" dirty="0"/>
              <a:t>attribute view, and it provides a direct resource for modifying file information.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101</a:t>
            </a:fld>
            <a:endParaRPr lang="fr-FR"/>
          </a:p>
        </p:txBody>
      </p:sp>
    </p:spTree>
    <p:extLst>
      <p:ext uri="{BB962C8B-B14F-4D97-AF65-F5344CB8AC3E}">
        <p14:creationId xmlns:p14="http://schemas.microsoft.com/office/powerpoint/2010/main" val="13491308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3-2-1) </a:t>
            </a:r>
            <a:r>
              <a:rPr lang="fr-FR" b="1" dirty="0" err="1">
                <a:solidFill>
                  <a:srgbClr val="0070C0"/>
                </a:solidFill>
              </a:rPr>
              <a:t>Understanding</a:t>
            </a:r>
            <a:r>
              <a:rPr lang="fr-FR" b="1" dirty="0">
                <a:solidFill>
                  <a:srgbClr val="0070C0"/>
                </a:solidFill>
              </a:rPr>
              <a:t> </a:t>
            </a:r>
            <a:r>
              <a:rPr lang="fr-FR" b="1" dirty="0" err="1">
                <a:solidFill>
                  <a:srgbClr val="0070C0"/>
                </a:solidFill>
              </a:rPr>
              <a:t>Views</a:t>
            </a:r>
            <a:r>
              <a:rPr lang="fr-FR" b="1" dirty="0">
                <a:solidFill>
                  <a:srgbClr val="0070C0"/>
                </a:solidFill>
              </a:rPr>
              <a:t> </a:t>
            </a:r>
            <a:r>
              <a:rPr lang="fr-FR" dirty="0"/>
              <a:t/>
            </a:r>
            <a:br>
              <a:rPr lang="fr-FR"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102</a:t>
            </a:fld>
            <a:endParaRPr lang="fr-FR"/>
          </a:p>
        </p:txBody>
      </p:sp>
      <p:pic>
        <p:nvPicPr>
          <p:cNvPr id="7" name="Image 6">
            <a:extLst>
              <a:ext uri="{FF2B5EF4-FFF2-40B4-BE49-F238E27FC236}">
                <a16:creationId xmlns:a16="http://schemas.microsoft.com/office/drawing/2014/main" xmlns="" id="{DA0B5F49-2F3D-40FE-A988-8A0EAB9F385F}"/>
              </a:ext>
            </a:extLst>
          </p:cNvPr>
          <p:cNvPicPr>
            <a:picLocks noChangeAspect="1"/>
          </p:cNvPicPr>
          <p:nvPr/>
        </p:nvPicPr>
        <p:blipFill>
          <a:blip r:embed="rId3"/>
          <a:stretch>
            <a:fillRect/>
          </a:stretch>
        </p:blipFill>
        <p:spPr>
          <a:xfrm>
            <a:off x="830911" y="3231276"/>
            <a:ext cx="6920387" cy="2877424"/>
          </a:xfrm>
          <a:prstGeom prst="rect">
            <a:avLst/>
          </a:prstGeom>
        </p:spPr>
      </p:pic>
      <p:sp>
        <p:nvSpPr>
          <p:cNvPr id="8" name="ZoneTexte 7">
            <a:extLst>
              <a:ext uri="{FF2B5EF4-FFF2-40B4-BE49-F238E27FC236}">
                <a16:creationId xmlns:a16="http://schemas.microsoft.com/office/drawing/2014/main" xmlns="" id="{81E1371B-B021-424B-BA70-20E36CBE0534}"/>
              </a:ext>
            </a:extLst>
          </p:cNvPr>
          <p:cNvSpPr txBox="1"/>
          <p:nvPr/>
        </p:nvSpPr>
        <p:spPr>
          <a:xfrm>
            <a:off x="7891975" y="2524493"/>
            <a:ext cx="3469114" cy="3416320"/>
          </a:xfrm>
          <a:prstGeom prst="rect">
            <a:avLst/>
          </a:prstGeom>
          <a:solidFill>
            <a:schemeClr val="bg1"/>
          </a:solidFill>
        </p:spPr>
        <p:txBody>
          <a:bodyPr wrap="square" rtlCol="0">
            <a:spAutoFit/>
          </a:bodyPr>
          <a:lstStyle/>
          <a:p>
            <a:r>
              <a:rPr lang="en-US" dirty="0"/>
              <a:t>For the exam, you should be familiar with the </a:t>
            </a:r>
            <a:r>
              <a:rPr lang="en-US" dirty="0" err="1"/>
              <a:t>BasicFileAttributes</a:t>
            </a:r>
            <a:r>
              <a:rPr lang="en-US" dirty="0"/>
              <a:t> and</a:t>
            </a:r>
            <a:br>
              <a:rPr lang="en-US" dirty="0"/>
            </a:br>
            <a:r>
              <a:rPr lang="en-US" dirty="0" err="1"/>
              <a:t>BasicFileAttributeView</a:t>
            </a:r>
            <a:r>
              <a:rPr lang="en-US" dirty="0"/>
              <a:t> classes and their common methods, such as </a:t>
            </a:r>
            <a:r>
              <a:rPr lang="en-US" dirty="0" err="1"/>
              <a:t>creationTime</a:t>
            </a:r>
            <a:r>
              <a:rPr lang="en-US" dirty="0"/>
              <a:t>(), </a:t>
            </a:r>
            <a:r>
              <a:rPr lang="en-US" dirty="0" err="1"/>
              <a:t>lastModifiedTime</a:t>
            </a:r>
            <a:r>
              <a:rPr lang="en-US" dirty="0"/>
              <a:t>(), and so forth. You do not need to memorize the methods available to the </a:t>
            </a:r>
            <a:r>
              <a:rPr lang="en-US" dirty="0" err="1"/>
              <a:t>DosFile</a:t>
            </a:r>
            <a:r>
              <a:rPr lang="en-US" dirty="0"/>
              <a:t> and </a:t>
            </a:r>
            <a:r>
              <a:rPr lang="en-US" dirty="0" err="1"/>
              <a:t>PosixFile</a:t>
            </a:r>
            <a:r>
              <a:rPr lang="en-US" dirty="0"/>
              <a:t> classes for the exam, although you should be aware that they</a:t>
            </a:r>
            <a:br>
              <a:rPr lang="en-US" dirty="0"/>
            </a:br>
            <a:r>
              <a:rPr lang="en-US" dirty="0"/>
              <a:t>exist in case you come across them. </a:t>
            </a:r>
            <a:br>
              <a:rPr lang="en-US" dirty="0"/>
            </a:br>
            <a:endParaRPr lang="fr-FR" dirty="0"/>
          </a:p>
        </p:txBody>
      </p:sp>
    </p:spTree>
    <p:extLst>
      <p:ext uri="{BB962C8B-B14F-4D97-AF65-F5344CB8AC3E}">
        <p14:creationId xmlns:p14="http://schemas.microsoft.com/office/powerpoint/2010/main" val="34504789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3-2-2) Reading </a:t>
            </a:r>
            <a:r>
              <a:rPr lang="fr-FR" b="1" dirty="0" err="1">
                <a:solidFill>
                  <a:srgbClr val="0070C0"/>
                </a:solidFill>
              </a:rPr>
              <a:t>Attributes</a:t>
            </a:r>
            <a:r>
              <a:rPr lang="fr-FR" dirty="0">
                <a:solidFill>
                  <a:srgbClr val="0070C0"/>
                </a:solidFill>
              </a:rPr>
              <a:t> </a:t>
            </a:r>
            <a:r>
              <a:rPr lang="fr-FR" dirty="0"/>
              <a:t/>
            </a:r>
            <a:br>
              <a:rPr lang="fr-FR" dirty="0"/>
            </a:br>
            <a:r>
              <a:rPr lang="en-US" dirty="0"/>
              <a:t>The NIO.2 API provides a </a:t>
            </a:r>
            <a:r>
              <a:rPr lang="en-US" dirty="0" err="1">
                <a:solidFill>
                  <a:srgbClr val="0070C0"/>
                </a:solidFill>
              </a:rPr>
              <a:t>Files.readAttributes</a:t>
            </a:r>
            <a:r>
              <a:rPr lang="en-US" dirty="0">
                <a:solidFill>
                  <a:srgbClr val="0070C0"/>
                </a:solidFill>
              </a:rPr>
              <a:t>(</a:t>
            </a:r>
            <a:r>
              <a:rPr lang="en-US" dirty="0" err="1">
                <a:solidFill>
                  <a:srgbClr val="0070C0"/>
                </a:solidFill>
              </a:rPr>
              <a:t>Path,Class</a:t>
            </a:r>
            <a:r>
              <a:rPr lang="en-US" dirty="0">
                <a:solidFill>
                  <a:srgbClr val="0070C0"/>
                </a:solidFill>
              </a:rPr>
              <a:t>&lt;A&gt;) </a:t>
            </a:r>
            <a:r>
              <a:rPr lang="en-US" dirty="0"/>
              <a:t>method, which returns read-only versions of a file view. The second parameter uses generics such that the return type of the method will be an instance of the provided class. </a:t>
            </a:r>
            <a:br>
              <a:rPr lang="en-US" dirty="0"/>
            </a:br>
            <a:r>
              <a:rPr lang="fr-FR" dirty="0"/>
              <a:t/>
            </a:r>
            <a:br>
              <a:rPr lang="fr-FR"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103</a:t>
            </a:fld>
            <a:endParaRPr lang="fr-FR"/>
          </a:p>
        </p:txBody>
      </p:sp>
    </p:spTree>
    <p:extLst>
      <p:ext uri="{BB962C8B-B14F-4D97-AF65-F5344CB8AC3E}">
        <p14:creationId xmlns:p14="http://schemas.microsoft.com/office/powerpoint/2010/main" val="39357481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3-2-2) Reading </a:t>
            </a:r>
            <a:r>
              <a:rPr lang="fr-FR" b="1" dirty="0" err="1">
                <a:solidFill>
                  <a:srgbClr val="0070C0"/>
                </a:solidFill>
              </a:rPr>
              <a:t>Attributes</a:t>
            </a:r>
            <a:r>
              <a:rPr lang="fr-FR" dirty="0">
                <a:solidFill>
                  <a:srgbClr val="0070C0"/>
                </a:solidFill>
              </a:rPr>
              <a:t> </a:t>
            </a:r>
            <a:r>
              <a:rPr lang="fr-FR" dirty="0"/>
              <a:t/>
            </a:r>
            <a:br>
              <a:rPr lang="fr-FR" dirty="0"/>
            </a:br>
            <a:r>
              <a:rPr lang="en-US" b="1" i="1" dirty="0" err="1"/>
              <a:t>BasicFileAttributes</a:t>
            </a:r>
            <a:r>
              <a:rPr lang="en-US" b="1" i="1" dirty="0"/>
              <a:t/>
            </a:r>
            <a:br>
              <a:rPr lang="en-US" b="1" i="1" dirty="0"/>
            </a:br>
            <a:r>
              <a:rPr lang="en-US" dirty="0"/>
              <a:t>All attributes classes extend from </a:t>
            </a:r>
            <a:r>
              <a:rPr lang="en-US" dirty="0" err="1"/>
              <a:t>BasicFileAttributes</a:t>
            </a:r>
            <a:r>
              <a:rPr lang="en-US" dirty="0"/>
              <a:t>; therefore it contains attributes</a:t>
            </a:r>
            <a:br>
              <a:rPr lang="en-US" dirty="0"/>
            </a:br>
            <a:r>
              <a:rPr lang="en-US" dirty="0"/>
              <a:t>common to all supported file systems. It includes many of the file attributes that you previously saw as single-line method calls in the Files class, such as </a:t>
            </a:r>
            <a:r>
              <a:rPr lang="en-US" dirty="0" err="1"/>
              <a:t>Files.isDirectory</a:t>
            </a:r>
            <a:r>
              <a:rPr lang="en-US" dirty="0"/>
              <a:t>(),</a:t>
            </a:r>
            <a:br>
              <a:rPr lang="en-US" dirty="0"/>
            </a:br>
            <a:r>
              <a:rPr lang="en-US" dirty="0" err="1"/>
              <a:t>Files.getLastModifiedTime</a:t>
            </a:r>
            <a:r>
              <a:rPr lang="en-US" dirty="0"/>
              <a:t>(), and so on.</a:t>
            </a:r>
            <a:br>
              <a:rPr lang="en-US" dirty="0"/>
            </a:br>
            <a:r>
              <a:rPr lang="en-US" dirty="0"/>
              <a:t>We now present a sample application that retrieves </a:t>
            </a:r>
            <a:r>
              <a:rPr lang="en-US" dirty="0" err="1"/>
              <a:t>BasicFileAttributes</a:t>
            </a:r>
            <a:r>
              <a:rPr lang="en-US" dirty="0"/>
              <a:t> on a file and</a:t>
            </a:r>
            <a:br>
              <a:rPr lang="en-US" dirty="0"/>
            </a:br>
            <a:r>
              <a:rPr lang="en-US" dirty="0"/>
              <a:t>outputs various metadata about the file: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104</a:t>
            </a:fld>
            <a:endParaRPr lang="fr-FR"/>
          </a:p>
        </p:txBody>
      </p:sp>
      <p:pic>
        <p:nvPicPr>
          <p:cNvPr id="7" name="Image 6">
            <a:extLst>
              <a:ext uri="{FF2B5EF4-FFF2-40B4-BE49-F238E27FC236}">
                <a16:creationId xmlns:a16="http://schemas.microsoft.com/office/drawing/2014/main" xmlns="" id="{39F55550-9A3C-46C6-8B3E-478BB95E2E4F}"/>
              </a:ext>
            </a:extLst>
          </p:cNvPr>
          <p:cNvPicPr>
            <a:picLocks noChangeAspect="1"/>
          </p:cNvPicPr>
          <p:nvPr/>
        </p:nvPicPr>
        <p:blipFill>
          <a:blip r:embed="rId3"/>
          <a:stretch>
            <a:fillRect/>
          </a:stretch>
        </p:blipFill>
        <p:spPr>
          <a:xfrm>
            <a:off x="2519362" y="623887"/>
            <a:ext cx="7153275" cy="5610225"/>
          </a:xfrm>
          <a:prstGeom prst="rect">
            <a:avLst/>
          </a:prstGeom>
        </p:spPr>
      </p:pic>
    </p:spTree>
    <p:extLst>
      <p:ext uri="{BB962C8B-B14F-4D97-AF65-F5344CB8AC3E}">
        <p14:creationId xmlns:p14="http://schemas.microsoft.com/office/powerpoint/2010/main" val="32323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85000" lnSpcReduction="10000"/>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3-2-2) Reading </a:t>
            </a:r>
            <a:r>
              <a:rPr lang="fr-FR" b="1" dirty="0" err="1">
                <a:solidFill>
                  <a:srgbClr val="0070C0"/>
                </a:solidFill>
              </a:rPr>
              <a:t>Attributes</a:t>
            </a:r>
            <a:r>
              <a:rPr lang="fr-FR" dirty="0">
                <a:solidFill>
                  <a:srgbClr val="0070C0"/>
                </a:solidFill>
              </a:rPr>
              <a:t> </a:t>
            </a:r>
            <a:r>
              <a:rPr lang="fr-FR" dirty="0"/>
              <a:t/>
            </a:r>
            <a:br>
              <a:rPr lang="fr-FR" dirty="0"/>
            </a:br>
            <a:r>
              <a:rPr lang="en-US" b="1" i="1" dirty="0" err="1"/>
              <a:t>BasicFileAttributes</a:t>
            </a:r>
            <a:r>
              <a:rPr lang="en-US" b="1" i="1" dirty="0"/>
              <a:t/>
            </a:r>
            <a:br>
              <a:rPr lang="en-US" b="1" i="1" dirty="0"/>
            </a:br>
            <a:r>
              <a:rPr lang="en-US" dirty="0"/>
              <a:t>The majority of these attributes should be familiar to you, as they were covered in the</a:t>
            </a:r>
            <a:br>
              <a:rPr lang="en-US" dirty="0"/>
            </a:br>
            <a:r>
              <a:rPr lang="en-US" dirty="0"/>
              <a:t>previous section of this chapter. The only ones that are new are </a:t>
            </a:r>
            <a:r>
              <a:rPr lang="en-US" dirty="0" err="1"/>
              <a:t>isOther</a:t>
            </a:r>
            <a:r>
              <a:rPr lang="en-US" dirty="0"/>
              <a:t>(), </a:t>
            </a:r>
            <a:r>
              <a:rPr lang="en-US" dirty="0" err="1"/>
              <a:t>lastAccessTime</a:t>
            </a:r>
            <a:r>
              <a:rPr lang="en-US" dirty="0"/>
              <a:t>(),</a:t>
            </a:r>
            <a:br>
              <a:rPr lang="en-US" dirty="0"/>
            </a:br>
            <a:r>
              <a:rPr lang="en-US" dirty="0" err="1"/>
              <a:t>creationTime</a:t>
            </a:r>
            <a:r>
              <a:rPr lang="en-US" dirty="0"/>
              <a:t>(), and </a:t>
            </a:r>
            <a:r>
              <a:rPr lang="en-US" dirty="0" err="1"/>
              <a:t>fileKey</a:t>
            </a:r>
            <a:r>
              <a:rPr lang="en-US" dirty="0"/>
              <a:t>(). The </a:t>
            </a:r>
            <a:r>
              <a:rPr lang="en-US" dirty="0" err="1"/>
              <a:t>isOther</a:t>
            </a:r>
            <a:r>
              <a:rPr lang="en-US" dirty="0"/>
              <a:t>() method is used to check for paths that are not</a:t>
            </a:r>
            <a:br>
              <a:rPr lang="en-US" dirty="0"/>
            </a:br>
            <a:r>
              <a:rPr lang="en-US" dirty="0"/>
              <a:t>files, directories, or symbolic links, such as paths that refer to resources or devices in some file</a:t>
            </a:r>
            <a:br>
              <a:rPr lang="en-US" dirty="0"/>
            </a:br>
            <a:r>
              <a:rPr lang="en-US" dirty="0"/>
              <a:t>systems. The </a:t>
            </a:r>
            <a:r>
              <a:rPr lang="en-US" dirty="0" err="1"/>
              <a:t>lastAccessTime</a:t>
            </a:r>
            <a:r>
              <a:rPr lang="en-US" dirty="0"/>
              <a:t>() and </a:t>
            </a:r>
            <a:r>
              <a:rPr lang="en-US" dirty="0" err="1"/>
              <a:t>creationTime</a:t>
            </a:r>
            <a:r>
              <a:rPr lang="en-US" dirty="0"/>
              <a:t>() methods return other date/time information about the file. The </a:t>
            </a:r>
            <a:r>
              <a:rPr lang="en-US" dirty="0" err="1"/>
              <a:t>fileKey</a:t>
            </a:r>
            <a:r>
              <a:rPr lang="en-US" dirty="0"/>
              <a:t>() method returns a file system value that represents a unique</a:t>
            </a:r>
            <a:br>
              <a:rPr lang="en-US" dirty="0"/>
            </a:br>
            <a:r>
              <a:rPr lang="en-US" dirty="0"/>
              <a:t>identifier for the file within the file system or null if it is not supported by the file system.</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105</a:t>
            </a:fld>
            <a:endParaRPr lang="fr-FR"/>
          </a:p>
        </p:txBody>
      </p:sp>
    </p:spTree>
    <p:extLst>
      <p:ext uri="{BB962C8B-B14F-4D97-AF65-F5344CB8AC3E}">
        <p14:creationId xmlns:p14="http://schemas.microsoft.com/office/powerpoint/2010/main" val="40880813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3-2-3) </a:t>
            </a:r>
            <a:r>
              <a:rPr lang="en-US" b="1" dirty="0">
                <a:solidFill>
                  <a:srgbClr val="0070C0"/>
                </a:solidFill>
              </a:rPr>
              <a:t>Modifying Attributes</a:t>
            </a:r>
            <a:r>
              <a:rPr lang="en-US" b="1" dirty="0"/>
              <a:t/>
            </a:r>
            <a:br>
              <a:rPr lang="en-US" b="1" dirty="0"/>
            </a:br>
            <a:r>
              <a:rPr lang="en-US" dirty="0"/>
              <a:t>While the </a:t>
            </a:r>
            <a:r>
              <a:rPr lang="en-US" dirty="0" err="1">
                <a:solidFill>
                  <a:srgbClr val="0070C0"/>
                </a:solidFill>
              </a:rPr>
              <a:t>Files.readAttributes</a:t>
            </a:r>
            <a:r>
              <a:rPr lang="en-US" dirty="0">
                <a:solidFill>
                  <a:srgbClr val="0070C0"/>
                </a:solidFill>
              </a:rPr>
              <a:t>() </a:t>
            </a:r>
            <a:r>
              <a:rPr lang="en-US" dirty="0"/>
              <a:t>method is useful for reading file data, it does not</a:t>
            </a:r>
            <a:br>
              <a:rPr lang="en-US" dirty="0"/>
            </a:br>
            <a:r>
              <a:rPr lang="en-US" dirty="0"/>
              <a:t>provide a direct mechanism for </a:t>
            </a:r>
            <a:r>
              <a:rPr lang="en-US" dirty="0">
                <a:solidFill>
                  <a:srgbClr val="0070C0"/>
                </a:solidFill>
              </a:rPr>
              <a:t>modifying file attributes</a:t>
            </a:r>
            <a:r>
              <a:rPr lang="en-US" dirty="0"/>
              <a:t>. The NIO.2 API provides the</a:t>
            </a:r>
            <a:br>
              <a:rPr lang="en-US" dirty="0"/>
            </a:br>
            <a:r>
              <a:rPr lang="en-US" dirty="0" err="1">
                <a:solidFill>
                  <a:srgbClr val="0070C0"/>
                </a:solidFill>
              </a:rPr>
              <a:t>Files.getFileAttributeView</a:t>
            </a:r>
            <a:r>
              <a:rPr lang="en-US" dirty="0">
                <a:solidFill>
                  <a:srgbClr val="0070C0"/>
                </a:solidFill>
              </a:rPr>
              <a:t>(</a:t>
            </a:r>
            <a:r>
              <a:rPr lang="en-US" dirty="0" err="1">
                <a:solidFill>
                  <a:srgbClr val="0070C0"/>
                </a:solidFill>
              </a:rPr>
              <a:t>Path,Class</a:t>
            </a:r>
            <a:r>
              <a:rPr lang="en-US" dirty="0">
                <a:solidFill>
                  <a:srgbClr val="0070C0"/>
                </a:solidFill>
              </a:rPr>
              <a:t>&lt;V&gt;) </a:t>
            </a:r>
            <a:r>
              <a:rPr lang="en-US" dirty="0"/>
              <a:t>method, which returns a view object that</a:t>
            </a:r>
            <a:br>
              <a:rPr lang="en-US" dirty="0"/>
            </a:br>
            <a:r>
              <a:rPr lang="en-US" dirty="0"/>
              <a:t>we can use to update the file system–dependent attributes. We can also use the view object</a:t>
            </a:r>
            <a:br>
              <a:rPr lang="en-US" dirty="0"/>
            </a:br>
            <a:r>
              <a:rPr lang="en-US" dirty="0"/>
              <a:t>to read the associated file system attributes by calling </a:t>
            </a:r>
            <a:r>
              <a:rPr lang="en-US" dirty="0" err="1"/>
              <a:t>readAttributes</a:t>
            </a:r>
            <a:r>
              <a:rPr lang="en-US" dirty="0"/>
              <a:t>() on the view object. </a:t>
            </a:r>
            <a:br>
              <a:rPr lang="en-US" dirty="0"/>
            </a:br>
            <a:r>
              <a:rPr lang="en-US" b="1" i="1" dirty="0"/>
              <a:t/>
            </a:r>
            <a:br>
              <a:rPr lang="en-US" b="1" i="1"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106</a:t>
            </a:fld>
            <a:endParaRPr lang="fr-FR"/>
          </a:p>
        </p:txBody>
      </p:sp>
    </p:spTree>
    <p:extLst>
      <p:ext uri="{BB962C8B-B14F-4D97-AF65-F5344CB8AC3E}">
        <p14:creationId xmlns:p14="http://schemas.microsoft.com/office/powerpoint/2010/main" val="4477730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lnSpcReduction="10000"/>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3-2-3) </a:t>
            </a:r>
            <a:r>
              <a:rPr lang="en-US" b="1" dirty="0">
                <a:solidFill>
                  <a:srgbClr val="0070C0"/>
                </a:solidFill>
              </a:rPr>
              <a:t>Modifying Attributes</a:t>
            </a:r>
            <a:r>
              <a:rPr lang="en-US" b="1" dirty="0"/>
              <a:t/>
            </a:r>
            <a:br>
              <a:rPr lang="en-US" b="1" dirty="0"/>
            </a:br>
            <a:r>
              <a:rPr lang="en-US" b="1" i="1" dirty="0" err="1"/>
              <a:t>BasicFileAttributeView</a:t>
            </a:r>
            <a:r>
              <a:rPr lang="en-US" b="1" i="1" dirty="0"/>
              <a:t/>
            </a:r>
            <a:br>
              <a:rPr lang="en-US" b="1" i="1" dirty="0"/>
            </a:br>
            <a:r>
              <a:rPr lang="en-US" dirty="0" err="1"/>
              <a:t>BasicFileAttributeView</a:t>
            </a:r>
            <a:r>
              <a:rPr lang="en-US" dirty="0"/>
              <a:t> </a:t>
            </a:r>
            <a:r>
              <a:rPr lang="en-US" dirty="0">
                <a:solidFill>
                  <a:srgbClr val="0070C0"/>
                </a:solidFill>
              </a:rPr>
              <a:t>is used to modify a file’s set of date/time values. In general, we</a:t>
            </a:r>
            <a:br>
              <a:rPr lang="en-US" dirty="0">
                <a:solidFill>
                  <a:srgbClr val="0070C0"/>
                </a:solidFill>
              </a:rPr>
            </a:br>
            <a:r>
              <a:rPr lang="en-US" dirty="0">
                <a:solidFill>
                  <a:srgbClr val="0070C0"/>
                </a:solidFill>
              </a:rPr>
              <a:t>cannot modify the other basic attributes directly,</a:t>
            </a:r>
            <a:r>
              <a:rPr lang="en-US" dirty="0"/>
              <a:t> since this would change the property of</a:t>
            </a:r>
            <a:br>
              <a:rPr lang="en-US" dirty="0"/>
            </a:br>
            <a:r>
              <a:rPr lang="en-US" dirty="0"/>
              <a:t>the file system object. For example, we cannot set a property to change a directory into</a:t>
            </a:r>
            <a:br>
              <a:rPr lang="en-US" dirty="0"/>
            </a:br>
            <a:r>
              <a:rPr lang="en-US" dirty="0"/>
              <a:t>a file, since this leaves the files in the future in an ambiguous state. Likewise, we cannot</a:t>
            </a:r>
            <a:br>
              <a:rPr lang="en-US" dirty="0"/>
            </a:br>
            <a:r>
              <a:rPr lang="en-US" dirty="0"/>
              <a:t>change the size of the object without modifying its contents.</a:t>
            </a:r>
            <a:br>
              <a:rPr lang="en-US" dirty="0"/>
            </a:br>
            <a:r>
              <a:rPr lang="en-US" dirty="0"/>
              <a:t>We now present a sample application that reads a file’s basic attributes and increments</a:t>
            </a:r>
            <a:br>
              <a:rPr lang="en-US" dirty="0"/>
            </a:br>
            <a:r>
              <a:rPr lang="en-US" dirty="0"/>
              <a:t>the file’s last-modified date/time values by 10,000 milliseconds, or 10 seconds: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107</a:t>
            </a:fld>
            <a:endParaRPr lang="fr-FR"/>
          </a:p>
        </p:txBody>
      </p:sp>
    </p:spTree>
    <p:extLst>
      <p:ext uri="{BB962C8B-B14F-4D97-AF65-F5344CB8AC3E}">
        <p14:creationId xmlns:p14="http://schemas.microsoft.com/office/powerpoint/2010/main" val="26158936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3-2-3) </a:t>
            </a:r>
            <a:r>
              <a:rPr lang="en-US" b="1" dirty="0">
                <a:solidFill>
                  <a:srgbClr val="0070C0"/>
                </a:solidFill>
              </a:rPr>
              <a:t>Modifying Attributes</a:t>
            </a:r>
            <a:r>
              <a:rPr lang="en-US" b="1" dirty="0"/>
              <a:t/>
            </a:r>
            <a:br>
              <a:rPr lang="en-US" b="1" dirty="0"/>
            </a:br>
            <a:r>
              <a:rPr lang="en-US" b="1" i="1" dirty="0" err="1"/>
              <a:t>BasicFileAttributeView</a:t>
            </a:r>
            <a:r>
              <a:rPr lang="en-US" b="1" i="1" dirty="0"/>
              <a:t/>
            </a:r>
            <a:br>
              <a:rPr lang="en-US" b="1" i="1"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108</a:t>
            </a:fld>
            <a:endParaRPr lang="fr-FR"/>
          </a:p>
        </p:txBody>
      </p:sp>
      <p:pic>
        <p:nvPicPr>
          <p:cNvPr id="7" name="Image 6">
            <a:extLst>
              <a:ext uri="{FF2B5EF4-FFF2-40B4-BE49-F238E27FC236}">
                <a16:creationId xmlns:a16="http://schemas.microsoft.com/office/drawing/2014/main" xmlns="" id="{DC0467CC-2640-4C78-BB74-2371D29AE753}"/>
              </a:ext>
            </a:extLst>
          </p:cNvPr>
          <p:cNvPicPr>
            <a:picLocks noChangeAspect="1"/>
          </p:cNvPicPr>
          <p:nvPr/>
        </p:nvPicPr>
        <p:blipFill>
          <a:blip r:embed="rId3"/>
          <a:stretch>
            <a:fillRect/>
          </a:stretch>
        </p:blipFill>
        <p:spPr>
          <a:xfrm>
            <a:off x="2062162" y="995362"/>
            <a:ext cx="8067675" cy="4867275"/>
          </a:xfrm>
          <a:prstGeom prst="rect">
            <a:avLst/>
          </a:prstGeom>
        </p:spPr>
      </p:pic>
    </p:spTree>
    <p:extLst>
      <p:ext uri="{BB962C8B-B14F-4D97-AF65-F5344CB8AC3E}">
        <p14:creationId xmlns:p14="http://schemas.microsoft.com/office/powerpoint/2010/main" val="916539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563944"/>
          </a:xfrm>
        </p:spPr>
        <p:txBody>
          <a:bodyPr>
            <a:normAutofit fontScale="92500" lnSpcReduction="20000"/>
          </a:bodyPr>
          <a:lstStyle/>
          <a:p>
            <a:pPr marL="0" indent="0">
              <a:buNone/>
            </a:pPr>
            <a:r>
              <a:rPr lang="fr-FR" b="1" dirty="0">
                <a:solidFill>
                  <a:srgbClr val="FF0000"/>
                </a:solidFill>
              </a:rPr>
              <a:t>3-2) </a:t>
            </a:r>
            <a:r>
              <a:rPr lang="fr-FR" b="1" dirty="0" err="1">
                <a:solidFill>
                  <a:srgbClr val="FF0000"/>
                </a:solidFill>
              </a:rPr>
              <a:t>Improving</a:t>
            </a:r>
            <a:r>
              <a:rPr lang="fr-FR" b="1" dirty="0">
                <a:solidFill>
                  <a:srgbClr val="FF0000"/>
                </a:solidFill>
              </a:rPr>
              <a:t> Access </a:t>
            </a:r>
            <a:r>
              <a:rPr lang="fr-FR" b="1" dirty="0" err="1">
                <a:solidFill>
                  <a:srgbClr val="FF0000"/>
                </a:solidFill>
              </a:rPr>
              <a:t>with</a:t>
            </a:r>
            <a:r>
              <a:rPr lang="fr-FR" b="1" dirty="0">
                <a:solidFill>
                  <a:srgbClr val="FF0000"/>
                </a:solidFill>
              </a:rPr>
              <a:t> </a:t>
            </a:r>
            <a:r>
              <a:rPr lang="fr-FR" b="1" dirty="0" err="1">
                <a:solidFill>
                  <a:srgbClr val="FF0000"/>
                </a:solidFill>
              </a:rPr>
              <a:t>Views</a:t>
            </a:r>
            <a:r>
              <a:rPr lang="fr-FR" dirty="0">
                <a:solidFill>
                  <a:srgbClr val="FF0000"/>
                </a:solidFill>
              </a:rPr>
              <a:t> </a:t>
            </a:r>
            <a:r>
              <a:rPr lang="fr-FR" dirty="0"/>
              <a:t/>
            </a:r>
            <a:br>
              <a:rPr lang="fr-FR" dirty="0"/>
            </a:br>
            <a:r>
              <a:rPr lang="fr-FR" b="1" dirty="0">
                <a:solidFill>
                  <a:srgbClr val="0070C0"/>
                </a:solidFill>
              </a:rPr>
              <a:t>3-2-3) </a:t>
            </a:r>
            <a:r>
              <a:rPr lang="en-US" b="1" dirty="0">
                <a:solidFill>
                  <a:srgbClr val="0070C0"/>
                </a:solidFill>
              </a:rPr>
              <a:t>Modifying Attributes</a:t>
            </a:r>
            <a:r>
              <a:rPr lang="en-US" b="1" dirty="0"/>
              <a:t/>
            </a:r>
            <a:br>
              <a:rPr lang="en-US" b="1" dirty="0"/>
            </a:br>
            <a:r>
              <a:rPr lang="en-US" b="1" i="1" dirty="0" err="1"/>
              <a:t>BasicFileAttributeView</a:t>
            </a:r>
            <a:r>
              <a:rPr lang="en-US" b="1" i="1" dirty="0"/>
              <a:t/>
            </a:r>
            <a:br>
              <a:rPr lang="en-US" b="1" i="1" dirty="0"/>
            </a:br>
            <a:r>
              <a:rPr lang="en-US" dirty="0"/>
              <a:t>Notice that although we called </a:t>
            </a:r>
            <a:r>
              <a:rPr lang="en-US" dirty="0" err="1"/>
              <a:t>Files.getFileAttributeView</a:t>
            </a:r>
            <a:r>
              <a:rPr lang="en-US" dirty="0"/>
              <a:t>(), we were still able to</a:t>
            </a:r>
            <a:br>
              <a:rPr lang="en-US" dirty="0"/>
            </a:br>
            <a:r>
              <a:rPr lang="en-US" dirty="0"/>
              <a:t>retrieve a </a:t>
            </a:r>
            <a:r>
              <a:rPr lang="en-US" dirty="0" err="1"/>
              <a:t>BasicFileAttributes</a:t>
            </a:r>
            <a:r>
              <a:rPr lang="en-US" dirty="0"/>
              <a:t> object by calling </a:t>
            </a:r>
            <a:r>
              <a:rPr lang="en-US" dirty="0" err="1"/>
              <a:t>readAttributes</a:t>
            </a:r>
            <a:r>
              <a:rPr lang="en-US" dirty="0"/>
              <a:t>() on the resulting view.</a:t>
            </a:r>
            <a:br>
              <a:rPr lang="en-US" dirty="0"/>
            </a:br>
            <a:r>
              <a:rPr lang="en-US" dirty="0"/>
              <a:t>Since there is only one update method, </a:t>
            </a:r>
            <a:r>
              <a:rPr lang="en-US" dirty="0" err="1">
                <a:solidFill>
                  <a:srgbClr val="FF0000"/>
                </a:solidFill>
              </a:rPr>
              <a:t>setTimes</a:t>
            </a:r>
            <a:r>
              <a:rPr lang="en-US" dirty="0">
                <a:solidFill>
                  <a:srgbClr val="FF0000"/>
                </a:solidFill>
              </a:rPr>
              <a:t>(</a:t>
            </a:r>
            <a:r>
              <a:rPr lang="en-US" dirty="0" err="1">
                <a:solidFill>
                  <a:srgbClr val="FF0000"/>
                </a:solidFill>
              </a:rPr>
              <a:t>FileTime</a:t>
            </a:r>
            <a:r>
              <a:rPr lang="en-US" dirty="0">
                <a:solidFill>
                  <a:srgbClr val="FF0000"/>
                </a:solidFill>
              </a:rPr>
              <a:t> </a:t>
            </a:r>
            <a:r>
              <a:rPr lang="en-US" dirty="0" err="1">
                <a:solidFill>
                  <a:srgbClr val="FF0000"/>
                </a:solidFill>
              </a:rPr>
              <a:t>lastModifiedTime</a:t>
            </a:r>
            <a:r>
              <a:rPr lang="en-US" dirty="0">
                <a:solidFill>
                  <a:srgbClr val="FF0000"/>
                </a:solidFill>
              </a:rPr>
              <a:t>, </a:t>
            </a:r>
            <a:r>
              <a:rPr lang="en-US" dirty="0" err="1">
                <a:solidFill>
                  <a:srgbClr val="FF0000"/>
                </a:solidFill>
              </a:rPr>
              <a:t>FileTime</a:t>
            </a:r>
            <a:r>
              <a:rPr lang="en-US" dirty="0">
                <a:solidFill>
                  <a:srgbClr val="FF0000"/>
                </a:solidFill>
              </a:rPr>
              <a:t/>
            </a:r>
            <a:br>
              <a:rPr lang="en-US" dirty="0">
                <a:solidFill>
                  <a:srgbClr val="FF0000"/>
                </a:solidFill>
              </a:rPr>
            </a:br>
            <a:r>
              <a:rPr lang="en-US" dirty="0" err="1">
                <a:solidFill>
                  <a:srgbClr val="FF0000"/>
                </a:solidFill>
              </a:rPr>
              <a:t>lastAccessTime</a:t>
            </a:r>
            <a:r>
              <a:rPr lang="en-US" dirty="0">
                <a:solidFill>
                  <a:srgbClr val="FF0000"/>
                </a:solidFill>
              </a:rPr>
              <a:t>, </a:t>
            </a:r>
            <a:r>
              <a:rPr lang="en-US" dirty="0" err="1">
                <a:solidFill>
                  <a:srgbClr val="FF0000"/>
                </a:solidFill>
              </a:rPr>
              <a:t>FileTime</a:t>
            </a:r>
            <a:r>
              <a:rPr lang="en-US" dirty="0">
                <a:solidFill>
                  <a:srgbClr val="FF0000"/>
                </a:solidFill>
              </a:rPr>
              <a:t> </a:t>
            </a:r>
            <a:r>
              <a:rPr lang="en-US" dirty="0" err="1">
                <a:solidFill>
                  <a:srgbClr val="FF0000"/>
                </a:solidFill>
              </a:rPr>
              <a:t>createTime</a:t>
            </a:r>
            <a:r>
              <a:rPr lang="en-US" dirty="0">
                <a:solidFill>
                  <a:srgbClr val="FF0000"/>
                </a:solidFill>
              </a:rPr>
              <a:t>) </a:t>
            </a:r>
            <a:r>
              <a:rPr lang="en-US" dirty="0"/>
              <a:t>in the </a:t>
            </a:r>
            <a:r>
              <a:rPr lang="en-US" dirty="0" err="1"/>
              <a:t>BasicFileAttributeView</a:t>
            </a:r>
            <a:r>
              <a:rPr lang="en-US" dirty="0"/>
              <a:t> class, and it</a:t>
            </a:r>
            <a:br>
              <a:rPr lang="en-US" dirty="0"/>
            </a:br>
            <a:r>
              <a:rPr lang="en-US" dirty="0"/>
              <a:t>takes three arguments, we need to pass three values to the method.</a:t>
            </a:r>
            <a:br>
              <a:rPr lang="en-US" dirty="0"/>
            </a:br>
            <a:r>
              <a:rPr lang="en-US" dirty="0"/>
              <a:t>The NIO.2 API allows us to pass null for any date/time value that we do not wish to</a:t>
            </a:r>
            <a:br>
              <a:rPr lang="en-US" dirty="0"/>
            </a:br>
            <a:r>
              <a:rPr lang="en-US" dirty="0"/>
              <a:t>modify. For example, the following line of code would change only the last-modified</a:t>
            </a:r>
            <a:br>
              <a:rPr lang="en-US" dirty="0"/>
            </a:br>
            <a:r>
              <a:rPr lang="en-US" dirty="0"/>
              <a:t>date/time, leaving the other file date/time values unaffected:</a:t>
            </a:r>
            <a:br>
              <a:rPr lang="en-US" dirty="0"/>
            </a:br>
            <a:r>
              <a:rPr lang="en-US" dirty="0" err="1"/>
              <a:t>view.setTimes</a:t>
            </a:r>
            <a:r>
              <a:rPr lang="en-US" dirty="0"/>
              <a:t>(</a:t>
            </a:r>
            <a:r>
              <a:rPr lang="en-US" dirty="0" err="1"/>
              <a:t>lastModifiedTime,null,null</a:t>
            </a:r>
            <a:r>
              <a:rPr lang="en-US" dirty="0"/>
              <a:t>);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109</a:t>
            </a:fld>
            <a:endParaRPr lang="fr-FR"/>
          </a:p>
        </p:txBody>
      </p:sp>
    </p:spTree>
    <p:extLst>
      <p:ext uri="{BB962C8B-B14F-4D97-AF65-F5344CB8AC3E}">
        <p14:creationId xmlns:p14="http://schemas.microsoft.com/office/powerpoint/2010/main" val="24958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563944"/>
          </a:xfrm>
        </p:spPr>
        <p:txBody>
          <a:bodyPr>
            <a:normAutofit/>
          </a:bodyPr>
          <a:lstStyle/>
          <a:p>
            <a:r>
              <a:rPr lang="en-US" b="1" dirty="0">
                <a:solidFill>
                  <a:srgbClr val="FF0000"/>
                </a:solidFill>
              </a:rPr>
              <a:t>2-1) Creating Paths</a:t>
            </a:r>
            <a:endParaRPr lang="en-US" b="1" dirty="0"/>
          </a:p>
          <a:p>
            <a:r>
              <a:rPr lang="en-US" dirty="0"/>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16EDD3E7-EA1A-40F1-BBE3-A487B4EAB33B}" type="datetime1">
              <a:rPr lang="fr-FR" smtClean="0"/>
              <a:t>29/06/2023</a:t>
            </a:fld>
            <a:endParaRPr lang="fr-FR"/>
          </a:p>
        </p:txBody>
      </p:sp>
      <p:pic>
        <p:nvPicPr>
          <p:cNvPr id="6" name="Image 5">
            <a:extLst>
              <a:ext uri="{FF2B5EF4-FFF2-40B4-BE49-F238E27FC236}">
                <a16:creationId xmlns:a16="http://schemas.microsoft.com/office/drawing/2014/main" xmlns="" id="{4FBC6E66-4A3B-44D7-92C1-47859F58AA79}"/>
              </a:ext>
            </a:extLst>
          </p:cNvPr>
          <p:cNvPicPr>
            <a:picLocks noChangeAspect="1"/>
          </p:cNvPicPr>
          <p:nvPr/>
        </p:nvPicPr>
        <p:blipFill>
          <a:blip r:embed="rId2"/>
          <a:stretch>
            <a:fillRect/>
          </a:stretch>
        </p:blipFill>
        <p:spPr>
          <a:xfrm>
            <a:off x="1500187" y="757237"/>
            <a:ext cx="9191625" cy="5343525"/>
          </a:xfrm>
          <a:prstGeom prst="rect">
            <a:avLst/>
          </a:prstGeom>
        </p:spPr>
      </p:pic>
      <p:sp>
        <p:nvSpPr>
          <p:cNvPr id="7" name="Espace réservé du numéro de diapositive 6">
            <a:extLst>
              <a:ext uri="{FF2B5EF4-FFF2-40B4-BE49-F238E27FC236}">
                <a16:creationId xmlns:a16="http://schemas.microsoft.com/office/drawing/2014/main" xmlns="" id="{FFB965DC-72A6-499F-9D33-45BA9275455A}"/>
              </a:ext>
            </a:extLst>
          </p:cNvPr>
          <p:cNvSpPr>
            <a:spLocks noGrp="1"/>
          </p:cNvSpPr>
          <p:nvPr>
            <p:ph type="sldNum" sz="quarter" idx="12"/>
          </p:nvPr>
        </p:nvSpPr>
        <p:spPr/>
        <p:txBody>
          <a:bodyPr/>
          <a:lstStyle/>
          <a:p>
            <a:fld id="{4A5BDE94-4727-4585-B07D-29C32A2ADF6D}" type="slidenum">
              <a:rPr lang="fr-FR" smtClean="0"/>
              <a:t>11</a:t>
            </a:fld>
            <a:endParaRPr lang="fr-FR"/>
          </a:p>
        </p:txBody>
      </p:sp>
    </p:spTree>
    <p:extLst>
      <p:ext uri="{BB962C8B-B14F-4D97-AF65-F5344CB8AC3E}">
        <p14:creationId xmlns:p14="http://schemas.microsoft.com/office/powerpoint/2010/main" val="267597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en-US" dirty="0"/>
              <a:t>Prior to Java 8, the techniques used to perform complex file operations in NIO.2, such as searching for a file within a directory tree, were a tad verbose and often required you to define an entire class to perform a simple task. When Java 8 was released, new methods that rely on streams were added to the NIO.2 specification that allow you to perform many of these complex operations with a single line of code.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110</a:t>
            </a:fld>
            <a:endParaRPr lang="fr-FR"/>
          </a:p>
        </p:txBody>
      </p:sp>
    </p:spTree>
    <p:extLst>
      <p:ext uri="{BB962C8B-B14F-4D97-AF65-F5344CB8AC3E}">
        <p14:creationId xmlns:p14="http://schemas.microsoft.com/office/powerpoint/2010/main" val="4968230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4-1) </a:t>
            </a:r>
            <a:r>
              <a:rPr lang="fr-FR" b="1" dirty="0" err="1">
                <a:solidFill>
                  <a:srgbClr val="FF0000"/>
                </a:solidFill>
              </a:rPr>
              <a:t>Conceptualizing</a:t>
            </a:r>
            <a:r>
              <a:rPr lang="fr-FR" b="1" dirty="0">
                <a:solidFill>
                  <a:srgbClr val="FF0000"/>
                </a:solidFill>
              </a:rPr>
              <a:t> Directory Walking</a:t>
            </a:r>
          </a:p>
          <a:p>
            <a:pPr marL="0" indent="0">
              <a:buNone/>
            </a:pPr>
            <a:r>
              <a:rPr lang="en-US" i="1" dirty="0"/>
              <a:t>Walking or traversing a directory </a:t>
            </a:r>
            <a:r>
              <a:rPr lang="en-US" dirty="0"/>
              <a:t>is the process by which you start with a parent</a:t>
            </a:r>
            <a:br>
              <a:rPr lang="en-US" dirty="0"/>
            </a:br>
            <a:r>
              <a:rPr lang="en-US" dirty="0"/>
              <a:t>directory and iterate over all of its descendants until some condition is met or there are no more elements over which to iterate. </a:t>
            </a:r>
            <a:br>
              <a:rPr lang="en-US" dirty="0"/>
            </a:br>
            <a:r>
              <a:rPr lang="fr-FR" dirty="0">
                <a:solidFill>
                  <a:srgbClr val="FF0000"/>
                </a:solidFill>
              </a:rPr>
              <a:t> </a:t>
            </a:r>
            <a:r>
              <a:rPr lang="fr-FR" dirty="0"/>
              <a:t/>
            </a:r>
            <a:br>
              <a:rPr lang="fr-FR"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111</a:t>
            </a:fld>
            <a:endParaRPr lang="fr-FR"/>
          </a:p>
        </p:txBody>
      </p:sp>
      <p:pic>
        <p:nvPicPr>
          <p:cNvPr id="7" name="Image 6">
            <a:extLst>
              <a:ext uri="{FF2B5EF4-FFF2-40B4-BE49-F238E27FC236}">
                <a16:creationId xmlns:a16="http://schemas.microsoft.com/office/drawing/2014/main" xmlns="" id="{33B47E49-15BF-4C4C-97FD-9986CEA8D395}"/>
              </a:ext>
            </a:extLst>
          </p:cNvPr>
          <p:cNvPicPr>
            <a:picLocks noChangeAspect="1"/>
          </p:cNvPicPr>
          <p:nvPr/>
        </p:nvPicPr>
        <p:blipFill>
          <a:blip r:embed="rId3"/>
          <a:stretch>
            <a:fillRect/>
          </a:stretch>
        </p:blipFill>
        <p:spPr>
          <a:xfrm>
            <a:off x="1795574" y="1797050"/>
            <a:ext cx="8829675" cy="4171950"/>
          </a:xfrm>
          <a:prstGeom prst="rect">
            <a:avLst/>
          </a:prstGeom>
        </p:spPr>
      </p:pic>
    </p:spTree>
    <p:extLst>
      <p:ext uri="{BB962C8B-B14F-4D97-AF65-F5344CB8AC3E}">
        <p14:creationId xmlns:p14="http://schemas.microsoft.com/office/powerpoint/2010/main" val="17977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4-2) </a:t>
            </a:r>
            <a:r>
              <a:rPr lang="fr-FR" b="1" dirty="0" err="1">
                <a:solidFill>
                  <a:srgbClr val="FF0000"/>
                </a:solidFill>
              </a:rPr>
              <a:t>Selecting</a:t>
            </a:r>
            <a:r>
              <a:rPr lang="fr-FR" b="1" dirty="0">
                <a:solidFill>
                  <a:srgbClr val="FF0000"/>
                </a:solidFill>
              </a:rPr>
              <a:t> a </a:t>
            </a:r>
            <a:r>
              <a:rPr lang="fr-FR" b="1" dirty="0" err="1">
                <a:solidFill>
                  <a:srgbClr val="FF0000"/>
                </a:solidFill>
              </a:rPr>
              <a:t>Search</a:t>
            </a:r>
            <a:r>
              <a:rPr lang="fr-FR" b="1" dirty="0">
                <a:solidFill>
                  <a:srgbClr val="FF0000"/>
                </a:solidFill>
              </a:rPr>
              <a:t> </a:t>
            </a:r>
            <a:r>
              <a:rPr lang="fr-FR" b="1" dirty="0" err="1">
                <a:solidFill>
                  <a:srgbClr val="FF0000"/>
                </a:solidFill>
              </a:rPr>
              <a:t>Strategy</a:t>
            </a:r>
            <a:r>
              <a:rPr lang="fr-FR" dirty="0">
                <a:solidFill>
                  <a:srgbClr val="FF0000"/>
                </a:solidFill>
              </a:rPr>
              <a:t> </a:t>
            </a:r>
            <a:r>
              <a:rPr lang="fr-FR" dirty="0"/>
              <a:t/>
            </a:r>
            <a:br>
              <a:rPr lang="fr-FR" dirty="0"/>
            </a:br>
            <a:r>
              <a:rPr lang="en-US" dirty="0"/>
              <a:t>There are two common strategies associated with walking a directory tree: a </a:t>
            </a:r>
            <a:r>
              <a:rPr lang="en-US" dirty="0">
                <a:solidFill>
                  <a:srgbClr val="FF0000"/>
                </a:solidFill>
              </a:rPr>
              <a:t>depth-first</a:t>
            </a:r>
            <a:br>
              <a:rPr lang="en-US" dirty="0">
                <a:solidFill>
                  <a:srgbClr val="FF0000"/>
                </a:solidFill>
              </a:rPr>
            </a:br>
            <a:r>
              <a:rPr lang="en-US" dirty="0">
                <a:solidFill>
                  <a:srgbClr val="FF0000"/>
                </a:solidFill>
              </a:rPr>
              <a:t>search</a:t>
            </a:r>
            <a:r>
              <a:rPr lang="en-US" dirty="0"/>
              <a:t> and a </a:t>
            </a:r>
            <a:r>
              <a:rPr lang="en-US" dirty="0">
                <a:solidFill>
                  <a:srgbClr val="0070C0"/>
                </a:solidFill>
              </a:rPr>
              <a:t>breadth-first search</a:t>
            </a:r>
            <a:r>
              <a:rPr lang="en-US" dirty="0"/>
              <a:t>. A </a:t>
            </a:r>
            <a:r>
              <a:rPr lang="en-US" i="1" dirty="0">
                <a:solidFill>
                  <a:srgbClr val="FF0000"/>
                </a:solidFill>
              </a:rPr>
              <a:t>depth-first search </a:t>
            </a:r>
            <a:r>
              <a:rPr lang="en-US" dirty="0"/>
              <a:t>traverses the structure from the root</a:t>
            </a:r>
            <a:br>
              <a:rPr lang="en-US" dirty="0"/>
            </a:br>
            <a:r>
              <a:rPr lang="en-US" dirty="0"/>
              <a:t>to an arbitrary leaf and then navigates back up toward the root, traversing fully down any</a:t>
            </a:r>
            <a:br>
              <a:rPr lang="en-US" dirty="0"/>
            </a:br>
            <a:r>
              <a:rPr lang="en-US" dirty="0"/>
              <a:t>paths it skipped along the way. </a:t>
            </a:r>
            <a:r>
              <a:rPr lang="en-US" b="1" i="1" dirty="0"/>
              <a:t>The search depth is the distance from the root to current node</a:t>
            </a:r>
            <a:r>
              <a:rPr lang="en-US" dirty="0"/>
              <a:t>. For performance reasons, some processes have a maximum search depth that is used to limit how many levels deep the search goes before stopping.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112</a:t>
            </a:fld>
            <a:endParaRPr lang="fr-FR"/>
          </a:p>
        </p:txBody>
      </p:sp>
    </p:spTree>
    <p:extLst>
      <p:ext uri="{BB962C8B-B14F-4D97-AF65-F5344CB8AC3E}">
        <p14:creationId xmlns:p14="http://schemas.microsoft.com/office/powerpoint/2010/main" val="1301061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4-2) </a:t>
            </a:r>
            <a:r>
              <a:rPr lang="fr-FR" b="1" dirty="0" err="1">
                <a:solidFill>
                  <a:srgbClr val="FF0000"/>
                </a:solidFill>
              </a:rPr>
              <a:t>Selecting</a:t>
            </a:r>
            <a:r>
              <a:rPr lang="fr-FR" b="1" dirty="0">
                <a:solidFill>
                  <a:srgbClr val="FF0000"/>
                </a:solidFill>
              </a:rPr>
              <a:t> a </a:t>
            </a:r>
            <a:r>
              <a:rPr lang="fr-FR" b="1" dirty="0" err="1">
                <a:solidFill>
                  <a:srgbClr val="FF0000"/>
                </a:solidFill>
              </a:rPr>
              <a:t>Search</a:t>
            </a:r>
            <a:r>
              <a:rPr lang="fr-FR" b="1" dirty="0">
                <a:solidFill>
                  <a:srgbClr val="FF0000"/>
                </a:solidFill>
              </a:rPr>
              <a:t> </a:t>
            </a:r>
            <a:r>
              <a:rPr lang="fr-FR" b="1" dirty="0" err="1">
                <a:solidFill>
                  <a:srgbClr val="FF0000"/>
                </a:solidFill>
              </a:rPr>
              <a:t>Strategy</a:t>
            </a:r>
            <a:r>
              <a:rPr lang="fr-FR" dirty="0">
                <a:solidFill>
                  <a:srgbClr val="FF0000"/>
                </a:solidFill>
              </a:rPr>
              <a:t> </a:t>
            </a:r>
            <a:r>
              <a:rPr lang="fr-FR" dirty="0"/>
              <a:t/>
            </a:r>
            <a:br>
              <a:rPr lang="fr-FR" dirty="0"/>
            </a:br>
            <a:r>
              <a:rPr lang="en-US" dirty="0"/>
              <a:t>Alternatively, a </a:t>
            </a:r>
            <a:r>
              <a:rPr lang="en-US" i="1" dirty="0">
                <a:solidFill>
                  <a:srgbClr val="0070C0"/>
                </a:solidFill>
              </a:rPr>
              <a:t>breadth-first search </a:t>
            </a:r>
            <a:r>
              <a:rPr lang="en-US" dirty="0"/>
              <a:t>starts at the root and processes all elements of each particular depth, or distance from the root, before proceeding to the next depth level. The results are ordered by depth, with all nodes at depth 1 read before all nodes at depth 2, and so on. </a:t>
            </a:r>
            <a:r>
              <a:rPr lang="en-US" dirty="0">
                <a:solidFill>
                  <a:srgbClr val="FF0000"/>
                </a:solidFill>
              </a:rPr>
              <a:t>For the exam, you don’t have to understand the details of each search strategy that Java employs; you just need to be aware that the </a:t>
            </a:r>
            <a:r>
              <a:rPr lang="en-US" b="1" i="1" dirty="0">
                <a:solidFill>
                  <a:srgbClr val="FF0000"/>
                </a:solidFill>
              </a:rPr>
              <a:t>Streams API </a:t>
            </a:r>
            <a:r>
              <a:rPr lang="en-US" dirty="0">
                <a:solidFill>
                  <a:srgbClr val="FF0000"/>
                </a:solidFill>
              </a:rPr>
              <a:t>uses </a:t>
            </a:r>
            <a:r>
              <a:rPr lang="en-US" b="1" i="1" dirty="0">
                <a:solidFill>
                  <a:srgbClr val="FF0000"/>
                </a:solidFill>
              </a:rPr>
              <a:t>depth-first</a:t>
            </a:r>
            <a:r>
              <a:rPr lang="en-US" dirty="0">
                <a:solidFill>
                  <a:srgbClr val="FF0000"/>
                </a:solidFill>
              </a:rPr>
              <a:t> searching with a default maximum depth of </a:t>
            </a:r>
            <a:r>
              <a:rPr lang="en-US" dirty="0" err="1">
                <a:solidFill>
                  <a:srgbClr val="FF0000"/>
                </a:solidFill>
              </a:rPr>
              <a:t>Integer.MAX_VALUE</a:t>
            </a:r>
            <a:r>
              <a:rPr lang="en-US" dirty="0">
                <a:solidFill>
                  <a:srgbClr val="FF0000"/>
                </a:solidFill>
              </a:rPr>
              <a:t>.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113</a:t>
            </a:fld>
            <a:endParaRPr lang="fr-FR"/>
          </a:p>
        </p:txBody>
      </p:sp>
    </p:spTree>
    <p:extLst>
      <p:ext uri="{BB962C8B-B14F-4D97-AF65-F5344CB8AC3E}">
        <p14:creationId xmlns:p14="http://schemas.microsoft.com/office/powerpoint/2010/main" val="21150364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en-US" dirty="0"/>
              <a:t>As presented in Chapter 4, Java 8 includes a new Streams API for performing complex operations in a single line of code using functional programming and lambda expressions.</a:t>
            </a:r>
            <a:br>
              <a:rPr lang="en-US" dirty="0"/>
            </a:br>
            <a:r>
              <a:rPr lang="en-US" dirty="0"/>
              <a:t>The </a:t>
            </a:r>
            <a:r>
              <a:rPr lang="en-US" dirty="0">
                <a:solidFill>
                  <a:srgbClr val="FF0000"/>
                </a:solidFill>
              </a:rPr>
              <a:t>first newly added NIO.2 stream-based method </a:t>
            </a:r>
            <a:r>
              <a:rPr lang="en-US" dirty="0"/>
              <a:t>that we will cover is one used </a:t>
            </a:r>
            <a:r>
              <a:rPr lang="en-US" dirty="0">
                <a:solidFill>
                  <a:srgbClr val="FF0000"/>
                </a:solidFill>
              </a:rPr>
              <a:t>to traverse a directory</a:t>
            </a:r>
            <a:r>
              <a:rPr lang="en-US" dirty="0"/>
              <a:t>. The </a:t>
            </a:r>
            <a:r>
              <a:rPr lang="en-US" b="1" dirty="0" err="1">
                <a:solidFill>
                  <a:srgbClr val="0070C0"/>
                </a:solidFill>
              </a:rPr>
              <a:t>Files.walk</a:t>
            </a:r>
            <a:r>
              <a:rPr lang="en-US" b="1" dirty="0">
                <a:solidFill>
                  <a:srgbClr val="0070C0"/>
                </a:solidFill>
              </a:rPr>
              <a:t>(path) </a:t>
            </a:r>
            <a:r>
              <a:rPr lang="en-US" dirty="0"/>
              <a:t>method returns a </a:t>
            </a:r>
            <a:r>
              <a:rPr lang="en-US" dirty="0">
                <a:solidFill>
                  <a:srgbClr val="0070C0"/>
                </a:solidFill>
              </a:rPr>
              <a:t>Stream&lt;Path&gt; </a:t>
            </a:r>
            <a:r>
              <a:rPr lang="en-US" dirty="0"/>
              <a:t>object that traverses the directory in a depth-first.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114</a:t>
            </a:fld>
            <a:endParaRPr lang="fr-FR"/>
          </a:p>
        </p:txBody>
      </p:sp>
    </p:spTree>
    <p:extLst>
      <p:ext uri="{BB962C8B-B14F-4D97-AF65-F5344CB8AC3E}">
        <p14:creationId xmlns:p14="http://schemas.microsoft.com/office/powerpoint/2010/main" val="34423153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lnSpcReduction="10000"/>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dirty="0"/>
              <a:t>The </a:t>
            </a:r>
            <a:r>
              <a:rPr lang="fr-FR" dirty="0" err="1"/>
              <a:t>following</a:t>
            </a:r>
            <a:r>
              <a:rPr lang="fr-FR" dirty="0"/>
              <a:t> </a:t>
            </a:r>
            <a:r>
              <a:rPr lang="fr-FR" dirty="0" err="1"/>
              <a:t>is</a:t>
            </a:r>
            <a:r>
              <a:rPr lang="fr-FR" dirty="0"/>
              <a:t> an </a:t>
            </a:r>
            <a:r>
              <a:rPr lang="fr-FR" dirty="0" err="1"/>
              <a:t>example</a:t>
            </a:r>
            <a:r>
              <a:rPr lang="fr-FR" dirty="0"/>
              <a:t> of </a:t>
            </a:r>
            <a:r>
              <a:rPr lang="fr-FR" dirty="0" err="1"/>
              <a:t>using</a:t>
            </a:r>
            <a:r>
              <a:rPr lang="fr-FR" dirty="0"/>
              <a:t> a </a:t>
            </a:r>
            <a:r>
              <a:rPr lang="fr-FR" dirty="0" err="1"/>
              <a:t>stream</a:t>
            </a:r>
            <a:r>
              <a:rPr lang="fr-FR" dirty="0"/>
              <a:t> to </a:t>
            </a:r>
            <a:r>
              <a:rPr lang="fr-FR" dirty="0" err="1"/>
              <a:t>walk</a:t>
            </a:r>
            <a:r>
              <a:rPr lang="fr-FR" dirty="0"/>
              <a:t> a directory structure:</a:t>
            </a:r>
            <a:br>
              <a:rPr lang="fr-FR" dirty="0"/>
            </a:br>
            <a:r>
              <a:rPr lang="fr-FR" b="1" dirty="0">
                <a:solidFill>
                  <a:srgbClr val="0070C0"/>
                </a:solidFill>
              </a:rPr>
              <a:t>Path </a:t>
            </a:r>
            <a:r>
              <a:rPr lang="fr-FR" b="1" dirty="0" err="1">
                <a:solidFill>
                  <a:srgbClr val="0070C0"/>
                </a:solidFill>
              </a:rPr>
              <a:t>path</a:t>
            </a:r>
            <a:r>
              <a:rPr lang="fr-FR" b="1" dirty="0">
                <a:solidFill>
                  <a:srgbClr val="0070C0"/>
                </a:solidFill>
              </a:rPr>
              <a:t> = </a:t>
            </a:r>
            <a:r>
              <a:rPr lang="fr-FR" b="1" dirty="0" err="1">
                <a:solidFill>
                  <a:srgbClr val="0070C0"/>
                </a:solidFill>
              </a:rPr>
              <a:t>Paths.get</a:t>
            </a:r>
            <a:r>
              <a:rPr lang="fr-FR" b="1" dirty="0">
                <a:solidFill>
                  <a:srgbClr val="0070C0"/>
                </a:solidFill>
              </a:rPr>
              <a:t>("/</a:t>
            </a:r>
            <a:r>
              <a:rPr lang="fr-FR" b="1" dirty="0" err="1">
                <a:solidFill>
                  <a:srgbClr val="0070C0"/>
                </a:solidFill>
              </a:rPr>
              <a:t>bigcats</a:t>
            </a:r>
            <a:r>
              <a:rPr lang="fr-FR" b="1" dirty="0">
                <a:solidFill>
                  <a:srgbClr val="0070C0"/>
                </a:solidFill>
              </a:rPr>
              <a:t>");</a:t>
            </a:r>
            <a:br>
              <a:rPr lang="fr-FR" b="1" dirty="0">
                <a:solidFill>
                  <a:srgbClr val="0070C0"/>
                </a:solidFill>
              </a:rPr>
            </a:br>
            <a:r>
              <a:rPr lang="fr-FR" b="1" dirty="0" err="1">
                <a:solidFill>
                  <a:srgbClr val="0070C0"/>
                </a:solidFill>
              </a:rPr>
              <a:t>try</a:t>
            </a:r>
            <a:r>
              <a:rPr lang="fr-FR" b="1" dirty="0">
                <a:solidFill>
                  <a:srgbClr val="0070C0"/>
                </a:solidFill>
              </a:rPr>
              <a:t> {</a:t>
            </a:r>
            <a:br>
              <a:rPr lang="fr-FR" b="1" dirty="0">
                <a:solidFill>
                  <a:srgbClr val="0070C0"/>
                </a:solidFill>
              </a:rPr>
            </a:br>
            <a:r>
              <a:rPr lang="fr-FR" b="1" dirty="0" err="1">
                <a:solidFill>
                  <a:srgbClr val="0070C0"/>
                </a:solidFill>
              </a:rPr>
              <a:t>Files.walk</a:t>
            </a:r>
            <a:r>
              <a:rPr lang="fr-FR" b="1" dirty="0">
                <a:solidFill>
                  <a:srgbClr val="0070C0"/>
                </a:solidFill>
              </a:rPr>
              <a:t>(</a:t>
            </a:r>
            <a:r>
              <a:rPr lang="fr-FR" b="1" dirty="0" err="1">
                <a:solidFill>
                  <a:srgbClr val="0070C0"/>
                </a:solidFill>
              </a:rPr>
              <a:t>path</a:t>
            </a:r>
            <a:r>
              <a:rPr lang="fr-FR" b="1" dirty="0">
                <a:solidFill>
                  <a:srgbClr val="0070C0"/>
                </a:solidFill>
              </a:rPr>
              <a:t>)</a:t>
            </a:r>
            <a:br>
              <a:rPr lang="fr-FR" b="1" dirty="0">
                <a:solidFill>
                  <a:srgbClr val="0070C0"/>
                </a:solidFill>
              </a:rPr>
            </a:br>
            <a:r>
              <a:rPr lang="fr-FR" b="1" dirty="0">
                <a:solidFill>
                  <a:srgbClr val="0070C0"/>
                </a:solidFill>
              </a:rPr>
              <a:t>.</a:t>
            </a:r>
            <a:r>
              <a:rPr lang="fr-FR" b="1" dirty="0" err="1">
                <a:solidFill>
                  <a:srgbClr val="0070C0"/>
                </a:solidFill>
              </a:rPr>
              <a:t>filter</a:t>
            </a:r>
            <a:r>
              <a:rPr lang="fr-FR" b="1" dirty="0">
                <a:solidFill>
                  <a:srgbClr val="0070C0"/>
                </a:solidFill>
              </a:rPr>
              <a:t>(p -&gt; </a:t>
            </a:r>
            <a:r>
              <a:rPr lang="fr-FR" b="1" dirty="0" err="1">
                <a:solidFill>
                  <a:srgbClr val="0070C0"/>
                </a:solidFill>
              </a:rPr>
              <a:t>p.toString</a:t>
            </a:r>
            <a:r>
              <a:rPr lang="fr-FR" b="1" dirty="0">
                <a:solidFill>
                  <a:srgbClr val="0070C0"/>
                </a:solidFill>
              </a:rPr>
              <a:t>().</a:t>
            </a:r>
            <a:r>
              <a:rPr lang="fr-FR" b="1" dirty="0" err="1">
                <a:solidFill>
                  <a:srgbClr val="0070C0"/>
                </a:solidFill>
              </a:rPr>
              <a:t>endsWith</a:t>
            </a:r>
            <a:r>
              <a:rPr lang="fr-FR" b="1" dirty="0">
                <a:solidFill>
                  <a:srgbClr val="0070C0"/>
                </a:solidFill>
              </a:rPr>
              <a:t>(".java"))</a:t>
            </a:r>
            <a:br>
              <a:rPr lang="fr-FR" b="1" dirty="0">
                <a:solidFill>
                  <a:srgbClr val="0070C0"/>
                </a:solidFill>
              </a:rPr>
            </a:br>
            <a:r>
              <a:rPr lang="fr-FR" b="1" dirty="0">
                <a:solidFill>
                  <a:srgbClr val="0070C0"/>
                </a:solidFill>
              </a:rPr>
              <a:t>.</a:t>
            </a:r>
            <a:r>
              <a:rPr lang="fr-FR" b="1" dirty="0" err="1">
                <a:solidFill>
                  <a:srgbClr val="0070C0"/>
                </a:solidFill>
              </a:rPr>
              <a:t>forEach</a:t>
            </a:r>
            <a:r>
              <a:rPr lang="fr-FR" b="1" dirty="0">
                <a:solidFill>
                  <a:srgbClr val="0070C0"/>
                </a:solidFill>
              </a:rPr>
              <a:t>(</a:t>
            </a:r>
            <a:r>
              <a:rPr lang="fr-FR" b="1" dirty="0" err="1">
                <a:solidFill>
                  <a:srgbClr val="0070C0"/>
                </a:solidFill>
              </a:rPr>
              <a:t>System.out</a:t>
            </a:r>
            <a:r>
              <a:rPr lang="fr-FR" b="1" dirty="0">
                <a:solidFill>
                  <a:srgbClr val="0070C0"/>
                </a:solidFill>
              </a:rPr>
              <a:t>::</a:t>
            </a:r>
            <a:r>
              <a:rPr lang="fr-FR" b="1" dirty="0" err="1">
                <a:solidFill>
                  <a:srgbClr val="0070C0"/>
                </a:solidFill>
              </a:rPr>
              <a:t>println</a:t>
            </a:r>
            <a:r>
              <a:rPr lang="fr-FR" b="1" dirty="0">
                <a:solidFill>
                  <a:srgbClr val="0070C0"/>
                </a:solidFill>
              </a:rPr>
              <a:t>);</a:t>
            </a:r>
            <a:br>
              <a:rPr lang="fr-FR" b="1" dirty="0">
                <a:solidFill>
                  <a:srgbClr val="0070C0"/>
                </a:solidFill>
              </a:rPr>
            </a:br>
            <a:r>
              <a:rPr lang="fr-FR" b="1" dirty="0">
                <a:solidFill>
                  <a:srgbClr val="0070C0"/>
                </a:solidFill>
              </a:rPr>
              <a:t>} catch (</a:t>
            </a:r>
            <a:r>
              <a:rPr lang="fr-FR" b="1" dirty="0" err="1">
                <a:solidFill>
                  <a:srgbClr val="0070C0"/>
                </a:solidFill>
              </a:rPr>
              <a:t>IOException</a:t>
            </a:r>
            <a:r>
              <a:rPr lang="fr-FR" b="1" dirty="0">
                <a:solidFill>
                  <a:srgbClr val="0070C0"/>
                </a:solidFill>
              </a:rPr>
              <a:t> e) {</a:t>
            </a:r>
            <a:br>
              <a:rPr lang="fr-FR" b="1" dirty="0">
                <a:solidFill>
                  <a:srgbClr val="0070C0"/>
                </a:solidFill>
              </a:rPr>
            </a:br>
            <a:r>
              <a:rPr lang="fr-FR" b="1" dirty="0">
                <a:solidFill>
                  <a:srgbClr val="0070C0"/>
                </a:solidFill>
              </a:rPr>
              <a:t>// </a:t>
            </a:r>
            <a:r>
              <a:rPr lang="fr-FR" b="1" dirty="0" err="1">
                <a:solidFill>
                  <a:srgbClr val="0070C0"/>
                </a:solidFill>
              </a:rPr>
              <a:t>Handle</a:t>
            </a:r>
            <a:r>
              <a:rPr lang="fr-FR" b="1" dirty="0">
                <a:solidFill>
                  <a:srgbClr val="0070C0"/>
                </a:solidFill>
              </a:rPr>
              <a:t> file I/O exception...</a:t>
            </a:r>
            <a:br>
              <a:rPr lang="fr-FR" b="1" dirty="0">
                <a:solidFill>
                  <a:srgbClr val="0070C0"/>
                </a:solidFill>
              </a:rPr>
            </a:br>
            <a:r>
              <a:rPr lang="fr-FR" b="1" dirty="0">
                <a:solidFill>
                  <a:srgbClr val="0070C0"/>
                </a:solidFill>
              </a:rPr>
              <a:t>}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115</a:t>
            </a:fld>
            <a:endParaRPr lang="fr-FR"/>
          </a:p>
        </p:txBody>
      </p:sp>
    </p:spTree>
    <p:extLst>
      <p:ext uri="{BB962C8B-B14F-4D97-AF65-F5344CB8AC3E}">
        <p14:creationId xmlns:p14="http://schemas.microsoft.com/office/powerpoint/2010/main" val="33428911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en-US" dirty="0"/>
              <a:t>By default, the method iterates up to </a:t>
            </a:r>
            <a:r>
              <a:rPr lang="en-US" dirty="0" err="1">
                <a:solidFill>
                  <a:srgbClr val="0070C0"/>
                </a:solidFill>
              </a:rPr>
              <a:t>Integer.MAX_VALUE</a:t>
            </a:r>
            <a:r>
              <a:rPr lang="en-US" dirty="0">
                <a:solidFill>
                  <a:srgbClr val="0070C0"/>
                </a:solidFill>
              </a:rPr>
              <a:t> </a:t>
            </a:r>
            <a:r>
              <a:rPr lang="en-US" dirty="0"/>
              <a:t>directories deep, although</a:t>
            </a:r>
            <a:br>
              <a:rPr lang="en-US" dirty="0"/>
            </a:br>
            <a:r>
              <a:rPr lang="en-US" dirty="0"/>
              <a:t>there is an </a:t>
            </a:r>
            <a:r>
              <a:rPr lang="en-US" dirty="0">
                <a:solidFill>
                  <a:srgbClr val="FF0000"/>
                </a:solidFill>
              </a:rPr>
              <a:t>overloaded version of walk(</a:t>
            </a:r>
            <a:r>
              <a:rPr lang="en-US" dirty="0" err="1">
                <a:solidFill>
                  <a:srgbClr val="FF0000"/>
                </a:solidFill>
              </a:rPr>
              <a:t>Path,int</a:t>
            </a:r>
            <a:r>
              <a:rPr lang="en-US" dirty="0">
                <a:solidFill>
                  <a:srgbClr val="FF0000"/>
                </a:solidFill>
              </a:rPr>
              <a:t>) </a:t>
            </a:r>
            <a:r>
              <a:rPr lang="en-US" dirty="0"/>
              <a:t>that takes a maximum directory depth</a:t>
            </a:r>
            <a:br>
              <a:rPr lang="en-US" dirty="0"/>
            </a:br>
            <a:r>
              <a:rPr lang="en-US" dirty="0"/>
              <a:t>integer value as the second parameter. A value of 0 indicates the current path record itself.</a:t>
            </a:r>
            <a:br>
              <a:rPr lang="en-US" dirty="0"/>
            </a:br>
            <a:r>
              <a:rPr lang="en-US" dirty="0"/>
              <a:t>In the previous example, you would need to specify a value of at least 1 to print any child</a:t>
            </a:r>
            <a:br>
              <a:rPr lang="en-US" dirty="0"/>
            </a:br>
            <a:r>
              <a:rPr lang="en-US" dirty="0"/>
              <a:t>record. In practice, you may want to set a limit to prevent your application from searching</a:t>
            </a:r>
            <a:br>
              <a:rPr lang="en-US" dirty="0"/>
            </a:br>
            <a:r>
              <a:rPr lang="en-US" dirty="0"/>
              <a:t>too deeply on a large directory structure and taking too much time. </a:t>
            </a:r>
            <a:br>
              <a:rPr lang="en-US" dirty="0"/>
            </a:b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116</a:t>
            </a:fld>
            <a:endParaRPr lang="fr-FR"/>
          </a:p>
        </p:txBody>
      </p:sp>
    </p:spTree>
    <p:extLst>
      <p:ext uri="{BB962C8B-B14F-4D97-AF65-F5344CB8AC3E}">
        <p14:creationId xmlns:p14="http://schemas.microsoft.com/office/powerpoint/2010/main" val="38871924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err="1"/>
              <a:t>Avoiding</a:t>
            </a:r>
            <a:r>
              <a:rPr lang="fr-FR" b="1" dirty="0"/>
              <a:t> </a:t>
            </a:r>
            <a:r>
              <a:rPr lang="fr-FR" b="1" dirty="0" err="1"/>
              <a:t>Circular</a:t>
            </a:r>
            <a:r>
              <a:rPr lang="fr-FR" b="1" dirty="0"/>
              <a:t> </a:t>
            </a:r>
            <a:r>
              <a:rPr lang="fr-FR" b="1" dirty="0" err="1"/>
              <a:t>Paths</a:t>
            </a:r>
            <a:r>
              <a:rPr lang="fr-FR" dirty="0"/>
              <a:t> </a:t>
            </a:r>
            <a:br>
              <a:rPr lang="fr-FR" dirty="0"/>
            </a:br>
            <a:r>
              <a:rPr lang="en-US" dirty="0"/>
              <a:t>Unlike our earlier NIO.2 methods, the walk() method will not traverse symbolic links by </a:t>
            </a:r>
            <a:r>
              <a:rPr lang="en-US" b="1" dirty="0"/>
              <a:t>default</a:t>
            </a:r>
            <a:r>
              <a:rPr lang="en-US" dirty="0"/>
              <a:t>. Following symbolic links could result in a directory tree that includes other, seemingly unrelated directories in the search.  If you have a situation where you need to change the default behavior and traverse</a:t>
            </a:r>
            <a:br>
              <a:rPr lang="en-US" dirty="0"/>
            </a:br>
            <a:r>
              <a:rPr lang="en-US" dirty="0"/>
              <a:t>symbolic links, NIO.2 offers the FOLLOW_LINKS option as a </a:t>
            </a:r>
            <a:r>
              <a:rPr lang="en-US" dirty="0" err="1"/>
              <a:t>vararg</a:t>
            </a:r>
            <a:r>
              <a:rPr lang="en-US" dirty="0"/>
              <a:t> to the walk() method. </a:t>
            </a: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117</a:t>
            </a:fld>
            <a:endParaRPr lang="fr-FR"/>
          </a:p>
        </p:txBody>
      </p:sp>
    </p:spTree>
    <p:extLst>
      <p:ext uri="{BB962C8B-B14F-4D97-AF65-F5344CB8AC3E}">
        <p14:creationId xmlns:p14="http://schemas.microsoft.com/office/powerpoint/2010/main" val="36066904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116624" y="2606302"/>
            <a:ext cx="9958752" cy="3362698"/>
          </a:xfrm>
        </p:spPr>
        <p:txBody>
          <a:bodyPr>
            <a:normAutofit lnSpcReduction="10000"/>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a:solidFill>
                  <a:srgbClr val="0070C0"/>
                </a:solidFill>
              </a:rPr>
              <a:t>4-3-1) </a:t>
            </a:r>
            <a:r>
              <a:rPr lang="fr-FR" b="1" dirty="0" err="1">
                <a:solidFill>
                  <a:srgbClr val="0070C0"/>
                </a:solidFill>
              </a:rPr>
              <a:t>Searching</a:t>
            </a:r>
            <a:r>
              <a:rPr lang="fr-FR" b="1" dirty="0">
                <a:solidFill>
                  <a:srgbClr val="0070C0"/>
                </a:solidFill>
              </a:rPr>
              <a:t> a Directory </a:t>
            </a:r>
            <a:r>
              <a:rPr lang="fr-FR" dirty="0"/>
              <a:t/>
            </a:r>
            <a:br>
              <a:rPr lang="fr-FR" dirty="0"/>
            </a:br>
            <a:r>
              <a:rPr lang="en-US" dirty="0"/>
              <a:t>In the previous example, we applied a filter to the Stream&lt;Path&gt; object to filter the results, although the NIO.2 API provides a more direct method. The</a:t>
            </a:r>
            <a:br>
              <a:rPr lang="en-US" dirty="0"/>
            </a:br>
            <a:r>
              <a:rPr lang="en-US" dirty="0" err="1">
                <a:solidFill>
                  <a:srgbClr val="0070C0"/>
                </a:solidFill>
              </a:rPr>
              <a:t>Files.find</a:t>
            </a:r>
            <a:r>
              <a:rPr lang="en-US" dirty="0">
                <a:solidFill>
                  <a:srgbClr val="0070C0"/>
                </a:solidFill>
              </a:rPr>
              <a:t>(</a:t>
            </a:r>
            <a:r>
              <a:rPr lang="en-US" dirty="0" err="1">
                <a:solidFill>
                  <a:srgbClr val="0070C0"/>
                </a:solidFill>
              </a:rPr>
              <a:t>Path,int,BiPredicate</a:t>
            </a:r>
            <a:r>
              <a:rPr lang="en-US" dirty="0">
                <a:solidFill>
                  <a:srgbClr val="0070C0"/>
                </a:solidFill>
              </a:rPr>
              <a:t>) </a:t>
            </a:r>
            <a:r>
              <a:rPr lang="en-US" dirty="0"/>
              <a:t>method behaves in a similar manner as the</a:t>
            </a:r>
            <a:br>
              <a:rPr lang="en-US" dirty="0"/>
            </a:br>
            <a:r>
              <a:rPr lang="en-US" dirty="0" err="1"/>
              <a:t>Files.walk</a:t>
            </a:r>
            <a:r>
              <a:rPr lang="en-US" dirty="0"/>
              <a:t>() method, except that it requires the depth value to be explicitly set along with a </a:t>
            </a:r>
            <a:r>
              <a:rPr lang="en-US" dirty="0" err="1"/>
              <a:t>BiPredicate</a:t>
            </a:r>
            <a:r>
              <a:rPr lang="en-US" dirty="0"/>
              <a:t> to filter the data. </a:t>
            </a:r>
            <a:br>
              <a:rPr lang="en-US" dirty="0"/>
            </a:br>
            <a:r>
              <a:rPr lang="en-US" dirty="0"/>
              <a:t/>
            </a:r>
            <a:br>
              <a:rPr lang="en-US" dirty="0"/>
            </a:b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118</a:t>
            </a:fld>
            <a:endParaRPr lang="fr-FR"/>
          </a:p>
        </p:txBody>
      </p:sp>
    </p:spTree>
    <p:extLst>
      <p:ext uri="{BB962C8B-B14F-4D97-AF65-F5344CB8AC3E}">
        <p14:creationId xmlns:p14="http://schemas.microsoft.com/office/powerpoint/2010/main" val="27491139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a:solidFill>
                  <a:srgbClr val="0070C0"/>
                </a:solidFill>
              </a:rPr>
              <a:t>4-3-1) </a:t>
            </a:r>
            <a:r>
              <a:rPr lang="fr-FR" b="1" dirty="0" err="1">
                <a:solidFill>
                  <a:srgbClr val="0070C0"/>
                </a:solidFill>
              </a:rPr>
              <a:t>Searching</a:t>
            </a:r>
            <a:r>
              <a:rPr lang="fr-FR" b="1" dirty="0">
                <a:solidFill>
                  <a:srgbClr val="0070C0"/>
                </a:solidFill>
              </a:rPr>
              <a:t> a Directory </a:t>
            </a:r>
            <a:r>
              <a:rPr lang="fr-FR" dirty="0"/>
              <a:t/>
            </a:r>
            <a:br>
              <a:rPr lang="fr-FR" dirty="0"/>
            </a:br>
            <a:r>
              <a:rPr lang="en-US" dirty="0"/>
              <a:t>As you may remember from Chapter 4, a </a:t>
            </a:r>
            <a:r>
              <a:rPr lang="en-US" dirty="0" err="1"/>
              <a:t>BiPredicate</a:t>
            </a:r>
            <a:r>
              <a:rPr lang="en-US" dirty="0"/>
              <a:t> is an interface that takes two</a:t>
            </a:r>
            <a:br>
              <a:rPr lang="en-US" dirty="0"/>
            </a:br>
            <a:r>
              <a:rPr lang="en-US" dirty="0"/>
              <a:t>generic objects and returns a </a:t>
            </a:r>
            <a:r>
              <a:rPr lang="en-US" dirty="0" err="1"/>
              <a:t>boolean</a:t>
            </a:r>
            <a:r>
              <a:rPr lang="en-US" dirty="0"/>
              <a:t> value of the form </a:t>
            </a:r>
            <a:r>
              <a:rPr lang="en-US" dirty="0">
                <a:solidFill>
                  <a:srgbClr val="0070C0"/>
                </a:solidFill>
              </a:rPr>
              <a:t>(T, U) -&gt; </a:t>
            </a:r>
            <a:r>
              <a:rPr lang="en-US" dirty="0" err="1">
                <a:solidFill>
                  <a:srgbClr val="0070C0"/>
                </a:solidFill>
              </a:rPr>
              <a:t>boolean</a:t>
            </a:r>
            <a:r>
              <a:rPr lang="en-US" dirty="0"/>
              <a:t>. In this case,</a:t>
            </a:r>
            <a:br>
              <a:rPr lang="en-US" dirty="0"/>
            </a:br>
            <a:r>
              <a:rPr lang="en-US" dirty="0"/>
              <a:t>the two object types are</a:t>
            </a:r>
            <a:r>
              <a:rPr lang="en-US" dirty="0">
                <a:solidFill>
                  <a:srgbClr val="0070C0"/>
                </a:solidFill>
              </a:rPr>
              <a:t> Path </a:t>
            </a:r>
            <a:r>
              <a:rPr lang="en-US" dirty="0"/>
              <a:t>and </a:t>
            </a:r>
            <a:r>
              <a:rPr lang="en-US" dirty="0" err="1">
                <a:solidFill>
                  <a:srgbClr val="0070C0"/>
                </a:solidFill>
              </a:rPr>
              <a:t>BasicFileAttributes</a:t>
            </a:r>
            <a:r>
              <a:rPr lang="en-US" dirty="0"/>
              <a:t>, which you saw earlier in the</a:t>
            </a:r>
            <a:br>
              <a:rPr lang="en-US" dirty="0"/>
            </a:br>
            <a:r>
              <a:rPr lang="en-US" dirty="0"/>
              <a:t>chapter. In this manner, the NIO.2 automatically loads the </a:t>
            </a:r>
            <a:r>
              <a:rPr lang="en-US" dirty="0" err="1"/>
              <a:t>BasicFileAttributes</a:t>
            </a:r>
            <a:r>
              <a:rPr lang="en-US" dirty="0"/>
              <a:t> object</a:t>
            </a:r>
            <a:br>
              <a:rPr lang="en-US" dirty="0"/>
            </a:br>
            <a:r>
              <a:rPr lang="en-US" dirty="0"/>
              <a:t>for you, allowing you to write complex lambda expressions that have direct access to this</a:t>
            </a:r>
            <a:br>
              <a:rPr lang="en-US" dirty="0"/>
            </a:br>
            <a:r>
              <a:rPr lang="en-US" dirty="0"/>
              <a:t>object. We illustrate this with the following example:</a:t>
            </a: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119</a:t>
            </a:fld>
            <a:endParaRPr lang="fr-FR"/>
          </a:p>
        </p:txBody>
      </p:sp>
      <p:pic>
        <p:nvPicPr>
          <p:cNvPr id="7" name="Image 6">
            <a:extLst>
              <a:ext uri="{FF2B5EF4-FFF2-40B4-BE49-F238E27FC236}">
                <a16:creationId xmlns:a16="http://schemas.microsoft.com/office/drawing/2014/main" xmlns="" id="{E7290DDC-E288-4552-8627-91768A4A88D2}"/>
              </a:ext>
            </a:extLst>
          </p:cNvPr>
          <p:cNvPicPr>
            <a:picLocks noChangeAspect="1"/>
          </p:cNvPicPr>
          <p:nvPr/>
        </p:nvPicPr>
        <p:blipFill>
          <a:blip r:embed="rId3"/>
          <a:stretch>
            <a:fillRect/>
          </a:stretch>
        </p:blipFill>
        <p:spPr>
          <a:xfrm>
            <a:off x="2381250" y="1862504"/>
            <a:ext cx="7429500" cy="3905250"/>
          </a:xfrm>
          <a:prstGeom prst="rect">
            <a:avLst/>
          </a:prstGeom>
        </p:spPr>
      </p:pic>
    </p:spTree>
    <p:extLst>
      <p:ext uri="{BB962C8B-B14F-4D97-AF65-F5344CB8AC3E}">
        <p14:creationId xmlns:p14="http://schemas.microsoft.com/office/powerpoint/2010/main" val="37431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981676"/>
          </a:xfrm>
        </p:spPr>
        <p:txBody>
          <a:bodyPr>
            <a:normAutofit fontScale="85000" lnSpcReduction="20000"/>
          </a:bodyPr>
          <a:lstStyle/>
          <a:p>
            <a:r>
              <a:rPr lang="en-US" b="1" dirty="0">
                <a:solidFill>
                  <a:srgbClr val="FF0000"/>
                </a:solidFill>
              </a:rPr>
              <a:t>2-1) Creating Paths</a:t>
            </a:r>
            <a:endParaRPr lang="en-US" b="1" dirty="0"/>
          </a:p>
          <a:p>
            <a:r>
              <a:rPr lang="en-US" b="1" dirty="0">
                <a:solidFill>
                  <a:srgbClr val="0070C0"/>
                </a:solidFill>
              </a:rPr>
              <a:t>Another way</a:t>
            </a:r>
            <a:r>
              <a:rPr lang="en-US" dirty="0"/>
              <a:t> to construct a Path using the Paths class is with a </a:t>
            </a:r>
            <a:r>
              <a:rPr lang="en-US" b="1" dirty="0">
                <a:solidFill>
                  <a:srgbClr val="FF0000"/>
                </a:solidFill>
              </a:rPr>
              <a:t>URI</a:t>
            </a:r>
            <a:r>
              <a:rPr lang="en-US" dirty="0"/>
              <a:t> value. A </a:t>
            </a:r>
            <a:r>
              <a:rPr lang="en-US" i="1" dirty="0"/>
              <a:t>uniform</a:t>
            </a:r>
            <a:br>
              <a:rPr lang="en-US" i="1" dirty="0"/>
            </a:br>
            <a:r>
              <a:rPr lang="en-US" i="1" dirty="0"/>
              <a:t>resource identifier </a:t>
            </a:r>
            <a:r>
              <a:rPr lang="en-US" dirty="0"/>
              <a:t>(URI) is a string of characters that identify a resource. </a:t>
            </a:r>
            <a:r>
              <a:rPr lang="en-US" dirty="0">
                <a:solidFill>
                  <a:srgbClr val="FF0000"/>
                </a:solidFill>
              </a:rPr>
              <a:t>It begins with</a:t>
            </a:r>
            <a:br>
              <a:rPr lang="en-US" dirty="0">
                <a:solidFill>
                  <a:srgbClr val="FF0000"/>
                </a:solidFill>
              </a:rPr>
            </a:br>
            <a:r>
              <a:rPr lang="en-US" dirty="0">
                <a:solidFill>
                  <a:srgbClr val="FF0000"/>
                </a:solidFill>
              </a:rPr>
              <a:t>a schema that indicates the resource type</a:t>
            </a:r>
            <a:r>
              <a:rPr lang="en-US" dirty="0"/>
              <a:t>, followed by a path value. </a:t>
            </a:r>
            <a:r>
              <a:rPr lang="en-US" b="1" dirty="0">
                <a:solidFill>
                  <a:srgbClr val="0070C0"/>
                </a:solidFill>
              </a:rPr>
              <a:t>Examples of schema</a:t>
            </a:r>
            <a:r>
              <a:rPr lang="en-US" dirty="0"/>
              <a:t/>
            </a:r>
            <a:br>
              <a:rPr lang="en-US" dirty="0"/>
            </a:br>
            <a:r>
              <a:rPr lang="en-US" b="1" dirty="0">
                <a:solidFill>
                  <a:srgbClr val="0070C0"/>
                </a:solidFill>
              </a:rPr>
              <a:t>values</a:t>
            </a:r>
            <a:r>
              <a:rPr lang="en-US" dirty="0"/>
              <a:t> include </a:t>
            </a:r>
            <a:r>
              <a:rPr lang="en-US" dirty="0">
                <a:solidFill>
                  <a:srgbClr val="FF0000"/>
                </a:solidFill>
              </a:rPr>
              <a:t>file://, http://, https://, and ftp://</a:t>
            </a:r>
            <a:r>
              <a:rPr lang="en-US" dirty="0"/>
              <a:t>. The </a:t>
            </a:r>
            <a:r>
              <a:rPr lang="en-US" b="1" dirty="0" err="1">
                <a:solidFill>
                  <a:srgbClr val="0070C0"/>
                </a:solidFill>
              </a:rPr>
              <a:t>java.net.URI</a:t>
            </a:r>
            <a:r>
              <a:rPr lang="en-US" b="1" dirty="0">
                <a:solidFill>
                  <a:srgbClr val="0070C0"/>
                </a:solidFill>
              </a:rPr>
              <a:t> </a:t>
            </a:r>
            <a:r>
              <a:rPr lang="en-US" dirty="0"/>
              <a:t>class is used to</a:t>
            </a:r>
            <a:br>
              <a:rPr lang="en-US" dirty="0"/>
            </a:br>
            <a:r>
              <a:rPr lang="en-US" dirty="0"/>
              <a:t>create and manage URI values.</a:t>
            </a:r>
            <a:br>
              <a:rPr lang="en-US" dirty="0"/>
            </a:br>
            <a:r>
              <a:rPr lang="en-US" dirty="0">
                <a:solidFill>
                  <a:srgbClr val="0070C0"/>
                </a:solidFill>
              </a:rPr>
              <a:t>Path path1 = </a:t>
            </a:r>
            <a:r>
              <a:rPr lang="en-US" dirty="0" err="1">
                <a:solidFill>
                  <a:srgbClr val="0070C0"/>
                </a:solidFill>
              </a:rPr>
              <a:t>Paths.get</a:t>
            </a:r>
            <a:r>
              <a:rPr lang="en-US" dirty="0">
                <a:solidFill>
                  <a:srgbClr val="0070C0"/>
                </a:solidFill>
              </a:rPr>
              <a:t>(new URI("file://pandas/cuddly.png")); // THROWS EXCEPTION</a:t>
            </a:r>
            <a:br>
              <a:rPr lang="en-US" dirty="0">
                <a:solidFill>
                  <a:srgbClr val="0070C0"/>
                </a:solidFill>
              </a:rPr>
            </a:br>
            <a:r>
              <a:rPr lang="en-US" dirty="0">
                <a:solidFill>
                  <a:srgbClr val="0070C0"/>
                </a:solidFill>
              </a:rPr>
              <a:t>// AT RUNTIME</a:t>
            </a:r>
            <a:br>
              <a:rPr lang="en-US" dirty="0">
                <a:solidFill>
                  <a:srgbClr val="0070C0"/>
                </a:solidFill>
              </a:rPr>
            </a:br>
            <a:r>
              <a:rPr lang="en-US" dirty="0">
                <a:solidFill>
                  <a:srgbClr val="0070C0"/>
                </a:solidFill>
              </a:rPr>
              <a:t>Path path2 = </a:t>
            </a:r>
            <a:r>
              <a:rPr lang="en-US" dirty="0" err="1">
                <a:solidFill>
                  <a:srgbClr val="0070C0"/>
                </a:solidFill>
              </a:rPr>
              <a:t>Paths.get</a:t>
            </a:r>
            <a:r>
              <a:rPr lang="en-US" dirty="0">
                <a:solidFill>
                  <a:srgbClr val="0070C0"/>
                </a:solidFill>
              </a:rPr>
              <a:t>(new URI("file:///c:/zoo-info/November/employees.txt"));</a:t>
            </a:r>
            <a:br>
              <a:rPr lang="en-US" dirty="0">
                <a:solidFill>
                  <a:srgbClr val="0070C0"/>
                </a:solidFill>
              </a:rPr>
            </a:br>
            <a:r>
              <a:rPr lang="en-US" dirty="0">
                <a:solidFill>
                  <a:srgbClr val="0070C0"/>
                </a:solidFill>
              </a:rPr>
              <a:t>Path path3 = </a:t>
            </a:r>
            <a:r>
              <a:rPr lang="en-US" dirty="0" err="1">
                <a:solidFill>
                  <a:srgbClr val="0070C0"/>
                </a:solidFill>
              </a:rPr>
              <a:t>Paths.get</a:t>
            </a:r>
            <a:r>
              <a:rPr lang="en-US" dirty="0">
                <a:solidFill>
                  <a:srgbClr val="0070C0"/>
                </a:solidFill>
              </a:rPr>
              <a:t>(new URI("file:///home/zoodirectory")); </a:t>
            </a:r>
            <a:r>
              <a:rPr lang="en-US" dirty="0"/>
              <a:t/>
            </a:r>
            <a:br>
              <a:rPr lang="en-US" dirty="0"/>
            </a:br>
            <a:r>
              <a:rPr lang="en-US" dirty="0"/>
              <a:t/>
            </a:r>
            <a:br>
              <a:rPr lang="en-US" dirty="0"/>
            </a:br>
            <a:r>
              <a:rPr lang="en-US" b="1" dirty="0">
                <a:solidFill>
                  <a:srgbClr val="FF0000"/>
                </a:solidFill>
              </a:rPr>
              <a:t>The first example actually throws an exception at runtime, as URIs must reference absolute paths at runtime. </a:t>
            </a:r>
            <a:r>
              <a:rPr lang="en-US" dirty="0"/>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0A7406DB-903D-485A-AE62-031FEE7F97AD}"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768B342F-7979-4630-8E69-8FDD6F0A257E}"/>
              </a:ext>
            </a:extLst>
          </p:cNvPr>
          <p:cNvSpPr>
            <a:spLocks noGrp="1"/>
          </p:cNvSpPr>
          <p:nvPr>
            <p:ph type="sldNum" sz="quarter" idx="12"/>
          </p:nvPr>
        </p:nvSpPr>
        <p:spPr/>
        <p:txBody>
          <a:bodyPr/>
          <a:lstStyle/>
          <a:p>
            <a:fld id="{4A5BDE94-4727-4585-B07D-29C32A2ADF6D}" type="slidenum">
              <a:rPr lang="fr-FR" smtClean="0"/>
              <a:t>12</a:t>
            </a:fld>
            <a:endParaRPr lang="fr-FR"/>
          </a:p>
        </p:txBody>
      </p:sp>
    </p:spTree>
    <p:extLst>
      <p:ext uri="{BB962C8B-B14F-4D97-AF65-F5344CB8AC3E}">
        <p14:creationId xmlns:p14="http://schemas.microsoft.com/office/powerpoint/2010/main" val="10359287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a:solidFill>
                  <a:srgbClr val="0070C0"/>
                </a:solidFill>
              </a:rPr>
              <a:t>4-3-2) Listing Directory Contents</a:t>
            </a:r>
            <a:r>
              <a:rPr lang="fr-FR" dirty="0">
                <a:solidFill>
                  <a:srgbClr val="0070C0"/>
                </a:solidFill>
              </a:rPr>
              <a:t> </a:t>
            </a:r>
            <a:r>
              <a:rPr lang="fr-FR" dirty="0"/>
              <a:t/>
            </a:r>
            <a:br>
              <a:rPr lang="fr-FR" dirty="0"/>
            </a:br>
            <a:r>
              <a:rPr lang="en-US" dirty="0"/>
              <a:t>You may remember in Chapter 8 that we presented the method </a:t>
            </a:r>
            <a:r>
              <a:rPr lang="en-US" dirty="0" err="1"/>
              <a:t>listFiles</a:t>
            </a:r>
            <a:r>
              <a:rPr lang="en-US" dirty="0"/>
              <a:t>() that operated</a:t>
            </a:r>
            <a:br>
              <a:rPr lang="en-US" dirty="0"/>
            </a:br>
            <a:r>
              <a:rPr lang="en-US" dirty="0"/>
              <a:t>on a </a:t>
            </a:r>
            <a:r>
              <a:rPr lang="en-US" dirty="0" err="1"/>
              <a:t>java.io.File</a:t>
            </a:r>
            <a:r>
              <a:rPr lang="en-US" dirty="0"/>
              <a:t> instance and returned a list of File objects representing the contents</a:t>
            </a:r>
            <a:br>
              <a:rPr lang="en-US" dirty="0"/>
            </a:br>
            <a:r>
              <a:rPr lang="en-US" dirty="0"/>
              <a:t>of the directory that are direct children of the parent. Although you could use the Files.</a:t>
            </a:r>
            <a:br>
              <a:rPr lang="en-US" dirty="0"/>
            </a:br>
            <a:r>
              <a:rPr lang="en-US" dirty="0"/>
              <a:t>walk() method with a maximum depth limit of 1 to perform this same task, the NIO.2 API includes a new stream method, </a:t>
            </a:r>
            <a:r>
              <a:rPr lang="en-US" b="1" dirty="0" err="1">
                <a:solidFill>
                  <a:srgbClr val="0070C0"/>
                </a:solidFill>
              </a:rPr>
              <a:t>Files.list</a:t>
            </a:r>
            <a:r>
              <a:rPr lang="en-US" b="1" dirty="0">
                <a:solidFill>
                  <a:srgbClr val="0070C0"/>
                </a:solidFill>
              </a:rPr>
              <a:t>(Path), </a:t>
            </a:r>
            <a:r>
              <a:rPr lang="en-US" dirty="0"/>
              <a:t>that does this for you.</a:t>
            </a:r>
            <a:br>
              <a:rPr lang="en-US" dirty="0"/>
            </a:br>
            <a:r>
              <a:rPr lang="en-US" dirty="0"/>
              <a:t>Consider the following code snippet, assuming that the current working directory is</a:t>
            </a:r>
            <a:br>
              <a:rPr lang="en-US" dirty="0"/>
            </a:br>
            <a:r>
              <a:rPr lang="en-US" dirty="0"/>
              <a:t>/zoo: </a:t>
            </a: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120</a:t>
            </a:fld>
            <a:endParaRPr lang="fr-FR"/>
          </a:p>
        </p:txBody>
      </p:sp>
      <p:pic>
        <p:nvPicPr>
          <p:cNvPr id="8" name="Image 7">
            <a:extLst>
              <a:ext uri="{FF2B5EF4-FFF2-40B4-BE49-F238E27FC236}">
                <a16:creationId xmlns:a16="http://schemas.microsoft.com/office/drawing/2014/main" xmlns="" id="{4C31BF72-6C5D-4FE7-A400-D4624D17F021}"/>
              </a:ext>
            </a:extLst>
          </p:cNvPr>
          <p:cNvPicPr>
            <a:picLocks noChangeAspect="1"/>
          </p:cNvPicPr>
          <p:nvPr/>
        </p:nvPicPr>
        <p:blipFill>
          <a:blip r:embed="rId3"/>
          <a:stretch>
            <a:fillRect/>
          </a:stretch>
        </p:blipFill>
        <p:spPr>
          <a:xfrm>
            <a:off x="3574695" y="2452059"/>
            <a:ext cx="5042609" cy="2998308"/>
          </a:xfrm>
          <a:prstGeom prst="rect">
            <a:avLst/>
          </a:prstGeom>
        </p:spPr>
      </p:pic>
    </p:spTree>
    <p:extLst>
      <p:ext uri="{BB962C8B-B14F-4D97-AF65-F5344CB8AC3E}">
        <p14:creationId xmlns:p14="http://schemas.microsoft.com/office/powerpoint/2010/main" val="5062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a:solidFill>
                  <a:srgbClr val="0070C0"/>
                </a:solidFill>
              </a:rPr>
              <a:t>4-3-2) Listing Directory Contents</a:t>
            </a:r>
            <a:r>
              <a:rPr lang="fr-FR" dirty="0">
                <a:solidFill>
                  <a:srgbClr val="0070C0"/>
                </a:solidFill>
              </a:rPr>
              <a:t> </a:t>
            </a:r>
            <a:r>
              <a:rPr lang="fr-FR" dirty="0"/>
              <a:t/>
            </a:r>
            <a:br>
              <a:rPr lang="fr-FR" dirty="0"/>
            </a:b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121</a:t>
            </a:fld>
            <a:endParaRPr lang="fr-FR"/>
          </a:p>
        </p:txBody>
      </p:sp>
      <p:pic>
        <p:nvPicPr>
          <p:cNvPr id="7" name="Image 6">
            <a:extLst>
              <a:ext uri="{FF2B5EF4-FFF2-40B4-BE49-F238E27FC236}">
                <a16:creationId xmlns:a16="http://schemas.microsoft.com/office/drawing/2014/main" xmlns="" id="{F4A3B22D-27A5-45CE-BA53-5EBD873911BD}"/>
              </a:ext>
            </a:extLst>
          </p:cNvPr>
          <p:cNvPicPr>
            <a:picLocks noChangeAspect="1"/>
          </p:cNvPicPr>
          <p:nvPr/>
        </p:nvPicPr>
        <p:blipFill>
          <a:blip r:embed="rId3"/>
          <a:stretch>
            <a:fillRect/>
          </a:stretch>
        </p:blipFill>
        <p:spPr>
          <a:xfrm>
            <a:off x="2126640" y="3201989"/>
            <a:ext cx="7805152" cy="2767011"/>
          </a:xfrm>
          <a:prstGeom prst="rect">
            <a:avLst/>
          </a:prstGeom>
        </p:spPr>
      </p:pic>
    </p:spTree>
    <p:extLst>
      <p:ext uri="{BB962C8B-B14F-4D97-AF65-F5344CB8AC3E}">
        <p14:creationId xmlns:p14="http://schemas.microsoft.com/office/powerpoint/2010/main" val="10066048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a:solidFill>
                  <a:srgbClr val="0070C0"/>
                </a:solidFill>
              </a:rPr>
              <a:t>4-3-3) Printing File Contents</a:t>
            </a:r>
            <a:r>
              <a:rPr lang="fr-FR" dirty="0">
                <a:solidFill>
                  <a:srgbClr val="0070C0"/>
                </a:solidFill>
              </a:rPr>
              <a:t> </a:t>
            </a:r>
            <a:r>
              <a:rPr lang="fr-FR" dirty="0"/>
              <a:t/>
            </a:r>
            <a:br>
              <a:rPr lang="fr-FR" dirty="0"/>
            </a:br>
            <a:r>
              <a:rPr lang="en-US" dirty="0"/>
              <a:t>Earlier in the chapter, we presented </a:t>
            </a:r>
            <a:r>
              <a:rPr lang="en-US" dirty="0" err="1"/>
              <a:t>Files.readAllLines</a:t>
            </a:r>
            <a:r>
              <a:rPr lang="en-US" dirty="0"/>
              <a:t>() and commented that using it to</a:t>
            </a:r>
            <a:br>
              <a:rPr lang="en-US" dirty="0"/>
            </a:br>
            <a:r>
              <a:rPr lang="en-US" dirty="0"/>
              <a:t>read a very large file could result in an </a:t>
            </a:r>
            <a:r>
              <a:rPr lang="en-US" dirty="0" err="1"/>
              <a:t>OutOfMemoryError</a:t>
            </a:r>
            <a:r>
              <a:rPr lang="en-US" dirty="0"/>
              <a:t> problem. Luckily, the NIO.2 API in Java 8 now includes </a:t>
            </a:r>
            <a:r>
              <a:rPr lang="en-US" b="1" dirty="0">
                <a:solidFill>
                  <a:srgbClr val="FF0000"/>
                </a:solidFill>
              </a:rPr>
              <a:t>a </a:t>
            </a:r>
            <a:r>
              <a:rPr lang="en-US" b="1" dirty="0" err="1">
                <a:solidFill>
                  <a:srgbClr val="FF0000"/>
                </a:solidFill>
              </a:rPr>
              <a:t>Files.lines</a:t>
            </a:r>
            <a:r>
              <a:rPr lang="en-US" b="1" dirty="0">
                <a:solidFill>
                  <a:srgbClr val="FF0000"/>
                </a:solidFill>
              </a:rPr>
              <a:t>(Path) </a:t>
            </a:r>
            <a:r>
              <a:rPr lang="en-US" dirty="0"/>
              <a:t>method that returns a Stream&lt;String&gt; object and does not suffer from this same issue. The contents of the file are read and processed lazily, which means that only a small portion of the file is stored in memory at any given time. We now present </a:t>
            </a:r>
            <a:r>
              <a:rPr lang="en-US" b="1" dirty="0" err="1">
                <a:solidFill>
                  <a:srgbClr val="0070C0"/>
                </a:solidFill>
              </a:rPr>
              <a:t>Files.lines</a:t>
            </a:r>
            <a:r>
              <a:rPr lang="en-US" b="1" dirty="0">
                <a:solidFill>
                  <a:srgbClr val="0070C0"/>
                </a:solidFill>
              </a:rPr>
              <a:t>(), </a:t>
            </a:r>
            <a:r>
              <a:rPr lang="en-US" dirty="0"/>
              <a:t>which is equivalent to the previous </a:t>
            </a:r>
            <a:r>
              <a:rPr lang="en-US" dirty="0" err="1"/>
              <a:t>Files.readAllLines</a:t>
            </a:r>
            <a:r>
              <a:rPr lang="en-US" dirty="0"/>
              <a:t>() sample code: </a:t>
            </a: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122</a:t>
            </a:fld>
            <a:endParaRPr lang="fr-FR"/>
          </a:p>
        </p:txBody>
      </p:sp>
      <p:pic>
        <p:nvPicPr>
          <p:cNvPr id="8" name="Image 7">
            <a:extLst>
              <a:ext uri="{FF2B5EF4-FFF2-40B4-BE49-F238E27FC236}">
                <a16:creationId xmlns:a16="http://schemas.microsoft.com/office/drawing/2014/main" xmlns="" id="{E7A7DEFE-FF93-47A8-921E-0B65E6C84E34}"/>
              </a:ext>
            </a:extLst>
          </p:cNvPr>
          <p:cNvPicPr>
            <a:picLocks noChangeAspect="1"/>
          </p:cNvPicPr>
          <p:nvPr/>
        </p:nvPicPr>
        <p:blipFill>
          <a:blip r:embed="rId3"/>
          <a:stretch>
            <a:fillRect/>
          </a:stretch>
        </p:blipFill>
        <p:spPr>
          <a:xfrm>
            <a:off x="1206013" y="2879964"/>
            <a:ext cx="9779974" cy="2775634"/>
          </a:xfrm>
          <a:prstGeom prst="rect">
            <a:avLst/>
          </a:prstGeom>
        </p:spPr>
      </p:pic>
    </p:spTree>
    <p:extLst>
      <p:ext uri="{BB962C8B-B14F-4D97-AF65-F5344CB8AC3E}">
        <p14:creationId xmlns:p14="http://schemas.microsoft.com/office/powerpoint/2010/main" val="236132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85000" lnSpcReduction="20000"/>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a:solidFill>
                  <a:srgbClr val="0070C0"/>
                </a:solidFill>
              </a:rPr>
              <a:t>4-3-3) Printing File Contents</a:t>
            </a:r>
            <a:r>
              <a:rPr lang="fr-FR" dirty="0">
                <a:solidFill>
                  <a:srgbClr val="0070C0"/>
                </a:solidFill>
              </a:rPr>
              <a:t> </a:t>
            </a:r>
            <a:r>
              <a:rPr lang="fr-FR" dirty="0"/>
              <a:t/>
            </a:r>
            <a:br>
              <a:rPr lang="fr-FR" dirty="0"/>
            </a:br>
            <a:r>
              <a:rPr lang="en-US" dirty="0"/>
              <a:t>Taking things one step further, we can leverage other stream methods for a more powerful example:</a:t>
            </a:r>
            <a:br>
              <a:rPr lang="en-US" dirty="0"/>
            </a:br>
            <a:r>
              <a:rPr lang="en-US" b="1" dirty="0">
                <a:solidFill>
                  <a:srgbClr val="0070C0"/>
                </a:solidFill>
              </a:rPr>
              <a:t>Path </a:t>
            </a:r>
            <a:r>
              <a:rPr lang="en-US" b="1" dirty="0" err="1">
                <a:solidFill>
                  <a:srgbClr val="0070C0"/>
                </a:solidFill>
              </a:rPr>
              <a:t>path</a:t>
            </a:r>
            <a:r>
              <a:rPr lang="en-US" b="1" dirty="0">
                <a:solidFill>
                  <a:srgbClr val="0070C0"/>
                </a:solidFill>
              </a:rPr>
              <a:t> = </a:t>
            </a:r>
            <a:r>
              <a:rPr lang="en-US" b="1" dirty="0" err="1">
                <a:solidFill>
                  <a:srgbClr val="0070C0"/>
                </a:solidFill>
              </a:rPr>
              <a:t>Paths.get</a:t>
            </a:r>
            <a:r>
              <a:rPr lang="en-US" b="1" dirty="0">
                <a:solidFill>
                  <a:srgbClr val="0070C0"/>
                </a:solidFill>
              </a:rPr>
              <a:t>("/fish/sharks.log");</a:t>
            </a:r>
            <a:br>
              <a:rPr lang="en-US" b="1" dirty="0">
                <a:solidFill>
                  <a:srgbClr val="0070C0"/>
                </a:solidFill>
              </a:rPr>
            </a:br>
            <a:r>
              <a:rPr lang="en-US" b="1" dirty="0">
                <a:solidFill>
                  <a:srgbClr val="0070C0"/>
                </a:solidFill>
              </a:rPr>
              <a:t>try {</a:t>
            </a:r>
            <a:br>
              <a:rPr lang="en-US" b="1" dirty="0">
                <a:solidFill>
                  <a:srgbClr val="0070C0"/>
                </a:solidFill>
              </a:rPr>
            </a:br>
            <a:r>
              <a:rPr lang="en-US" b="1" dirty="0" err="1">
                <a:solidFill>
                  <a:srgbClr val="0070C0"/>
                </a:solidFill>
              </a:rPr>
              <a:t>System.out.println</a:t>
            </a:r>
            <a:r>
              <a:rPr lang="en-US" b="1" dirty="0">
                <a:solidFill>
                  <a:srgbClr val="0070C0"/>
                </a:solidFill>
              </a:rPr>
              <a:t>(</a:t>
            </a:r>
            <a:r>
              <a:rPr lang="en-US" b="1" dirty="0" err="1">
                <a:solidFill>
                  <a:srgbClr val="0070C0"/>
                </a:solidFill>
              </a:rPr>
              <a:t>Files.lines</a:t>
            </a:r>
            <a:r>
              <a:rPr lang="en-US" b="1" dirty="0">
                <a:solidFill>
                  <a:srgbClr val="0070C0"/>
                </a:solidFill>
              </a:rPr>
              <a:t>(path)</a:t>
            </a:r>
            <a:br>
              <a:rPr lang="en-US" b="1" dirty="0">
                <a:solidFill>
                  <a:srgbClr val="0070C0"/>
                </a:solidFill>
              </a:rPr>
            </a:br>
            <a:r>
              <a:rPr lang="en-US" b="1" dirty="0">
                <a:solidFill>
                  <a:srgbClr val="0070C0"/>
                </a:solidFill>
              </a:rPr>
              <a:t>.filter(s -&gt; </a:t>
            </a:r>
            <a:r>
              <a:rPr lang="en-US" b="1" dirty="0" err="1">
                <a:solidFill>
                  <a:srgbClr val="0070C0"/>
                </a:solidFill>
              </a:rPr>
              <a:t>s.startsWith</a:t>
            </a:r>
            <a:r>
              <a:rPr lang="en-US" b="1" dirty="0">
                <a:solidFill>
                  <a:srgbClr val="0070C0"/>
                </a:solidFill>
              </a:rPr>
              <a:t>("WARN "))</a:t>
            </a:r>
            <a:br>
              <a:rPr lang="en-US" b="1" dirty="0">
                <a:solidFill>
                  <a:srgbClr val="0070C0"/>
                </a:solidFill>
              </a:rPr>
            </a:br>
            <a:r>
              <a:rPr lang="en-US" b="1" dirty="0">
                <a:solidFill>
                  <a:srgbClr val="0070C0"/>
                </a:solidFill>
              </a:rPr>
              <a:t>.map(s -&gt; </a:t>
            </a:r>
            <a:r>
              <a:rPr lang="en-US" b="1" dirty="0" err="1">
                <a:solidFill>
                  <a:srgbClr val="0070C0"/>
                </a:solidFill>
              </a:rPr>
              <a:t>s.substring</a:t>
            </a:r>
            <a:r>
              <a:rPr lang="en-US" b="1" dirty="0">
                <a:solidFill>
                  <a:srgbClr val="0070C0"/>
                </a:solidFill>
              </a:rPr>
              <a:t>(5)) </a:t>
            </a:r>
            <a:br>
              <a:rPr lang="en-US" b="1" dirty="0">
                <a:solidFill>
                  <a:srgbClr val="0070C0"/>
                </a:solidFill>
              </a:rPr>
            </a:br>
            <a:r>
              <a:rPr lang="en-US" b="1" dirty="0">
                <a:solidFill>
                  <a:srgbClr val="0070C0"/>
                </a:solidFill>
              </a:rPr>
              <a:t>.collect(</a:t>
            </a:r>
            <a:r>
              <a:rPr lang="en-US" b="1" dirty="0" err="1">
                <a:solidFill>
                  <a:srgbClr val="0070C0"/>
                </a:solidFill>
              </a:rPr>
              <a:t>Collectors.toList</a:t>
            </a:r>
            <a:r>
              <a:rPr lang="en-US" b="1" dirty="0">
                <a:solidFill>
                  <a:srgbClr val="0070C0"/>
                </a:solidFill>
              </a:rPr>
              <a:t>()));</a:t>
            </a:r>
            <a:br>
              <a:rPr lang="en-US" b="1" dirty="0">
                <a:solidFill>
                  <a:srgbClr val="0070C0"/>
                </a:solidFill>
              </a:rPr>
            </a:br>
            <a:r>
              <a:rPr lang="en-US" b="1" dirty="0">
                <a:solidFill>
                  <a:srgbClr val="0070C0"/>
                </a:solidFill>
              </a:rPr>
              <a:t>} catch (</a:t>
            </a:r>
            <a:r>
              <a:rPr lang="en-US" b="1" dirty="0" err="1">
                <a:solidFill>
                  <a:srgbClr val="0070C0"/>
                </a:solidFill>
              </a:rPr>
              <a:t>IOException</a:t>
            </a:r>
            <a:r>
              <a:rPr lang="en-US" b="1" dirty="0">
                <a:solidFill>
                  <a:srgbClr val="0070C0"/>
                </a:solidFill>
              </a:rPr>
              <a:t> e) {</a:t>
            </a:r>
            <a:br>
              <a:rPr lang="en-US" b="1" dirty="0">
                <a:solidFill>
                  <a:srgbClr val="0070C0"/>
                </a:solidFill>
              </a:rPr>
            </a:br>
            <a:r>
              <a:rPr lang="en-US" b="1" dirty="0">
                <a:solidFill>
                  <a:srgbClr val="0070C0"/>
                </a:solidFill>
              </a:rPr>
              <a:t>// Handle file I/O exception...</a:t>
            </a:r>
            <a:br>
              <a:rPr lang="en-US" b="1" dirty="0">
                <a:solidFill>
                  <a:srgbClr val="0070C0"/>
                </a:solidFill>
              </a:rPr>
            </a:br>
            <a:r>
              <a:rPr lang="en-US" b="1" dirty="0">
                <a:solidFill>
                  <a:srgbClr val="0070C0"/>
                </a:solidFill>
              </a:rPr>
              <a:t>} </a:t>
            </a: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123</a:t>
            </a:fld>
            <a:endParaRPr lang="fr-FR"/>
          </a:p>
        </p:txBody>
      </p:sp>
      <p:pic>
        <p:nvPicPr>
          <p:cNvPr id="7" name="Image 6">
            <a:extLst>
              <a:ext uri="{FF2B5EF4-FFF2-40B4-BE49-F238E27FC236}">
                <a16:creationId xmlns:a16="http://schemas.microsoft.com/office/drawing/2014/main" xmlns="" id="{18871220-7005-48FF-BABB-4F6B4257345A}"/>
              </a:ext>
            </a:extLst>
          </p:cNvPr>
          <p:cNvPicPr>
            <a:picLocks noChangeAspect="1"/>
          </p:cNvPicPr>
          <p:nvPr/>
        </p:nvPicPr>
        <p:blipFill>
          <a:blip r:embed="rId3"/>
          <a:stretch>
            <a:fillRect/>
          </a:stretch>
        </p:blipFill>
        <p:spPr>
          <a:xfrm>
            <a:off x="1371826" y="1977934"/>
            <a:ext cx="8905875" cy="4048125"/>
          </a:xfrm>
          <a:prstGeom prst="rect">
            <a:avLst/>
          </a:prstGeom>
        </p:spPr>
      </p:pic>
    </p:spTree>
    <p:extLst>
      <p:ext uri="{BB962C8B-B14F-4D97-AF65-F5344CB8AC3E}">
        <p14:creationId xmlns:p14="http://schemas.microsoft.com/office/powerpoint/2010/main" val="369034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4-3) Walking a Directory</a:t>
            </a:r>
            <a:r>
              <a:rPr lang="fr-FR" dirty="0">
                <a:solidFill>
                  <a:srgbClr val="FF0000"/>
                </a:solidFill>
              </a:rPr>
              <a:t> </a:t>
            </a:r>
            <a:r>
              <a:rPr lang="fr-FR" dirty="0"/>
              <a:t/>
            </a:r>
            <a:br>
              <a:rPr lang="fr-FR" dirty="0"/>
            </a:br>
            <a:r>
              <a:rPr lang="fr-FR" b="1" dirty="0">
                <a:solidFill>
                  <a:srgbClr val="0070C0"/>
                </a:solidFill>
              </a:rPr>
              <a:t>4-3-3) Printing File Contents</a:t>
            </a:r>
            <a:r>
              <a:rPr lang="fr-FR" dirty="0">
                <a:solidFill>
                  <a:srgbClr val="0070C0"/>
                </a:solidFill>
              </a:rPr>
              <a:t> </a:t>
            </a:r>
            <a:r>
              <a:rPr lang="fr-FR" dirty="0"/>
              <a:t/>
            </a:r>
            <a:br>
              <a:rPr lang="fr-FR" dirty="0"/>
            </a:b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124</a:t>
            </a:fld>
            <a:endParaRPr lang="fr-FR"/>
          </a:p>
        </p:txBody>
      </p:sp>
      <p:pic>
        <p:nvPicPr>
          <p:cNvPr id="8" name="Image 7">
            <a:extLst>
              <a:ext uri="{FF2B5EF4-FFF2-40B4-BE49-F238E27FC236}">
                <a16:creationId xmlns:a16="http://schemas.microsoft.com/office/drawing/2014/main" xmlns="" id="{355D5D9F-54B1-41CE-A6F4-0FA5AD1D6FB0}"/>
              </a:ext>
            </a:extLst>
          </p:cNvPr>
          <p:cNvPicPr>
            <a:picLocks noChangeAspect="1"/>
          </p:cNvPicPr>
          <p:nvPr/>
        </p:nvPicPr>
        <p:blipFill>
          <a:blip r:embed="rId3"/>
          <a:stretch>
            <a:fillRect/>
          </a:stretch>
        </p:blipFill>
        <p:spPr>
          <a:xfrm>
            <a:off x="2319337" y="667847"/>
            <a:ext cx="7553325" cy="5381625"/>
          </a:xfrm>
          <a:prstGeom prst="rect">
            <a:avLst/>
          </a:prstGeom>
        </p:spPr>
      </p:pic>
    </p:spTree>
    <p:extLst>
      <p:ext uri="{BB962C8B-B14F-4D97-AF65-F5344CB8AC3E}">
        <p14:creationId xmlns:p14="http://schemas.microsoft.com/office/powerpoint/2010/main" val="15197062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4-</a:t>
            </a:r>
            <a:r>
              <a:rPr lang="en-US" dirty="0">
                <a:solidFill>
                  <a:srgbClr val="FF0000"/>
                </a:solidFill>
              </a:rPr>
              <a:t> Presenting the New Stream Methods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4-4) </a:t>
            </a:r>
            <a:r>
              <a:rPr lang="en-US" b="1" dirty="0">
                <a:solidFill>
                  <a:srgbClr val="FF0000"/>
                </a:solidFill>
              </a:rPr>
              <a:t>Comparing Legacy </a:t>
            </a:r>
            <a:r>
              <a:rPr lang="en-US" b="1" i="1" dirty="0">
                <a:solidFill>
                  <a:srgbClr val="FF0000"/>
                </a:solidFill>
              </a:rPr>
              <a:t>File </a:t>
            </a:r>
            <a:r>
              <a:rPr lang="en-US" b="1" dirty="0">
                <a:solidFill>
                  <a:srgbClr val="FF0000"/>
                </a:solidFill>
              </a:rPr>
              <a:t>and NIO.2 Methods </a:t>
            </a:r>
            <a:r>
              <a:rPr lang="en-US" dirty="0"/>
              <a:t/>
            </a:r>
            <a:br>
              <a:rPr lang="en-US" dirty="0"/>
            </a:br>
            <a:r>
              <a:rPr lang="en-US" dirty="0"/>
              <a:t>We conclude this chapter with Table 9.5, which shows a comparison between some of</a:t>
            </a:r>
            <a:br>
              <a:rPr lang="en-US" dirty="0"/>
            </a:br>
            <a:r>
              <a:rPr lang="en-US" dirty="0"/>
              <a:t>the legacy </a:t>
            </a:r>
            <a:r>
              <a:rPr lang="en-US" dirty="0" err="1"/>
              <a:t>java.io.File</a:t>
            </a:r>
            <a:r>
              <a:rPr lang="en-US" dirty="0"/>
              <a:t> methods described in Chapter 8 and the new NIO.2 methods</a:t>
            </a:r>
            <a:br>
              <a:rPr lang="en-US" dirty="0"/>
            </a:br>
            <a:r>
              <a:rPr lang="en-US" dirty="0"/>
              <a:t>described in this chapter. In this table, file refers to an instance of the </a:t>
            </a:r>
            <a:r>
              <a:rPr lang="en-US" dirty="0" err="1"/>
              <a:t>java.io.File</a:t>
            </a:r>
            <a:r>
              <a:rPr lang="en-US" dirty="0"/>
              <a:t> class,</a:t>
            </a:r>
            <a:br>
              <a:rPr lang="en-US" dirty="0"/>
            </a:br>
            <a:r>
              <a:rPr lang="en-US" dirty="0"/>
              <a:t>while path refers to an instance of a NIO.2 Path interface. </a:t>
            </a:r>
            <a:br>
              <a:rPr lang="en-US" dirty="0"/>
            </a:br>
            <a:r>
              <a:rPr lang="fr-FR" dirty="0"/>
              <a:t/>
            </a:r>
            <a:br>
              <a:rPr lang="fr-FR" dirty="0"/>
            </a:br>
            <a:r>
              <a:rPr lang="fr-FR" dirty="0"/>
              <a:t/>
            </a:r>
            <a:br>
              <a:rPr lang="fr-FR" dirty="0"/>
            </a:b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a:xfrm>
            <a:off x="1295401" y="5969000"/>
            <a:ext cx="7305900" cy="279400"/>
          </a:xfrm>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125</a:t>
            </a:fld>
            <a:endParaRPr lang="fr-FR"/>
          </a:p>
        </p:txBody>
      </p:sp>
      <p:pic>
        <p:nvPicPr>
          <p:cNvPr id="7" name="Image 6">
            <a:extLst>
              <a:ext uri="{FF2B5EF4-FFF2-40B4-BE49-F238E27FC236}">
                <a16:creationId xmlns:a16="http://schemas.microsoft.com/office/drawing/2014/main" xmlns="" id="{25CA0CAB-DC70-4A78-BAA2-A434199E8246}"/>
              </a:ext>
            </a:extLst>
          </p:cNvPr>
          <p:cNvPicPr>
            <a:picLocks noChangeAspect="1"/>
          </p:cNvPicPr>
          <p:nvPr/>
        </p:nvPicPr>
        <p:blipFill>
          <a:blip r:embed="rId3"/>
          <a:stretch>
            <a:fillRect/>
          </a:stretch>
        </p:blipFill>
        <p:spPr>
          <a:xfrm>
            <a:off x="3024554" y="788204"/>
            <a:ext cx="6177177" cy="5460196"/>
          </a:xfrm>
          <a:prstGeom prst="rect">
            <a:avLst/>
          </a:prstGeom>
        </p:spPr>
      </p:pic>
    </p:spTree>
    <p:extLst>
      <p:ext uri="{BB962C8B-B14F-4D97-AF65-F5344CB8AC3E}">
        <p14:creationId xmlns:p14="http://schemas.microsoft.com/office/powerpoint/2010/main" val="58693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981676"/>
          </a:xfrm>
        </p:spPr>
        <p:txBody>
          <a:bodyPr>
            <a:normAutofit/>
          </a:bodyPr>
          <a:lstStyle/>
          <a:p>
            <a:r>
              <a:rPr lang="en-US" b="1" dirty="0">
                <a:solidFill>
                  <a:srgbClr val="FF0000"/>
                </a:solidFill>
              </a:rPr>
              <a:t>2-1) Creating Paths</a:t>
            </a:r>
            <a:endParaRPr lang="en-US" b="1" dirty="0"/>
          </a:p>
          <a:p>
            <a:r>
              <a:rPr lang="en-US" dirty="0"/>
              <a:t>We now </a:t>
            </a:r>
            <a:r>
              <a:rPr lang="en-US" b="1" dirty="0">
                <a:solidFill>
                  <a:srgbClr val="0070C0"/>
                </a:solidFill>
              </a:rPr>
              <a:t>present two additional methods </a:t>
            </a:r>
            <a:r>
              <a:rPr lang="en-US" dirty="0"/>
              <a:t>that use other types of non-local file system schemas. For the exam, you do not need to know the syntax of these schemas, but you should be aware that they exist. </a:t>
            </a:r>
            <a:br>
              <a:rPr lang="en-US" dirty="0"/>
            </a:br>
            <a:r>
              <a:rPr lang="en-US" dirty="0">
                <a:solidFill>
                  <a:srgbClr val="0070C0"/>
                </a:solidFill>
              </a:rPr>
              <a:t>Path path4 = </a:t>
            </a:r>
            <a:r>
              <a:rPr lang="en-US" dirty="0" err="1">
                <a:solidFill>
                  <a:srgbClr val="0070C0"/>
                </a:solidFill>
              </a:rPr>
              <a:t>Paths.get</a:t>
            </a:r>
            <a:r>
              <a:rPr lang="en-US" dirty="0">
                <a:solidFill>
                  <a:srgbClr val="0070C0"/>
                </a:solidFill>
              </a:rPr>
              <a:t>(new URI("http://www.wiley.com"));</a:t>
            </a:r>
            <a:br>
              <a:rPr lang="en-US" dirty="0">
                <a:solidFill>
                  <a:srgbClr val="0070C0"/>
                </a:solidFill>
              </a:rPr>
            </a:br>
            <a:r>
              <a:rPr lang="en-US" dirty="0">
                <a:solidFill>
                  <a:srgbClr val="0070C0"/>
                </a:solidFill>
              </a:rPr>
              <a:t>Path path5 = </a:t>
            </a:r>
            <a:r>
              <a:rPr lang="en-US" dirty="0" err="1">
                <a:solidFill>
                  <a:srgbClr val="0070C0"/>
                </a:solidFill>
              </a:rPr>
              <a:t>Paths.get</a:t>
            </a:r>
            <a:r>
              <a:rPr lang="en-US" dirty="0">
                <a:solidFill>
                  <a:srgbClr val="0070C0"/>
                </a:solidFill>
              </a:rPr>
              <a:t>(</a:t>
            </a:r>
            <a:br>
              <a:rPr lang="en-US" dirty="0">
                <a:solidFill>
                  <a:srgbClr val="0070C0"/>
                </a:solidFill>
              </a:rPr>
            </a:br>
            <a:r>
              <a:rPr lang="en-US" dirty="0">
                <a:solidFill>
                  <a:srgbClr val="0070C0"/>
                </a:solidFill>
              </a:rPr>
              <a:t>new URI("ftp://username:password@ftp.the-ftp-server.com")); </a:t>
            </a:r>
            <a:r>
              <a:rPr lang="en-US" dirty="0"/>
              <a:t/>
            </a:r>
            <a:br>
              <a:rPr lang="en-US" dirty="0"/>
            </a:br>
            <a:r>
              <a:rPr lang="en-US" dirty="0"/>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53CA2395-7826-40B6-9F5F-65CB945E59B9}"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FC8EF8FE-281F-4D11-8479-04129B8422B6}"/>
              </a:ext>
            </a:extLst>
          </p:cNvPr>
          <p:cNvSpPr>
            <a:spLocks noGrp="1"/>
          </p:cNvSpPr>
          <p:nvPr>
            <p:ph type="sldNum" sz="quarter" idx="12"/>
          </p:nvPr>
        </p:nvSpPr>
        <p:spPr/>
        <p:txBody>
          <a:bodyPr/>
          <a:lstStyle/>
          <a:p>
            <a:fld id="{4A5BDE94-4727-4585-B07D-29C32A2ADF6D}" type="slidenum">
              <a:rPr lang="fr-FR" smtClean="0"/>
              <a:t>13</a:t>
            </a:fld>
            <a:endParaRPr lang="fr-FR"/>
          </a:p>
        </p:txBody>
      </p:sp>
    </p:spTree>
    <p:extLst>
      <p:ext uri="{BB962C8B-B14F-4D97-AF65-F5344CB8AC3E}">
        <p14:creationId xmlns:p14="http://schemas.microsoft.com/office/powerpoint/2010/main" val="119264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981676"/>
          </a:xfrm>
        </p:spPr>
        <p:txBody>
          <a:bodyPr>
            <a:normAutofit fontScale="92500"/>
          </a:bodyPr>
          <a:lstStyle/>
          <a:p>
            <a:r>
              <a:rPr lang="en-US" b="1" dirty="0">
                <a:solidFill>
                  <a:srgbClr val="FF0000"/>
                </a:solidFill>
              </a:rPr>
              <a:t>2-1) Creating Paths</a:t>
            </a:r>
            <a:endParaRPr lang="en-US" b="1" dirty="0"/>
          </a:p>
          <a:p>
            <a:r>
              <a:rPr lang="en-US" dirty="0"/>
              <a:t>Note that the constructor new URI(String) does throw a checked </a:t>
            </a:r>
            <a:r>
              <a:rPr lang="en-US" dirty="0" err="1"/>
              <a:t>URISyntaxException</a:t>
            </a:r>
            <a:r>
              <a:rPr lang="en-US" dirty="0"/>
              <a:t>,</a:t>
            </a:r>
            <a:br>
              <a:rPr lang="en-US" dirty="0"/>
            </a:br>
            <a:r>
              <a:rPr lang="en-US" dirty="0"/>
              <a:t>which would have to be caught in any application where the previous code snippets are used.</a:t>
            </a:r>
            <a:br>
              <a:rPr lang="en-US" dirty="0"/>
            </a:br>
            <a:r>
              <a:rPr lang="en-US" dirty="0"/>
              <a:t>Finally, the Path interface also contains a reciprocal method </a:t>
            </a:r>
            <a:r>
              <a:rPr lang="en-US" dirty="0" err="1">
                <a:solidFill>
                  <a:srgbClr val="0070C0"/>
                </a:solidFill>
              </a:rPr>
              <a:t>toUri</a:t>
            </a:r>
            <a:r>
              <a:rPr lang="en-US" dirty="0">
                <a:solidFill>
                  <a:srgbClr val="0070C0"/>
                </a:solidFill>
              </a:rPr>
              <a:t>() </a:t>
            </a:r>
            <a:r>
              <a:rPr lang="en-US" dirty="0"/>
              <a:t>for </a:t>
            </a:r>
            <a:r>
              <a:rPr lang="en-US" dirty="0">
                <a:solidFill>
                  <a:srgbClr val="0070C0"/>
                </a:solidFill>
              </a:rPr>
              <a:t>converting a</a:t>
            </a:r>
            <a:br>
              <a:rPr lang="en-US" dirty="0">
                <a:solidFill>
                  <a:srgbClr val="0070C0"/>
                </a:solidFill>
              </a:rPr>
            </a:br>
            <a:r>
              <a:rPr lang="en-US" dirty="0">
                <a:solidFill>
                  <a:srgbClr val="0070C0"/>
                </a:solidFill>
              </a:rPr>
              <a:t>Path instance back to a URI instance</a:t>
            </a:r>
            <a:r>
              <a:rPr lang="en-US" dirty="0"/>
              <a:t>, as shown in the following sample code:</a:t>
            </a:r>
            <a:br>
              <a:rPr lang="en-US" dirty="0"/>
            </a:br>
            <a:r>
              <a:rPr lang="en-US" dirty="0">
                <a:solidFill>
                  <a:srgbClr val="FF0000"/>
                </a:solidFill>
              </a:rPr>
              <a:t>Path path4 = </a:t>
            </a:r>
            <a:r>
              <a:rPr lang="en-US" dirty="0" err="1">
                <a:solidFill>
                  <a:srgbClr val="FF0000"/>
                </a:solidFill>
              </a:rPr>
              <a:t>Paths.get</a:t>
            </a:r>
            <a:r>
              <a:rPr lang="en-US" dirty="0">
                <a:solidFill>
                  <a:srgbClr val="FF0000"/>
                </a:solidFill>
              </a:rPr>
              <a:t>(new URI("http://www.wiley.com"));</a:t>
            </a:r>
            <a:br>
              <a:rPr lang="en-US" dirty="0">
                <a:solidFill>
                  <a:srgbClr val="FF0000"/>
                </a:solidFill>
              </a:rPr>
            </a:br>
            <a:r>
              <a:rPr lang="en-US" dirty="0">
                <a:solidFill>
                  <a:srgbClr val="FF0000"/>
                </a:solidFill>
              </a:rPr>
              <a:t>URI uri4 = path4.toUri(); </a:t>
            </a:r>
            <a:r>
              <a:rPr lang="en-US" dirty="0"/>
              <a:t/>
            </a:r>
            <a:br>
              <a:rPr lang="en-US" dirty="0"/>
            </a:br>
            <a:r>
              <a:rPr lang="en-US" dirty="0"/>
              <a:t/>
            </a:r>
            <a:br>
              <a:rPr lang="en-US" dirty="0"/>
            </a:br>
            <a:r>
              <a:rPr lang="en-US" dirty="0"/>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BB0C1E24-658D-49CB-86BD-F881EF14E3A7}"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2A37E59D-8BF3-4267-97F1-238BAD84D88F}"/>
              </a:ext>
            </a:extLst>
          </p:cNvPr>
          <p:cNvSpPr>
            <a:spLocks noGrp="1"/>
          </p:cNvSpPr>
          <p:nvPr>
            <p:ph type="sldNum" sz="quarter" idx="12"/>
          </p:nvPr>
        </p:nvSpPr>
        <p:spPr/>
        <p:txBody>
          <a:bodyPr/>
          <a:lstStyle/>
          <a:p>
            <a:fld id="{4A5BDE94-4727-4585-B07D-29C32A2ADF6D}" type="slidenum">
              <a:rPr lang="fr-FR" smtClean="0"/>
              <a:t>14</a:t>
            </a:fld>
            <a:endParaRPr lang="fr-FR"/>
          </a:p>
        </p:txBody>
      </p:sp>
    </p:spTree>
    <p:extLst>
      <p:ext uri="{BB962C8B-B14F-4D97-AF65-F5344CB8AC3E}">
        <p14:creationId xmlns:p14="http://schemas.microsoft.com/office/powerpoint/2010/main" val="35396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981676"/>
          </a:xfrm>
        </p:spPr>
        <p:txBody>
          <a:bodyPr>
            <a:normAutofit fontScale="85000" lnSpcReduction="20000"/>
          </a:bodyPr>
          <a:lstStyle/>
          <a:p>
            <a:pPr>
              <a:buFont typeface="Wingdings" panose="05000000000000000000" pitchFamily="2" charset="2"/>
              <a:buChar char="§"/>
            </a:pPr>
            <a:r>
              <a:rPr lang="en-US" b="1" i="1" dirty="0">
                <a:solidFill>
                  <a:srgbClr val="FF0000"/>
                </a:solidFill>
              </a:rPr>
              <a:t>2.1.2)Accessing the Underlying </a:t>
            </a:r>
            <a:r>
              <a:rPr lang="en-US" b="1" i="1" dirty="0" err="1">
                <a:solidFill>
                  <a:srgbClr val="FF0000"/>
                </a:solidFill>
              </a:rPr>
              <a:t>FileSystem</a:t>
            </a:r>
            <a:r>
              <a:rPr lang="en-US" b="1" i="1" dirty="0">
                <a:solidFill>
                  <a:srgbClr val="FF0000"/>
                </a:solidFill>
              </a:rPr>
              <a:t> Object </a:t>
            </a:r>
            <a:r>
              <a:rPr lang="en-US" dirty="0"/>
              <a:t/>
            </a:r>
            <a:br>
              <a:rPr lang="en-US" dirty="0"/>
            </a:br>
            <a:r>
              <a:rPr lang="en-US" dirty="0"/>
              <a:t>The </a:t>
            </a:r>
            <a:r>
              <a:rPr lang="en-US" b="1" dirty="0" err="1"/>
              <a:t>Path.getPath</a:t>
            </a:r>
            <a:r>
              <a:rPr lang="en-US" b="1" dirty="0"/>
              <a:t>() </a:t>
            </a:r>
            <a:r>
              <a:rPr lang="en-US" dirty="0"/>
              <a:t>method used throughout the previous examples is actually shorthand for the class </a:t>
            </a:r>
            <a:r>
              <a:rPr lang="en-US" dirty="0" err="1"/>
              <a:t>java.nio.file.FileSystem</a:t>
            </a:r>
            <a:r>
              <a:rPr lang="en-US" dirty="0"/>
              <a:t> method </a:t>
            </a:r>
            <a:r>
              <a:rPr lang="en-US" b="1" dirty="0" err="1"/>
              <a:t>getPath</a:t>
            </a:r>
            <a:r>
              <a:rPr lang="en-US" b="1" dirty="0"/>
              <a:t>(). </a:t>
            </a:r>
            <a:r>
              <a:rPr lang="en-US" dirty="0"/>
              <a:t>The </a:t>
            </a:r>
            <a:r>
              <a:rPr lang="en-US" dirty="0" err="1"/>
              <a:t>FileSystem</a:t>
            </a:r>
            <a:r>
              <a:rPr lang="en-US" dirty="0"/>
              <a:t> class has a protected constructor, so we use the plural </a:t>
            </a:r>
            <a:r>
              <a:rPr lang="en-US" dirty="0" err="1"/>
              <a:t>FileSystems</a:t>
            </a:r>
            <a:r>
              <a:rPr lang="en-US" dirty="0"/>
              <a:t> factory class to obtain an instance of </a:t>
            </a:r>
            <a:r>
              <a:rPr lang="en-US" dirty="0" err="1"/>
              <a:t>FileSystem</a:t>
            </a:r>
            <a:r>
              <a:rPr lang="en-US" dirty="0"/>
              <a:t>, as shown in the following example code:</a:t>
            </a:r>
          </a:p>
          <a:p>
            <a:pPr>
              <a:buFont typeface="Wingdings" panose="05000000000000000000" pitchFamily="2" charset="2"/>
              <a:buChar char="§"/>
            </a:pPr>
            <a:endParaRPr lang="en-US" dirty="0">
              <a:solidFill>
                <a:srgbClr val="0070C0"/>
              </a:solidFill>
            </a:endParaRPr>
          </a:p>
          <a:p>
            <a:pPr>
              <a:buFont typeface="Wingdings" panose="05000000000000000000" pitchFamily="2" charset="2"/>
              <a:buChar char="§"/>
            </a:pPr>
            <a:r>
              <a:rPr lang="fr-FR" dirty="0">
                <a:solidFill>
                  <a:srgbClr val="0070C0"/>
                </a:solidFill>
              </a:rPr>
              <a:t>Path path1 = </a:t>
            </a:r>
            <a:r>
              <a:rPr lang="fr-FR" dirty="0" err="1">
                <a:solidFill>
                  <a:srgbClr val="0070C0"/>
                </a:solidFill>
              </a:rPr>
              <a:t>FileSystems.getDefault</a:t>
            </a:r>
            <a:r>
              <a:rPr lang="fr-FR" dirty="0">
                <a:solidFill>
                  <a:srgbClr val="0070C0"/>
                </a:solidFill>
              </a:rPr>
              <a:t>().</a:t>
            </a:r>
            <a:r>
              <a:rPr lang="fr-FR" dirty="0" err="1">
                <a:solidFill>
                  <a:srgbClr val="0070C0"/>
                </a:solidFill>
              </a:rPr>
              <a:t>getPath</a:t>
            </a:r>
            <a:r>
              <a:rPr lang="fr-FR" dirty="0">
                <a:solidFill>
                  <a:srgbClr val="0070C0"/>
                </a:solidFill>
              </a:rPr>
              <a:t>("pandas/cuddly.png");</a:t>
            </a:r>
            <a:br>
              <a:rPr lang="fr-FR" dirty="0">
                <a:solidFill>
                  <a:srgbClr val="0070C0"/>
                </a:solidFill>
              </a:rPr>
            </a:br>
            <a:endParaRPr lang="fr-FR" dirty="0">
              <a:solidFill>
                <a:srgbClr val="0070C0"/>
              </a:solidFill>
            </a:endParaRPr>
          </a:p>
          <a:p>
            <a:pPr>
              <a:buFont typeface="Wingdings" panose="05000000000000000000" pitchFamily="2" charset="2"/>
              <a:buChar char="§"/>
            </a:pPr>
            <a:r>
              <a:rPr lang="fr-FR" dirty="0">
                <a:solidFill>
                  <a:srgbClr val="0070C0"/>
                </a:solidFill>
              </a:rPr>
              <a:t>Path path2 = </a:t>
            </a:r>
            <a:r>
              <a:rPr lang="fr-FR" dirty="0" err="1">
                <a:solidFill>
                  <a:srgbClr val="0070C0"/>
                </a:solidFill>
              </a:rPr>
              <a:t>FileSystems.getDefault</a:t>
            </a:r>
            <a:r>
              <a:rPr lang="fr-FR" dirty="0">
                <a:solidFill>
                  <a:srgbClr val="0070C0"/>
                </a:solidFill>
              </a:rPr>
              <a:t>().</a:t>
            </a:r>
            <a:r>
              <a:rPr lang="fr-FR" dirty="0" err="1">
                <a:solidFill>
                  <a:srgbClr val="0070C0"/>
                </a:solidFill>
              </a:rPr>
              <a:t>getPath</a:t>
            </a:r>
            <a:r>
              <a:rPr lang="fr-FR" dirty="0">
                <a:solidFill>
                  <a:srgbClr val="0070C0"/>
                </a:solidFill>
              </a:rPr>
              <a:t>("c:","</a:t>
            </a:r>
            <a:r>
              <a:rPr lang="fr-FR" dirty="0" err="1">
                <a:solidFill>
                  <a:srgbClr val="0070C0"/>
                </a:solidFill>
              </a:rPr>
              <a:t>zooinfo</a:t>
            </a:r>
            <a:r>
              <a:rPr lang="fr-FR" dirty="0">
                <a:solidFill>
                  <a:srgbClr val="0070C0"/>
                </a:solidFill>
              </a:rPr>
              <a:t>","</a:t>
            </a:r>
            <a:r>
              <a:rPr lang="fr-FR" dirty="0" err="1">
                <a:solidFill>
                  <a:srgbClr val="0070C0"/>
                </a:solidFill>
              </a:rPr>
              <a:t>November</a:t>
            </a:r>
            <a:r>
              <a:rPr lang="fr-FR" dirty="0">
                <a:solidFill>
                  <a:srgbClr val="0070C0"/>
                </a:solidFill>
              </a:rPr>
              <a:t>",</a:t>
            </a:r>
            <a:br>
              <a:rPr lang="fr-FR" dirty="0">
                <a:solidFill>
                  <a:srgbClr val="0070C0"/>
                </a:solidFill>
              </a:rPr>
            </a:br>
            <a:r>
              <a:rPr lang="fr-FR" dirty="0">
                <a:solidFill>
                  <a:srgbClr val="0070C0"/>
                </a:solidFill>
              </a:rPr>
              <a:t>"employees.txt");</a:t>
            </a:r>
            <a:br>
              <a:rPr lang="fr-FR" dirty="0">
                <a:solidFill>
                  <a:srgbClr val="0070C0"/>
                </a:solidFill>
              </a:rPr>
            </a:br>
            <a:endParaRPr lang="fr-FR" dirty="0">
              <a:solidFill>
                <a:srgbClr val="0070C0"/>
              </a:solidFill>
            </a:endParaRPr>
          </a:p>
          <a:p>
            <a:pPr>
              <a:buFont typeface="Wingdings" panose="05000000000000000000" pitchFamily="2" charset="2"/>
              <a:buChar char="§"/>
            </a:pPr>
            <a:r>
              <a:rPr lang="fr-FR" dirty="0">
                <a:solidFill>
                  <a:srgbClr val="0070C0"/>
                </a:solidFill>
              </a:rPr>
              <a:t>Path path3 = </a:t>
            </a:r>
            <a:r>
              <a:rPr lang="fr-FR" dirty="0" err="1">
                <a:solidFill>
                  <a:srgbClr val="0070C0"/>
                </a:solidFill>
              </a:rPr>
              <a:t>FileSystems.getDefault</a:t>
            </a:r>
            <a:r>
              <a:rPr lang="fr-FR" dirty="0">
                <a:solidFill>
                  <a:srgbClr val="0070C0"/>
                </a:solidFill>
              </a:rPr>
              <a:t>().</a:t>
            </a:r>
            <a:r>
              <a:rPr lang="fr-FR" dirty="0" err="1">
                <a:solidFill>
                  <a:srgbClr val="0070C0"/>
                </a:solidFill>
              </a:rPr>
              <a:t>getPath</a:t>
            </a:r>
            <a:r>
              <a:rPr lang="fr-FR" dirty="0">
                <a:solidFill>
                  <a:srgbClr val="0070C0"/>
                </a:solidFill>
              </a:rPr>
              <a:t>("/home/</a:t>
            </a:r>
            <a:r>
              <a:rPr lang="fr-FR" dirty="0" err="1">
                <a:solidFill>
                  <a:srgbClr val="0070C0"/>
                </a:solidFill>
              </a:rPr>
              <a:t>zoodirector</a:t>
            </a:r>
            <a:r>
              <a:rPr lang="fr-FR" dirty="0">
                <a:solidFill>
                  <a:srgbClr val="0070C0"/>
                </a:solidFill>
              </a:rPr>
              <a:t>"); </a:t>
            </a:r>
            <a:r>
              <a:rPr lang="en-US" dirty="0"/>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15</a:t>
            </a:fld>
            <a:endParaRPr lang="fr-FR"/>
          </a:p>
        </p:txBody>
      </p:sp>
    </p:spTree>
    <p:extLst>
      <p:ext uri="{BB962C8B-B14F-4D97-AF65-F5344CB8AC3E}">
        <p14:creationId xmlns:p14="http://schemas.microsoft.com/office/powerpoint/2010/main" val="186383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981676"/>
          </a:xfrm>
        </p:spPr>
        <p:txBody>
          <a:bodyPr>
            <a:normAutofit fontScale="92500" lnSpcReduction="10000"/>
          </a:bodyPr>
          <a:lstStyle/>
          <a:p>
            <a:pPr marL="0" indent="0">
              <a:buNone/>
            </a:pPr>
            <a:r>
              <a:rPr lang="en-US" b="1" i="1" dirty="0">
                <a:solidFill>
                  <a:srgbClr val="FF0000"/>
                </a:solidFill>
              </a:rPr>
              <a:t>2.1.2)Accessing the Underlying </a:t>
            </a:r>
            <a:r>
              <a:rPr lang="en-US" b="1" i="1" dirty="0" err="1">
                <a:solidFill>
                  <a:srgbClr val="FF0000"/>
                </a:solidFill>
              </a:rPr>
              <a:t>FileSystem</a:t>
            </a:r>
            <a:r>
              <a:rPr lang="en-US" b="1" i="1" dirty="0">
                <a:solidFill>
                  <a:srgbClr val="FF0000"/>
                </a:solidFill>
              </a:rPr>
              <a:t> Object </a:t>
            </a:r>
            <a:r>
              <a:rPr lang="en-US" dirty="0"/>
              <a:t/>
            </a:r>
            <a:br>
              <a:rPr lang="en-US" dirty="0"/>
            </a:br>
            <a:r>
              <a:rPr lang="en-US" dirty="0"/>
              <a:t>Again, we are able to rewrite our previous set of examples, with this code behaving in</a:t>
            </a:r>
            <a:br>
              <a:rPr lang="en-US" dirty="0"/>
            </a:br>
            <a:r>
              <a:rPr lang="en-US" dirty="0"/>
              <a:t>the exact same manner as before.</a:t>
            </a:r>
            <a:br>
              <a:rPr lang="en-US" dirty="0"/>
            </a:br>
            <a:r>
              <a:rPr lang="en-US" dirty="0"/>
              <a:t>While most of the time we want access to a Path object that is within the local file system, the </a:t>
            </a:r>
            <a:r>
              <a:rPr lang="en-US" dirty="0" err="1"/>
              <a:t>FileSystems</a:t>
            </a:r>
            <a:r>
              <a:rPr lang="en-US" dirty="0"/>
              <a:t> factory class </a:t>
            </a:r>
            <a:r>
              <a:rPr lang="en-US" b="1" dirty="0">
                <a:solidFill>
                  <a:srgbClr val="0070C0"/>
                </a:solidFill>
              </a:rPr>
              <a:t>does give us the ability to connect to a remote file system</a:t>
            </a:r>
            <a:r>
              <a:rPr lang="en-US" dirty="0"/>
              <a:t>, as shown in the following sample code:</a:t>
            </a:r>
          </a:p>
          <a:p>
            <a:r>
              <a:rPr lang="en-US" dirty="0" err="1">
                <a:solidFill>
                  <a:srgbClr val="FF0000"/>
                </a:solidFill>
              </a:rPr>
              <a:t>FileSystem</a:t>
            </a:r>
            <a:r>
              <a:rPr lang="en-US" dirty="0">
                <a:solidFill>
                  <a:srgbClr val="FF0000"/>
                </a:solidFill>
              </a:rPr>
              <a:t> </a:t>
            </a:r>
            <a:r>
              <a:rPr lang="en-US" dirty="0" err="1">
                <a:solidFill>
                  <a:srgbClr val="FF0000"/>
                </a:solidFill>
              </a:rPr>
              <a:t>fileSystem</a:t>
            </a:r>
            <a:r>
              <a:rPr lang="en-US" dirty="0">
                <a:solidFill>
                  <a:srgbClr val="FF0000"/>
                </a:solidFill>
              </a:rPr>
              <a:t> = </a:t>
            </a:r>
            <a:r>
              <a:rPr lang="en-US" dirty="0" err="1">
                <a:solidFill>
                  <a:srgbClr val="FF0000"/>
                </a:solidFill>
              </a:rPr>
              <a:t>FileSystems.getFileSystem</a:t>
            </a:r>
            <a:r>
              <a:rPr lang="en-US" dirty="0">
                <a:solidFill>
                  <a:srgbClr val="FF0000"/>
                </a:solidFill>
              </a:rPr>
              <a:t>(</a:t>
            </a:r>
            <a:br>
              <a:rPr lang="en-US" dirty="0">
                <a:solidFill>
                  <a:srgbClr val="FF0000"/>
                </a:solidFill>
              </a:rPr>
            </a:br>
            <a:r>
              <a:rPr lang="en-US" dirty="0">
                <a:solidFill>
                  <a:srgbClr val="FF0000"/>
                </a:solidFill>
              </a:rPr>
              <a:t>new URI("http://www.selikoff.net"));</a:t>
            </a:r>
          </a:p>
          <a:p>
            <a:r>
              <a:rPr lang="en-US" dirty="0">
                <a:solidFill>
                  <a:srgbClr val="FF0000"/>
                </a:solidFill>
              </a:rPr>
              <a:t>Path </a:t>
            </a:r>
            <a:r>
              <a:rPr lang="en-US" dirty="0" err="1">
                <a:solidFill>
                  <a:srgbClr val="FF0000"/>
                </a:solidFill>
              </a:rPr>
              <a:t>path</a:t>
            </a:r>
            <a:r>
              <a:rPr lang="en-US" dirty="0">
                <a:solidFill>
                  <a:srgbClr val="FF0000"/>
                </a:solidFill>
              </a:rPr>
              <a:t> = </a:t>
            </a:r>
            <a:r>
              <a:rPr lang="en-US" dirty="0" err="1">
                <a:solidFill>
                  <a:srgbClr val="FF0000"/>
                </a:solidFill>
              </a:rPr>
              <a:t>fileSystem.getPath</a:t>
            </a:r>
            <a:r>
              <a:rPr lang="en-US" dirty="0">
                <a:solidFill>
                  <a:srgbClr val="FF0000"/>
                </a:solidFill>
              </a:rPr>
              <a:t>("duck.txt"); </a:t>
            </a:r>
            <a:r>
              <a:rPr lang="en-US" dirty="0"/>
              <a:t/>
            </a:r>
            <a:br>
              <a:rPr lang="en-US" dirty="0"/>
            </a:br>
            <a:r>
              <a:rPr lang="en-US" dirty="0"/>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16</a:t>
            </a:fld>
            <a:endParaRPr lang="fr-FR"/>
          </a:p>
        </p:txBody>
      </p:sp>
    </p:spTree>
    <p:extLst>
      <p:ext uri="{BB962C8B-B14F-4D97-AF65-F5344CB8AC3E}">
        <p14:creationId xmlns:p14="http://schemas.microsoft.com/office/powerpoint/2010/main" val="206060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981676"/>
          </a:xfrm>
        </p:spPr>
        <p:txBody>
          <a:bodyPr>
            <a:normAutofit/>
          </a:bodyPr>
          <a:lstStyle/>
          <a:p>
            <a:pPr marL="0" indent="0">
              <a:buNone/>
            </a:pPr>
            <a:r>
              <a:rPr lang="en-US" b="1" i="1" dirty="0">
                <a:solidFill>
                  <a:srgbClr val="FF0000"/>
                </a:solidFill>
              </a:rPr>
              <a:t>2.1.2)Accessing the Underlying </a:t>
            </a:r>
            <a:r>
              <a:rPr lang="en-US" b="1" i="1" dirty="0" err="1">
                <a:solidFill>
                  <a:srgbClr val="FF0000"/>
                </a:solidFill>
              </a:rPr>
              <a:t>FileSystem</a:t>
            </a:r>
            <a:r>
              <a:rPr lang="en-US" b="1" i="1" dirty="0">
                <a:solidFill>
                  <a:srgbClr val="FF0000"/>
                </a:solidFill>
              </a:rPr>
              <a:t> Object </a:t>
            </a:r>
            <a:r>
              <a:rPr lang="en-US" dirty="0"/>
              <a:t/>
            </a:r>
            <a:br>
              <a:rPr lang="en-US" dirty="0"/>
            </a:br>
            <a:r>
              <a:rPr lang="en-US" dirty="0"/>
              <a:t>This code is useful when we need to construct Path objects frequently for a remote file system. The power of the NIO.2 API here is that it lets us rely on the default file system for files and directories as before, </a:t>
            </a:r>
            <a:r>
              <a:rPr lang="en-US" b="1" dirty="0"/>
              <a:t>while giving us the ability to build more-complex applications that reference external file </a:t>
            </a:r>
            <a:r>
              <a:rPr lang="en-US" dirty="0"/>
              <a:t>systems. </a:t>
            </a:r>
            <a:br>
              <a:rPr lang="en-US" dirty="0"/>
            </a:br>
            <a:r>
              <a:rPr lang="en-US" dirty="0"/>
              <a:t/>
            </a:r>
            <a:br>
              <a:rPr lang="en-US" dirty="0"/>
            </a:br>
            <a:r>
              <a:rPr lang="en-US" dirty="0"/>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17</a:t>
            </a:fld>
            <a:endParaRPr lang="fr-FR"/>
          </a:p>
        </p:txBody>
      </p:sp>
    </p:spTree>
    <p:extLst>
      <p:ext uri="{BB962C8B-B14F-4D97-AF65-F5344CB8AC3E}">
        <p14:creationId xmlns:p14="http://schemas.microsoft.com/office/powerpoint/2010/main" val="3877867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lnSpcReduction="10000"/>
          </a:bodyPr>
          <a:lstStyle/>
          <a:p>
            <a:pPr marL="0" indent="0">
              <a:buNone/>
            </a:pPr>
            <a:r>
              <a:rPr lang="en-US" b="1" i="1" dirty="0">
                <a:solidFill>
                  <a:srgbClr val="FF0000"/>
                </a:solidFill>
              </a:rPr>
              <a:t>2.1.3)</a:t>
            </a:r>
            <a:r>
              <a:rPr lang="en-US" b="1" dirty="0"/>
              <a:t> </a:t>
            </a:r>
            <a:r>
              <a:rPr lang="en-US" b="1" i="1" dirty="0">
                <a:solidFill>
                  <a:srgbClr val="FF0000"/>
                </a:solidFill>
              </a:rPr>
              <a:t>Working with Legacy File Instances</a:t>
            </a:r>
            <a:r>
              <a:rPr lang="en-US" i="1" dirty="0">
                <a:solidFill>
                  <a:srgbClr val="FF0000"/>
                </a:solidFill>
              </a:rPr>
              <a:t> </a:t>
            </a:r>
            <a:r>
              <a:rPr lang="en-US" dirty="0"/>
              <a:t/>
            </a:r>
            <a:br>
              <a:rPr lang="en-US" dirty="0"/>
            </a:br>
            <a:r>
              <a:rPr lang="en-US" dirty="0"/>
              <a:t>When </a:t>
            </a:r>
            <a:r>
              <a:rPr lang="en-US" dirty="0">
                <a:solidFill>
                  <a:srgbClr val="FF0000"/>
                </a:solidFill>
              </a:rPr>
              <a:t>Path</a:t>
            </a:r>
            <a:r>
              <a:rPr lang="en-US" dirty="0"/>
              <a:t> was added in Java 7, the legacy </a:t>
            </a:r>
            <a:r>
              <a:rPr lang="en-US" dirty="0" err="1">
                <a:solidFill>
                  <a:srgbClr val="FF0000"/>
                </a:solidFill>
              </a:rPr>
              <a:t>java.io.File</a:t>
            </a:r>
            <a:r>
              <a:rPr lang="en-US" dirty="0">
                <a:solidFill>
                  <a:srgbClr val="FF0000"/>
                </a:solidFill>
              </a:rPr>
              <a:t> </a:t>
            </a:r>
            <a:r>
              <a:rPr lang="en-US" dirty="0"/>
              <a:t>class was updated with a new method, </a:t>
            </a:r>
            <a:r>
              <a:rPr lang="en-US" dirty="0" err="1">
                <a:solidFill>
                  <a:srgbClr val="FF0000"/>
                </a:solidFill>
              </a:rPr>
              <a:t>toPath</a:t>
            </a:r>
            <a:r>
              <a:rPr lang="en-US" dirty="0">
                <a:solidFill>
                  <a:srgbClr val="FF0000"/>
                </a:solidFill>
              </a:rPr>
              <a:t>()</a:t>
            </a:r>
            <a:r>
              <a:rPr lang="en-US" dirty="0"/>
              <a:t>, that operates on an instance File variable:</a:t>
            </a:r>
            <a:br>
              <a:rPr lang="en-US" dirty="0"/>
            </a:br>
            <a:r>
              <a:rPr lang="en-US" b="1" dirty="0">
                <a:solidFill>
                  <a:srgbClr val="0070C0"/>
                </a:solidFill>
              </a:rPr>
              <a:t>File </a:t>
            </a:r>
            <a:r>
              <a:rPr lang="en-US" b="1" dirty="0" err="1">
                <a:solidFill>
                  <a:srgbClr val="0070C0"/>
                </a:solidFill>
              </a:rPr>
              <a:t>file</a:t>
            </a:r>
            <a:r>
              <a:rPr lang="en-US" b="1" dirty="0">
                <a:solidFill>
                  <a:srgbClr val="0070C0"/>
                </a:solidFill>
              </a:rPr>
              <a:t> = new File("pandas/cuddly.png");</a:t>
            </a:r>
            <a:br>
              <a:rPr lang="en-US" b="1" dirty="0">
                <a:solidFill>
                  <a:srgbClr val="0070C0"/>
                </a:solidFill>
              </a:rPr>
            </a:br>
            <a:r>
              <a:rPr lang="en-US" b="1" dirty="0">
                <a:solidFill>
                  <a:srgbClr val="0070C0"/>
                </a:solidFill>
              </a:rPr>
              <a:t>Path </a:t>
            </a:r>
            <a:r>
              <a:rPr lang="en-US" b="1" dirty="0" err="1">
                <a:solidFill>
                  <a:srgbClr val="0070C0"/>
                </a:solidFill>
              </a:rPr>
              <a:t>path</a:t>
            </a:r>
            <a:r>
              <a:rPr lang="en-US" b="1" dirty="0">
                <a:solidFill>
                  <a:srgbClr val="0070C0"/>
                </a:solidFill>
              </a:rPr>
              <a:t> = </a:t>
            </a:r>
            <a:r>
              <a:rPr lang="en-US" b="1" dirty="0" err="1">
                <a:solidFill>
                  <a:srgbClr val="0070C0"/>
                </a:solidFill>
              </a:rPr>
              <a:t>file.toPath</a:t>
            </a:r>
            <a:r>
              <a:rPr lang="en-US" b="1" dirty="0">
                <a:solidFill>
                  <a:srgbClr val="0070C0"/>
                </a:solidFill>
              </a:rPr>
              <a:t>();</a:t>
            </a:r>
            <a:br>
              <a:rPr lang="en-US" b="1" dirty="0">
                <a:solidFill>
                  <a:srgbClr val="0070C0"/>
                </a:solidFill>
              </a:rPr>
            </a:br>
            <a:r>
              <a:rPr lang="en-US" dirty="0"/>
              <a:t>For backward compatibility, the Path interface also contains a method </a:t>
            </a:r>
            <a:r>
              <a:rPr lang="en-US" dirty="0" err="1">
                <a:solidFill>
                  <a:srgbClr val="FF0000"/>
                </a:solidFill>
              </a:rPr>
              <a:t>toFile</a:t>
            </a:r>
            <a:r>
              <a:rPr lang="en-US" dirty="0">
                <a:solidFill>
                  <a:srgbClr val="FF0000"/>
                </a:solidFill>
              </a:rPr>
              <a:t>() </a:t>
            </a:r>
            <a:r>
              <a:rPr lang="en-US" dirty="0"/>
              <a:t>to</a:t>
            </a:r>
            <a:br>
              <a:rPr lang="en-US" dirty="0"/>
            </a:br>
            <a:r>
              <a:rPr lang="en-US" dirty="0"/>
              <a:t>return a File instance:</a:t>
            </a:r>
            <a:br>
              <a:rPr lang="en-US" dirty="0"/>
            </a:br>
            <a:r>
              <a:rPr lang="en-US" b="1" dirty="0">
                <a:solidFill>
                  <a:srgbClr val="0070C0"/>
                </a:solidFill>
              </a:rPr>
              <a:t>Path </a:t>
            </a:r>
            <a:r>
              <a:rPr lang="en-US" b="1" dirty="0" err="1">
                <a:solidFill>
                  <a:srgbClr val="0070C0"/>
                </a:solidFill>
              </a:rPr>
              <a:t>path</a:t>
            </a:r>
            <a:r>
              <a:rPr lang="en-US" b="1" dirty="0">
                <a:solidFill>
                  <a:srgbClr val="0070C0"/>
                </a:solidFill>
              </a:rPr>
              <a:t> = </a:t>
            </a:r>
            <a:r>
              <a:rPr lang="en-US" b="1" dirty="0" err="1">
                <a:solidFill>
                  <a:srgbClr val="0070C0"/>
                </a:solidFill>
              </a:rPr>
              <a:t>Paths.get</a:t>
            </a:r>
            <a:r>
              <a:rPr lang="en-US" b="1" dirty="0">
                <a:solidFill>
                  <a:srgbClr val="0070C0"/>
                </a:solidFill>
              </a:rPr>
              <a:t>("cuddly.png");</a:t>
            </a:r>
            <a:br>
              <a:rPr lang="en-US" b="1" dirty="0">
                <a:solidFill>
                  <a:srgbClr val="0070C0"/>
                </a:solidFill>
              </a:rPr>
            </a:br>
            <a:r>
              <a:rPr lang="en-US" b="1" dirty="0">
                <a:solidFill>
                  <a:srgbClr val="0070C0"/>
                </a:solidFill>
              </a:rPr>
              <a:t>File </a:t>
            </a:r>
            <a:r>
              <a:rPr lang="en-US" b="1" dirty="0" err="1">
                <a:solidFill>
                  <a:srgbClr val="0070C0"/>
                </a:solidFill>
              </a:rPr>
              <a:t>file</a:t>
            </a:r>
            <a:r>
              <a:rPr lang="en-US" b="1" dirty="0">
                <a:solidFill>
                  <a:srgbClr val="0070C0"/>
                </a:solidFill>
              </a:rPr>
              <a:t> = </a:t>
            </a:r>
            <a:r>
              <a:rPr lang="en-US" b="1" dirty="0" err="1">
                <a:solidFill>
                  <a:srgbClr val="0070C0"/>
                </a:solidFill>
              </a:rPr>
              <a:t>path.toFile</a:t>
            </a:r>
            <a:r>
              <a:rPr lang="en-US" b="1" dirty="0">
                <a:solidFill>
                  <a:srgbClr val="0070C0"/>
                </a:solidFill>
              </a:rPr>
              <a:t>();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18</a:t>
            </a:fld>
            <a:endParaRPr lang="fr-FR"/>
          </a:p>
        </p:txBody>
      </p:sp>
    </p:spTree>
    <p:extLst>
      <p:ext uri="{BB962C8B-B14F-4D97-AF65-F5344CB8AC3E}">
        <p14:creationId xmlns:p14="http://schemas.microsoft.com/office/powerpoint/2010/main" val="2903406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2701516"/>
          </a:xfrm>
        </p:spPr>
        <p:txBody>
          <a:bodyPr>
            <a:normAutofit/>
          </a:bodyPr>
          <a:lstStyle/>
          <a:p>
            <a:pPr marL="0" indent="0">
              <a:buNone/>
            </a:pPr>
            <a:r>
              <a:rPr lang="en-US" b="1" i="1" dirty="0">
                <a:solidFill>
                  <a:srgbClr val="FF0000"/>
                </a:solidFill>
              </a:rPr>
              <a:t>2.1.3)</a:t>
            </a:r>
            <a:r>
              <a:rPr lang="en-US" b="1" dirty="0"/>
              <a:t> </a:t>
            </a:r>
            <a:r>
              <a:rPr lang="en-US" b="1" i="1" dirty="0">
                <a:solidFill>
                  <a:srgbClr val="FF0000"/>
                </a:solidFill>
              </a:rPr>
              <a:t>Working with Legacy File Instances</a:t>
            </a:r>
            <a:r>
              <a:rPr lang="en-US" i="1" dirty="0">
                <a:solidFill>
                  <a:srgbClr val="FF0000"/>
                </a:solidFill>
              </a:rPr>
              <a:t> </a:t>
            </a:r>
            <a:r>
              <a:rPr lang="en-US" dirty="0"/>
              <a:t/>
            </a:r>
            <a:br>
              <a:rPr lang="en-US" dirty="0"/>
            </a:br>
            <a:r>
              <a:rPr lang="en-US" dirty="0"/>
              <a:t>As you can see, the Java API is quite flexible, and it allows easy conversion between legacy code using the File class and newer code using Path. Although Java supports both methods for working with files, it is generally recommended that you rely on the Path API in your applications going forward as it is more feature rich and has built-in support for various file systems and symbolic links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19</a:t>
            </a:fld>
            <a:endParaRPr lang="fr-FR"/>
          </a:p>
        </p:txBody>
      </p:sp>
    </p:spTree>
    <p:extLst>
      <p:ext uri="{BB962C8B-B14F-4D97-AF65-F5344CB8AC3E}">
        <p14:creationId xmlns:p14="http://schemas.microsoft.com/office/powerpoint/2010/main" val="261702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t>Chapter</a:t>
            </a:r>
            <a:r>
              <a:rPr lang="fr-FR" dirty="0"/>
              <a:t> 9 : </a:t>
            </a:r>
            <a:r>
              <a:rPr lang="fr-FR" b="1" dirty="0"/>
              <a:t>NIO.2</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p:txBody>
          <a:bodyPr/>
          <a:lstStyle/>
          <a:p>
            <a:r>
              <a:rPr lang="en-US" b="1" dirty="0"/>
              <a:t>The OCP Exam Topics Covered IN This Chapter Include The Following:</a:t>
            </a:r>
            <a:br>
              <a:rPr lang="en-US" b="1" dirty="0"/>
            </a:br>
            <a:r>
              <a:rPr lang="en-US" dirty="0"/>
              <a:t>✓ </a:t>
            </a:r>
            <a:r>
              <a:rPr lang="en-US" b="1" dirty="0"/>
              <a:t>Java File I/O (NIO.2)</a:t>
            </a:r>
            <a:br>
              <a:rPr lang="en-US" b="1" dirty="0"/>
            </a:br>
            <a:r>
              <a:rPr lang="en-US" dirty="0"/>
              <a:t>■ Use </a:t>
            </a:r>
            <a:r>
              <a:rPr lang="en-US" b="1" dirty="0">
                <a:solidFill>
                  <a:srgbClr val="FF0000"/>
                </a:solidFill>
              </a:rPr>
              <a:t>Path interface </a:t>
            </a:r>
            <a:r>
              <a:rPr lang="en-US" dirty="0"/>
              <a:t>to operate on </a:t>
            </a:r>
            <a:r>
              <a:rPr lang="en-US" b="1" dirty="0"/>
              <a:t>file</a:t>
            </a:r>
            <a:r>
              <a:rPr lang="en-US" dirty="0"/>
              <a:t> and </a:t>
            </a:r>
            <a:r>
              <a:rPr lang="en-US" b="1" dirty="0"/>
              <a:t>directory</a:t>
            </a:r>
            <a:r>
              <a:rPr lang="en-US" dirty="0"/>
              <a:t> </a:t>
            </a:r>
            <a:r>
              <a:rPr lang="en-US" b="1" dirty="0">
                <a:solidFill>
                  <a:srgbClr val="0070C0"/>
                </a:solidFill>
              </a:rPr>
              <a:t>paths</a:t>
            </a:r>
            <a:r>
              <a:rPr lang="en-US" dirty="0"/>
              <a:t/>
            </a:r>
            <a:br>
              <a:rPr lang="en-US" dirty="0"/>
            </a:br>
            <a:r>
              <a:rPr lang="en-US" dirty="0"/>
              <a:t>■ Use </a:t>
            </a:r>
            <a:r>
              <a:rPr lang="en-US" b="1" dirty="0">
                <a:solidFill>
                  <a:srgbClr val="FF0000"/>
                </a:solidFill>
              </a:rPr>
              <a:t>Files class</a:t>
            </a:r>
            <a:r>
              <a:rPr lang="en-US" dirty="0">
                <a:solidFill>
                  <a:schemeClr val="tx1"/>
                </a:solidFill>
              </a:rPr>
              <a:t> to </a:t>
            </a:r>
            <a:r>
              <a:rPr lang="en-US" b="1" dirty="0">
                <a:solidFill>
                  <a:schemeClr val="tx1"/>
                </a:solidFill>
              </a:rPr>
              <a:t>check</a:t>
            </a:r>
            <a:r>
              <a:rPr lang="en-US" dirty="0"/>
              <a:t>, </a:t>
            </a:r>
            <a:r>
              <a:rPr lang="en-US" b="1" dirty="0"/>
              <a:t>read</a:t>
            </a:r>
            <a:r>
              <a:rPr lang="en-US" dirty="0"/>
              <a:t>, </a:t>
            </a:r>
            <a:r>
              <a:rPr lang="en-US" b="1" dirty="0"/>
              <a:t>delete</a:t>
            </a:r>
            <a:r>
              <a:rPr lang="en-US" dirty="0"/>
              <a:t>, </a:t>
            </a:r>
            <a:r>
              <a:rPr lang="en-US" b="1" dirty="0"/>
              <a:t>copy</a:t>
            </a:r>
            <a:r>
              <a:rPr lang="en-US" dirty="0"/>
              <a:t>, </a:t>
            </a:r>
            <a:r>
              <a:rPr lang="en-US" b="1" dirty="0"/>
              <a:t>move</a:t>
            </a:r>
            <a:r>
              <a:rPr lang="en-US" dirty="0"/>
              <a:t>, </a:t>
            </a:r>
            <a:r>
              <a:rPr lang="en-US" b="1" dirty="0"/>
              <a:t>manage</a:t>
            </a:r>
            <a:r>
              <a:rPr lang="en-US" dirty="0"/>
              <a:t/>
            </a:r>
            <a:br>
              <a:rPr lang="en-US" dirty="0"/>
            </a:br>
            <a:r>
              <a:rPr lang="en-US" dirty="0"/>
              <a:t>metadata of a </a:t>
            </a:r>
            <a:r>
              <a:rPr lang="en-US" u="sng" dirty="0"/>
              <a:t>file or directory</a:t>
            </a:r>
            <a:r>
              <a:rPr lang="en-US" dirty="0"/>
              <a:t/>
            </a:r>
            <a:br>
              <a:rPr lang="en-US" dirty="0"/>
            </a:br>
            <a:r>
              <a:rPr lang="en-US" dirty="0"/>
              <a:t>■ Use </a:t>
            </a:r>
            <a:r>
              <a:rPr lang="en-US" b="1" dirty="0">
                <a:solidFill>
                  <a:srgbClr val="FF0000"/>
                </a:solidFill>
              </a:rPr>
              <a:t>Stream API </a:t>
            </a:r>
            <a:r>
              <a:rPr lang="en-US" dirty="0"/>
              <a:t>with NIO.2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a:t>Dr.Mohamed Amine Mezghich                                                                                                Chapter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A0F0295E-A410-4038-AA56-7FF5A697D92D}"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37AA0F83-E614-4AEB-AB54-5F4DCF0781EA}"/>
              </a:ext>
            </a:extLst>
          </p:cNvPr>
          <p:cNvSpPr>
            <a:spLocks noGrp="1"/>
          </p:cNvSpPr>
          <p:nvPr>
            <p:ph type="sldNum" sz="quarter" idx="12"/>
          </p:nvPr>
        </p:nvSpPr>
        <p:spPr/>
        <p:txBody>
          <a:bodyPr/>
          <a:lstStyle/>
          <a:p>
            <a:fld id="{4A5BDE94-4727-4585-B07D-29C32A2ADF6D}" type="slidenum">
              <a:rPr lang="fr-FR" smtClean="0"/>
              <a:t>2</a:t>
            </a:fld>
            <a:endParaRPr lang="fr-FR"/>
          </a:p>
        </p:txBody>
      </p:sp>
    </p:spTree>
    <p:extLst>
      <p:ext uri="{BB962C8B-B14F-4D97-AF65-F5344CB8AC3E}">
        <p14:creationId xmlns:p14="http://schemas.microsoft.com/office/powerpoint/2010/main" val="253846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en-US" dirty="0"/>
              <a:t>Now that we’ve covered how to obtain an instance of the Path object, you might ask, what can we do with it? The NIO.2 API provides a rich plethora of methods and classes that operate on Path objects—far more than were available in the java.io API. </a:t>
            </a:r>
          </a:p>
          <a:p>
            <a:pPr marL="0" indent="0">
              <a:buNone/>
            </a:pPr>
            <a:r>
              <a:rPr lang="en-US" dirty="0"/>
              <a:t>We will discuss the methods that you should know for the exam in this section.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20</a:t>
            </a:fld>
            <a:endParaRPr lang="fr-FR"/>
          </a:p>
        </p:txBody>
      </p:sp>
    </p:spTree>
    <p:extLst>
      <p:ext uri="{BB962C8B-B14F-4D97-AF65-F5344CB8AC3E}">
        <p14:creationId xmlns:p14="http://schemas.microsoft.com/office/powerpoint/2010/main" val="39125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2-1-Providing </a:t>
            </a:r>
            <a:r>
              <a:rPr lang="fr-FR" b="1" dirty="0" err="1">
                <a:solidFill>
                  <a:srgbClr val="FF0000"/>
                </a:solidFill>
              </a:rPr>
              <a:t>Optional</a:t>
            </a:r>
            <a:r>
              <a:rPr lang="fr-FR" b="1" dirty="0">
                <a:solidFill>
                  <a:srgbClr val="FF0000"/>
                </a:solidFill>
              </a:rPr>
              <a:t> Arguments</a:t>
            </a:r>
            <a:r>
              <a:rPr lang="fr-FR" dirty="0">
                <a:solidFill>
                  <a:srgbClr val="FF0000"/>
                </a:solidFill>
              </a:rPr>
              <a:t> </a:t>
            </a:r>
            <a:r>
              <a:rPr lang="fr-FR" dirty="0"/>
              <a:t/>
            </a:r>
            <a:br>
              <a:rPr lang="fr-FR" dirty="0"/>
            </a:br>
            <a:r>
              <a:rPr lang="en-US" dirty="0"/>
              <a:t>Throughout this section, we introduce numerous methods for interacting with files and</a:t>
            </a:r>
            <a:br>
              <a:rPr lang="en-US" dirty="0"/>
            </a:br>
            <a:r>
              <a:rPr lang="en-US" dirty="0"/>
              <a:t>directories in NIO.2. Many of the methods in the NIO.2 API that interact with real files</a:t>
            </a:r>
            <a:br>
              <a:rPr lang="en-US" dirty="0"/>
            </a:br>
            <a:r>
              <a:rPr lang="en-US" dirty="0"/>
              <a:t>and directories take additional options flags in the form of a </a:t>
            </a:r>
            <a:r>
              <a:rPr lang="en-US" dirty="0" err="1"/>
              <a:t>vararg</a:t>
            </a:r>
            <a:r>
              <a:rPr lang="en-US" dirty="0"/>
              <a:t>.</a:t>
            </a:r>
            <a:br>
              <a:rPr lang="en-US" dirty="0"/>
            </a:br>
            <a:r>
              <a:rPr lang="en-US" dirty="0"/>
              <a:t>For the exam, you do not need to memorize which of the dozens of NIO.2 methods take</a:t>
            </a:r>
            <a:br>
              <a:rPr lang="en-US" dirty="0"/>
            </a:br>
            <a:r>
              <a:rPr lang="en-US" dirty="0"/>
              <a:t>which optional arguments, but you should be able to recognize what they do when you</a:t>
            </a:r>
            <a:br>
              <a:rPr lang="en-US" dirty="0"/>
            </a:br>
            <a:r>
              <a:rPr lang="en-US" dirty="0"/>
              <a:t>see them on the exam. </a:t>
            </a:r>
            <a:r>
              <a:rPr lang="en-US" b="1" dirty="0"/>
              <a:t>Table 9.1 </a:t>
            </a:r>
            <a:r>
              <a:rPr lang="en-US" dirty="0"/>
              <a:t>lists the values that you should know for the exam. Note</a:t>
            </a:r>
            <a:br>
              <a:rPr lang="en-US" dirty="0"/>
            </a:br>
            <a:r>
              <a:rPr lang="en-US" dirty="0"/>
              <a:t>that these descriptions apply to both files and directories.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21</a:t>
            </a:fld>
            <a:endParaRPr lang="fr-FR"/>
          </a:p>
        </p:txBody>
      </p:sp>
    </p:spTree>
    <p:extLst>
      <p:ext uri="{BB962C8B-B14F-4D97-AF65-F5344CB8AC3E}">
        <p14:creationId xmlns:p14="http://schemas.microsoft.com/office/powerpoint/2010/main" val="809951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2-1-Providing </a:t>
            </a:r>
            <a:r>
              <a:rPr lang="fr-FR" b="1" dirty="0" err="1">
                <a:solidFill>
                  <a:srgbClr val="FF0000"/>
                </a:solidFill>
              </a:rPr>
              <a:t>Optional</a:t>
            </a:r>
            <a:r>
              <a:rPr lang="fr-FR" b="1" dirty="0">
                <a:solidFill>
                  <a:srgbClr val="FF0000"/>
                </a:solidFill>
              </a:rPr>
              <a:t> Arguments</a:t>
            </a:r>
            <a:r>
              <a:rPr lang="fr-FR" dirty="0">
                <a:solidFill>
                  <a:srgbClr val="FF0000"/>
                </a:solidFill>
              </a:rPr>
              <a:t> </a:t>
            </a:r>
            <a:r>
              <a:rPr lang="fr-FR" dirty="0"/>
              <a:t/>
            </a:r>
            <a:br>
              <a:rPr lang="fr-FR"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22</a:t>
            </a:fld>
            <a:endParaRPr lang="fr-FR"/>
          </a:p>
        </p:txBody>
      </p:sp>
      <p:pic>
        <p:nvPicPr>
          <p:cNvPr id="7" name="Image 6">
            <a:extLst>
              <a:ext uri="{FF2B5EF4-FFF2-40B4-BE49-F238E27FC236}">
                <a16:creationId xmlns:a16="http://schemas.microsoft.com/office/drawing/2014/main" xmlns="" id="{422B6372-2A47-4B20-A026-D4A04DD4C8CD}"/>
              </a:ext>
            </a:extLst>
          </p:cNvPr>
          <p:cNvPicPr>
            <a:picLocks noChangeAspect="1"/>
          </p:cNvPicPr>
          <p:nvPr/>
        </p:nvPicPr>
        <p:blipFill>
          <a:blip r:embed="rId2"/>
          <a:stretch>
            <a:fillRect/>
          </a:stretch>
        </p:blipFill>
        <p:spPr>
          <a:xfrm>
            <a:off x="2550503" y="2405056"/>
            <a:ext cx="7448550" cy="3200400"/>
          </a:xfrm>
          <a:prstGeom prst="rect">
            <a:avLst/>
          </a:prstGeom>
        </p:spPr>
      </p:pic>
    </p:spTree>
    <p:extLst>
      <p:ext uri="{BB962C8B-B14F-4D97-AF65-F5344CB8AC3E}">
        <p14:creationId xmlns:p14="http://schemas.microsoft.com/office/powerpoint/2010/main" val="2857620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2-1-Providing </a:t>
            </a:r>
            <a:r>
              <a:rPr lang="fr-FR" b="1" dirty="0" err="1">
                <a:solidFill>
                  <a:srgbClr val="FF0000"/>
                </a:solidFill>
              </a:rPr>
              <a:t>Optional</a:t>
            </a:r>
            <a:r>
              <a:rPr lang="fr-FR" b="1" dirty="0">
                <a:solidFill>
                  <a:srgbClr val="FF0000"/>
                </a:solidFill>
              </a:rPr>
              <a:t> Arguments</a:t>
            </a:r>
            <a:r>
              <a:rPr lang="fr-FR" dirty="0">
                <a:solidFill>
                  <a:srgbClr val="FF0000"/>
                </a:solidFill>
              </a:rPr>
              <a:t> </a:t>
            </a:r>
            <a:r>
              <a:rPr lang="fr-FR" dirty="0"/>
              <a:t/>
            </a:r>
            <a:br>
              <a:rPr lang="fr-FR"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23</a:t>
            </a:fld>
            <a:endParaRPr lang="fr-FR"/>
          </a:p>
        </p:txBody>
      </p:sp>
      <p:pic>
        <p:nvPicPr>
          <p:cNvPr id="8" name="Image 7">
            <a:extLst>
              <a:ext uri="{FF2B5EF4-FFF2-40B4-BE49-F238E27FC236}">
                <a16:creationId xmlns:a16="http://schemas.microsoft.com/office/drawing/2014/main" xmlns="" id="{E0827038-6A31-4D5F-9B0E-AE0C523830AE}"/>
              </a:ext>
            </a:extLst>
          </p:cNvPr>
          <p:cNvPicPr>
            <a:picLocks noChangeAspect="1"/>
          </p:cNvPicPr>
          <p:nvPr/>
        </p:nvPicPr>
        <p:blipFill>
          <a:blip r:embed="rId2"/>
          <a:stretch>
            <a:fillRect/>
          </a:stretch>
        </p:blipFill>
        <p:spPr>
          <a:xfrm>
            <a:off x="2357437" y="3038836"/>
            <a:ext cx="7477125" cy="2847975"/>
          </a:xfrm>
          <a:prstGeom prst="rect">
            <a:avLst/>
          </a:prstGeom>
        </p:spPr>
      </p:pic>
    </p:spTree>
    <p:extLst>
      <p:ext uri="{BB962C8B-B14F-4D97-AF65-F5344CB8AC3E}">
        <p14:creationId xmlns:p14="http://schemas.microsoft.com/office/powerpoint/2010/main" val="244405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en-US" dirty="0"/>
              <a:t>The Path interface includes numerous methods for using Path objects. You have already</a:t>
            </a:r>
            <a:br>
              <a:rPr lang="en-US" dirty="0"/>
            </a:br>
            <a:r>
              <a:rPr lang="en-US" dirty="0"/>
              <a:t>seen two of them, </a:t>
            </a:r>
            <a:r>
              <a:rPr lang="en-US" dirty="0" err="1">
                <a:solidFill>
                  <a:srgbClr val="FF0000"/>
                </a:solidFill>
              </a:rPr>
              <a:t>toFile</a:t>
            </a:r>
            <a:r>
              <a:rPr lang="en-US" dirty="0">
                <a:solidFill>
                  <a:srgbClr val="FF0000"/>
                </a:solidFill>
              </a:rPr>
              <a:t>() </a:t>
            </a:r>
            <a:r>
              <a:rPr lang="en-US" dirty="0"/>
              <a:t>and </a:t>
            </a:r>
            <a:r>
              <a:rPr lang="en-US" dirty="0" err="1">
                <a:solidFill>
                  <a:srgbClr val="FF0000"/>
                </a:solidFill>
              </a:rPr>
              <a:t>toUri</a:t>
            </a:r>
            <a:r>
              <a:rPr lang="en-US" dirty="0">
                <a:solidFill>
                  <a:srgbClr val="FF0000"/>
                </a:solidFill>
              </a:rPr>
              <a:t>(), </a:t>
            </a:r>
            <a:r>
              <a:rPr lang="en-US" dirty="0"/>
              <a:t>used to convert Path objects to other types of</a:t>
            </a:r>
            <a:br>
              <a:rPr lang="en-US" dirty="0"/>
            </a:br>
            <a:r>
              <a:rPr lang="en-US" dirty="0"/>
              <a:t>resources.</a:t>
            </a:r>
            <a:br>
              <a:rPr lang="en-US" dirty="0"/>
            </a:br>
            <a:r>
              <a:rPr lang="en-US" b="1" i="1" dirty="0"/>
              <a:t>Many of the methods in the Path interface transform the path value in some way and return a new Path object, allowing the methods to be chained. </a:t>
            </a:r>
            <a:r>
              <a:rPr lang="en-US" dirty="0"/>
              <a:t>We demonstrate chaining in the following example, the details of which we’ll discuss in this section of the chapter.</a:t>
            </a:r>
            <a:br>
              <a:rPr lang="en-US" dirty="0"/>
            </a:br>
            <a:r>
              <a:rPr lang="en-US" dirty="0" err="1">
                <a:solidFill>
                  <a:srgbClr val="0070C0"/>
                </a:solidFill>
              </a:rPr>
              <a:t>Paths.get</a:t>
            </a:r>
            <a:r>
              <a:rPr lang="en-US" dirty="0">
                <a:solidFill>
                  <a:srgbClr val="0070C0"/>
                </a:solidFill>
              </a:rPr>
              <a:t>("/zoo/../home").</a:t>
            </a:r>
            <a:r>
              <a:rPr lang="en-US" dirty="0" err="1">
                <a:solidFill>
                  <a:srgbClr val="0070C0"/>
                </a:solidFill>
              </a:rPr>
              <a:t>getParent</a:t>
            </a:r>
            <a:r>
              <a:rPr lang="en-US" dirty="0">
                <a:solidFill>
                  <a:srgbClr val="0070C0"/>
                </a:solidFill>
              </a:rPr>
              <a:t>().normalize().</a:t>
            </a:r>
            <a:r>
              <a:rPr lang="en-US" dirty="0" err="1">
                <a:solidFill>
                  <a:srgbClr val="0070C0"/>
                </a:solidFill>
              </a:rPr>
              <a:t>toAbsolutePath</a:t>
            </a:r>
            <a:r>
              <a:rPr lang="en-US" dirty="0">
                <a:solidFill>
                  <a:srgbClr val="0070C0"/>
                </a:solidFill>
              </a:rPr>
              <a:t>();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24</a:t>
            </a:fld>
            <a:endParaRPr lang="fr-FR"/>
          </a:p>
        </p:txBody>
      </p:sp>
    </p:spTree>
    <p:extLst>
      <p:ext uri="{BB962C8B-B14F-4D97-AF65-F5344CB8AC3E}">
        <p14:creationId xmlns:p14="http://schemas.microsoft.com/office/powerpoint/2010/main" val="40104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2-2-1) </a:t>
            </a:r>
            <a:r>
              <a:rPr lang="en-US" b="1" dirty="0">
                <a:solidFill>
                  <a:srgbClr val="0070C0"/>
                </a:solidFill>
              </a:rPr>
              <a:t>Viewing the </a:t>
            </a:r>
            <a:r>
              <a:rPr lang="en-US" b="1" i="1" dirty="0">
                <a:solidFill>
                  <a:srgbClr val="0070C0"/>
                </a:solidFill>
              </a:rPr>
              <a:t>Path </a:t>
            </a:r>
            <a:r>
              <a:rPr lang="en-US" b="1" dirty="0">
                <a:solidFill>
                  <a:srgbClr val="0070C0"/>
                </a:solidFill>
              </a:rPr>
              <a:t>with </a:t>
            </a:r>
            <a:r>
              <a:rPr lang="en-US" b="1" i="1" dirty="0" err="1">
                <a:solidFill>
                  <a:srgbClr val="0070C0"/>
                </a:solidFill>
              </a:rPr>
              <a:t>toString</a:t>
            </a:r>
            <a:r>
              <a:rPr lang="en-US" b="1" i="1" dirty="0">
                <a:solidFill>
                  <a:srgbClr val="0070C0"/>
                </a:solidFill>
              </a:rPr>
              <a:t>()</a:t>
            </a:r>
            <a:r>
              <a:rPr lang="en-US" b="1" dirty="0">
                <a:solidFill>
                  <a:srgbClr val="0070C0"/>
                </a:solidFill>
              </a:rPr>
              <a:t>, </a:t>
            </a:r>
            <a:r>
              <a:rPr lang="en-US" b="1" i="1" dirty="0" err="1">
                <a:solidFill>
                  <a:srgbClr val="0070C0"/>
                </a:solidFill>
              </a:rPr>
              <a:t>getNameCount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getName</a:t>
            </a:r>
            <a:r>
              <a:rPr lang="en-US" b="1" i="1" dirty="0">
                <a:solidFill>
                  <a:srgbClr val="0070C0"/>
                </a:solidFill>
              </a:rPr>
              <a:t>()</a:t>
            </a:r>
            <a:r>
              <a:rPr lang="en-US" dirty="0">
                <a:solidFill>
                  <a:srgbClr val="0070C0"/>
                </a:solidFill>
              </a:rPr>
              <a:t> </a:t>
            </a:r>
            <a:r>
              <a:rPr lang="en-US" dirty="0"/>
              <a:t/>
            </a:r>
            <a:br>
              <a:rPr lang="en-US" dirty="0"/>
            </a:br>
            <a:r>
              <a:rPr lang="en-US" i="1" dirty="0"/>
              <a:t>The Path interface contains three methods to retrieve basic information about the</a:t>
            </a:r>
            <a:br>
              <a:rPr lang="en-US" i="1" dirty="0"/>
            </a:br>
            <a:r>
              <a:rPr lang="en-US" i="1" dirty="0"/>
              <a:t>path representative</a:t>
            </a:r>
            <a:r>
              <a:rPr lang="en-US" dirty="0"/>
              <a:t>. The first method, </a:t>
            </a:r>
            <a:r>
              <a:rPr lang="en-US" dirty="0" err="1">
                <a:solidFill>
                  <a:srgbClr val="0070C0"/>
                </a:solidFill>
              </a:rPr>
              <a:t>toString</a:t>
            </a:r>
            <a:r>
              <a:rPr lang="en-US" dirty="0">
                <a:solidFill>
                  <a:srgbClr val="0070C0"/>
                </a:solidFill>
              </a:rPr>
              <a:t>(), </a:t>
            </a:r>
            <a:r>
              <a:rPr lang="en-US" dirty="0"/>
              <a:t>returns a </a:t>
            </a:r>
            <a:r>
              <a:rPr lang="en-US" dirty="0">
                <a:solidFill>
                  <a:srgbClr val="0070C0"/>
                </a:solidFill>
              </a:rPr>
              <a:t>String representation of</a:t>
            </a:r>
            <a:br>
              <a:rPr lang="en-US" dirty="0">
                <a:solidFill>
                  <a:srgbClr val="0070C0"/>
                </a:solidFill>
              </a:rPr>
            </a:br>
            <a:r>
              <a:rPr lang="en-US" dirty="0">
                <a:solidFill>
                  <a:srgbClr val="0070C0"/>
                </a:solidFill>
              </a:rPr>
              <a:t>the entire path</a:t>
            </a:r>
            <a:r>
              <a:rPr lang="en-US" dirty="0"/>
              <a:t>. In fact, it is the only method in the Path interface to return a String. Most of the other methods that we will discuss in this section return a new Path object.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25</a:t>
            </a:fld>
            <a:endParaRPr lang="fr-FR"/>
          </a:p>
        </p:txBody>
      </p:sp>
    </p:spTree>
    <p:extLst>
      <p:ext uri="{BB962C8B-B14F-4D97-AF65-F5344CB8AC3E}">
        <p14:creationId xmlns:p14="http://schemas.microsoft.com/office/powerpoint/2010/main" val="287802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2-2-1) </a:t>
            </a:r>
            <a:r>
              <a:rPr lang="en-US" b="1" dirty="0">
                <a:solidFill>
                  <a:srgbClr val="0070C0"/>
                </a:solidFill>
              </a:rPr>
              <a:t>Viewing the </a:t>
            </a:r>
            <a:r>
              <a:rPr lang="en-US" b="1" i="1" dirty="0">
                <a:solidFill>
                  <a:srgbClr val="0070C0"/>
                </a:solidFill>
              </a:rPr>
              <a:t>Path </a:t>
            </a:r>
            <a:r>
              <a:rPr lang="en-US" b="1" dirty="0">
                <a:solidFill>
                  <a:srgbClr val="0070C0"/>
                </a:solidFill>
              </a:rPr>
              <a:t>with </a:t>
            </a:r>
            <a:r>
              <a:rPr lang="en-US" b="1" i="1" dirty="0" err="1">
                <a:solidFill>
                  <a:srgbClr val="0070C0"/>
                </a:solidFill>
              </a:rPr>
              <a:t>toString</a:t>
            </a:r>
            <a:r>
              <a:rPr lang="en-US" b="1" i="1" dirty="0">
                <a:solidFill>
                  <a:srgbClr val="0070C0"/>
                </a:solidFill>
              </a:rPr>
              <a:t>()</a:t>
            </a:r>
            <a:r>
              <a:rPr lang="en-US" b="1" dirty="0">
                <a:solidFill>
                  <a:srgbClr val="0070C0"/>
                </a:solidFill>
              </a:rPr>
              <a:t>, </a:t>
            </a:r>
            <a:r>
              <a:rPr lang="en-US" b="1" i="1" dirty="0" err="1">
                <a:solidFill>
                  <a:srgbClr val="0070C0"/>
                </a:solidFill>
              </a:rPr>
              <a:t>getNameCount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getName</a:t>
            </a:r>
            <a:r>
              <a:rPr lang="en-US" b="1" i="1" dirty="0">
                <a:solidFill>
                  <a:srgbClr val="0070C0"/>
                </a:solidFill>
              </a:rPr>
              <a:t>()</a:t>
            </a:r>
            <a:r>
              <a:rPr lang="en-US" dirty="0">
                <a:solidFill>
                  <a:srgbClr val="0070C0"/>
                </a:solidFill>
              </a:rPr>
              <a:t> </a:t>
            </a:r>
            <a:r>
              <a:rPr lang="en-US" dirty="0"/>
              <a:t/>
            </a:r>
            <a:br>
              <a:rPr lang="en-US" dirty="0"/>
            </a:br>
            <a:r>
              <a:rPr lang="en-US" dirty="0"/>
              <a:t>The second and third methods</a:t>
            </a:r>
            <a:r>
              <a:rPr lang="en-US" dirty="0">
                <a:solidFill>
                  <a:srgbClr val="FF0000"/>
                </a:solidFill>
              </a:rPr>
              <a:t>, </a:t>
            </a:r>
            <a:r>
              <a:rPr lang="en-US" dirty="0" err="1">
                <a:solidFill>
                  <a:srgbClr val="FF0000"/>
                </a:solidFill>
              </a:rPr>
              <a:t>getNameCount</a:t>
            </a:r>
            <a:r>
              <a:rPr lang="en-US" dirty="0">
                <a:solidFill>
                  <a:srgbClr val="FF0000"/>
                </a:solidFill>
              </a:rPr>
              <a:t>() and </a:t>
            </a:r>
            <a:r>
              <a:rPr lang="en-US" dirty="0" err="1">
                <a:solidFill>
                  <a:srgbClr val="FF0000"/>
                </a:solidFill>
              </a:rPr>
              <a:t>getName</a:t>
            </a:r>
            <a:r>
              <a:rPr lang="en-US" dirty="0">
                <a:solidFill>
                  <a:srgbClr val="FF0000"/>
                </a:solidFill>
              </a:rPr>
              <a:t>(int), are often</a:t>
            </a:r>
            <a:br>
              <a:rPr lang="en-US" dirty="0">
                <a:solidFill>
                  <a:srgbClr val="FF0000"/>
                </a:solidFill>
              </a:rPr>
            </a:br>
            <a:r>
              <a:rPr lang="en-US" dirty="0">
                <a:solidFill>
                  <a:srgbClr val="FF0000"/>
                </a:solidFill>
              </a:rPr>
              <a:t>used in conjunction to retrieve the number of elements in the path and a reference to</a:t>
            </a:r>
            <a:br>
              <a:rPr lang="en-US" dirty="0">
                <a:solidFill>
                  <a:srgbClr val="FF0000"/>
                </a:solidFill>
              </a:rPr>
            </a:br>
            <a:r>
              <a:rPr lang="en-US" dirty="0">
                <a:solidFill>
                  <a:srgbClr val="FF0000"/>
                </a:solidFill>
              </a:rPr>
              <a:t>each element, respectively</a:t>
            </a:r>
            <a:r>
              <a:rPr lang="en-US" dirty="0"/>
              <a:t>. For greater compatibility with other NIO.2 methods, the</a:t>
            </a:r>
            <a:br>
              <a:rPr lang="en-US" dirty="0"/>
            </a:br>
            <a:r>
              <a:rPr lang="en-US" dirty="0" err="1"/>
              <a:t>getName</a:t>
            </a:r>
            <a:r>
              <a:rPr lang="en-US" dirty="0"/>
              <a:t>(int) method returns the component of the Path as a new Path object rather</a:t>
            </a:r>
            <a:br>
              <a:rPr lang="en-US" dirty="0"/>
            </a:br>
            <a:r>
              <a:rPr lang="en-US" dirty="0"/>
              <a:t>than a String.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26</a:t>
            </a:fld>
            <a:endParaRPr lang="fr-FR"/>
          </a:p>
        </p:txBody>
      </p:sp>
    </p:spTree>
    <p:extLst>
      <p:ext uri="{BB962C8B-B14F-4D97-AF65-F5344CB8AC3E}">
        <p14:creationId xmlns:p14="http://schemas.microsoft.com/office/powerpoint/2010/main" val="1845700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lnSpcReduction="1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2-2-1) </a:t>
            </a:r>
            <a:r>
              <a:rPr lang="en-US" b="1" dirty="0">
                <a:solidFill>
                  <a:srgbClr val="0070C0"/>
                </a:solidFill>
              </a:rPr>
              <a:t>Viewing the </a:t>
            </a:r>
            <a:r>
              <a:rPr lang="en-US" b="1" i="1" dirty="0">
                <a:solidFill>
                  <a:srgbClr val="0070C0"/>
                </a:solidFill>
              </a:rPr>
              <a:t>Path </a:t>
            </a:r>
            <a:r>
              <a:rPr lang="en-US" b="1" dirty="0">
                <a:solidFill>
                  <a:srgbClr val="0070C0"/>
                </a:solidFill>
              </a:rPr>
              <a:t>with </a:t>
            </a:r>
            <a:r>
              <a:rPr lang="en-US" b="1" i="1" dirty="0" err="1">
                <a:solidFill>
                  <a:srgbClr val="0070C0"/>
                </a:solidFill>
              </a:rPr>
              <a:t>toString</a:t>
            </a:r>
            <a:r>
              <a:rPr lang="en-US" b="1" i="1" dirty="0">
                <a:solidFill>
                  <a:srgbClr val="0070C0"/>
                </a:solidFill>
              </a:rPr>
              <a:t>()</a:t>
            </a:r>
            <a:r>
              <a:rPr lang="en-US" b="1" dirty="0">
                <a:solidFill>
                  <a:srgbClr val="0070C0"/>
                </a:solidFill>
              </a:rPr>
              <a:t>, </a:t>
            </a:r>
            <a:r>
              <a:rPr lang="en-US" b="1" i="1" dirty="0" err="1">
                <a:solidFill>
                  <a:srgbClr val="0070C0"/>
                </a:solidFill>
              </a:rPr>
              <a:t>getNameCount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getName</a:t>
            </a:r>
            <a:r>
              <a:rPr lang="en-US" b="1" i="1" dirty="0">
                <a:solidFill>
                  <a:srgbClr val="0070C0"/>
                </a:solidFill>
              </a:rPr>
              <a:t>()</a:t>
            </a:r>
            <a:r>
              <a:rPr lang="en-US" dirty="0">
                <a:solidFill>
                  <a:srgbClr val="0070C0"/>
                </a:solidFill>
              </a:rPr>
              <a:t> </a:t>
            </a:r>
            <a:r>
              <a:rPr lang="en-US" dirty="0"/>
              <a:t/>
            </a:r>
            <a:br>
              <a:rPr lang="en-US" dirty="0"/>
            </a:br>
            <a:r>
              <a:rPr lang="fr-FR" dirty="0"/>
              <a:t>The </a:t>
            </a:r>
            <a:r>
              <a:rPr lang="fr-FR" dirty="0" err="1"/>
              <a:t>following</a:t>
            </a:r>
            <a:r>
              <a:rPr lang="fr-FR" dirty="0"/>
              <a:t> </a:t>
            </a:r>
            <a:r>
              <a:rPr lang="fr-FR" dirty="0" err="1"/>
              <a:t>sample</a:t>
            </a:r>
            <a:r>
              <a:rPr lang="fr-FR" dirty="0"/>
              <a:t> code uses </a:t>
            </a:r>
            <a:r>
              <a:rPr lang="fr-FR" dirty="0" err="1"/>
              <a:t>these</a:t>
            </a:r>
            <a:r>
              <a:rPr lang="fr-FR" dirty="0"/>
              <a:t> </a:t>
            </a:r>
            <a:r>
              <a:rPr lang="fr-FR" dirty="0" err="1"/>
              <a:t>methods</a:t>
            </a:r>
            <a:r>
              <a:rPr lang="fr-FR" dirty="0"/>
              <a:t> to </a:t>
            </a:r>
            <a:r>
              <a:rPr lang="fr-FR" dirty="0" err="1"/>
              <a:t>retrieve</a:t>
            </a:r>
            <a:r>
              <a:rPr lang="fr-FR" dirty="0"/>
              <a:t> </a:t>
            </a:r>
            <a:r>
              <a:rPr lang="fr-FR" dirty="0" err="1"/>
              <a:t>path</a:t>
            </a:r>
            <a:r>
              <a:rPr lang="fr-FR" dirty="0"/>
              <a:t> data:</a:t>
            </a:r>
            <a:br>
              <a:rPr lang="fr-FR" dirty="0"/>
            </a:br>
            <a:r>
              <a:rPr lang="fr-FR" dirty="0"/>
              <a:t>Path </a:t>
            </a:r>
            <a:r>
              <a:rPr lang="fr-FR" dirty="0" err="1"/>
              <a:t>path</a:t>
            </a:r>
            <a:r>
              <a:rPr lang="fr-FR" dirty="0"/>
              <a:t> = </a:t>
            </a:r>
            <a:r>
              <a:rPr lang="fr-FR" dirty="0" err="1"/>
              <a:t>Paths.get</a:t>
            </a:r>
            <a:r>
              <a:rPr lang="fr-FR" dirty="0"/>
              <a:t>("/land/hippo/</a:t>
            </a:r>
            <a:r>
              <a:rPr lang="fr-FR" dirty="0" err="1"/>
              <a:t>harry.happy</a:t>
            </a:r>
            <a:r>
              <a:rPr lang="fr-FR" dirty="0"/>
              <a:t>");</a:t>
            </a:r>
            <a:br>
              <a:rPr lang="fr-FR" dirty="0"/>
            </a:br>
            <a:r>
              <a:rPr lang="fr-FR" dirty="0" err="1"/>
              <a:t>System.out.println</a:t>
            </a:r>
            <a:r>
              <a:rPr lang="fr-FR" dirty="0"/>
              <a:t>("The Path Name </a:t>
            </a:r>
            <a:r>
              <a:rPr lang="fr-FR" dirty="0" err="1"/>
              <a:t>is</a:t>
            </a:r>
            <a:r>
              <a:rPr lang="fr-FR" dirty="0"/>
              <a:t>: "+</a:t>
            </a:r>
            <a:r>
              <a:rPr lang="fr-FR" dirty="0" err="1"/>
              <a:t>path</a:t>
            </a:r>
            <a:r>
              <a:rPr lang="fr-FR" dirty="0"/>
              <a:t>);</a:t>
            </a:r>
            <a:br>
              <a:rPr lang="fr-FR" dirty="0"/>
            </a:br>
            <a:r>
              <a:rPr lang="fr-FR" dirty="0"/>
              <a:t>for(</a:t>
            </a:r>
            <a:r>
              <a:rPr lang="fr-FR" dirty="0" err="1"/>
              <a:t>int</a:t>
            </a:r>
            <a:r>
              <a:rPr lang="fr-FR" dirty="0"/>
              <a:t> i=0; i&lt;</a:t>
            </a:r>
            <a:r>
              <a:rPr lang="fr-FR" dirty="0" err="1"/>
              <a:t>path.</a:t>
            </a:r>
            <a:r>
              <a:rPr lang="fr-FR" dirty="0" err="1">
                <a:solidFill>
                  <a:srgbClr val="FF0000"/>
                </a:solidFill>
              </a:rPr>
              <a:t>getNameCount</a:t>
            </a:r>
            <a:r>
              <a:rPr lang="fr-FR" dirty="0">
                <a:solidFill>
                  <a:srgbClr val="FF0000"/>
                </a:solidFill>
              </a:rPr>
              <a:t>()</a:t>
            </a:r>
            <a:r>
              <a:rPr lang="fr-FR" dirty="0"/>
              <a:t>; i++) {</a:t>
            </a:r>
            <a:br>
              <a:rPr lang="fr-FR" dirty="0"/>
            </a:br>
            <a:r>
              <a:rPr lang="fr-FR" dirty="0" err="1"/>
              <a:t>System.out.println</a:t>
            </a:r>
            <a:r>
              <a:rPr lang="fr-FR" dirty="0"/>
              <a:t>(" </a:t>
            </a:r>
            <a:r>
              <a:rPr lang="fr-FR" dirty="0" err="1"/>
              <a:t>Element</a:t>
            </a:r>
            <a:r>
              <a:rPr lang="fr-FR" dirty="0"/>
              <a:t> "+i+" </a:t>
            </a:r>
            <a:r>
              <a:rPr lang="fr-FR" dirty="0" err="1"/>
              <a:t>is</a:t>
            </a:r>
            <a:r>
              <a:rPr lang="fr-FR" dirty="0"/>
              <a:t>: "+</a:t>
            </a:r>
            <a:r>
              <a:rPr lang="fr-FR" dirty="0" err="1">
                <a:solidFill>
                  <a:srgbClr val="FF0000"/>
                </a:solidFill>
              </a:rPr>
              <a:t>path.getName</a:t>
            </a:r>
            <a:r>
              <a:rPr lang="fr-FR" dirty="0">
                <a:solidFill>
                  <a:srgbClr val="FF0000"/>
                </a:solidFill>
              </a:rPr>
              <a:t>(i)</a:t>
            </a:r>
            <a:r>
              <a:rPr lang="fr-FR" dirty="0">
                <a:solidFill>
                  <a:schemeClr val="tx1"/>
                </a:solidFill>
              </a:rPr>
              <a:t>);</a:t>
            </a:r>
            <a:r>
              <a:rPr lang="fr-FR" dirty="0"/>
              <a:t/>
            </a:r>
            <a:br>
              <a:rPr lang="fr-FR" dirty="0"/>
            </a:br>
            <a:r>
              <a:rPr lang="fr-FR" dirty="0"/>
              <a:t>}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27</a:t>
            </a:fld>
            <a:endParaRPr lang="fr-FR"/>
          </a:p>
        </p:txBody>
      </p:sp>
      <p:pic>
        <p:nvPicPr>
          <p:cNvPr id="7" name="Image 6">
            <a:extLst>
              <a:ext uri="{FF2B5EF4-FFF2-40B4-BE49-F238E27FC236}">
                <a16:creationId xmlns:a16="http://schemas.microsoft.com/office/drawing/2014/main" xmlns="" id="{1F69904C-DC63-4152-ADE0-B247379F5749}"/>
              </a:ext>
            </a:extLst>
          </p:cNvPr>
          <p:cNvPicPr>
            <a:picLocks noChangeAspect="1"/>
          </p:cNvPicPr>
          <p:nvPr/>
        </p:nvPicPr>
        <p:blipFill>
          <a:blip r:embed="rId2"/>
          <a:stretch>
            <a:fillRect/>
          </a:stretch>
        </p:blipFill>
        <p:spPr>
          <a:xfrm>
            <a:off x="5882201" y="633406"/>
            <a:ext cx="5238750" cy="1771650"/>
          </a:xfrm>
          <a:prstGeom prst="rect">
            <a:avLst/>
          </a:prstGeom>
        </p:spPr>
      </p:pic>
    </p:spTree>
    <p:extLst>
      <p:ext uri="{BB962C8B-B14F-4D97-AF65-F5344CB8AC3E}">
        <p14:creationId xmlns:p14="http://schemas.microsoft.com/office/powerpoint/2010/main" val="282666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2-2-1) </a:t>
            </a:r>
            <a:r>
              <a:rPr lang="en-US" b="1" dirty="0">
                <a:solidFill>
                  <a:srgbClr val="0070C0"/>
                </a:solidFill>
              </a:rPr>
              <a:t>Viewing the </a:t>
            </a:r>
            <a:r>
              <a:rPr lang="en-US" b="1" i="1" dirty="0">
                <a:solidFill>
                  <a:srgbClr val="0070C0"/>
                </a:solidFill>
              </a:rPr>
              <a:t>Path </a:t>
            </a:r>
            <a:r>
              <a:rPr lang="en-US" b="1" dirty="0">
                <a:solidFill>
                  <a:srgbClr val="0070C0"/>
                </a:solidFill>
              </a:rPr>
              <a:t>with </a:t>
            </a:r>
            <a:r>
              <a:rPr lang="en-US" b="1" i="1" dirty="0" err="1">
                <a:solidFill>
                  <a:srgbClr val="0070C0"/>
                </a:solidFill>
              </a:rPr>
              <a:t>toString</a:t>
            </a:r>
            <a:r>
              <a:rPr lang="en-US" b="1" i="1" dirty="0">
                <a:solidFill>
                  <a:srgbClr val="0070C0"/>
                </a:solidFill>
              </a:rPr>
              <a:t>()</a:t>
            </a:r>
            <a:r>
              <a:rPr lang="en-US" b="1" dirty="0">
                <a:solidFill>
                  <a:srgbClr val="0070C0"/>
                </a:solidFill>
              </a:rPr>
              <a:t>, </a:t>
            </a:r>
            <a:r>
              <a:rPr lang="en-US" b="1" i="1" dirty="0" err="1">
                <a:solidFill>
                  <a:srgbClr val="0070C0"/>
                </a:solidFill>
              </a:rPr>
              <a:t>getNameCount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getName</a:t>
            </a:r>
            <a:r>
              <a:rPr lang="en-US" b="1" i="1" dirty="0">
                <a:solidFill>
                  <a:srgbClr val="0070C0"/>
                </a:solidFill>
              </a:rPr>
              <a:t>()</a:t>
            </a:r>
            <a:r>
              <a:rPr lang="en-US" dirty="0">
                <a:solidFill>
                  <a:srgbClr val="0070C0"/>
                </a:solidFill>
              </a:rPr>
              <a:t> </a:t>
            </a:r>
            <a:r>
              <a:rPr lang="en-US" dirty="0"/>
              <a:t/>
            </a:r>
            <a:br>
              <a:rPr lang="en-US" dirty="0"/>
            </a:br>
            <a:r>
              <a:rPr lang="en-US" dirty="0"/>
              <a:t>Notice that the root element </a:t>
            </a:r>
            <a:r>
              <a:rPr lang="en-US" b="1" dirty="0">
                <a:solidFill>
                  <a:srgbClr val="FF0000"/>
                </a:solidFill>
              </a:rPr>
              <a:t>/</a:t>
            </a:r>
            <a:r>
              <a:rPr lang="en-US" dirty="0"/>
              <a:t> is not included in the list of names. If the </a:t>
            </a:r>
            <a:r>
              <a:rPr lang="en-US" dirty="0">
                <a:solidFill>
                  <a:srgbClr val="FF0000"/>
                </a:solidFill>
              </a:rPr>
              <a:t>Path </a:t>
            </a:r>
            <a:r>
              <a:rPr lang="en-US" dirty="0"/>
              <a:t>object</a:t>
            </a:r>
            <a:br>
              <a:rPr lang="en-US" dirty="0"/>
            </a:br>
            <a:r>
              <a:rPr lang="en-US" dirty="0"/>
              <a:t>represents the root element itself, then the number of names in the Path object returned by</a:t>
            </a:r>
            <a:br>
              <a:rPr lang="en-US" dirty="0"/>
            </a:br>
            <a:r>
              <a:rPr lang="en-US" dirty="0" err="1"/>
              <a:t>getNameCount</a:t>
            </a:r>
            <a:r>
              <a:rPr lang="en-US" dirty="0"/>
              <a:t>() will be </a:t>
            </a:r>
            <a:r>
              <a:rPr lang="en-US" b="1" dirty="0">
                <a:solidFill>
                  <a:srgbClr val="FF0000"/>
                </a:solidFill>
              </a:rPr>
              <a:t>0</a:t>
            </a:r>
            <a:r>
              <a:rPr lang="en-US" dirty="0"/>
              <a:t>.</a:t>
            </a:r>
            <a:br>
              <a:rPr lang="en-US" dirty="0"/>
            </a:br>
            <a:r>
              <a:rPr lang="en-US" dirty="0"/>
              <a:t>What if we ran the preceding code using the relative path land/hippo/</a:t>
            </a:r>
            <a:r>
              <a:rPr lang="en-US" dirty="0" err="1"/>
              <a:t>harry.happy</a:t>
            </a:r>
            <a:r>
              <a:rPr lang="en-US" dirty="0"/>
              <a:t>?</a:t>
            </a:r>
            <a:br>
              <a:rPr lang="en-US" dirty="0"/>
            </a:br>
            <a:r>
              <a:rPr lang="en-US" dirty="0"/>
              <a:t>The output would be as follows:</a:t>
            </a:r>
            <a:br>
              <a:rPr lang="en-US" dirty="0"/>
            </a:br>
            <a:r>
              <a:rPr lang="en-US" dirty="0"/>
              <a:t>The Path Name is: land/hippo/</a:t>
            </a:r>
            <a:r>
              <a:rPr lang="en-US" dirty="0" err="1"/>
              <a:t>harry.happy</a:t>
            </a:r>
            <a:r>
              <a:rPr lang="en-US" dirty="0"/>
              <a:t/>
            </a:r>
            <a:br>
              <a:rPr lang="en-US" dirty="0"/>
            </a:br>
            <a:r>
              <a:rPr lang="en-US" dirty="0"/>
              <a:t>Element 0 is: land</a:t>
            </a:r>
            <a:br>
              <a:rPr lang="en-US" dirty="0"/>
            </a:br>
            <a:r>
              <a:rPr lang="en-US" dirty="0"/>
              <a:t>Element 1 is: hippo</a:t>
            </a:r>
            <a:br>
              <a:rPr lang="en-US" dirty="0"/>
            </a:br>
            <a:r>
              <a:rPr lang="en-US" dirty="0"/>
              <a:t>Element 2 is: </a:t>
            </a:r>
            <a:r>
              <a:rPr lang="en-US" dirty="0" err="1"/>
              <a:t>harry.happy</a:t>
            </a:r>
            <a:r>
              <a:rPr lang="en-US" dirty="0"/>
              <a:t>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28</a:t>
            </a:fld>
            <a:endParaRPr lang="fr-FR"/>
          </a:p>
        </p:txBody>
      </p:sp>
    </p:spTree>
    <p:extLst>
      <p:ext uri="{BB962C8B-B14F-4D97-AF65-F5344CB8AC3E}">
        <p14:creationId xmlns:p14="http://schemas.microsoft.com/office/powerpoint/2010/main" val="3625999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2-2-1) </a:t>
            </a:r>
            <a:r>
              <a:rPr lang="en-US" b="1" dirty="0">
                <a:solidFill>
                  <a:srgbClr val="0070C0"/>
                </a:solidFill>
              </a:rPr>
              <a:t>Viewing the </a:t>
            </a:r>
            <a:r>
              <a:rPr lang="en-US" b="1" i="1" dirty="0">
                <a:solidFill>
                  <a:srgbClr val="0070C0"/>
                </a:solidFill>
              </a:rPr>
              <a:t>Path </a:t>
            </a:r>
            <a:r>
              <a:rPr lang="en-US" b="1" dirty="0">
                <a:solidFill>
                  <a:srgbClr val="0070C0"/>
                </a:solidFill>
              </a:rPr>
              <a:t>with </a:t>
            </a:r>
            <a:r>
              <a:rPr lang="en-US" b="1" i="1" dirty="0" err="1">
                <a:solidFill>
                  <a:srgbClr val="0070C0"/>
                </a:solidFill>
              </a:rPr>
              <a:t>toString</a:t>
            </a:r>
            <a:r>
              <a:rPr lang="en-US" b="1" i="1" dirty="0">
                <a:solidFill>
                  <a:srgbClr val="0070C0"/>
                </a:solidFill>
              </a:rPr>
              <a:t>()</a:t>
            </a:r>
            <a:r>
              <a:rPr lang="en-US" b="1" dirty="0">
                <a:solidFill>
                  <a:srgbClr val="0070C0"/>
                </a:solidFill>
              </a:rPr>
              <a:t>, </a:t>
            </a:r>
            <a:r>
              <a:rPr lang="en-US" b="1" i="1" dirty="0" err="1">
                <a:solidFill>
                  <a:srgbClr val="0070C0"/>
                </a:solidFill>
              </a:rPr>
              <a:t>getNameCount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getName</a:t>
            </a:r>
            <a:r>
              <a:rPr lang="en-US" b="1" i="1" dirty="0">
                <a:solidFill>
                  <a:srgbClr val="0070C0"/>
                </a:solidFill>
              </a:rPr>
              <a:t>()</a:t>
            </a:r>
            <a:r>
              <a:rPr lang="en-US" dirty="0">
                <a:solidFill>
                  <a:srgbClr val="0070C0"/>
                </a:solidFill>
              </a:rPr>
              <a:t> </a:t>
            </a:r>
            <a:r>
              <a:rPr lang="en-US" dirty="0"/>
              <a:t/>
            </a:r>
            <a:br>
              <a:rPr lang="en-US" dirty="0"/>
            </a:br>
            <a:r>
              <a:rPr lang="en-US" dirty="0"/>
              <a:t>Notice that the individual names are the same. For the exam, you should be aware that the </a:t>
            </a:r>
            <a:r>
              <a:rPr lang="en-US" dirty="0" err="1">
                <a:solidFill>
                  <a:srgbClr val="FF0000"/>
                </a:solidFill>
              </a:rPr>
              <a:t>getName</a:t>
            </a:r>
            <a:r>
              <a:rPr lang="en-US" dirty="0">
                <a:solidFill>
                  <a:srgbClr val="FF0000"/>
                </a:solidFill>
              </a:rPr>
              <a:t>(int) </a:t>
            </a:r>
            <a:r>
              <a:rPr lang="en-US" dirty="0"/>
              <a:t>method is zero-indexed, </a:t>
            </a:r>
            <a:r>
              <a:rPr lang="en-US" b="1" dirty="0">
                <a:solidFill>
                  <a:srgbClr val="FF0000"/>
                </a:solidFill>
              </a:rPr>
              <a:t>with the file system root excluded from the path components</a:t>
            </a:r>
            <a:r>
              <a:rPr lang="en-US" dirty="0"/>
              <a:t>.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29</a:t>
            </a:fld>
            <a:endParaRPr lang="fr-FR"/>
          </a:p>
        </p:txBody>
      </p:sp>
    </p:spTree>
    <p:extLst>
      <p:ext uri="{BB962C8B-B14F-4D97-AF65-F5344CB8AC3E}">
        <p14:creationId xmlns:p14="http://schemas.microsoft.com/office/powerpoint/2010/main" val="33382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noProof="1"/>
              <a:t>Chapter</a:t>
            </a:r>
            <a:r>
              <a:rPr lang="fr-FR" dirty="0"/>
              <a:t> 9 : </a:t>
            </a:r>
            <a:r>
              <a:rPr lang="fr-FR" b="1" dirty="0"/>
              <a:t>NIO.2</a:t>
            </a:r>
            <a:r>
              <a:rPr lang="fr-FR" dirty="0"/>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390464"/>
            <a:ext cx="9601196" cy="3857936"/>
          </a:xfrm>
        </p:spPr>
        <p:txBody>
          <a:bodyPr>
            <a:normAutofit/>
          </a:bodyPr>
          <a:lstStyle/>
          <a:p>
            <a:r>
              <a:rPr lang="en-US" dirty="0"/>
              <a:t>In Chapter 8 , “IO,” we presented the java.io API and discussed how to use it to interact with files. In this chapter, we focus on the </a:t>
            </a:r>
            <a:r>
              <a:rPr lang="en-US" dirty="0" err="1"/>
              <a:t>java.nio</a:t>
            </a:r>
            <a:r>
              <a:rPr lang="en-US" dirty="0"/>
              <a:t> version 2 API, or NIO.2 for short, to interact with files. NIO.2 is an acronym that stands for the second version of the </a:t>
            </a:r>
            <a:r>
              <a:rPr lang="en-US" dirty="0">
                <a:solidFill>
                  <a:srgbClr val="FF0000"/>
                </a:solidFill>
              </a:rPr>
              <a:t>Nonblocking </a:t>
            </a:r>
            <a:r>
              <a:rPr lang="en-US" dirty="0" err="1">
                <a:solidFill>
                  <a:srgbClr val="FF0000"/>
                </a:solidFill>
              </a:rPr>
              <a:t>Input/Output</a:t>
            </a:r>
            <a:r>
              <a:rPr lang="en-US" dirty="0">
                <a:solidFill>
                  <a:srgbClr val="FF0000"/>
                </a:solidFill>
              </a:rPr>
              <a:t> API</a:t>
            </a:r>
            <a:r>
              <a:rPr lang="en-US" dirty="0"/>
              <a:t>, and it is sometimes referred to as the </a:t>
            </a:r>
            <a:r>
              <a:rPr lang="en-US" dirty="0">
                <a:solidFill>
                  <a:srgbClr val="FF0000"/>
                </a:solidFill>
              </a:rPr>
              <a:t>“New I/O.”</a:t>
            </a:r>
            <a:r>
              <a:rPr lang="en-US" dirty="0"/>
              <a:t/>
            </a:r>
            <a:br>
              <a:rPr lang="en-US" dirty="0"/>
            </a:br>
            <a:r>
              <a:rPr lang="en-US" dirty="0"/>
              <a:t>In this chapter, we will show how the NIO.2 API allows us to do a lot more with files and directories than the original java.io API. We will also show you how to read and modify the attributes of a file. We will conclude the chapter by introducing new NIO.2 methods that were added in Java 8, which rely on streams to perform complex operations with only a single line of code.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94513D33-2032-4D28-95D1-E7E04535C4C1}"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20D08DA6-E7E5-4497-A47E-0B52A6639ABC}"/>
              </a:ext>
            </a:extLst>
          </p:cNvPr>
          <p:cNvSpPr>
            <a:spLocks noGrp="1"/>
          </p:cNvSpPr>
          <p:nvPr>
            <p:ph type="sldNum" sz="quarter" idx="12"/>
          </p:nvPr>
        </p:nvSpPr>
        <p:spPr/>
        <p:txBody>
          <a:bodyPr/>
          <a:lstStyle/>
          <a:p>
            <a:fld id="{4A5BDE94-4727-4585-B07D-29C32A2ADF6D}" type="slidenum">
              <a:rPr lang="fr-FR" smtClean="0"/>
              <a:t>3</a:t>
            </a:fld>
            <a:endParaRPr lang="fr-FR"/>
          </a:p>
        </p:txBody>
      </p:sp>
    </p:spTree>
    <p:extLst>
      <p:ext uri="{BB962C8B-B14F-4D97-AF65-F5344CB8AC3E}">
        <p14:creationId xmlns:p14="http://schemas.microsoft.com/office/powerpoint/2010/main" val="109007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2-2-2) </a:t>
            </a:r>
            <a:r>
              <a:rPr lang="en-US" b="1" dirty="0">
                <a:solidFill>
                  <a:srgbClr val="0070C0"/>
                </a:solidFill>
              </a:rPr>
              <a:t>Accessing </a:t>
            </a:r>
            <a:r>
              <a:rPr lang="en-US" b="1" i="1" dirty="0">
                <a:solidFill>
                  <a:srgbClr val="0070C0"/>
                </a:solidFill>
              </a:rPr>
              <a:t>Path </a:t>
            </a:r>
            <a:r>
              <a:rPr lang="en-US" b="1" dirty="0">
                <a:solidFill>
                  <a:srgbClr val="0070C0"/>
                </a:solidFill>
              </a:rPr>
              <a:t>Components with </a:t>
            </a:r>
            <a:r>
              <a:rPr lang="en-US" b="1" i="1" dirty="0" err="1">
                <a:solidFill>
                  <a:srgbClr val="0070C0"/>
                </a:solidFill>
              </a:rPr>
              <a:t>getFileName</a:t>
            </a:r>
            <a:r>
              <a:rPr lang="en-US" b="1" i="1" dirty="0">
                <a:solidFill>
                  <a:srgbClr val="0070C0"/>
                </a:solidFill>
              </a:rPr>
              <a:t>()</a:t>
            </a:r>
            <a:r>
              <a:rPr lang="en-US" b="1" dirty="0">
                <a:solidFill>
                  <a:srgbClr val="0070C0"/>
                </a:solidFill>
              </a:rPr>
              <a:t>, </a:t>
            </a:r>
            <a:r>
              <a:rPr lang="en-US" b="1" i="1" dirty="0" err="1">
                <a:solidFill>
                  <a:srgbClr val="0070C0"/>
                </a:solidFill>
              </a:rPr>
              <a:t>getParent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getRoot</a:t>
            </a:r>
            <a:r>
              <a:rPr lang="en-US" b="1" i="1" dirty="0">
                <a:solidFill>
                  <a:srgbClr val="0070C0"/>
                </a:solidFill>
              </a:rPr>
              <a:t>()</a:t>
            </a:r>
            <a:r>
              <a:rPr lang="en-US" dirty="0">
                <a:solidFill>
                  <a:srgbClr val="0070C0"/>
                </a:solidFill>
              </a:rPr>
              <a:t> </a:t>
            </a:r>
            <a:r>
              <a:rPr lang="en-US" dirty="0"/>
              <a:t/>
            </a:r>
            <a:br>
              <a:rPr lang="en-US" dirty="0"/>
            </a:br>
            <a:r>
              <a:rPr lang="en-US" dirty="0"/>
              <a:t>The Path interface contains numerous methods for retrieving specific </a:t>
            </a:r>
            <a:r>
              <a:rPr lang="en-US" dirty="0" err="1"/>
              <a:t>subelements</a:t>
            </a:r>
            <a:r>
              <a:rPr lang="en-US" dirty="0"/>
              <a:t> of a Path object, returned as Path objects themselves. The first method, </a:t>
            </a:r>
            <a:r>
              <a:rPr lang="en-US" dirty="0" err="1">
                <a:solidFill>
                  <a:srgbClr val="FF0000"/>
                </a:solidFill>
              </a:rPr>
              <a:t>getFileName</a:t>
            </a:r>
            <a:r>
              <a:rPr lang="en-US" dirty="0">
                <a:solidFill>
                  <a:srgbClr val="FF0000"/>
                </a:solidFill>
              </a:rPr>
              <a:t>()</a:t>
            </a:r>
            <a:r>
              <a:rPr lang="en-US" dirty="0"/>
              <a:t>, returns a Path instance representing the filename, which is the farthest element from the root. Like most methods in the Path interface, </a:t>
            </a:r>
            <a:r>
              <a:rPr lang="en-US" dirty="0" err="1"/>
              <a:t>getFileName</a:t>
            </a:r>
            <a:r>
              <a:rPr lang="en-US" dirty="0"/>
              <a:t>() returns a new Path instance rather than a String.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30</a:t>
            </a:fld>
            <a:endParaRPr lang="fr-FR"/>
          </a:p>
        </p:txBody>
      </p:sp>
    </p:spTree>
    <p:extLst>
      <p:ext uri="{BB962C8B-B14F-4D97-AF65-F5344CB8AC3E}">
        <p14:creationId xmlns:p14="http://schemas.microsoft.com/office/powerpoint/2010/main" val="1968989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2-2-2) </a:t>
            </a:r>
            <a:r>
              <a:rPr lang="en-US" b="1" dirty="0">
                <a:solidFill>
                  <a:srgbClr val="0070C0"/>
                </a:solidFill>
              </a:rPr>
              <a:t>Accessing </a:t>
            </a:r>
            <a:r>
              <a:rPr lang="en-US" b="1" i="1" dirty="0">
                <a:solidFill>
                  <a:srgbClr val="0070C0"/>
                </a:solidFill>
              </a:rPr>
              <a:t>Path </a:t>
            </a:r>
            <a:r>
              <a:rPr lang="en-US" b="1" dirty="0">
                <a:solidFill>
                  <a:srgbClr val="0070C0"/>
                </a:solidFill>
              </a:rPr>
              <a:t>Components with </a:t>
            </a:r>
            <a:r>
              <a:rPr lang="en-US" b="1" i="1" dirty="0" err="1">
                <a:solidFill>
                  <a:srgbClr val="0070C0"/>
                </a:solidFill>
              </a:rPr>
              <a:t>getFileName</a:t>
            </a:r>
            <a:r>
              <a:rPr lang="en-US" b="1" i="1" dirty="0">
                <a:solidFill>
                  <a:srgbClr val="0070C0"/>
                </a:solidFill>
              </a:rPr>
              <a:t>()</a:t>
            </a:r>
            <a:r>
              <a:rPr lang="en-US" b="1" dirty="0">
                <a:solidFill>
                  <a:srgbClr val="0070C0"/>
                </a:solidFill>
              </a:rPr>
              <a:t>, </a:t>
            </a:r>
            <a:r>
              <a:rPr lang="en-US" b="1" i="1" dirty="0" err="1">
                <a:solidFill>
                  <a:srgbClr val="0070C0"/>
                </a:solidFill>
              </a:rPr>
              <a:t>getParent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getRoot</a:t>
            </a:r>
            <a:r>
              <a:rPr lang="en-US" b="1" i="1" dirty="0">
                <a:solidFill>
                  <a:srgbClr val="0070C0"/>
                </a:solidFill>
              </a:rPr>
              <a:t>()</a:t>
            </a:r>
            <a:r>
              <a:rPr lang="en-US" dirty="0">
                <a:solidFill>
                  <a:srgbClr val="0070C0"/>
                </a:solidFill>
              </a:rPr>
              <a:t> </a:t>
            </a:r>
            <a:r>
              <a:rPr lang="en-US" dirty="0"/>
              <a:t/>
            </a:r>
            <a:br>
              <a:rPr lang="en-US" dirty="0"/>
            </a:br>
            <a:r>
              <a:rPr lang="en-US" dirty="0"/>
              <a:t>The next method, </a:t>
            </a:r>
            <a:r>
              <a:rPr lang="en-US" dirty="0" err="1">
                <a:solidFill>
                  <a:srgbClr val="FF0000"/>
                </a:solidFill>
              </a:rPr>
              <a:t>getParent</a:t>
            </a:r>
            <a:r>
              <a:rPr lang="en-US" dirty="0">
                <a:solidFill>
                  <a:srgbClr val="FF0000"/>
                </a:solidFill>
              </a:rPr>
              <a:t>(), </a:t>
            </a:r>
            <a:r>
              <a:rPr lang="en-US" dirty="0"/>
              <a:t>returns a Path instance representing the parent path or</a:t>
            </a:r>
            <a:br>
              <a:rPr lang="en-US" dirty="0"/>
            </a:br>
            <a:r>
              <a:rPr lang="en-US" dirty="0"/>
              <a:t>null if there is no such parent. If the instance of the Path object is relative, this method will stop at the top-level element defined in the Path object. In other words, it will not traverse outside the working directory to the file system root.</a:t>
            </a:r>
            <a:br>
              <a:rPr lang="en-US" dirty="0"/>
            </a:br>
            <a:r>
              <a:rPr lang="en-US" dirty="0"/>
              <a:t>The last method, </a:t>
            </a:r>
            <a:r>
              <a:rPr lang="en-US" dirty="0" err="1">
                <a:solidFill>
                  <a:srgbClr val="FF0000"/>
                </a:solidFill>
              </a:rPr>
              <a:t>getRoot</a:t>
            </a:r>
            <a:r>
              <a:rPr lang="en-US" dirty="0">
                <a:solidFill>
                  <a:srgbClr val="FF0000"/>
                </a:solidFill>
              </a:rPr>
              <a:t>(), </a:t>
            </a:r>
            <a:r>
              <a:rPr lang="en-US" dirty="0"/>
              <a:t>returns the root element for the Path object or null if the</a:t>
            </a:r>
            <a:br>
              <a:rPr lang="en-US" dirty="0"/>
            </a:br>
            <a:r>
              <a:rPr lang="en-US" dirty="0"/>
              <a:t>Path object is relative.</a:t>
            </a:r>
            <a:br>
              <a:rPr lang="en-US" dirty="0"/>
            </a:br>
            <a:r>
              <a:rPr lang="en-US" dirty="0"/>
              <a:t>We present a sample application that traverses absolute and relative Path objects to show</a:t>
            </a:r>
            <a:br>
              <a:rPr lang="en-US" dirty="0"/>
            </a:br>
            <a:r>
              <a:rPr lang="en-US" dirty="0"/>
              <a:t>how each handles the root differently: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31</a:t>
            </a:fld>
            <a:endParaRPr lang="fr-FR"/>
          </a:p>
        </p:txBody>
      </p:sp>
    </p:spTree>
    <p:extLst>
      <p:ext uri="{BB962C8B-B14F-4D97-AF65-F5344CB8AC3E}">
        <p14:creationId xmlns:p14="http://schemas.microsoft.com/office/powerpoint/2010/main" val="2621341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775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2-2-2) </a:t>
            </a:r>
            <a:r>
              <a:rPr lang="en-US" b="1" dirty="0">
                <a:solidFill>
                  <a:srgbClr val="0070C0"/>
                </a:solidFill>
              </a:rPr>
              <a:t>Accessing </a:t>
            </a:r>
            <a:r>
              <a:rPr lang="en-US" b="1" i="1" dirty="0">
                <a:solidFill>
                  <a:srgbClr val="0070C0"/>
                </a:solidFill>
              </a:rPr>
              <a:t>Path </a:t>
            </a:r>
            <a:r>
              <a:rPr lang="en-US" b="1" dirty="0">
                <a:solidFill>
                  <a:srgbClr val="0070C0"/>
                </a:solidFill>
              </a:rPr>
              <a:t>Components with </a:t>
            </a:r>
            <a:r>
              <a:rPr lang="en-US" b="1" i="1" dirty="0" err="1">
                <a:solidFill>
                  <a:srgbClr val="0070C0"/>
                </a:solidFill>
              </a:rPr>
              <a:t>getFileName</a:t>
            </a:r>
            <a:r>
              <a:rPr lang="en-US" b="1" i="1" dirty="0">
                <a:solidFill>
                  <a:srgbClr val="0070C0"/>
                </a:solidFill>
              </a:rPr>
              <a:t>()</a:t>
            </a:r>
            <a:r>
              <a:rPr lang="en-US" b="1" dirty="0">
                <a:solidFill>
                  <a:srgbClr val="0070C0"/>
                </a:solidFill>
              </a:rPr>
              <a:t>, </a:t>
            </a:r>
            <a:r>
              <a:rPr lang="en-US" b="1" i="1" dirty="0" err="1">
                <a:solidFill>
                  <a:srgbClr val="0070C0"/>
                </a:solidFill>
              </a:rPr>
              <a:t>getParent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getRoot</a:t>
            </a:r>
            <a:r>
              <a:rPr lang="en-US" b="1" i="1" dirty="0">
                <a:solidFill>
                  <a:srgbClr val="0070C0"/>
                </a:solidFill>
              </a:rPr>
              <a:t>()</a:t>
            </a:r>
            <a:r>
              <a:rPr lang="en-US" dirty="0">
                <a:solidFill>
                  <a:srgbClr val="0070C0"/>
                </a:solidFill>
              </a:rPr>
              <a:t> </a:t>
            </a:r>
            <a:r>
              <a:rPr lang="en-US" dirty="0"/>
              <a:t/>
            </a:r>
            <a:br>
              <a:rPr lang="en-US" dirty="0"/>
            </a:br>
            <a:r>
              <a:rPr lang="fr-FR" dirty="0"/>
              <a:t>import </a:t>
            </a:r>
            <a:r>
              <a:rPr lang="fr-FR" dirty="0" err="1"/>
              <a:t>java.nio.file</a:t>
            </a:r>
            <a:r>
              <a:rPr lang="fr-FR" dirty="0"/>
              <a:t>.*;</a:t>
            </a:r>
            <a:br>
              <a:rPr lang="fr-FR" dirty="0"/>
            </a:br>
            <a:r>
              <a:rPr lang="fr-FR" dirty="0"/>
              <a:t>public class </a:t>
            </a:r>
            <a:r>
              <a:rPr lang="fr-FR" dirty="0" err="1"/>
              <a:t>PathFilePathTest</a:t>
            </a:r>
            <a:r>
              <a:rPr lang="fr-FR" dirty="0"/>
              <a:t> {</a:t>
            </a:r>
            <a:br>
              <a:rPr lang="fr-FR" dirty="0"/>
            </a:br>
            <a:r>
              <a:rPr lang="fr-FR" dirty="0"/>
              <a:t>public </a:t>
            </a:r>
            <a:r>
              <a:rPr lang="fr-FR" dirty="0" err="1"/>
              <a:t>static</a:t>
            </a:r>
            <a:r>
              <a:rPr lang="fr-FR" dirty="0"/>
              <a:t> </a:t>
            </a:r>
            <a:r>
              <a:rPr lang="fr-FR" dirty="0" err="1"/>
              <a:t>void</a:t>
            </a:r>
            <a:r>
              <a:rPr lang="fr-FR" dirty="0"/>
              <a:t> </a:t>
            </a:r>
            <a:r>
              <a:rPr lang="fr-FR" dirty="0" err="1"/>
              <a:t>printPathInformation</a:t>
            </a:r>
            <a:r>
              <a:rPr lang="fr-FR" dirty="0"/>
              <a:t>(Path </a:t>
            </a:r>
            <a:r>
              <a:rPr lang="fr-FR" dirty="0" err="1"/>
              <a:t>path</a:t>
            </a:r>
            <a:r>
              <a:rPr lang="fr-FR" dirty="0"/>
              <a:t>) {</a:t>
            </a:r>
            <a:br>
              <a:rPr lang="fr-FR" dirty="0"/>
            </a:br>
            <a:r>
              <a:rPr lang="fr-FR" b="1" dirty="0" err="1"/>
              <a:t>System.out.println</a:t>
            </a:r>
            <a:r>
              <a:rPr lang="fr-FR" b="1" dirty="0"/>
              <a:t>("</a:t>
            </a:r>
            <a:r>
              <a:rPr lang="fr-FR" b="1" dirty="0" err="1"/>
              <a:t>Filename</a:t>
            </a:r>
            <a:r>
              <a:rPr lang="fr-FR" b="1" dirty="0"/>
              <a:t> </a:t>
            </a:r>
            <a:r>
              <a:rPr lang="fr-FR" b="1" dirty="0" err="1"/>
              <a:t>is</a:t>
            </a:r>
            <a:r>
              <a:rPr lang="fr-FR" b="1" dirty="0"/>
              <a:t>: "+</a:t>
            </a:r>
            <a:r>
              <a:rPr lang="fr-FR" b="1" dirty="0" err="1"/>
              <a:t>path.getFileName</a:t>
            </a:r>
            <a:r>
              <a:rPr lang="fr-FR" b="1" dirty="0"/>
              <a:t>());</a:t>
            </a:r>
            <a:br>
              <a:rPr lang="fr-FR" b="1" dirty="0"/>
            </a:br>
            <a:r>
              <a:rPr lang="fr-FR" b="1" dirty="0" err="1"/>
              <a:t>System.out.println</a:t>
            </a:r>
            <a:r>
              <a:rPr lang="fr-FR" b="1" dirty="0"/>
              <a:t>("Root </a:t>
            </a:r>
            <a:r>
              <a:rPr lang="fr-FR" b="1" dirty="0" err="1"/>
              <a:t>is</a:t>
            </a:r>
            <a:r>
              <a:rPr lang="fr-FR" b="1" dirty="0"/>
              <a:t>: "+</a:t>
            </a:r>
            <a:r>
              <a:rPr lang="fr-FR" b="1" dirty="0" err="1"/>
              <a:t>path.getRoot</a:t>
            </a:r>
            <a:r>
              <a:rPr lang="fr-FR" b="1" dirty="0"/>
              <a:t>());</a:t>
            </a:r>
            <a:br>
              <a:rPr lang="fr-FR" b="1" dirty="0"/>
            </a:br>
            <a:r>
              <a:rPr lang="fr-FR" dirty="0"/>
              <a:t>Path </a:t>
            </a:r>
            <a:r>
              <a:rPr lang="fr-FR" dirty="0" err="1"/>
              <a:t>currentParent</a:t>
            </a:r>
            <a:r>
              <a:rPr lang="fr-FR" dirty="0"/>
              <a:t> = </a:t>
            </a:r>
            <a:r>
              <a:rPr lang="fr-FR" dirty="0" err="1"/>
              <a:t>path</a:t>
            </a:r>
            <a:r>
              <a:rPr lang="fr-FR" dirty="0"/>
              <a:t>;</a:t>
            </a:r>
            <a:br>
              <a:rPr lang="fr-FR" dirty="0"/>
            </a:br>
            <a:r>
              <a:rPr lang="fr-FR" b="1" dirty="0" err="1"/>
              <a:t>while</a:t>
            </a:r>
            <a:r>
              <a:rPr lang="fr-FR" b="1" dirty="0"/>
              <a:t>((</a:t>
            </a:r>
            <a:r>
              <a:rPr lang="fr-FR" b="1" dirty="0" err="1"/>
              <a:t>currentParent</a:t>
            </a:r>
            <a:r>
              <a:rPr lang="fr-FR" b="1" dirty="0"/>
              <a:t> = </a:t>
            </a:r>
            <a:r>
              <a:rPr lang="fr-FR" b="1" dirty="0" err="1"/>
              <a:t>currentParent.getParent</a:t>
            </a:r>
            <a:r>
              <a:rPr lang="fr-FR" b="1" dirty="0"/>
              <a:t>()) != </a:t>
            </a:r>
            <a:r>
              <a:rPr lang="fr-FR" b="1" dirty="0" err="1"/>
              <a:t>null</a:t>
            </a:r>
            <a:r>
              <a:rPr lang="fr-FR" b="1" dirty="0"/>
              <a:t>) {</a:t>
            </a:r>
            <a:br>
              <a:rPr lang="fr-FR" b="1" dirty="0"/>
            </a:br>
            <a:r>
              <a:rPr lang="fr-FR" dirty="0" err="1"/>
              <a:t>System.out.println</a:t>
            </a:r>
            <a:r>
              <a:rPr lang="fr-FR" dirty="0"/>
              <a:t>(" </a:t>
            </a:r>
            <a:r>
              <a:rPr lang="fr-FR" dirty="0" err="1"/>
              <a:t>Current</a:t>
            </a:r>
            <a:r>
              <a:rPr lang="fr-FR" dirty="0"/>
              <a:t> parent </a:t>
            </a:r>
            <a:r>
              <a:rPr lang="fr-FR" dirty="0" err="1"/>
              <a:t>is</a:t>
            </a:r>
            <a:r>
              <a:rPr lang="fr-FR" dirty="0"/>
              <a:t>: "+</a:t>
            </a:r>
            <a:r>
              <a:rPr lang="fr-FR" dirty="0" err="1"/>
              <a:t>currentParent</a:t>
            </a:r>
            <a:r>
              <a:rPr lang="fr-FR" dirty="0"/>
              <a:t>);</a:t>
            </a:r>
            <a:br>
              <a:rPr lang="fr-FR" dirty="0"/>
            </a:br>
            <a:r>
              <a:rPr lang="fr-FR" dirty="0"/>
              <a:t>}</a:t>
            </a:r>
            <a:br>
              <a:rPr lang="fr-FR" dirty="0"/>
            </a:br>
            <a:r>
              <a:rPr lang="fr-FR" dirty="0"/>
              <a:t>} </a:t>
            </a:r>
            <a:br>
              <a:rPr lang="fr-FR"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32</a:t>
            </a:fld>
            <a:endParaRPr lang="fr-FR"/>
          </a:p>
        </p:txBody>
      </p:sp>
    </p:spTree>
    <p:extLst>
      <p:ext uri="{BB962C8B-B14F-4D97-AF65-F5344CB8AC3E}">
        <p14:creationId xmlns:p14="http://schemas.microsoft.com/office/powerpoint/2010/main" val="2295939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1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2-2-2) </a:t>
            </a:r>
            <a:r>
              <a:rPr lang="en-US" b="1" dirty="0">
                <a:solidFill>
                  <a:srgbClr val="0070C0"/>
                </a:solidFill>
              </a:rPr>
              <a:t>Accessing </a:t>
            </a:r>
            <a:r>
              <a:rPr lang="en-US" b="1" i="1" dirty="0">
                <a:solidFill>
                  <a:srgbClr val="0070C0"/>
                </a:solidFill>
              </a:rPr>
              <a:t>Path </a:t>
            </a:r>
            <a:r>
              <a:rPr lang="en-US" b="1" dirty="0">
                <a:solidFill>
                  <a:srgbClr val="0070C0"/>
                </a:solidFill>
              </a:rPr>
              <a:t>Components with </a:t>
            </a:r>
            <a:r>
              <a:rPr lang="en-US" b="1" i="1" dirty="0" err="1">
                <a:solidFill>
                  <a:srgbClr val="0070C0"/>
                </a:solidFill>
              </a:rPr>
              <a:t>getFileName</a:t>
            </a:r>
            <a:r>
              <a:rPr lang="en-US" b="1" i="1" dirty="0">
                <a:solidFill>
                  <a:srgbClr val="0070C0"/>
                </a:solidFill>
              </a:rPr>
              <a:t>()</a:t>
            </a:r>
            <a:r>
              <a:rPr lang="en-US" b="1" dirty="0">
                <a:solidFill>
                  <a:srgbClr val="0070C0"/>
                </a:solidFill>
              </a:rPr>
              <a:t>, </a:t>
            </a:r>
            <a:r>
              <a:rPr lang="en-US" b="1" i="1" dirty="0" err="1">
                <a:solidFill>
                  <a:srgbClr val="0070C0"/>
                </a:solidFill>
              </a:rPr>
              <a:t>getParent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getRoot</a:t>
            </a:r>
            <a:r>
              <a:rPr lang="en-US" b="1" i="1" dirty="0">
                <a:solidFill>
                  <a:srgbClr val="0070C0"/>
                </a:solidFill>
              </a:rPr>
              <a:t>()</a:t>
            </a:r>
            <a:r>
              <a:rPr lang="en-US" dirty="0">
                <a:solidFill>
                  <a:srgbClr val="0070C0"/>
                </a:solidFill>
              </a:rPr>
              <a:t> </a:t>
            </a:r>
            <a:r>
              <a:rPr lang="en-US" dirty="0"/>
              <a:t/>
            </a:r>
            <a:br>
              <a:rPr lang="en-US" dirty="0"/>
            </a:br>
            <a:r>
              <a:rPr lang="fr-FR" dirty="0"/>
              <a:t>public </a:t>
            </a:r>
            <a:r>
              <a:rPr lang="fr-FR" dirty="0" err="1"/>
              <a:t>static</a:t>
            </a:r>
            <a:r>
              <a:rPr lang="fr-FR" dirty="0"/>
              <a:t> </a:t>
            </a:r>
            <a:r>
              <a:rPr lang="fr-FR" dirty="0" err="1"/>
              <a:t>void</a:t>
            </a:r>
            <a:r>
              <a:rPr lang="fr-FR" dirty="0"/>
              <a:t> main(String[] args) {</a:t>
            </a:r>
            <a:br>
              <a:rPr lang="fr-FR" dirty="0"/>
            </a:br>
            <a:r>
              <a:rPr lang="fr-FR" dirty="0" err="1"/>
              <a:t>printPathInformation</a:t>
            </a:r>
            <a:r>
              <a:rPr lang="fr-FR" dirty="0"/>
              <a:t>(</a:t>
            </a:r>
            <a:r>
              <a:rPr lang="fr-FR" dirty="0" err="1"/>
              <a:t>Paths.get</a:t>
            </a:r>
            <a:r>
              <a:rPr lang="fr-FR" dirty="0"/>
              <a:t>("/zoo/</a:t>
            </a:r>
            <a:r>
              <a:rPr lang="fr-FR" dirty="0" err="1"/>
              <a:t>armadillo</a:t>
            </a:r>
            <a:r>
              <a:rPr lang="fr-FR" dirty="0"/>
              <a:t>/shells.txt"));</a:t>
            </a:r>
            <a:br>
              <a:rPr lang="fr-FR" dirty="0"/>
            </a:br>
            <a:r>
              <a:rPr lang="fr-FR" dirty="0" err="1"/>
              <a:t>System.out.println</a:t>
            </a:r>
            <a:r>
              <a:rPr lang="fr-FR" dirty="0"/>
              <a:t>();</a:t>
            </a:r>
            <a:br>
              <a:rPr lang="fr-FR" dirty="0"/>
            </a:br>
            <a:r>
              <a:rPr lang="fr-FR" dirty="0" err="1"/>
              <a:t>printPathInformation</a:t>
            </a:r>
            <a:r>
              <a:rPr lang="fr-FR" dirty="0"/>
              <a:t>(</a:t>
            </a:r>
            <a:r>
              <a:rPr lang="fr-FR" dirty="0" err="1"/>
              <a:t>Paths.get</a:t>
            </a:r>
            <a:r>
              <a:rPr lang="fr-FR" dirty="0"/>
              <a:t>("</a:t>
            </a:r>
            <a:r>
              <a:rPr lang="fr-FR" dirty="0" err="1"/>
              <a:t>armadillo</a:t>
            </a:r>
            <a:r>
              <a:rPr lang="fr-FR" dirty="0"/>
              <a:t>/shells.txt"));</a:t>
            </a:r>
            <a:br>
              <a:rPr lang="fr-FR" dirty="0"/>
            </a:br>
            <a:r>
              <a:rPr lang="fr-FR" dirty="0"/>
              <a:t>}</a:t>
            </a:r>
            <a:br>
              <a:rPr lang="fr-FR" dirty="0"/>
            </a:br>
            <a:r>
              <a:rPr lang="fr-FR" dirty="0"/>
              <a:t>} </a:t>
            </a:r>
            <a:br>
              <a:rPr lang="fr-FR"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33</a:t>
            </a:fld>
            <a:endParaRPr lang="fr-FR"/>
          </a:p>
        </p:txBody>
      </p:sp>
    </p:spTree>
    <p:extLst>
      <p:ext uri="{BB962C8B-B14F-4D97-AF65-F5344CB8AC3E}">
        <p14:creationId xmlns:p14="http://schemas.microsoft.com/office/powerpoint/2010/main" val="3741798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2-2-2) </a:t>
            </a:r>
            <a:r>
              <a:rPr lang="en-US" b="1" dirty="0">
                <a:solidFill>
                  <a:srgbClr val="0070C0"/>
                </a:solidFill>
              </a:rPr>
              <a:t>Accessing </a:t>
            </a:r>
            <a:r>
              <a:rPr lang="en-US" b="1" i="1" dirty="0">
                <a:solidFill>
                  <a:srgbClr val="0070C0"/>
                </a:solidFill>
              </a:rPr>
              <a:t>Path </a:t>
            </a:r>
            <a:r>
              <a:rPr lang="en-US" b="1" dirty="0">
                <a:solidFill>
                  <a:srgbClr val="0070C0"/>
                </a:solidFill>
              </a:rPr>
              <a:t>Components with </a:t>
            </a:r>
            <a:r>
              <a:rPr lang="en-US" b="1" i="1" dirty="0" err="1">
                <a:solidFill>
                  <a:srgbClr val="0070C0"/>
                </a:solidFill>
              </a:rPr>
              <a:t>getFileName</a:t>
            </a:r>
            <a:r>
              <a:rPr lang="en-US" b="1" i="1" dirty="0">
                <a:solidFill>
                  <a:srgbClr val="0070C0"/>
                </a:solidFill>
              </a:rPr>
              <a:t>()</a:t>
            </a:r>
            <a:r>
              <a:rPr lang="en-US" b="1" dirty="0">
                <a:solidFill>
                  <a:srgbClr val="0070C0"/>
                </a:solidFill>
              </a:rPr>
              <a:t>, </a:t>
            </a:r>
            <a:r>
              <a:rPr lang="en-US" b="1" i="1" dirty="0" err="1">
                <a:solidFill>
                  <a:srgbClr val="0070C0"/>
                </a:solidFill>
              </a:rPr>
              <a:t>getParent</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getRoot</a:t>
            </a:r>
            <a:r>
              <a:rPr lang="en-US" b="1" i="1" dirty="0">
                <a:solidFill>
                  <a:srgbClr val="0070C0"/>
                </a:solidFill>
              </a:rPr>
              <a:t>()</a:t>
            </a:r>
            <a:r>
              <a:rPr lang="en-US" dirty="0">
                <a:solidFill>
                  <a:srgbClr val="0070C0"/>
                </a:solidFill>
              </a:rPr>
              <a:t> </a:t>
            </a:r>
            <a:r>
              <a:rPr lang="en-US" dirty="0"/>
              <a:t/>
            </a:r>
            <a:br>
              <a:rPr lang="en-US" dirty="0"/>
            </a:br>
            <a:r>
              <a:rPr lang="en-US" dirty="0"/>
              <a:t>The while loop in the </a:t>
            </a:r>
            <a:r>
              <a:rPr lang="en-US" dirty="0" err="1"/>
              <a:t>printPathInformation</a:t>
            </a:r>
            <a:r>
              <a:rPr lang="en-US" dirty="0"/>
              <a:t>() method continues until </a:t>
            </a:r>
            <a:r>
              <a:rPr lang="en-US" dirty="0" err="1"/>
              <a:t>getParent</a:t>
            </a:r>
            <a:r>
              <a:rPr lang="en-US" dirty="0"/>
              <a:t>()</a:t>
            </a:r>
            <a:br>
              <a:rPr lang="en-US" dirty="0"/>
            </a:br>
            <a:r>
              <a:rPr lang="en-US" dirty="0"/>
              <a:t>returns null. This sample application produces the following output:</a:t>
            </a:r>
            <a:br>
              <a:rPr lang="en-US" dirty="0"/>
            </a:br>
            <a:r>
              <a:rPr lang="en-US" dirty="0">
                <a:solidFill>
                  <a:srgbClr val="FF0000"/>
                </a:solidFill>
              </a:rPr>
              <a:t>Filename is: shells.txt</a:t>
            </a:r>
            <a:r>
              <a:rPr lang="en-US" dirty="0"/>
              <a:t/>
            </a:r>
            <a:br>
              <a:rPr lang="en-US" dirty="0"/>
            </a:br>
            <a:r>
              <a:rPr lang="en-US" dirty="0"/>
              <a:t>Root is:</a:t>
            </a:r>
            <a:r>
              <a:rPr lang="en-US" dirty="0">
                <a:solidFill>
                  <a:srgbClr val="FF0000"/>
                </a:solidFill>
              </a:rPr>
              <a:t> /</a:t>
            </a:r>
            <a:r>
              <a:rPr lang="en-US" dirty="0"/>
              <a:t/>
            </a:r>
            <a:br>
              <a:rPr lang="en-US" dirty="0"/>
            </a:br>
            <a:r>
              <a:rPr lang="en-US" dirty="0"/>
              <a:t>Current parent is: /zoo/armadillo</a:t>
            </a:r>
            <a:br>
              <a:rPr lang="en-US" dirty="0"/>
            </a:br>
            <a:r>
              <a:rPr lang="en-US" dirty="0"/>
              <a:t>Current parent is: /zoo</a:t>
            </a:r>
            <a:br>
              <a:rPr lang="en-US" dirty="0"/>
            </a:br>
            <a:r>
              <a:rPr lang="en-US" dirty="0"/>
              <a:t>Current parent is: / </a:t>
            </a:r>
            <a:br>
              <a:rPr lang="en-US" dirty="0"/>
            </a:br>
            <a:r>
              <a:rPr lang="en-US" dirty="0"/>
              <a:t>Filename is: </a:t>
            </a:r>
            <a:r>
              <a:rPr lang="en-US" dirty="0">
                <a:solidFill>
                  <a:srgbClr val="FF0000"/>
                </a:solidFill>
              </a:rPr>
              <a:t>shells.txt</a:t>
            </a:r>
            <a:r>
              <a:rPr lang="en-US" dirty="0"/>
              <a:t/>
            </a:r>
            <a:br>
              <a:rPr lang="en-US" dirty="0"/>
            </a:br>
            <a:r>
              <a:rPr lang="en-US" dirty="0"/>
              <a:t>Root is: </a:t>
            </a:r>
            <a:r>
              <a:rPr lang="en-US" dirty="0">
                <a:solidFill>
                  <a:srgbClr val="FF0000"/>
                </a:solidFill>
              </a:rPr>
              <a:t>null</a:t>
            </a:r>
            <a:r>
              <a:rPr lang="en-US" dirty="0"/>
              <a:t/>
            </a:r>
            <a:br>
              <a:rPr lang="en-US" dirty="0"/>
            </a:br>
            <a:r>
              <a:rPr lang="en-US" dirty="0"/>
              <a:t>Current parent is: armadillo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34</a:t>
            </a:fld>
            <a:endParaRPr lang="fr-FR"/>
          </a:p>
        </p:txBody>
      </p:sp>
    </p:spTree>
    <p:extLst>
      <p:ext uri="{BB962C8B-B14F-4D97-AF65-F5344CB8AC3E}">
        <p14:creationId xmlns:p14="http://schemas.microsoft.com/office/powerpoint/2010/main" val="979156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2-2-3) </a:t>
            </a:r>
            <a:r>
              <a:rPr lang="en-US" b="1" dirty="0">
                <a:solidFill>
                  <a:srgbClr val="0070C0"/>
                </a:solidFill>
              </a:rPr>
              <a:t>Checking </a:t>
            </a:r>
            <a:r>
              <a:rPr lang="en-US" b="1" i="1" dirty="0">
                <a:solidFill>
                  <a:srgbClr val="0070C0"/>
                </a:solidFill>
              </a:rPr>
              <a:t>Path </a:t>
            </a:r>
            <a:r>
              <a:rPr lang="en-US" b="1" dirty="0">
                <a:solidFill>
                  <a:srgbClr val="0070C0"/>
                </a:solidFill>
              </a:rPr>
              <a:t>Type with </a:t>
            </a:r>
            <a:r>
              <a:rPr lang="en-US" b="1" i="1" dirty="0" err="1">
                <a:solidFill>
                  <a:srgbClr val="0070C0"/>
                </a:solidFill>
              </a:rPr>
              <a:t>isAbsolute</a:t>
            </a:r>
            <a:r>
              <a:rPr lang="en-US" b="1" i="1" dirty="0">
                <a:solidFill>
                  <a:srgbClr val="0070C0"/>
                </a:solidFill>
              </a:rPr>
              <a:t>() </a:t>
            </a:r>
            <a:r>
              <a:rPr lang="en-US" b="1" dirty="0">
                <a:solidFill>
                  <a:srgbClr val="0070C0"/>
                </a:solidFill>
              </a:rPr>
              <a:t>and </a:t>
            </a:r>
            <a:r>
              <a:rPr lang="en-US" b="1" i="1" dirty="0" err="1">
                <a:solidFill>
                  <a:srgbClr val="0070C0"/>
                </a:solidFill>
              </a:rPr>
              <a:t>toAbsolutePath</a:t>
            </a:r>
            <a:r>
              <a:rPr lang="en-US" b="1" i="1" dirty="0">
                <a:solidFill>
                  <a:srgbClr val="0070C0"/>
                </a:solidFill>
              </a:rPr>
              <a:t>()</a:t>
            </a:r>
            <a:r>
              <a:rPr lang="en-US" dirty="0">
                <a:solidFill>
                  <a:srgbClr val="0070C0"/>
                </a:solidFill>
              </a:rPr>
              <a:t> </a:t>
            </a:r>
            <a:r>
              <a:rPr lang="en-US" dirty="0"/>
              <a:t/>
            </a:r>
            <a:br>
              <a:rPr lang="en-US" dirty="0"/>
            </a:br>
            <a:r>
              <a:rPr lang="en-US" dirty="0"/>
              <a:t>The Path interface contains two methods for assisting with relative and absolute</a:t>
            </a:r>
            <a:br>
              <a:rPr lang="en-US" dirty="0"/>
            </a:br>
            <a:r>
              <a:rPr lang="en-US" dirty="0"/>
              <a:t>paths. The first method, </a:t>
            </a:r>
            <a:r>
              <a:rPr lang="en-US" b="1" dirty="0" err="1">
                <a:solidFill>
                  <a:srgbClr val="0070C0"/>
                </a:solidFill>
              </a:rPr>
              <a:t>isAbsolute</a:t>
            </a:r>
            <a:r>
              <a:rPr lang="en-US" b="1" dirty="0">
                <a:solidFill>
                  <a:srgbClr val="0070C0"/>
                </a:solidFill>
              </a:rPr>
              <a:t>(), </a:t>
            </a:r>
            <a:r>
              <a:rPr lang="en-US" dirty="0"/>
              <a:t>returns true if the path the object references</a:t>
            </a:r>
            <a:br>
              <a:rPr lang="en-US" dirty="0"/>
            </a:br>
            <a:r>
              <a:rPr lang="en-US" dirty="0"/>
              <a:t>is absolute and false if the path the object references is relative. As discussed earlier</a:t>
            </a:r>
            <a:br>
              <a:rPr lang="en-US" dirty="0"/>
            </a:br>
            <a:r>
              <a:rPr lang="en-US" dirty="0"/>
              <a:t>in this chapter, whether a path is absolute or relative is often file system dependent,</a:t>
            </a:r>
            <a:br>
              <a:rPr lang="en-US" dirty="0"/>
            </a:br>
            <a:r>
              <a:rPr lang="en-US" dirty="0"/>
              <a:t>although we, like the exam writers, adopt common conventions for simplicity</a:t>
            </a:r>
            <a:br>
              <a:rPr lang="en-US" dirty="0"/>
            </a:br>
            <a:r>
              <a:rPr lang="en-US" dirty="0"/>
              <a:t>throughout the book.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35</a:t>
            </a:fld>
            <a:endParaRPr lang="fr-FR"/>
          </a:p>
        </p:txBody>
      </p:sp>
    </p:spTree>
    <p:extLst>
      <p:ext uri="{BB962C8B-B14F-4D97-AF65-F5344CB8AC3E}">
        <p14:creationId xmlns:p14="http://schemas.microsoft.com/office/powerpoint/2010/main" val="1517475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2-2-3) </a:t>
            </a:r>
            <a:r>
              <a:rPr lang="en-US" b="1" dirty="0">
                <a:solidFill>
                  <a:srgbClr val="0070C0"/>
                </a:solidFill>
              </a:rPr>
              <a:t>Checking </a:t>
            </a:r>
            <a:r>
              <a:rPr lang="en-US" b="1" i="1" dirty="0">
                <a:solidFill>
                  <a:srgbClr val="0070C0"/>
                </a:solidFill>
              </a:rPr>
              <a:t>Path </a:t>
            </a:r>
            <a:r>
              <a:rPr lang="en-US" b="1" dirty="0">
                <a:solidFill>
                  <a:srgbClr val="0070C0"/>
                </a:solidFill>
              </a:rPr>
              <a:t>Type with </a:t>
            </a:r>
            <a:r>
              <a:rPr lang="en-US" b="1" i="1" dirty="0" err="1">
                <a:solidFill>
                  <a:srgbClr val="0070C0"/>
                </a:solidFill>
              </a:rPr>
              <a:t>isAbsolute</a:t>
            </a:r>
            <a:r>
              <a:rPr lang="en-US" b="1" i="1" dirty="0">
                <a:solidFill>
                  <a:srgbClr val="0070C0"/>
                </a:solidFill>
              </a:rPr>
              <a:t>() </a:t>
            </a:r>
            <a:r>
              <a:rPr lang="en-US" b="1" dirty="0">
                <a:solidFill>
                  <a:srgbClr val="0070C0"/>
                </a:solidFill>
              </a:rPr>
              <a:t>and </a:t>
            </a:r>
            <a:r>
              <a:rPr lang="en-US" b="1" i="1" dirty="0" err="1">
                <a:solidFill>
                  <a:srgbClr val="0070C0"/>
                </a:solidFill>
              </a:rPr>
              <a:t>toAbsolutePath</a:t>
            </a:r>
            <a:r>
              <a:rPr lang="en-US" b="1" i="1" dirty="0">
                <a:solidFill>
                  <a:srgbClr val="0070C0"/>
                </a:solidFill>
              </a:rPr>
              <a:t>()</a:t>
            </a:r>
            <a:r>
              <a:rPr lang="en-US" dirty="0">
                <a:solidFill>
                  <a:srgbClr val="0070C0"/>
                </a:solidFill>
              </a:rPr>
              <a:t> </a:t>
            </a:r>
            <a:r>
              <a:rPr lang="en-US" dirty="0"/>
              <a:t/>
            </a:r>
            <a:br>
              <a:rPr lang="en-US" dirty="0"/>
            </a:br>
            <a:r>
              <a:rPr lang="en-US" dirty="0"/>
              <a:t>The second method, </a:t>
            </a:r>
            <a:r>
              <a:rPr lang="en-US" b="1" dirty="0" err="1">
                <a:solidFill>
                  <a:srgbClr val="0070C0"/>
                </a:solidFill>
              </a:rPr>
              <a:t>toAbsolutePath</a:t>
            </a:r>
            <a:r>
              <a:rPr lang="en-US" b="1" dirty="0">
                <a:solidFill>
                  <a:srgbClr val="0070C0"/>
                </a:solidFill>
              </a:rPr>
              <a:t>()</a:t>
            </a:r>
            <a:r>
              <a:rPr lang="en-US" dirty="0"/>
              <a:t>, converts a relative Path object to an absolute Path object by joining it to the current working directory. If the Path object is already absolute, then the method just returns an equivalent copy of it.</a:t>
            </a:r>
            <a:br>
              <a:rPr lang="en-US" dirty="0"/>
            </a:br>
            <a:r>
              <a:rPr lang="en-US" dirty="0"/>
              <a:t>The following code snippet shows usage of both of these methods: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36</a:t>
            </a:fld>
            <a:endParaRPr lang="fr-FR"/>
          </a:p>
        </p:txBody>
      </p:sp>
    </p:spTree>
    <p:extLst>
      <p:ext uri="{BB962C8B-B14F-4D97-AF65-F5344CB8AC3E}">
        <p14:creationId xmlns:p14="http://schemas.microsoft.com/office/powerpoint/2010/main" val="3981225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1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2-2-3) </a:t>
            </a:r>
            <a:r>
              <a:rPr lang="en-US" b="1" dirty="0">
                <a:solidFill>
                  <a:srgbClr val="0070C0"/>
                </a:solidFill>
              </a:rPr>
              <a:t>Checking </a:t>
            </a:r>
            <a:r>
              <a:rPr lang="en-US" b="1" i="1" dirty="0">
                <a:solidFill>
                  <a:srgbClr val="0070C0"/>
                </a:solidFill>
              </a:rPr>
              <a:t>Path </a:t>
            </a:r>
            <a:r>
              <a:rPr lang="en-US" b="1" dirty="0">
                <a:solidFill>
                  <a:srgbClr val="0070C0"/>
                </a:solidFill>
              </a:rPr>
              <a:t>Type with </a:t>
            </a:r>
            <a:r>
              <a:rPr lang="en-US" b="1" i="1" dirty="0" err="1">
                <a:solidFill>
                  <a:srgbClr val="0070C0"/>
                </a:solidFill>
              </a:rPr>
              <a:t>isAbsolute</a:t>
            </a:r>
            <a:r>
              <a:rPr lang="en-US" b="1" i="1" dirty="0">
                <a:solidFill>
                  <a:srgbClr val="0070C0"/>
                </a:solidFill>
              </a:rPr>
              <a:t>() </a:t>
            </a:r>
            <a:r>
              <a:rPr lang="en-US" b="1" dirty="0">
                <a:solidFill>
                  <a:srgbClr val="0070C0"/>
                </a:solidFill>
              </a:rPr>
              <a:t>and </a:t>
            </a:r>
            <a:r>
              <a:rPr lang="en-US" b="1" i="1" dirty="0" err="1">
                <a:solidFill>
                  <a:srgbClr val="0070C0"/>
                </a:solidFill>
              </a:rPr>
              <a:t>toAbsolutePath</a:t>
            </a:r>
            <a:r>
              <a:rPr lang="en-US" b="1" i="1" dirty="0">
                <a:solidFill>
                  <a:srgbClr val="0070C0"/>
                </a:solidFill>
              </a:rPr>
              <a:t>()</a:t>
            </a:r>
            <a:r>
              <a:rPr lang="en-US" dirty="0">
                <a:solidFill>
                  <a:srgbClr val="0070C0"/>
                </a:solidFill>
              </a:rPr>
              <a:t> </a:t>
            </a:r>
            <a:r>
              <a:rPr lang="en-US" dirty="0"/>
              <a:t/>
            </a:r>
            <a:br>
              <a:rPr lang="en-US" dirty="0"/>
            </a:br>
            <a:endParaRPr lang="en-US" dirty="0"/>
          </a:p>
          <a:p>
            <a:pPr marL="0" indent="0">
              <a:buNone/>
            </a:pPr>
            <a:r>
              <a:rPr lang="fr-FR" dirty="0">
                <a:solidFill>
                  <a:srgbClr val="0070C0"/>
                </a:solidFill>
              </a:rPr>
              <a:t>Path path1 = </a:t>
            </a:r>
            <a:r>
              <a:rPr lang="fr-FR" dirty="0" err="1">
                <a:solidFill>
                  <a:srgbClr val="0070C0"/>
                </a:solidFill>
              </a:rPr>
              <a:t>Paths.get</a:t>
            </a:r>
            <a:r>
              <a:rPr lang="fr-FR" dirty="0">
                <a:solidFill>
                  <a:srgbClr val="0070C0"/>
                </a:solidFill>
              </a:rPr>
              <a:t>("C:\\birds\\egret.txt");</a:t>
            </a:r>
            <a:br>
              <a:rPr lang="fr-FR" dirty="0">
                <a:solidFill>
                  <a:srgbClr val="0070C0"/>
                </a:solidFill>
              </a:rPr>
            </a:br>
            <a:r>
              <a:rPr lang="fr-FR" dirty="0" err="1">
                <a:solidFill>
                  <a:srgbClr val="0070C0"/>
                </a:solidFill>
              </a:rPr>
              <a:t>System.out.println</a:t>
            </a:r>
            <a:r>
              <a:rPr lang="fr-FR" dirty="0">
                <a:solidFill>
                  <a:srgbClr val="0070C0"/>
                </a:solidFill>
              </a:rPr>
              <a:t>("Path1 </a:t>
            </a:r>
            <a:r>
              <a:rPr lang="fr-FR" dirty="0" err="1">
                <a:solidFill>
                  <a:srgbClr val="0070C0"/>
                </a:solidFill>
              </a:rPr>
              <a:t>is</a:t>
            </a:r>
            <a:r>
              <a:rPr lang="fr-FR" dirty="0">
                <a:solidFill>
                  <a:srgbClr val="0070C0"/>
                </a:solidFill>
              </a:rPr>
              <a:t> </a:t>
            </a:r>
            <a:r>
              <a:rPr lang="fr-FR" dirty="0" err="1">
                <a:solidFill>
                  <a:srgbClr val="0070C0"/>
                </a:solidFill>
              </a:rPr>
              <a:t>Absolute</a:t>
            </a:r>
            <a:r>
              <a:rPr lang="fr-FR" dirty="0">
                <a:solidFill>
                  <a:srgbClr val="0070C0"/>
                </a:solidFill>
              </a:rPr>
              <a:t>? "+path1.isAbsolute());</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Absolute</a:t>
            </a:r>
            <a:r>
              <a:rPr lang="fr-FR" dirty="0">
                <a:solidFill>
                  <a:srgbClr val="0070C0"/>
                </a:solidFill>
              </a:rPr>
              <a:t> Path1: "+path1.toAbsolutePath());</a:t>
            </a:r>
            <a:br>
              <a:rPr lang="fr-FR" dirty="0">
                <a:solidFill>
                  <a:srgbClr val="0070C0"/>
                </a:solidFill>
              </a:rPr>
            </a:br>
            <a:r>
              <a:rPr lang="fr-FR" dirty="0">
                <a:solidFill>
                  <a:srgbClr val="0070C0"/>
                </a:solidFill>
              </a:rPr>
              <a:t>Path path2 = </a:t>
            </a:r>
            <a:r>
              <a:rPr lang="fr-FR" dirty="0" err="1">
                <a:solidFill>
                  <a:srgbClr val="0070C0"/>
                </a:solidFill>
              </a:rPr>
              <a:t>Paths.get</a:t>
            </a:r>
            <a:r>
              <a:rPr lang="fr-FR" dirty="0">
                <a:solidFill>
                  <a:srgbClr val="0070C0"/>
                </a:solidFill>
              </a:rPr>
              <a:t>("</a:t>
            </a:r>
            <a:r>
              <a:rPr lang="fr-FR" dirty="0" err="1">
                <a:solidFill>
                  <a:srgbClr val="0070C0"/>
                </a:solidFill>
              </a:rPr>
              <a:t>birds</a:t>
            </a:r>
            <a:r>
              <a:rPr lang="fr-FR" dirty="0">
                <a:solidFill>
                  <a:srgbClr val="0070C0"/>
                </a:solidFill>
              </a:rPr>
              <a:t>/condor.txt");</a:t>
            </a:r>
            <a:br>
              <a:rPr lang="fr-FR" dirty="0">
                <a:solidFill>
                  <a:srgbClr val="0070C0"/>
                </a:solidFill>
              </a:rPr>
            </a:br>
            <a:r>
              <a:rPr lang="fr-FR" dirty="0" err="1">
                <a:solidFill>
                  <a:srgbClr val="0070C0"/>
                </a:solidFill>
              </a:rPr>
              <a:t>System.out.println</a:t>
            </a:r>
            <a:r>
              <a:rPr lang="fr-FR" dirty="0">
                <a:solidFill>
                  <a:srgbClr val="0070C0"/>
                </a:solidFill>
              </a:rPr>
              <a:t>("Path2 </a:t>
            </a:r>
            <a:r>
              <a:rPr lang="fr-FR" dirty="0" err="1">
                <a:solidFill>
                  <a:srgbClr val="0070C0"/>
                </a:solidFill>
              </a:rPr>
              <a:t>is</a:t>
            </a:r>
            <a:r>
              <a:rPr lang="fr-FR" dirty="0">
                <a:solidFill>
                  <a:srgbClr val="0070C0"/>
                </a:solidFill>
              </a:rPr>
              <a:t> </a:t>
            </a:r>
            <a:r>
              <a:rPr lang="fr-FR" dirty="0" err="1">
                <a:solidFill>
                  <a:srgbClr val="0070C0"/>
                </a:solidFill>
              </a:rPr>
              <a:t>Absolute</a:t>
            </a:r>
            <a:r>
              <a:rPr lang="fr-FR" dirty="0">
                <a:solidFill>
                  <a:srgbClr val="0070C0"/>
                </a:solidFill>
              </a:rPr>
              <a:t>? "+path2.isAbsolute());</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Absolute</a:t>
            </a:r>
            <a:r>
              <a:rPr lang="fr-FR" dirty="0">
                <a:solidFill>
                  <a:srgbClr val="0070C0"/>
                </a:solidFill>
              </a:rPr>
              <a:t> Path2 "+path2.toAbsolutePath()); </a:t>
            </a:r>
            <a:r>
              <a:rPr lang="fr-FR" dirty="0"/>
              <a:t/>
            </a:r>
            <a:br>
              <a:rPr lang="fr-FR" dirty="0"/>
            </a:br>
            <a:r>
              <a:rPr lang="fr-FR" dirty="0">
                <a:sym typeface="Wingdings" panose="05000000000000000000" pitchFamily="2" charset="2"/>
              </a:rPr>
              <a:t></a:t>
            </a:r>
            <a:r>
              <a:rPr lang="en-US" dirty="0"/>
              <a:t>Keep in mind that if the Path object already represents an absolute path, then the output</a:t>
            </a:r>
            <a:br>
              <a:rPr lang="en-US" dirty="0"/>
            </a:br>
            <a:r>
              <a:rPr lang="en-US" dirty="0"/>
              <a:t>is a new Path object with the same value.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37</a:t>
            </a:fld>
            <a:endParaRPr lang="fr-FR"/>
          </a:p>
        </p:txBody>
      </p:sp>
      <p:pic>
        <p:nvPicPr>
          <p:cNvPr id="7" name="Image 6">
            <a:extLst>
              <a:ext uri="{FF2B5EF4-FFF2-40B4-BE49-F238E27FC236}">
                <a16:creationId xmlns:a16="http://schemas.microsoft.com/office/drawing/2014/main" xmlns="" id="{CF059DB8-969D-4239-A6C3-423D5A41BDF5}"/>
              </a:ext>
            </a:extLst>
          </p:cNvPr>
          <p:cNvPicPr>
            <a:picLocks noChangeAspect="1"/>
          </p:cNvPicPr>
          <p:nvPr/>
        </p:nvPicPr>
        <p:blipFill>
          <a:blip r:embed="rId2"/>
          <a:stretch>
            <a:fillRect/>
          </a:stretch>
        </p:blipFill>
        <p:spPr>
          <a:xfrm>
            <a:off x="1605074" y="659602"/>
            <a:ext cx="9020175" cy="1685925"/>
          </a:xfrm>
          <a:prstGeom prst="rect">
            <a:avLst/>
          </a:prstGeom>
        </p:spPr>
      </p:pic>
    </p:spTree>
    <p:extLst>
      <p:ext uri="{BB962C8B-B14F-4D97-AF65-F5344CB8AC3E}">
        <p14:creationId xmlns:p14="http://schemas.microsoft.com/office/powerpoint/2010/main" val="241145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2-2-3) </a:t>
            </a:r>
            <a:r>
              <a:rPr lang="en-US" b="1" dirty="0">
                <a:solidFill>
                  <a:srgbClr val="0070C0"/>
                </a:solidFill>
              </a:rPr>
              <a:t>Checking </a:t>
            </a:r>
            <a:r>
              <a:rPr lang="en-US" b="1" i="1" dirty="0">
                <a:solidFill>
                  <a:srgbClr val="0070C0"/>
                </a:solidFill>
              </a:rPr>
              <a:t>Path </a:t>
            </a:r>
            <a:r>
              <a:rPr lang="en-US" b="1" dirty="0">
                <a:solidFill>
                  <a:srgbClr val="0070C0"/>
                </a:solidFill>
              </a:rPr>
              <a:t>Type with </a:t>
            </a:r>
            <a:r>
              <a:rPr lang="en-US" b="1" i="1" dirty="0" err="1">
                <a:solidFill>
                  <a:srgbClr val="0070C0"/>
                </a:solidFill>
              </a:rPr>
              <a:t>isAbsolute</a:t>
            </a:r>
            <a:r>
              <a:rPr lang="en-US" b="1" i="1" dirty="0">
                <a:solidFill>
                  <a:srgbClr val="0070C0"/>
                </a:solidFill>
              </a:rPr>
              <a:t>() </a:t>
            </a:r>
            <a:r>
              <a:rPr lang="en-US" b="1" dirty="0">
                <a:solidFill>
                  <a:srgbClr val="0070C0"/>
                </a:solidFill>
              </a:rPr>
              <a:t>and </a:t>
            </a:r>
            <a:r>
              <a:rPr lang="en-US" b="1" i="1" dirty="0" err="1">
                <a:solidFill>
                  <a:srgbClr val="0070C0"/>
                </a:solidFill>
              </a:rPr>
              <a:t>toAbsolutePath</a:t>
            </a:r>
            <a:r>
              <a:rPr lang="en-US" b="1" i="1" dirty="0">
                <a:solidFill>
                  <a:srgbClr val="0070C0"/>
                </a:solidFill>
              </a:rPr>
              <a:t>()</a:t>
            </a:r>
            <a:r>
              <a:rPr lang="en-US" dirty="0">
                <a:solidFill>
                  <a:srgbClr val="0070C0"/>
                </a:solidFill>
              </a:rPr>
              <a:t> </a:t>
            </a:r>
            <a:r>
              <a:rPr lang="en-US" dirty="0"/>
              <a:t/>
            </a:r>
            <a:br>
              <a:rPr lang="en-US" dirty="0"/>
            </a:br>
            <a:r>
              <a:rPr lang="en-US" dirty="0"/>
              <a:t>As discussed earlier in this chapter, absolute and relative path types are actually file</a:t>
            </a:r>
            <a:br>
              <a:rPr lang="en-US" dirty="0"/>
            </a:br>
            <a:r>
              <a:rPr lang="en-US" dirty="0"/>
              <a:t>system dependent. In fact, you might be surprised by the output of the following lines of</a:t>
            </a:r>
            <a:br>
              <a:rPr lang="en-US" dirty="0"/>
            </a:br>
            <a:r>
              <a:rPr lang="en-US" dirty="0"/>
              <a:t>code on various operating systems:</a:t>
            </a:r>
            <a:br>
              <a:rPr lang="en-US" dirty="0"/>
            </a:br>
            <a:r>
              <a:rPr lang="en-US" dirty="0" err="1">
                <a:solidFill>
                  <a:srgbClr val="0070C0"/>
                </a:solidFill>
              </a:rPr>
              <a:t>System.out.println</a:t>
            </a:r>
            <a:r>
              <a:rPr lang="en-US" dirty="0">
                <a:solidFill>
                  <a:srgbClr val="0070C0"/>
                </a:solidFill>
              </a:rPr>
              <a:t>(</a:t>
            </a:r>
            <a:r>
              <a:rPr lang="en-US" dirty="0" err="1">
                <a:solidFill>
                  <a:srgbClr val="0070C0"/>
                </a:solidFill>
              </a:rPr>
              <a:t>Paths.get</a:t>
            </a:r>
            <a:r>
              <a:rPr lang="en-US" dirty="0">
                <a:solidFill>
                  <a:srgbClr val="0070C0"/>
                </a:solidFill>
              </a:rPr>
              <a:t>("/stripes/zebra.exe").</a:t>
            </a:r>
            <a:r>
              <a:rPr lang="en-US" dirty="0" err="1">
                <a:solidFill>
                  <a:srgbClr val="0070C0"/>
                </a:solidFill>
              </a:rPr>
              <a:t>isAbsolute</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Paths.get</a:t>
            </a:r>
            <a:r>
              <a:rPr lang="en-US" dirty="0">
                <a:solidFill>
                  <a:srgbClr val="0070C0"/>
                </a:solidFill>
              </a:rPr>
              <a:t>("c:/goats/Food.java").</a:t>
            </a:r>
            <a:r>
              <a:rPr lang="en-US" dirty="0" err="1">
                <a:solidFill>
                  <a:srgbClr val="0070C0"/>
                </a:solidFill>
              </a:rPr>
              <a:t>isAbsolute</a:t>
            </a:r>
            <a:r>
              <a:rPr lang="en-US" dirty="0">
                <a:solidFill>
                  <a:srgbClr val="0070C0"/>
                </a:solidFill>
              </a:rPr>
              <a:t>());</a:t>
            </a:r>
            <a:r>
              <a:rPr lang="en-US" dirty="0"/>
              <a:t/>
            </a:r>
            <a:br>
              <a:rPr lang="en-US" dirty="0"/>
            </a:br>
            <a:r>
              <a:rPr lang="en-US" dirty="0"/>
              <a:t>Although the first line outputs true on a Linux or Mac-based system, it outputs false</a:t>
            </a:r>
            <a:br>
              <a:rPr lang="en-US" dirty="0"/>
            </a:br>
            <a:r>
              <a:rPr lang="en-US" dirty="0"/>
              <a:t>on a Windows-based system since it is missing a drive letter prefix. In the same manner, the second path outputs true on Windows but false on a Linux or Mac-based system, as it is missing the root forward slash, /.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38</a:t>
            </a:fld>
            <a:endParaRPr lang="fr-FR"/>
          </a:p>
        </p:txBody>
      </p:sp>
    </p:spTree>
    <p:extLst>
      <p:ext uri="{BB962C8B-B14F-4D97-AF65-F5344CB8AC3E}">
        <p14:creationId xmlns:p14="http://schemas.microsoft.com/office/powerpoint/2010/main" val="1298790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2-2-4) </a:t>
            </a:r>
            <a:r>
              <a:rPr lang="en-US" b="1" dirty="0">
                <a:solidFill>
                  <a:srgbClr val="0070C0"/>
                </a:solidFill>
              </a:rPr>
              <a:t>Creating a New Path with </a:t>
            </a:r>
            <a:r>
              <a:rPr lang="en-US" b="1" i="1" dirty="0" err="1">
                <a:solidFill>
                  <a:srgbClr val="0070C0"/>
                </a:solidFill>
              </a:rPr>
              <a:t>subpath</a:t>
            </a:r>
            <a:r>
              <a:rPr lang="en-US" b="1" i="1" dirty="0">
                <a:solidFill>
                  <a:srgbClr val="0070C0"/>
                </a:solidFill>
              </a:rPr>
              <a:t>()</a:t>
            </a:r>
            <a:r>
              <a:rPr lang="en-US" dirty="0">
                <a:solidFill>
                  <a:srgbClr val="0070C0"/>
                </a:solidFill>
              </a:rPr>
              <a:t> </a:t>
            </a:r>
            <a:r>
              <a:rPr lang="en-US" dirty="0"/>
              <a:t/>
            </a:r>
            <a:br>
              <a:rPr lang="en-US" dirty="0"/>
            </a:br>
            <a:r>
              <a:rPr lang="en-US" dirty="0"/>
              <a:t>The method </a:t>
            </a:r>
            <a:r>
              <a:rPr lang="en-US" dirty="0" err="1">
                <a:solidFill>
                  <a:srgbClr val="0070C0"/>
                </a:solidFill>
              </a:rPr>
              <a:t>subpath</a:t>
            </a:r>
            <a:r>
              <a:rPr lang="en-US" dirty="0">
                <a:solidFill>
                  <a:srgbClr val="0070C0"/>
                </a:solidFill>
              </a:rPr>
              <a:t>(</a:t>
            </a:r>
            <a:r>
              <a:rPr lang="en-US" dirty="0" err="1">
                <a:solidFill>
                  <a:srgbClr val="0070C0"/>
                </a:solidFill>
              </a:rPr>
              <a:t>int,int</a:t>
            </a:r>
            <a:r>
              <a:rPr lang="en-US" dirty="0">
                <a:solidFill>
                  <a:srgbClr val="0070C0"/>
                </a:solidFill>
              </a:rPr>
              <a:t>) </a:t>
            </a:r>
            <a:r>
              <a:rPr lang="en-US" dirty="0"/>
              <a:t>returns a relative </a:t>
            </a:r>
            <a:r>
              <a:rPr lang="en-US" dirty="0" err="1"/>
              <a:t>subpath</a:t>
            </a:r>
            <a:r>
              <a:rPr lang="en-US" dirty="0"/>
              <a:t> of the Path object, referenced</a:t>
            </a:r>
            <a:br>
              <a:rPr lang="en-US" dirty="0"/>
            </a:br>
            <a:r>
              <a:rPr lang="en-US" dirty="0"/>
              <a:t>by an </a:t>
            </a:r>
            <a:r>
              <a:rPr lang="en-US" dirty="0">
                <a:solidFill>
                  <a:srgbClr val="FF0000"/>
                </a:solidFill>
              </a:rPr>
              <a:t>inclusive start index and an exclusive end index</a:t>
            </a:r>
            <a:r>
              <a:rPr lang="en-US" dirty="0"/>
              <a:t>. It is useful for constructing a new</a:t>
            </a:r>
            <a:br>
              <a:rPr lang="en-US" dirty="0"/>
            </a:br>
            <a:r>
              <a:rPr lang="en-US" dirty="0"/>
              <a:t>relative path from a particular parent path element to another parent path element, as</a:t>
            </a:r>
            <a:br>
              <a:rPr lang="en-US" dirty="0"/>
            </a:br>
            <a:r>
              <a:rPr lang="en-US" dirty="0"/>
              <a:t>shown in the following example:</a:t>
            </a:r>
            <a:br>
              <a:rPr lang="en-US" dirty="0"/>
            </a:br>
            <a:r>
              <a:rPr lang="en-US" b="1" dirty="0"/>
              <a:t>Path </a:t>
            </a:r>
            <a:r>
              <a:rPr lang="en-US" b="1" dirty="0" err="1"/>
              <a:t>path</a:t>
            </a:r>
            <a:r>
              <a:rPr lang="en-US" b="1" dirty="0"/>
              <a:t> = </a:t>
            </a:r>
            <a:r>
              <a:rPr lang="en-US" b="1" dirty="0" err="1"/>
              <a:t>Paths.get</a:t>
            </a:r>
            <a:r>
              <a:rPr lang="en-US" b="1" dirty="0"/>
              <a:t>("/mammal/carnivore/</a:t>
            </a:r>
            <a:r>
              <a:rPr lang="en-US" b="1" dirty="0" err="1"/>
              <a:t>raccoon.image</a:t>
            </a:r>
            <a:r>
              <a:rPr lang="en-US" b="1" dirty="0"/>
              <a:t>");</a:t>
            </a:r>
            <a:br>
              <a:rPr lang="en-US" b="1" dirty="0"/>
            </a:br>
            <a:r>
              <a:rPr lang="en-US" b="1" dirty="0" err="1"/>
              <a:t>System.out.println</a:t>
            </a:r>
            <a:r>
              <a:rPr lang="en-US" b="1" dirty="0"/>
              <a:t>("Path is: "+path); </a:t>
            </a:r>
          </a:p>
          <a:p>
            <a:pPr marL="0" indent="0">
              <a:buNone/>
            </a:pPr>
            <a:r>
              <a:rPr lang="fr-FR" b="1" dirty="0" err="1"/>
              <a:t>System.out.println</a:t>
            </a:r>
            <a:r>
              <a:rPr lang="fr-FR" b="1" dirty="0"/>
              <a:t>("</a:t>
            </a:r>
            <a:r>
              <a:rPr lang="fr-FR" b="1" dirty="0" err="1"/>
              <a:t>Subpath</a:t>
            </a:r>
            <a:r>
              <a:rPr lang="fr-FR" b="1" dirty="0"/>
              <a:t> </a:t>
            </a:r>
            <a:r>
              <a:rPr lang="fr-FR" b="1" dirty="0" err="1"/>
              <a:t>from</a:t>
            </a:r>
            <a:r>
              <a:rPr lang="fr-FR" b="1" dirty="0"/>
              <a:t> 0 to 3 </a:t>
            </a:r>
            <a:r>
              <a:rPr lang="fr-FR" b="1" dirty="0" err="1"/>
              <a:t>is</a:t>
            </a:r>
            <a:r>
              <a:rPr lang="fr-FR" b="1" dirty="0"/>
              <a:t>: "+</a:t>
            </a:r>
            <a:r>
              <a:rPr lang="fr-FR" b="1" dirty="0" err="1"/>
              <a:t>path.subpath</a:t>
            </a:r>
            <a:r>
              <a:rPr lang="fr-FR" b="1" dirty="0"/>
              <a:t>(0,3));</a:t>
            </a:r>
            <a:br>
              <a:rPr lang="fr-FR" b="1" dirty="0"/>
            </a:br>
            <a:r>
              <a:rPr lang="fr-FR" b="1" dirty="0" err="1"/>
              <a:t>System.out.println</a:t>
            </a:r>
            <a:r>
              <a:rPr lang="fr-FR" b="1" dirty="0"/>
              <a:t>("</a:t>
            </a:r>
            <a:r>
              <a:rPr lang="fr-FR" b="1" dirty="0" err="1"/>
              <a:t>Subpath</a:t>
            </a:r>
            <a:r>
              <a:rPr lang="fr-FR" b="1" dirty="0"/>
              <a:t> </a:t>
            </a:r>
            <a:r>
              <a:rPr lang="fr-FR" b="1" dirty="0" err="1"/>
              <a:t>from</a:t>
            </a:r>
            <a:r>
              <a:rPr lang="fr-FR" b="1" dirty="0"/>
              <a:t> 1 to 3 </a:t>
            </a:r>
            <a:r>
              <a:rPr lang="fr-FR" b="1" dirty="0" err="1"/>
              <a:t>is</a:t>
            </a:r>
            <a:r>
              <a:rPr lang="fr-FR" b="1" dirty="0"/>
              <a:t>: "+</a:t>
            </a:r>
            <a:r>
              <a:rPr lang="fr-FR" b="1" dirty="0" err="1"/>
              <a:t>path.subpath</a:t>
            </a:r>
            <a:r>
              <a:rPr lang="fr-FR" b="1" dirty="0"/>
              <a:t>(1,3));</a:t>
            </a:r>
            <a:br>
              <a:rPr lang="fr-FR" b="1" dirty="0"/>
            </a:br>
            <a:r>
              <a:rPr lang="fr-FR" b="1" dirty="0" err="1"/>
              <a:t>System.out.println</a:t>
            </a:r>
            <a:r>
              <a:rPr lang="fr-FR" b="1" dirty="0"/>
              <a:t>("</a:t>
            </a:r>
            <a:r>
              <a:rPr lang="fr-FR" b="1" dirty="0" err="1"/>
              <a:t>Subpath</a:t>
            </a:r>
            <a:r>
              <a:rPr lang="fr-FR" b="1" dirty="0"/>
              <a:t> </a:t>
            </a:r>
            <a:r>
              <a:rPr lang="fr-FR" b="1" dirty="0" err="1"/>
              <a:t>from</a:t>
            </a:r>
            <a:r>
              <a:rPr lang="fr-FR" b="1" dirty="0"/>
              <a:t> 1 to 2 </a:t>
            </a:r>
            <a:r>
              <a:rPr lang="fr-FR" b="1" dirty="0" err="1"/>
              <a:t>is</a:t>
            </a:r>
            <a:r>
              <a:rPr lang="fr-FR" b="1" dirty="0"/>
              <a:t>: "+</a:t>
            </a:r>
            <a:r>
              <a:rPr lang="fr-FR" b="1" dirty="0" err="1"/>
              <a:t>path.subpath</a:t>
            </a:r>
            <a:r>
              <a:rPr lang="fr-FR" b="1" dirty="0"/>
              <a:t>(1,2));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39</a:t>
            </a:fld>
            <a:endParaRPr lang="fr-FR"/>
          </a:p>
        </p:txBody>
      </p:sp>
      <p:pic>
        <p:nvPicPr>
          <p:cNvPr id="7" name="Image 6">
            <a:extLst>
              <a:ext uri="{FF2B5EF4-FFF2-40B4-BE49-F238E27FC236}">
                <a16:creationId xmlns:a16="http://schemas.microsoft.com/office/drawing/2014/main" xmlns="" id="{C7A36473-4D8B-4686-8547-BD630040D387}"/>
              </a:ext>
            </a:extLst>
          </p:cNvPr>
          <p:cNvPicPr>
            <a:picLocks noChangeAspect="1"/>
          </p:cNvPicPr>
          <p:nvPr/>
        </p:nvPicPr>
        <p:blipFill>
          <a:blip r:embed="rId2"/>
          <a:stretch>
            <a:fillRect/>
          </a:stretch>
        </p:blipFill>
        <p:spPr>
          <a:xfrm>
            <a:off x="2010848" y="982132"/>
            <a:ext cx="7935303" cy="1221678"/>
          </a:xfrm>
          <a:prstGeom prst="rect">
            <a:avLst/>
          </a:prstGeom>
        </p:spPr>
      </p:pic>
    </p:spTree>
    <p:extLst>
      <p:ext uri="{BB962C8B-B14F-4D97-AF65-F5344CB8AC3E}">
        <p14:creationId xmlns:p14="http://schemas.microsoft.com/office/powerpoint/2010/main" val="7588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390464"/>
            <a:ext cx="9601196" cy="3857936"/>
          </a:xfrm>
        </p:spPr>
        <p:txBody>
          <a:bodyPr>
            <a:normAutofit fontScale="92500"/>
          </a:bodyPr>
          <a:lstStyle/>
          <a:p>
            <a:r>
              <a:rPr lang="en-US" dirty="0"/>
              <a:t>Java introduced a replacement for java.io streams in Java 1.4 called Non-blocking I/O, or NIO for short. The NIO API introduced the concepts of buffers and channels in place of java.io streams. </a:t>
            </a:r>
            <a:r>
              <a:rPr lang="en-US" dirty="0">
                <a:solidFill>
                  <a:srgbClr val="FF0000"/>
                </a:solidFill>
              </a:rPr>
              <a:t>The basic idea is that you load the data from a file channel into a temporary buffer that, unlike byte streams, can be read forward and backward without blocking on the underlying resource. </a:t>
            </a:r>
            <a:r>
              <a:rPr lang="en-US" i="1" dirty="0">
                <a:solidFill>
                  <a:srgbClr val="0070C0"/>
                </a:solidFill>
              </a:rPr>
              <a:t>Unfortunately, the NIO API released in Java 1.4 was never particularly popular, so much so that nothing from the original version of NIO will be on the OCP exam. </a:t>
            </a:r>
          </a:p>
          <a:p>
            <a:r>
              <a:rPr lang="en-US" dirty="0"/>
              <a:t>Most Java developers working with large data structures such as file and web pages still use java.io streams today. </a:t>
            </a:r>
            <a:r>
              <a:rPr lang="en-US" b="1" dirty="0">
                <a:solidFill>
                  <a:srgbClr val="FF0000"/>
                </a:solidFill>
              </a:rPr>
              <a:t>With that in mind, this book is geared toward teaching you </a:t>
            </a:r>
            <a:r>
              <a:rPr lang="en-US" b="1" u="sng" dirty="0">
                <a:solidFill>
                  <a:srgbClr val="FF0000"/>
                </a:solidFill>
              </a:rPr>
              <a:t>NIO.2</a:t>
            </a:r>
            <a:r>
              <a:rPr lang="en-US" b="1" dirty="0">
                <a:solidFill>
                  <a:srgbClr val="FF0000"/>
                </a:solidFill>
              </a:rPr>
              <a:t>. </a:t>
            </a:r>
            <a:endParaRPr lang="fr-FR" b="1"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18F94EFB-4662-4422-9D09-95F80FCCA676}"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01A80D63-EC87-4315-8ABA-3F2441B50465}"/>
              </a:ext>
            </a:extLst>
          </p:cNvPr>
          <p:cNvSpPr>
            <a:spLocks noGrp="1"/>
          </p:cNvSpPr>
          <p:nvPr>
            <p:ph type="sldNum" sz="quarter" idx="12"/>
          </p:nvPr>
        </p:nvSpPr>
        <p:spPr/>
        <p:txBody>
          <a:bodyPr/>
          <a:lstStyle/>
          <a:p>
            <a:fld id="{4A5BDE94-4727-4585-B07D-29C32A2ADF6D}" type="slidenum">
              <a:rPr lang="fr-FR" smtClean="0"/>
              <a:t>4</a:t>
            </a:fld>
            <a:endParaRPr lang="fr-FR"/>
          </a:p>
        </p:txBody>
      </p:sp>
    </p:spTree>
    <p:extLst>
      <p:ext uri="{BB962C8B-B14F-4D97-AF65-F5344CB8AC3E}">
        <p14:creationId xmlns:p14="http://schemas.microsoft.com/office/powerpoint/2010/main" val="3419369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1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2-2-4) </a:t>
            </a:r>
            <a:r>
              <a:rPr lang="en-US" b="1" dirty="0">
                <a:solidFill>
                  <a:srgbClr val="0070C0"/>
                </a:solidFill>
              </a:rPr>
              <a:t>Creating a New Path with </a:t>
            </a:r>
            <a:r>
              <a:rPr lang="en-US" b="1" i="1" dirty="0" err="1">
                <a:solidFill>
                  <a:srgbClr val="0070C0"/>
                </a:solidFill>
              </a:rPr>
              <a:t>subpath</a:t>
            </a:r>
            <a:r>
              <a:rPr lang="en-US" b="1" i="1" dirty="0">
                <a:solidFill>
                  <a:srgbClr val="0070C0"/>
                </a:solidFill>
              </a:rPr>
              <a:t>()</a:t>
            </a:r>
            <a:r>
              <a:rPr lang="en-US" dirty="0">
                <a:solidFill>
                  <a:srgbClr val="0070C0"/>
                </a:solidFill>
              </a:rPr>
              <a:t> </a:t>
            </a:r>
            <a:r>
              <a:rPr lang="en-US" dirty="0"/>
              <a:t/>
            </a:r>
            <a:br>
              <a:rPr lang="en-US" dirty="0"/>
            </a:br>
            <a:r>
              <a:rPr lang="en-US" dirty="0"/>
              <a:t>You might notice that the </a:t>
            </a:r>
            <a:r>
              <a:rPr lang="en-US" dirty="0" err="1">
                <a:solidFill>
                  <a:srgbClr val="FF0000"/>
                </a:solidFill>
              </a:rPr>
              <a:t>subpath</a:t>
            </a:r>
            <a:r>
              <a:rPr lang="en-US" dirty="0">
                <a:solidFill>
                  <a:srgbClr val="FF0000"/>
                </a:solidFill>
              </a:rPr>
              <a:t>() </a:t>
            </a:r>
            <a:r>
              <a:rPr lang="en-US" dirty="0"/>
              <a:t>and </a:t>
            </a:r>
            <a:r>
              <a:rPr lang="en-US" dirty="0" err="1">
                <a:solidFill>
                  <a:srgbClr val="FF0000"/>
                </a:solidFill>
              </a:rPr>
              <a:t>getName</a:t>
            </a:r>
            <a:r>
              <a:rPr lang="en-US" dirty="0">
                <a:solidFill>
                  <a:srgbClr val="FF0000"/>
                </a:solidFill>
              </a:rPr>
              <a:t>(int) </a:t>
            </a:r>
            <a:r>
              <a:rPr lang="en-US" dirty="0"/>
              <a:t>methods are similar in that</a:t>
            </a:r>
            <a:br>
              <a:rPr lang="en-US" dirty="0"/>
            </a:br>
            <a:r>
              <a:rPr lang="en-US" dirty="0"/>
              <a:t>they both return a Path object that represents a component of an existing Path. The difference is that the </a:t>
            </a:r>
            <a:r>
              <a:rPr lang="en-US" dirty="0" err="1">
                <a:solidFill>
                  <a:srgbClr val="0070C0"/>
                </a:solidFill>
              </a:rPr>
              <a:t>subpath</a:t>
            </a:r>
            <a:r>
              <a:rPr lang="en-US" dirty="0">
                <a:solidFill>
                  <a:srgbClr val="0070C0"/>
                </a:solidFill>
              </a:rPr>
              <a:t>() method may include multiple </a:t>
            </a:r>
            <a:r>
              <a:rPr lang="en-US" dirty="0"/>
              <a:t>path components, whereas the </a:t>
            </a:r>
            <a:r>
              <a:rPr lang="en-US" dirty="0" err="1">
                <a:solidFill>
                  <a:srgbClr val="0070C0"/>
                </a:solidFill>
              </a:rPr>
              <a:t>getName</a:t>
            </a:r>
            <a:r>
              <a:rPr lang="en-US" dirty="0">
                <a:solidFill>
                  <a:srgbClr val="0070C0"/>
                </a:solidFill>
              </a:rPr>
              <a:t>(int) method only includes one</a:t>
            </a:r>
            <a:r>
              <a:rPr lang="en-US" dirty="0"/>
              <a:t>. </a:t>
            </a:r>
          </a:p>
          <a:p>
            <a:pPr marL="0" indent="0">
              <a:buNone/>
            </a:pPr>
            <a:r>
              <a:rPr lang="en-US" dirty="0"/>
              <a:t>This code demonstrates that the </a:t>
            </a:r>
            <a:r>
              <a:rPr lang="en-US" dirty="0" err="1">
                <a:solidFill>
                  <a:srgbClr val="FF0000"/>
                </a:solidFill>
              </a:rPr>
              <a:t>subpath</a:t>
            </a:r>
            <a:r>
              <a:rPr lang="en-US" dirty="0">
                <a:solidFill>
                  <a:srgbClr val="FF0000"/>
                </a:solidFill>
              </a:rPr>
              <a:t>(</a:t>
            </a:r>
            <a:r>
              <a:rPr lang="en-US" dirty="0" err="1">
                <a:solidFill>
                  <a:srgbClr val="FF0000"/>
                </a:solidFill>
              </a:rPr>
              <a:t>int,int</a:t>
            </a:r>
            <a:r>
              <a:rPr lang="en-US" dirty="0">
                <a:solidFill>
                  <a:srgbClr val="FF0000"/>
                </a:solidFill>
              </a:rPr>
              <a:t>) </a:t>
            </a:r>
            <a:r>
              <a:rPr lang="en-US" dirty="0"/>
              <a:t>method </a:t>
            </a:r>
            <a:r>
              <a:rPr lang="en-US" u="sng" dirty="0">
                <a:solidFill>
                  <a:srgbClr val="FF0000"/>
                </a:solidFill>
              </a:rPr>
              <a:t>does not include the root</a:t>
            </a:r>
            <a:br>
              <a:rPr lang="en-US" u="sng" dirty="0">
                <a:solidFill>
                  <a:srgbClr val="FF0000"/>
                </a:solidFill>
              </a:rPr>
            </a:br>
            <a:r>
              <a:rPr lang="en-US" u="sng" dirty="0">
                <a:solidFill>
                  <a:srgbClr val="FF0000"/>
                </a:solidFill>
              </a:rPr>
              <a:t>of the file</a:t>
            </a:r>
            <a:r>
              <a:rPr lang="en-US" dirty="0"/>
              <a:t>. Notice that the 0-indexed element is mammal in this example and not the root</a:t>
            </a:r>
            <a:br>
              <a:rPr lang="en-US" dirty="0"/>
            </a:br>
            <a:r>
              <a:rPr lang="en-US" dirty="0"/>
              <a:t>directory; therefore, the maximum index that can be used is 3.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40</a:t>
            </a:fld>
            <a:endParaRPr lang="fr-FR"/>
          </a:p>
        </p:txBody>
      </p:sp>
    </p:spTree>
    <p:extLst>
      <p:ext uri="{BB962C8B-B14F-4D97-AF65-F5344CB8AC3E}">
        <p14:creationId xmlns:p14="http://schemas.microsoft.com/office/powerpoint/2010/main" val="355124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2-2-4) </a:t>
            </a:r>
            <a:r>
              <a:rPr lang="en-US" b="1" dirty="0">
                <a:solidFill>
                  <a:srgbClr val="0070C0"/>
                </a:solidFill>
              </a:rPr>
              <a:t>Creating a New Path with </a:t>
            </a:r>
            <a:r>
              <a:rPr lang="en-US" b="1" i="1" dirty="0" err="1">
                <a:solidFill>
                  <a:srgbClr val="0070C0"/>
                </a:solidFill>
              </a:rPr>
              <a:t>subpath</a:t>
            </a:r>
            <a:r>
              <a:rPr lang="en-US" b="1" i="1" dirty="0">
                <a:solidFill>
                  <a:srgbClr val="0070C0"/>
                </a:solidFill>
              </a:rPr>
              <a:t>()</a:t>
            </a:r>
            <a:r>
              <a:rPr lang="en-US" dirty="0">
                <a:solidFill>
                  <a:srgbClr val="0070C0"/>
                </a:solidFill>
              </a:rPr>
              <a:t> </a:t>
            </a:r>
            <a:r>
              <a:rPr lang="en-US" dirty="0"/>
              <a:t/>
            </a:r>
            <a:br>
              <a:rPr lang="en-US" dirty="0"/>
            </a:br>
            <a:r>
              <a:rPr lang="fr-FR" dirty="0"/>
              <a:t>The </a:t>
            </a:r>
            <a:r>
              <a:rPr lang="fr-FR" dirty="0" err="1"/>
              <a:t>following</a:t>
            </a:r>
            <a:r>
              <a:rPr lang="fr-FR" dirty="0"/>
              <a:t> </a:t>
            </a:r>
            <a:r>
              <a:rPr lang="fr-FR" dirty="0" err="1"/>
              <a:t>two</a:t>
            </a:r>
            <a:r>
              <a:rPr lang="fr-FR" dirty="0"/>
              <a:t> </a:t>
            </a:r>
            <a:r>
              <a:rPr lang="fr-FR" dirty="0" err="1"/>
              <a:t>examples</a:t>
            </a:r>
            <a:r>
              <a:rPr lang="fr-FR" dirty="0"/>
              <a:t> </a:t>
            </a:r>
            <a:r>
              <a:rPr lang="fr-FR" dirty="0" err="1"/>
              <a:t>both</a:t>
            </a:r>
            <a:r>
              <a:rPr lang="fr-FR" dirty="0"/>
              <a:t> </a:t>
            </a:r>
            <a:r>
              <a:rPr lang="fr-FR" dirty="0" err="1"/>
              <a:t>throw</a:t>
            </a:r>
            <a:r>
              <a:rPr lang="fr-FR" dirty="0"/>
              <a:t> </a:t>
            </a:r>
            <a:r>
              <a:rPr lang="fr-FR" dirty="0" err="1">
                <a:solidFill>
                  <a:srgbClr val="FF0000"/>
                </a:solidFill>
              </a:rPr>
              <a:t>java.lang.IllegalArgumentException</a:t>
            </a:r>
            <a:r>
              <a:rPr lang="fr-FR" dirty="0">
                <a:solidFill>
                  <a:srgbClr val="FF0000"/>
                </a:solidFill>
              </a:rPr>
              <a:t> </a:t>
            </a:r>
            <a:r>
              <a:rPr lang="fr-FR" dirty="0"/>
              <a:t>at</a:t>
            </a:r>
            <a:br>
              <a:rPr lang="fr-FR" dirty="0"/>
            </a:br>
            <a:r>
              <a:rPr lang="fr-FR" dirty="0"/>
              <a:t>runtime:</a:t>
            </a:r>
            <a:br>
              <a:rPr lang="fr-FR" dirty="0"/>
            </a:br>
            <a:r>
              <a:rPr lang="fr-FR" dirty="0" err="1">
                <a:solidFill>
                  <a:srgbClr val="FF0000"/>
                </a:solidFill>
              </a:rPr>
              <a:t>System.out.println</a:t>
            </a:r>
            <a:r>
              <a:rPr lang="fr-FR" dirty="0">
                <a:solidFill>
                  <a:srgbClr val="FF0000"/>
                </a:solidFill>
              </a:rPr>
              <a:t>("</a:t>
            </a:r>
            <a:r>
              <a:rPr lang="fr-FR" dirty="0" err="1">
                <a:solidFill>
                  <a:srgbClr val="FF0000"/>
                </a:solidFill>
              </a:rPr>
              <a:t>Subpath</a:t>
            </a:r>
            <a:r>
              <a:rPr lang="fr-FR" dirty="0">
                <a:solidFill>
                  <a:srgbClr val="FF0000"/>
                </a:solidFill>
              </a:rPr>
              <a:t> </a:t>
            </a:r>
            <a:r>
              <a:rPr lang="fr-FR" dirty="0" err="1">
                <a:solidFill>
                  <a:srgbClr val="FF0000"/>
                </a:solidFill>
              </a:rPr>
              <a:t>from</a:t>
            </a:r>
            <a:r>
              <a:rPr lang="fr-FR" dirty="0">
                <a:solidFill>
                  <a:srgbClr val="FF0000"/>
                </a:solidFill>
              </a:rPr>
              <a:t> 0 to 4 </a:t>
            </a:r>
            <a:r>
              <a:rPr lang="fr-FR" dirty="0" err="1">
                <a:solidFill>
                  <a:srgbClr val="FF0000"/>
                </a:solidFill>
              </a:rPr>
              <a:t>is</a:t>
            </a:r>
            <a:r>
              <a:rPr lang="fr-FR" dirty="0">
                <a:solidFill>
                  <a:srgbClr val="FF0000"/>
                </a:solidFill>
              </a:rPr>
              <a:t>: "+</a:t>
            </a:r>
            <a:r>
              <a:rPr lang="fr-FR" dirty="0" err="1">
                <a:solidFill>
                  <a:srgbClr val="FF0000"/>
                </a:solidFill>
              </a:rPr>
              <a:t>path.subpath</a:t>
            </a:r>
            <a:r>
              <a:rPr lang="fr-FR" dirty="0">
                <a:solidFill>
                  <a:srgbClr val="FF0000"/>
                </a:solidFill>
              </a:rPr>
              <a:t>(0,4)); </a:t>
            </a:r>
            <a:r>
              <a:rPr lang="fr-FR" dirty="0"/>
              <a:t>// THROWS</a:t>
            </a:r>
            <a:br>
              <a:rPr lang="fr-FR" dirty="0"/>
            </a:br>
            <a:r>
              <a:rPr lang="fr-FR" dirty="0"/>
              <a:t>// EXCEPTION AT RUNTIME</a:t>
            </a:r>
            <a:br>
              <a:rPr lang="fr-FR" dirty="0"/>
            </a:br>
            <a:r>
              <a:rPr lang="fr-FR" dirty="0" err="1">
                <a:solidFill>
                  <a:srgbClr val="FF0000"/>
                </a:solidFill>
              </a:rPr>
              <a:t>System.out.println</a:t>
            </a:r>
            <a:r>
              <a:rPr lang="fr-FR" dirty="0">
                <a:solidFill>
                  <a:srgbClr val="FF0000"/>
                </a:solidFill>
              </a:rPr>
              <a:t>("</a:t>
            </a:r>
            <a:r>
              <a:rPr lang="fr-FR" dirty="0" err="1">
                <a:solidFill>
                  <a:srgbClr val="FF0000"/>
                </a:solidFill>
              </a:rPr>
              <a:t>Subpath</a:t>
            </a:r>
            <a:r>
              <a:rPr lang="fr-FR" dirty="0">
                <a:solidFill>
                  <a:srgbClr val="FF0000"/>
                </a:solidFill>
              </a:rPr>
              <a:t> </a:t>
            </a:r>
            <a:r>
              <a:rPr lang="fr-FR" dirty="0" err="1">
                <a:solidFill>
                  <a:srgbClr val="FF0000"/>
                </a:solidFill>
              </a:rPr>
              <a:t>from</a:t>
            </a:r>
            <a:r>
              <a:rPr lang="fr-FR" dirty="0">
                <a:solidFill>
                  <a:srgbClr val="FF0000"/>
                </a:solidFill>
              </a:rPr>
              <a:t> 1 to 1 </a:t>
            </a:r>
            <a:r>
              <a:rPr lang="fr-FR" dirty="0" err="1">
                <a:solidFill>
                  <a:srgbClr val="FF0000"/>
                </a:solidFill>
              </a:rPr>
              <a:t>is</a:t>
            </a:r>
            <a:r>
              <a:rPr lang="fr-FR" dirty="0">
                <a:solidFill>
                  <a:srgbClr val="FF0000"/>
                </a:solidFill>
              </a:rPr>
              <a:t>: "+</a:t>
            </a:r>
            <a:r>
              <a:rPr lang="fr-FR" dirty="0" err="1">
                <a:solidFill>
                  <a:srgbClr val="FF0000"/>
                </a:solidFill>
              </a:rPr>
              <a:t>path.subpath</a:t>
            </a:r>
            <a:r>
              <a:rPr lang="fr-FR" dirty="0">
                <a:solidFill>
                  <a:srgbClr val="FF0000"/>
                </a:solidFill>
              </a:rPr>
              <a:t>(1,1)); </a:t>
            </a:r>
            <a:r>
              <a:rPr lang="fr-FR" dirty="0"/>
              <a:t>// THROWS</a:t>
            </a:r>
            <a:br>
              <a:rPr lang="fr-FR" dirty="0"/>
            </a:br>
            <a:r>
              <a:rPr lang="fr-FR" dirty="0"/>
              <a:t>// EXCEPTION AT RUNTIME </a:t>
            </a:r>
          </a:p>
          <a:p>
            <a:pPr marL="0" indent="0">
              <a:buNone/>
            </a:pPr>
            <a:r>
              <a:rPr lang="en-US" dirty="0"/>
              <a:t>The first example throws an exception at runtime, since the maximum index value</a:t>
            </a:r>
            <a:br>
              <a:rPr lang="en-US" dirty="0"/>
            </a:br>
            <a:r>
              <a:rPr lang="en-US" dirty="0"/>
              <a:t>allowed is 3. The second example throws an exception since the start and end indexes are</a:t>
            </a:r>
            <a:br>
              <a:rPr lang="en-US" dirty="0"/>
            </a:br>
            <a:r>
              <a:rPr lang="en-US" dirty="0"/>
              <a:t>the same, leading to an empty path value.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41</a:t>
            </a:fld>
            <a:endParaRPr lang="fr-FR"/>
          </a:p>
        </p:txBody>
      </p:sp>
    </p:spTree>
    <p:extLst>
      <p:ext uri="{BB962C8B-B14F-4D97-AF65-F5344CB8AC3E}">
        <p14:creationId xmlns:p14="http://schemas.microsoft.com/office/powerpoint/2010/main" val="3846052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2-2-4) </a:t>
            </a:r>
            <a:r>
              <a:rPr lang="en-US" b="1" dirty="0">
                <a:solidFill>
                  <a:srgbClr val="0070C0"/>
                </a:solidFill>
              </a:rPr>
              <a:t>Creating a New Path with </a:t>
            </a:r>
            <a:r>
              <a:rPr lang="en-US" b="1" i="1" dirty="0" err="1">
                <a:solidFill>
                  <a:srgbClr val="0070C0"/>
                </a:solidFill>
              </a:rPr>
              <a:t>subpath</a:t>
            </a:r>
            <a:r>
              <a:rPr lang="en-US" b="1" i="1" dirty="0">
                <a:solidFill>
                  <a:srgbClr val="0070C0"/>
                </a:solidFill>
              </a:rPr>
              <a:t>()</a:t>
            </a:r>
            <a:r>
              <a:rPr lang="en-US" dirty="0">
                <a:solidFill>
                  <a:srgbClr val="0070C0"/>
                </a:solidFill>
              </a:rPr>
              <a:t> </a:t>
            </a:r>
            <a:r>
              <a:rPr lang="en-US" dirty="0"/>
              <a:t/>
            </a:r>
            <a:br>
              <a:rPr lang="en-US" dirty="0"/>
            </a:br>
            <a:r>
              <a:rPr lang="fr-FR" dirty="0"/>
              <a:t>The </a:t>
            </a:r>
            <a:r>
              <a:rPr lang="fr-FR" dirty="0" err="1"/>
              <a:t>following</a:t>
            </a:r>
            <a:r>
              <a:rPr lang="fr-FR" dirty="0"/>
              <a:t> </a:t>
            </a:r>
            <a:r>
              <a:rPr lang="fr-FR" dirty="0" err="1"/>
              <a:t>two</a:t>
            </a:r>
            <a:r>
              <a:rPr lang="fr-FR" dirty="0"/>
              <a:t> </a:t>
            </a:r>
            <a:r>
              <a:rPr lang="fr-FR" dirty="0" err="1"/>
              <a:t>examples</a:t>
            </a:r>
            <a:r>
              <a:rPr lang="fr-FR" dirty="0"/>
              <a:t> </a:t>
            </a:r>
            <a:r>
              <a:rPr lang="fr-FR" dirty="0" err="1"/>
              <a:t>both</a:t>
            </a:r>
            <a:r>
              <a:rPr lang="fr-FR" dirty="0"/>
              <a:t> </a:t>
            </a:r>
            <a:r>
              <a:rPr lang="fr-FR" dirty="0" err="1"/>
              <a:t>throw</a:t>
            </a:r>
            <a:r>
              <a:rPr lang="fr-FR" dirty="0"/>
              <a:t> </a:t>
            </a:r>
            <a:r>
              <a:rPr lang="fr-FR" dirty="0" err="1">
                <a:solidFill>
                  <a:srgbClr val="FF0000"/>
                </a:solidFill>
              </a:rPr>
              <a:t>java.lang.IllegalArgumentException</a:t>
            </a:r>
            <a:r>
              <a:rPr lang="fr-FR" dirty="0">
                <a:solidFill>
                  <a:srgbClr val="FF0000"/>
                </a:solidFill>
              </a:rPr>
              <a:t> </a:t>
            </a:r>
            <a:r>
              <a:rPr lang="fr-FR" dirty="0"/>
              <a:t>at</a:t>
            </a:r>
            <a:br>
              <a:rPr lang="fr-FR" dirty="0"/>
            </a:br>
            <a:r>
              <a:rPr lang="fr-FR" dirty="0"/>
              <a:t>runtime:</a:t>
            </a:r>
            <a:br>
              <a:rPr lang="fr-FR" dirty="0"/>
            </a:br>
            <a:r>
              <a:rPr lang="fr-FR" dirty="0" err="1">
                <a:solidFill>
                  <a:srgbClr val="FF0000"/>
                </a:solidFill>
              </a:rPr>
              <a:t>System.out.println</a:t>
            </a:r>
            <a:r>
              <a:rPr lang="fr-FR" dirty="0">
                <a:solidFill>
                  <a:srgbClr val="FF0000"/>
                </a:solidFill>
              </a:rPr>
              <a:t>("</a:t>
            </a:r>
            <a:r>
              <a:rPr lang="fr-FR" dirty="0" err="1">
                <a:solidFill>
                  <a:srgbClr val="FF0000"/>
                </a:solidFill>
              </a:rPr>
              <a:t>Subpath</a:t>
            </a:r>
            <a:r>
              <a:rPr lang="fr-FR" dirty="0">
                <a:solidFill>
                  <a:srgbClr val="FF0000"/>
                </a:solidFill>
              </a:rPr>
              <a:t> </a:t>
            </a:r>
            <a:r>
              <a:rPr lang="fr-FR" dirty="0" err="1">
                <a:solidFill>
                  <a:srgbClr val="FF0000"/>
                </a:solidFill>
              </a:rPr>
              <a:t>from</a:t>
            </a:r>
            <a:r>
              <a:rPr lang="fr-FR" dirty="0">
                <a:solidFill>
                  <a:srgbClr val="FF0000"/>
                </a:solidFill>
              </a:rPr>
              <a:t> 0 to 4 </a:t>
            </a:r>
            <a:r>
              <a:rPr lang="fr-FR" dirty="0" err="1">
                <a:solidFill>
                  <a:srgbClr val="FF0000"/>
                </a:solidFill>
              </a:rPr>
              <a:t>is</a:t>
            </a:r>
            <a:r>
              <a:rPr lang="fr-FR" dirty="0">
                <a:solidFill>
                  <a:srgbClr val="FF0000"/>
                </a:solidFill>
              </a:rPr>
              <a:t>: "+</a:t>
            </a:r>
            <a:r>
              <a:rPr lang="fr-FR" dirty="0" err="1">
                <a:solidFill>
                  <a:srgbClr val="FF0000"/>
                </a:solidFill>
              </a:rPr>
              <a:t>path.subpath</a:t>
            </a:r>
            <a:r>
              <a:rPr lang="fr-FR" dirty="0">
                <a:solidFill>
                  <a:srgbClr val="FF0000"/>
                </a:solidFill>
              </a:rPr>
              <a:t>(0,4)); </a:t>
            </a:r>
            <a:r>
              <a:rPr lang="fr-FR" dirty="0"/>
              <a:t>// THROWS</a:t>
            </a:r>
            <a:br>
              <a:rPr lang="fr-FR" dirty="0"/>
            </a:br>
            <a:r>
              <a:rPr lang="fr-FR" dirty="0"/>
              <a:t>// EXCEPTION AT RUNTIME</a:t>
            </a:r>
            <a:br>
              <a:rPr lang="fr-FR" dirty="0"/>
            </a:br>
            <a:r>
              <a:rPr lang="fr-FR" dirty="0" err="1">
                <a:solidFill>
                  <a:srgbClr val="FF0000"/>
                </a:solidFill>
              </a:rPr>
              <a:t>System.out.println</a:t>
            </a:r>
            <a:r>
              <a:rPr lang="fr-FR" dirty="0">
                <a:solidFill>
                  <a:srgbClr val="FF0000"/>
                </a:solidFill>
              </a:rPr>
              <a:t>("</a:t>
            </a:r>
            <a:r>
              <a:rPr lang="fr-FR" dirty="0" err="1">
                <a:solidFill>
                  <a:srgbClr val="FF0000"/>
                </a:solidFill>
              </a:rPr>
              <a:t>Subpath</a:t>
            </a:r>
            <a:r>
              <a:rPr lang="fr-FR" dirty="0">
                <a:solidFill>
                  <a:srgbClr val="FF0000"/>
                </a:solidFill>
              </a:rPr>
              <a:t> </a:t>
            </a:r>
            <a:r>
              <a:rPr lang="fr-FR" dirty="0" err="1">
                <a:solidFill>
                  <a:srgbClr val="FF0000"/>
                </a:solidFill>
              </a:rPr>
              <a:t>from</a:t>
            </a:r>
            <a:r>
              <a:rPr lang="fr-FR" dirty="0">
                <a:solidFill>
                  <a:srgbClr val="FF0000"/>
                </a:solidFill>
              </a:rPr>
              <a:t> 1 to 1 </a:t>
            </a:r>
            <a:r>
              <a:rPr lang="fr-FR" dirty="0" err="1">
                <a:solidFill>
                  <a:srgbClr val="FF0000"/>
                </a:solidFill>
              </a:rPr>
              <a:t>is</a:t>
            </a:r>
            <a:r>
              <a:rPr lang="fr-FR" dirty="0">
                <a:solidFill>
                  <a:srgbClr val="FF0000"/>
                </a:solidFill>
              </a:rPr>
              <a:t>: "+</a:t>
            </a:r>
            <a:r>
              <a:rPr lang="fr-FR" dirty="0" err="1">
                <a:solidFill>
                  <a:srgbClr val="FF0000"/>
                </a:solidFill>
              </a:rPr>
              <a:t>path.subpath</a:t>
            </a:r>
            <a:r>
              <a:rPr lang="fr-FR" dirty="0">
                <a:solidFill>
                  <a:srgbClr val="FF0000"/>
                </a:solidFill>
              </a:rPr>
              <a:t>(1,1)); </a:t>
            </a:r>
            <a:r>
              <a:rPr lang="fr-FR" dirty="0"/>
              <a:t>// THROWS</a:t>
            </a:r>
            <a:br>
              <a:rPr lang="fr-FR" dirty="0"/>
            </a:br>
            <a:r>
              <a:rPr lang="fr-FR" dirty="0"/>
              <a:t>// EXCEPTION AT RUNTIME </a:t>
            </a:r>
          </a:p>
          <a:p>
            <a:pPr marL="0" indent="0">
              <a:buNone/>
            </a:pPr>
            <a:r>
              <a:rPr lang="en-US" dirty="0"/>
              <a:t>The first example throws an exception at runtime, since the maximum index value</a:t>
            </a:r>
            <a:br>
              <a:rPr lang="en-US" dirty="0"/>
            </a:br>
            <a:r>
              <a:rPr lang="en-US" dirty="0"/>
              <a:t>allowed is 3. The second example throws an exception since the start and end indexes are</a:t>
            </a:r>
            <a:br>
              <a:rPr lang="en-US" dirty="0"/>
            </a:br>
            <a:r>
              <a:rPr lang="en-US" dirty="0"/>
              <a:t>the same, leading to an empty path value.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42</a:t>
            </a:fld>
            <a:endParaRPr lang="fr-FR"/>
          </a:p>
        </p:txBody>
      </p:sp>
    </p:spTree>
    <p:extLst>
      <p:ext uri="{BB962C8B-B14F-4D97-AF65-F5344CB8AC3E}">
        <p14:creationId xmlns:p14="http://schemas.microsoft.com/office/powerpoint/2010/main" val="3651530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lnSpcReduction="1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2-2-5) </a:t>
            </a:r>
            <a:r>
              <a:rPr lang="fr-FR" b="1" dirty="0" err="1">
                <a:solidFill>
                  <a:srgbClr val="0070C0"/>
                </a:solidFill>
              </a:rPr>
              <a:t>Using</a:t>
            </a:r>
            <a:r>
              <a:rPr lang="fr-FR" b="1" dirty="0">
                <a:solidFill>
                  <a:srgbClr val="0070C0"/>
                </a:solidFill>
              </a:rPr>
              <a:t> Path </a:t>
            </a:r>
            <a:r>
              <a:rPr lang="fr-FR" b="1" dirty="0" err="1">
                <a:solidFill>
                  <a:srgbClr val="0070C0"/>
                </a:solidFill>
              </a:rPr>
              <a:t>Symbols</a:t>
            </a:r>
            <a:r>
              <a:rPr lang="fr-FR" dirty="0">
                <a:solidFill>
                  <a:srgbClr val="0070C0"/>
                </a:solidFill>
              </a:rPr>
              <a:t> </a:t>
            </a:r>
          </a:p>
          <a:p>
            <a:pPr marL="0" indent="0" algn="just">
              <a:buNone/>
            </a:pPr>
            <a:r>
              <a:rPr lang="en-US" dirty="0"/>
              <a:t>Many file systems support paths that contain relative path information in the form of path symbols. For example, you might want a path that refers to the parent directory, regardless of what the current directory is. In this scenario, the double period value</a:t>
            </a:r>
            <a:r>
              <a:rPr lang="en-US" dirty="0">
                <a:solidFill>
                  <a:srgbClr val="0070C0"/>
                </a:solidFill>
              </a:rPr>
              <a:t> .. </a:t>
            </a:r>
            <a:r>
              <a:rPr lang="en-US" dirty="0"/>
              <a:t>can be used to reference the parent directory. In addition, the single period value</a:t>
            </a:r>
            <a:r>
              <a:rPr lang="en-US" dirty="0">
                <a:solidFill>
                  <a:srgbClr val="0070C0"/>
                </a:solidFill>
              </a:rPr>
              <a:t> . </a:t>
            </a:r>
            <a:r>
              <a:rPr lang="en-US" dirty="0"/>
              <a:t>can be used to reference the current directory within a path.</a:t>
            </a:r>
            <a:br>
              <a:rPr lang="en-US" dirty="0"/>
            </a:br>
            <a:r>
              <a:rPr lang="en-US" dirty="0"/>
              <a:t>Table 9.2 lists symbols that are helpful to know while working with file paths. </a:t>
            </a:r>
            <a:br>
              <a:rPr lang="en-US" dirty="0"/>
            </a:b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43</a:t>
            </a:fld>
            <a:endParaRPr lang="fr-FR"/>
          </a:p>
        </p:txBody>
      </p:sp>
      <p:pic>
        <p:nvPicPr>
          <p:cNvPr id="7" name="Image 6">
            <a:extLst>
              <a:ext uri="{FF2B5EF4-FFF2-40B4-BE49-F238E27FC236}">
                <a16:creationId xmlns:a16="http://schemas.microsoft.com/office/drawing/2014/main" xmlns="" id="{38D27CBB-4484-4B21-8C9D-1A9298CDB10B}"/>
              </a:ext>
            </a:extLst>
          </p:cNvPr>
          <p:cNvPicPr>
            <a:picLocks noChangeAspect="1"/>
          </p:cNvPicPr>
          <p:nvPr/>
        </p:nvPicPr>
        <p:blipFill>
          <a:blip r:embed="rId2"/>
          <a:stretch>
            <a:fillRect/>
          </a:stretch>
        </p:blipFill>
        <p:spPr>
          <a:xfrm>
            <a:off x="3393465" y="710140"/>
            <a:ext cx="5762625" cy="1847850"/>
          </a:xfrm>
          <a:prstGeom prst="rect">
            <a:avLst/>
          </a:prstGeom>
        </p:spPr>
      </p:pic>
    </p:spTree>
    <p:extLst>
      <p:ext uri="{BB962C8B-B14F-4D97-AF65-F5344CB8AC3E}">
        <p14:creationId xmlns:p14="http://schemas.microsoft.com/office/powerpoint/2010/main" val="138919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2-2-5) </a:t>
            </a:r>
            <a:r>
              <a:rPr lang="fr-FR" b="1" dirty="0" err="1">
                <a:solidFill>
                  <a:srgbClr val="0070C0"/>
                </a:solidFill>
              </a:rPr>
              <a:t>Using</a:t>
            </a:r>
            <a:r>
              <a:rPr lang="fr-FR" b="1" dirty="0">
                <a:solidFill>
                  <a:srgbClr val="0070C0"/>
                </a:solidFill>
              </a:rPr>
              <a:t> Path </a:t>
            </a:r>
            <a:r>
              <a:rPr lang="fr-FR" b="1" dirty="0" err="1">
                <a:solidFill>
                  <a:srgbClr val="0070C0"/>
                </a:solidFill>
              </a:rPr>
              <a:t>Symbols</a:t>
            </a:r>
            <a:r>
              <a:rPr lang="fr-FR" dirty="0">
                <a:solidFill>
                  <a:srgbClr val="0070C0"/>
                </a:solidFill>
              </a:rPr>
              <a:t> </a:t>
            </a:r>
          </a:p>
          <a:p>
            <a:pPr marL="0" indent="0">
              <a:buNone/>
            </a:pPr>
            <a:r>
              <a:rPr lang="en-US" dirty="0"/>
              <a:t>For example, the path value ../bear.txt refers to a file named bear.txt in the parent</a:t>
            </a:r>
            <a:br>
              <a:rPr lang="en-US" dirty="0"/>
            </a:br>
            <a:r>
              <a:rPr lang="en-US" dirty="0"/>
              <a:t>of the current directory. Likewise, the path value ./penguin.txt refers to a file named</a:t>
            </a:r>
            <a:br>
              <a:rPr lang="en-US" dirty="0"/>
            </a:br>
            <a:r>
              <a:rPr lang="en-US" dirty="0"/>
              <a:t>penguin.txt in the current directory. These symbols can also be combined for greater</a:t>
            </a:r>
            <a:br>
              <a:rPr lang="en-US" dirty="0"/>
            </a:br>
            <a:r>
              <a:rPr lang="en-US" dirty="0"/>
              <a:t>effect. For example, ../../</a:t>
            </a:r>
            <a:r>
              <a:rPr lang="en-US" dirty="0" err="1"/>
              <a:t>lion.data</a:t>
            </a:r>
            <a:r>
              <a:rPr lang="en-US" dirty="0"/>
              <a:t> refers to a file </a:t>
            </a:r>
            <a:r>
              <a:rPr lang="en-US" dirty="0" err="1"/>
              <a:t>lion.data</a:t>
            </a:r>
            <a:r>
              <a:rPr lang="en-US" dirty="0"/>
              <a:t> that is two directories up</a:t>
            </a:r>
            <a:br>
              <a:rPr lang="en-US" dirty="0"/>
            </a:br>
            <a:r>
              <a:rPr lang="en-US" dirty="0"/>
              <a:t>from the current working directory </a:t>
            </a:r>
            <a:br>
              <a:rPr lang="en-US" dirty="0"/>
            </a:b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44</a:t>
            </a:fld>
            <a:endParaRPr lang="fr-FR"/>
          </a:p>
        </p:txBody>
      </p:sp>
    </p:spTree>
    <p:extLst>
      <p:ext uri="{BB962C8B-B14F-4D97-AF65-F5344CB8AC3E}">
        <p14:creationId xmlns:p14="http://schemas.microsoft.com/office/powerpoint/2010/main" val="3018093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2-2-6) </a:t>
            </a:r>
            <a:r>
              <a:rPr lang="en-US" b="1" dirty="0">
                <a:solidFill>
                  <a:srgbClr val="0070C0"/>
                </a:solidFill>
              </a:rPr>
              <a:t>Deriving a Path with </a:t>
            </a:r>
            <a:r>
              <a:rPr lang="en-US" b="1" i="1" dirty="0">
                <a:solidFill>
                  <a:srgbClr val="0070C0"/>
                </a:solidFill>
              </a:rPr>
              <a:t>relativize()</a:t>
            </a:r>
            <a:r>
              <a:rPr lang="en-US" dirty="0">
                <a:solidFill>
                  <a:srgbClr val="0070C0"/>
                </a:solidFill>
              </a:rPr>
              <a:t> </a:t>
            </a:r>
          </a:p>
          <a:p>
            <a:pPr marL="0" indent="0">
              <a:buNone/>
            </a:pPr>
            <a:r>
              <a:rPr lang="en-US" dirty="0"/>
              <a:t>The Path interface provides a method </a:t>
            </a:r>
            <a:r>
              <a:rPr lang="en-US" dirty="0">
                <a:solidFill>
                  <a:srgbClr val="0070C0"/>
                </a:solidFill>
              </a:rPr>
              <a:t>relativize(Path) </a:t>
            </a:r>
            <a:r>
              <a:rPr lang="en-US" dirty="0"/>
              <a:t>for constructing the relative</a:t>
            </a:r>
            <a:br>
              <a:rPr lang="en-US" dirty="0"/>
            </a:br>
            <a:r>
              <a:rPr lang="en-US" dirty="0"/>
              <a:t>path from one Path object to another. </a:t>
            </a:r>
            <a:r>
              <a:rPr lang="en-US" b="1" dirty="0"/>
              <a:t>Consider the following relative and absolute path examples using the relativize() method. </a:t>
            </a:r>
            <a:endParaRPr lang="fr-FR" b="1"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45</a:t>
            </a:fld>
            <a:endParaRPr lang="fr-FR"/>
          </a:p>
        </p:txBody>
      </p:sp>
    </p:spTree>
    <p:extLst>
      <p:ext uri="{BB962C8B-B14F-4D97-AF65-F5344CB8AC3E}">
        <p14:creationId xmlns:p14="http://schemas.microsoft.com/office/powerpoint/2010/main" val="1444385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2-2-6) </a:t>
            </a:r>
            <a:r>
              <a:rPr lang="en-US" b="1" dirty="0">
                <a:solidFill>
                  <a:srgbClr val="0070C0"/>
                </a:solidFill>
              </a:rPr>
              <a:t>Deriving a Path with </a:t>
            </a:r>
            <a:r>
              <a:rPr lang="en-US" b="1" i="1" dirty="0">
                <a:solidFill>
                  <a:srgbClr val="0070C0"/>
                </a:solidFill>
              </a:rPr>
              <a:t>relativize()</a:t>
            </a:r>
            <a:r>
              <a:rPr lang="en-US" dirty="0">
                <a:solidFill>
                  <a:srgbClr val="0070C0"/>
                </a:solidFill>
              </a:rPr>
              <a:t> </a:t>
            </a:r>
          </a:p>
          <a:p>
            <a:pPr marL="0" indent="0">
              <a:buNone/>
            </a:pPr>
            <a:r>
              <a:rPr lang="en-US" dirty="0">
                <a:solidFill>
                  <a:srgbClr val="0070C0"/>
                </a:solidFill>
              </a:rPr>
              <a:t>Sample 1: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46</a:t>
            </a:fld>
            <a:endParaRPr lang="fr-FR"/>
          </a:p>
        </p:txBody>
      </p:sp>
      <p:pic>
        <p:nvPicPr>
          <p:cNvPr id="7" name="Image 6">
            <a:extLst>
              <a:ext uri="{FF2B5EF4-FFF2-40B4-BE49-F238E27FC236}">
                <a16:creationId xmlns:a16="http://schemas.microsoft.com/office/drawing/2014/main" xmlns="" id="{6F55F6F5-137C-4A1E-B3DC-063F77221F88}"/>
              </a:ext>
            </a:extLst>
          </p:cNvPr>
          <p:cNvPicPr>
            <a:picLocks noChangeAspect="1"/>
          </p:cNvPicPr>
          <p:nvPr/>
        </p:nvPicPr>
        <p:blipFill>
          <a:blip r:embed="rId2"/>
          <a:stretch>
            <a:fillRect/>
          </a:stretch>
        </p:blipFill>
        <p:spPr>
          <a:xfrm>
            <a:off x="2986161" y="2376666"/>
            <a:ext cx="8267993" cy="3419478"/>
          </a:xfrm>
          <a:prstGeom prst="rect">
            <a:avLst/>
          </a:prstGeom>
        </p:spPr>
      </p:pic>
    </p:spTree>
    <p:extLst>
      <p:ext uri="{BB962C8B-B14F-4D97-AF65-F5344CB8AC3E}">
        <p14:creationId xmlns:p14="http://schemas.microsoft.com/office/powerpoint/2010/main" val="126997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2-2-6) </a:t>
            </a:r>
            <a:r>
              <a:rPr lang="en-US" b="1" dirty="0">
                <a:solidFill>
                  <a:srgbClr val="0070C0"/>
                </a:solidFill>
              </a:rPr>
              <a:t>Deriving a Path with </a:t>
            </a:r>
            <a:r>
              <a:rPr lang="en-US" b="1" i="1" dirty="0">
                <a:solidFill>
                  <a:srgbClr val="0070C0"/>
                </a:solidFill>
              </a:rPr>
              <a:t>relativize()</a:t>
            </a:r>
            <a:r>
              <a:rPr lang="en-US" dirty="0">
                <a:solidFill>
                  <a:srgbClr val="0070C0"/>
                </a:solidFill>
              </a:rPr>
              <a:t> </a:t>
            </a:r>
          </a:p>
          <a:p>
            <a:pPr marL="0" indent="0">
              <a:buNone/>
            </a:pPr>
            <a:r>
              <a:rPr lang="en-US" dirty="0">
                <a:solidFill>
                  <a:srgbClr val="0070C0"/>
                </a:solidFill>
              </a:rPr>
              <a:t>Sample 2: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47</a:t>
            </a:fld>
            <a:endParaRPr lang="fr-FR"/>
          </a:p>
        </p:txBody>
      </p:sp>
      <p:pic>
        <p:nvPicPr>
          <p:cNvPr id="8" name="Image 7">
            <a:extLst>
              <a:ext uri="{FF2B5EF4-FFF2-40B4-BE49-F238E27FC236}">
                <a16:creationId xmlns:a16="http://schemas.microsoft.com/office/drawing/2014/main" xmlns="" id="{DAD2043A-6D99-4165-9796-8C16130D7D30}"/>
              </a:ext>
            </a:extLst>
          </p:cNvPr>
          <p:cNvPicPr>
            <a:picLocks noChangeAspect="1"/>
          </p:cNvPicPr>
          <p:nvPr/>
        </p:nvPicPr>
        <p:blipFill>
          <a:blip r:embed="rId2"/>
          <a:stretch>
            <a:fillRect/>
          </a:stretch>
        </p:blipFill>
        <p:spPr>
          <a:xfrm>
            <a:off x="2576951" y="2203810"/>
            <a:ext cx="8810625" cy="3467100"/>
          </a:xfrm>
          <a:prstGeom prst="rect">
            <a:avLst/>
          </a:prstGeom>
        </p:spPr>
      </p:pic>
    </p:spTree>
    <p:extLst>
      <p:ext uri="{BB962C8B-B14F-4D97-AF65-F5344CB8AC3E}">
        <p14:creationId xmlns:p14="http://schemas.microsoft.com/office/powerpoint/2010/main" val="157178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2-2-6) </a:t>
            </a:r>
            <a:r>
              <a:rPr lang="en-US" b="1" dirty="0">
                <a:solidFill>
                  <a:srgbClr val="0070C0"/>
                </a:solidFill>
              </a:rPr>
              <a:t>Deriving a Path with </a:t>
            </a:r>
            <a:r>
              <a:rPr lang="en-US" b="1" i="1" dirty="0">
                <a:solidFill>
                  <a:srgbClr val="0070C0"/>
                </a:solidFill>
              </a:rPr>
              <a:t>relativize()</a:t>
            </a:r>
            <a:r>
              <a:rPr lang="en-US" dirty="0">
                <a:solidFill>
                  <a:srgbClr val="0070C0"/>
                </a:solidFill>
              </a:rPr>
              <a:t>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48</a:t>
            </a:fld>
            <a:endParaRPr lang="fr-FR"/>
          </a:p>
        </p:txBody>
      </p:sp>
      <p:pic>
        <p:nvPicPr>
          <p:cNvPr id="7" name="Image 6">
            <a:extLst>
              <a:ext uri="{FF2B5EF4-FFF2-40B4-BE49-F238E27FC236}">
                <a16:creationId xmlns:a16="http://schemas.microsoft.com/office/drawing/2014/main" xmlns="" id="{7B040FCE-C7C4-4795-90EE-FD62CD63AD28}"/>
              </a:ext>
            </a:extLst>
          </p:cNvPr>
          <p:cNvPicPr>
            <a:picLocks noChangeAspect="1"/>
          </p:cNvPicPr>
          <p:nvPr/>
        </p:nvPicPr>
        <p:blipFill>
          <a:blip r:embed="rId2"/>
          <a:stretch>
            <a:fillRect/>
          </a:stretch>
        </p:blipFill>
        <p:spPr>
          <a:xfrm>
            <a:off x="1452562" y="671512"/>
            <a:ext cx="9286875" cy="5514975"/>
          </a:xfrm>
          <a:prstGeom prst="rect">
            <a:avLst/>
          </a:prstGeom>
        </p:spPr>
      </p:pic>
    </p:spTree>
    <p:extLst>
      <p:ext uri="{BB962C8B-B14F-4D97-AF65-F5344CB8AC3E}">
        <p14:creationId xmlns:p14="http://schemas.microsoft.com/office/powerpoint/2010/main" val="1022974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2-2-7) </a:t>
            </a:r>
            <a:r>
              <a:rPr lang="en-US" b="1" dirty="0">
                <a:solidFill>
                  <a:srgbClr val="0070C0"/>
                </a:solidFill>
              </a:rPr>
              <a:t>Joining </a:t>
            </a:r>
            <a:r>
              <a:rPr lang="en-US" b="1" i="1" dirty="0">
                <a:solidFill>
                  <a:srgbClr val="0070C0"/>
                </a:solidFill>
              </a:rPr>
              <a:t>Path </a:t>
            </a:r>
            <a:r>
              <a:rPr lang="en-US" b="1" dirty="0">
                <a:solidFill>
                  <a:srgbClr val="0070C0"/>
                </a:solidFill>
              </a:rPr>
              <a:t>Objects with </a:t>
            </a:r>
            <a:r>
              <a:rPr lang="en-US" b="1" i="1" dirty="0">
                <a:solidFill>
                  <a:srgbClr val="0070C0"/>
                </a:solidFill>
              </a:rPr>
              <a:t>resolve()</a:t>
            </a:r>
            <a:r>
              <a:rPr lang="en-US" dirty="0">
                <a:solidFill>
                  <a:srgbClr val="0070C0"/>
                </a:solidFill>
              </a:rPr>
              <a:t> </a:t>
            </a:r>
            <a:r>
              <a:rPr lang="en-US" dirty="0"/>
              <a:t/>
            </a:r>
            <a:br>
              <a:rPr lang="en-US" dirty="0"/>
            </a:br>
            <a:r>
              <a:rPr lang="en-US" dirty="0"/>
              <a:t>The Path interface includes a resolve(Path) method for creating a new Path by joining an existing path to the current path. To put it another way, the object on which the resolve() method is invoked becomes the basis of the new Path object, with the input argument being appended onto the Path. Let’s see what happens if we apply resolve() to an absolute path and a relative path: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49</a:t>
            </a:fld>
            <a:endParaRPr lang="fr-FR"/>
          </a:p>
        </p:txBody>
      </p:sp>
    </p:spTree>
    <p:extLst>
      <p:ext uri="{BB962C8B-B14F-4D97-AF65-F5344CB8AC3E}">
        <p14:creationId xmlns:p14="http://schemas.microsoft.com/office/powerpoint/2010/main" val="64362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390464"/>
            <a:ext cx="9601196" cy="3857936"/>
          </a:xfrm>
        </p:spPr>
        <p:txBody>
          <a:bodyPr>
            <a:normAutofit fontScale="85000" lnSpcReduction="10000"/>
          </a:bodyPr>
          <a:lstStyle/>
          <a:p>
            <a:r>
              <a:rPr lang="en-US" b="1" dirty="0">
                <a:solidFill>
                  <a:srgbClr val="0070C0"/>
                </a:solidFill>
              </a:rPr>
              <a:t>Java 7 introduced the NIO.2 API</a:t>
            </a:r>
            <a:r>
              <a:rPr lang="en-US" dirty="0"/>
              <a:t>. While the NIO API was intended as a replacement for</a:t>
            </a:r>
            <a:br>
              <a:rPr lang="en-US" dirty="0"/>
            </a:br>
            <a:r>
              <a:rPr lang="en-US" dirty="0"/>
              <a:t>java.io streams, the NIO.2 API is actually a replacement for the </a:t>
            </a:r>
            <a:r>
              <a:rPr lang="en-US" dirty="0" err="1"/>
              <a:t>java.io.File</a:t>
            </a:r>
            <a:r>
              <a:rPr lang="en-US" dirty="0"/>
              <a:t> class and</a:t>
            </a:r>
            <a:br>
              <a:rPr lang="en-US" dirty="0"/>
            </a:br>
            <a:r>
              <a:rPr lang="en-US" dirty="0"/>
              <a:t>related interactions that we discussed in Chapter 8. </a:t>
            </a:r>
          </a:p>
          <a:p>
            <a:r>
              <a:rPr lang="en-US" dirty="0"/>
              <a:t>Unlike the NIO API, the NIO.2 API is on the OCP exam, and this chapter will discuss the usage and features of this API. People sometimes refer to NIO.2 as just NIO, although for clarity and to distinguish it from the first version of NIO, we will refer to it as NIO.2 throughout the chapter.</a:t>
            </a:r>
            <a:br>
              <a:rPr lang="en-US" dirty="0"/>
            </a:br>
            <a:endParaRPr lang="en-US" dirty="0"/>
          </a:p>
          <a:p>
            <a:r>
              <a:rPr lang="en-US" dirty="0"/>
              <a:t>The goal of the NIO.2 API implementation is to provide a more intuitive, more feature rich API for working with files. As you shall see in this chapter, it also provides a number of</a:t>
            </a:r>
            <a:br>
              <a:rPr lang="en-US" dirty="0"/>
            </a:br>
            <a:r>
              <a:rPr lang="en-US" dirty="0"/>
              <a:t>notable performance improvements over the existing </a:t>
            </a:r>
            <a:r>
              <a:rPr lang="en-US" dirty="0" err="1"/>
              <a:t>java.io.File</a:t>
            </a:r>
            <a:r>
              <a:rPr lang="en-US" dirty="0"/>
              <a:t> class. </a:t>
            </a:r>
            <a:endParaRPr lang="fr-FR" b="1"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163088EA-1FB3-44D6-895E-055F2C9D39A9}"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00E9A873-A48B-43D9-94DB-72E5EF677DD0}"/>
              </a:ext>
            </a:extLst>
          </p:cNvPr>
          <p:cNvSpPr>
            <a:spLocks noGrp="1"/>
          </p:cNvSpPr>
          <p:nvPr>
            <p:ph type="sldNum" sz="quarter" idx="12"/>
          </p:nvPr>
        </p:nvSpPr>
        <p:spPr/>
        <p:txBody>
          <a:bodyPr/>
          <a:lstStyle/>
          <a:p>
            <a:fld id="{4A5BDE94-4727-4585-B07D-29C32A2ADF6D}" type="slidenum">
              <a:rPr lang="fr-FR" smtClean="0"/>
              <a:t>5</a:t>
            </a:fld>
            <a:endParaRPr lang="fr-FR"/>
          </a:p>
        </p:txBody>
      </p:sp>
    </p:spTree>
    <p:extLst>
      <p:ext uri="{BB962C8B-B14F-4D97-AF65-F5344CB8AC3E}">
        <p14:creationId xmlns:p14="http://schemas.microsoft.com/office/powerpoint/2010/main" val="989667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2-2-7) </a:t>
            </a:r>
            <a:r>
              <a:rPr lang="en-US" b="1" dirty="0">
                <a:solidFill>
                  <a:srgbClr val="0070C0"/>
                </a:solidFill>
              </a:rPr>
              <a:t>Joining </a:t>
            </a:r>
            <a:r>
              <a:rPr lang="en-US" b="1" i="1" dirty="0">
                <a:solidFill>
                  <a:srgbClr val="0070C0"/>
                </a:solidFill>
              </a:rPr>
              <a:t>Path </a:t>
            </a:r>
            <a:r>
              <a:rPr lang="en-US" b="1" dirty="0">
                <a:solidFill>
                  <a:srgbClr val="0070C0"/>
                </a:solidFill>
              </a:rPr>
              <a:t>Objects with </a:t>
            </a:r>
            <a:r>
              <a:rPr lang="en-US" b="1" i="1" dirty="0">
                <a:solidFill>
                  <a:srgbClr val="0070C0"/>
                </a:solidFill>
              </a:rPr>
              <a:t>resolve()</a:t>
            </a:r>
            <a:r>
              <a:rPr lang="en-US" dirty="0">
                <a:solidFill>
                  <a:srgbClr val="0070C0"/>
                </a:solidFill>
              </a:rPr>
              <a:t> </a:t>
            </a:r>
            <a:r>
              <a:rPr lang="en-US" dirty="0"/>
              <a:t/>
            </a:r>
            <a:br>
              <a:rPr lang="en-US" dirty="0"/>
            </a:br>
            <a:r>
              <a:rPr lang="en-US" dirty="0">
                <a:solidFill>
                  <a:srgbClr val="FF0000"/>
                </a:solidFill>
              </a:rPr>
              <a:t>final Path path1 = </a:t>
            </a:r>
            <a:r>
              <a:rPr lang="en-US" dirty="0" err="1">
                <a:solidFill>
                  <a:srgbClr val="FF0000"/>
                </a:solidFill>
              </a:rPr>
              <a:t>Paths.get</a:t>
            </a:r>
            <a:r>
              <a:rPr lang="en-US" dirty="0">
                <a:solidFill>
                  <a:srgbClr val="FF0000"/>
                </a:solidFill>
              </a:rPr>
              <a:t>("/cats/../panther");</a:t>
            </a:r>
            <a:br>
              <a:rPr lang="en-US" dirty="0">
                <a:solidFill>
                  <a:srgbClr val="FF0000"/>
                </a:solidFill>
              </a:rPr>
            </a:br>
            <a:r>
              <a:rPr lang="en-US" dirty="0">
                <a:solidFill>
                  <a:srgbClr val="FF0000"/>
                </a:solidFill>
              </a:rPr>
              <a:t>final Path path2 = </a:t>
            </a:r>
            <a:r>
              <a:rPr lang="en-US" dirty="0" err="1">
                <a:solidFill>
                  <a:srgbClr val="FF0000"/>
                </a:solidFill>
              </a:rPr>
              <a:t>Paths.get</a:t>
            </a:r>
            <a:r>
              <a:rPr lang="en-US" dirty="0">
                <a:solidFill>
                  <a:srgbClr val="FF0000"/>
                </a:solidFill>
              </a:rPr>
              <a:t>("food");</a:t>
            </a:r>
            <a:br>
              <a:rPr lang="en-US" dirty="0">
                <a:solidFill>
                  <a:srgbClr val="FF0000"/>
                </a:solidFill>
              </a:rPr>
            </a:br>
            <a:r>
              <a:rPr lang="en-US" dirty="0" err="1">
                <a:solidFill>
                  <a:srgbClr val="FF0000"/>
                </a:solidFill>
              </a:rPr>
              <a:t>System.out.println</a:t>
            </a:r>
            <a:r>
              <a:rPr lang="en-US" dirty="0">
                <a:solidFill>
                  <a:srgbClr val="FF0000"/>
                </a:solidFill>
              </a:rPr>
              <a:t>(path1.resolve(path2));</a:t>
            </a:r>
            <a:r>
              <a:rPr lang="en-US" dirty="0"/>
              <a:t/>
            </a:r>
            <a:br>
              <a:rPr lang="en-US" dirty="0"/>
            </a:br>
            <a:r>
              <a:rPr lang="en-US" dirty="0"/>
              <a:t>The code snippet generates the following output:</a:t>
            </a:r>
            <a:br>
              <a:rPr lang="en-US" dirty="0"/>
            </a:br>
            <a:r>
              <a:rPr lang="en-US" dirty="0">
                <a:solidFill>
                  <a:srgbClr val="FF0000"/>
                </a:solidFill>
              </a:rPr>
              <a:t>/cats/../panther/food </a:t>
            </a:r>
            <a:r>
              <a:rPr lang="en-US" dirty="0"/>
              <a:t/>
            </a:r>
            <a:br>
              <a:rPr lang="en-US" dirty="0"/>
            </a:b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50</a:t>
            </a:fld>
            <a:endParaRPr lang="fr-FR"/>
          </a:p>
        </p:txBody>
      </p:sp>
    </p:spTree>
    <p:extLst>
      <p:ext uri="{BB962C8B-B14F-4D97-AF65-F5344CB8AC3E}">
        <p14:creationId xmlns:p14="http://schemas.microsoft.com/office/powerpoint/2010/main" val="2041468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2-2-7) </a:t>
            </a:r>
            <a:r>
              <a:rPr lang="en-US" b="1" dirty="0">
                <a:solidFill>
                  <a:srgbClr val="0070C0"/>
                </a:solidFill>
              </a:rPr>
              <a:t>Joining </a:t>
            </a:r>
            <a:r>
              <a:rPr lang="en-US" b="1" i="1" dirty="0">
                <a:solidFill>
                  <a:srgbClr val="0070C0"/>
                </a:solidFill>
              </a:rPr>
              <a:t>Path </a:t>
            </a:r>
            <a:r>
              <a:rPr lang="en-US" b="1" dirty="0">
                <a:solidFill>
                  <a:srgbClr val="0070C0"/>
                </a:solidFill>
              </a:rPr>
              <a:t>Objects with </a:t>
            </a:r>
            <a:r>
              <a:rPr lang="en-US" b="1" i="1" dirty="0">
                <a:solidFill>
                  <a:srgbClr val="0070C0"/>
                </a:solidFill>
              </a:rPr>
              <a:t>resolve()</a:t>
            </a:r>
            <a:r>
              <a:rPr lang="en-US" dirty="0">
                <a:solidFill>
                  <a:srgbClr val="0070C0"/>
                </a:solidFill>
              </a:rPr>
              <a:t> </a:t>
            </a:r>
            <a:r>
              <a:rPr lang="en-US" dirty="0"/>
              <a:t/>
            </a:r>
            <a:br>
              <a:rPr lang="en-US" dirty="0"/>
            </a:br>
            <a:r>
              <a:rPr lang="en-US" dirty="0"/>
              <a:t>For the exam, you should be aware that, like the relativize() method, the resolve()</a:t>
            </a:r>
            <a:br>
              <a:rPr lang="en-US" dirty="0"/>
            </a:br>
            <a:r>
              <a:rPr lang="en-US" dirty="0"/>
              <a:t>method does not clean up path symbols, such as the parent directory .. symbol. For that,</a:t>
            </a:r>
            <a:br>
              <a:rPr lang="en-US" dirty="0"/>
            </a:br>
            <a:r>
              <a:rPr lang="en-US" dirty="0"/>
              <a:t>you’ll need to use the normalize() method, which we will cover next.</a:t>
            </a:r>
            <a:br>
              <a:rPr lang="en-US" dirty="0"/>
            </a:br>
            <a:r>
              <a:rPr lang="en-US" dirty="0"/>
              <a:t>In this example, the input argument to the resolve() method was a relative path, but</a:t>
            </a:r>
            <a:br>
              <a:rPr lang="en-US" dirty="0"/>
            </a:br>
            <a:r>
              <a:rPr lang="en-US" dirty="0"/>
              <a:t>what if had been an absolute path? </a:t>
            </a:r>
            <a:br>
              <a:rPr lang="en-US" dirty="0"/>
            </a:br>
            <a:r>
              <a:rPr lang="en-US" dirty="0"/>
              <a:t/>
            </a:r>
            <a:br>
              <a:rPr lang="en-US" dirty="0"/>
            </a:b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51</a:t>
            </a:fld>
            <a:endParaRPr lang="fr-FR"/>
          </a:p>
        </p:txBody>
      </p:sp>
    </p:spTree>
    <p:extLst>
      <p:ext uri="{BB962C8B-B14F-4D97-AF65-F5344CB8AC3E}">
        <p14:creationId xmlns:p14="http://schemas.microsoft.com/office/powerpoint/2010/main" val="2119130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1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2-2-7) </a:t>
            </a:r>
            <a:r>
              <a:rPr lang="en-US" b="1" dirty="0">
                <a:solidFill>
                  <a:srgbClr val="0070C0"/>
                </a:solidFill>
              </a:rPr>
              <a:t>Joining </a:t>
            </a:r>
            <a:r>
              <a:rPr lang="en-US" b="1" i="1" dirty="0">
                <a:solidFill>
                  <a:srgbClr val="0070C0"/>
                </a:solidFill>
              </a:rPr>
              <a:t>Path </a:t>
            </a:r>
            <a:r>
              <a:rPr lang="en-US" b="1" dirty="0">
                <a:solidFill>
                  <a:srgbClr val="0070C0"/>
                </a:solidFill>
              </a:rPr>
              <a:t>Objects with </a:t>
            </a:r>
            <a:r>
              <a:rPr lang="en-US" b="1" i="1" dirty="0">
                <a:solidFill>
                  <a:srgbClr val="0070C0"/>
                </a:solidFill>
              </a:rPr>
              <a:t>resolve()</a:t>
            </a:r>
            <a:r>
              <a:rPr lang="en-US" dirty="0">
                <a:solidFill>
                  <a:srgbClr val="0070C0"/>
                </a:solidFill>
              </a:rPr>
              <a:t> </a:t>
            </a:r>
            <a:r>
              <a:rPr lang="en-US" dirty="0"/>
              <a:t/>
            </a:r>
            <a:br>
              <a:rPr lang="en-US" dirty="0"/>
            </a:br>
            <a:r>
              <a:rPr lang="en-US" dirty="0">
                <a:solidFill>
                  <a:srgbClr val="FF0000"/>
                </a:solidFill>
              </a:rPr>
              <a:t>final Path path1 = </a:t>
            </a:r>
            <a:r>
              <a:rPr lang="en-US" dirty="0" err="1">
                <a:solidFill>
                  <a:srgbClr val="FF0000"/>
                </a:solidFill>
              </a:rPr>
              <a:t>Paths.get</a:t>
            </a:r>
            <a:r>
              <a:rPr lang="en-US" dirty="0">
                <a:solidFill>
                  <a:srgbClr val="FF0000"/>
                </a:solidFill>
              </a:rPr>
              <a:t>("/turkey/food");</a:t>
            </a:r>
            <a:br>
              <a:rPr lang="en-US" dirty="0">
                <a:solidFill>
                  <a:srgbClr val="FF0000"/>
                </a:solidFill>
              </a:rPr>
            </a:br>
            <a:r>
              <a:rPr lang="en-US" dirty="0">
                <a:solidFill>
                  <a:srgbClr val="FF0000"/>
                </a:solidFill>
              </a:rPr>
              <a:t>final Path path2 = </a:t>
            </a:r>
            <a:r>
              <a:rPr lang="en-US" dirty="0" err="1">
                <a:solidFill>
                  <a:srgbClr val="FF0000"/>
                </a:solidFill>
              </a:rPr>
              <a:t>Paths.get</a:t>
            </a:r>
            <a:r>
              <a:rPr lang="en-US" dirty="0">
                <a:solidFill>
                  <a:srgbClr val="FF0000"/>
                </a:solidFill>
              </a:rPr>
              <a:t>("/tiger/cage");</a:t>
            </a:r>
            <a:br>
              <a:rPr lang="en-US" dirty="0">
                <a:solidFill>
                  <a:srgbClr val="FF0000"/>
                </a:solidFill>
              </a:rPr>
            </a:br>
            <a:r>
              <a:rPr lang="en-US" dirty="0" err="1">
                <a:solidFill>
                  <a:srgbClr val="FF0000"/>
                </a:solidFill>
              </a:rPr>
              <a:t>System.out.println</a:t>
            </a:r>
            <a:r>
              <a:rPr lang="en-US" dirty="0">
                <a:solidFill>
                  <a:srgbClr val="FF0000"/>
                </a:solidFill>
              </a:rPr>
              <a:t>(path1.resolve(path2));</a:t>
            </a:r>
            <a:r>
              <a:rPr lang="en-US" dirty="0"/>
              <a:t/>
            </a:r>
            <a:br>
              <a:rPr lang="en-US" dirty="0"/>
            </a:br>
            <a:r>
              <a:rPr lang="en-US" dirty="0"/>
              <a:t>Since the input parameter path2 is an absolute path, the output would be the following:</a:t>
            </a:r>
            <a:br>
              <a:rPr lang="en-US" dirty="0"/>
            </a:br>
            <a:r>
              <a:rPr lang="en-US" dirty="0"/>
              <a:t>/tiger/cage</a:t>
            </a:r>
            <a:br>
              <a:rPr lang="en-US" dirty="0"/>
            </a:br>
            <a:r>
              <a:rPr lang="en-US" dirty="0"/>
              <a:t>For the exam, you should be cognizant of mixing absolute and relative paths with the</a:t>
            </a:r>
            <a:br>
              <a:rPr lang="en-US" dirty="0"/>
            </a:br>
            <a:r>
              <a:rPr lang="en-US" dirty="0"/>
              <a:t>resolve() method. </a:t>
            </a:r>
            <a:r>
              <a:rPr lang="en-US" dirty="0">
                <a:solidFill>
                  <a:srgbClr val="FF0000"/>
                </a:solidFill>
              </a:rPr>
              <a:t>If an absolute path is provided as input to the method, such as path1.</a:t>
            </a:r>
            <a:br>
              <a:rPr lang="en-US" dirty="0">
                <a:solidFill>
                  <a:srgbClr val="FF0000"/>
                </a:solidFill>
              </a:rPr>
            </a:br>
            <a:r>
              <a:rPr lang="en-US" dirty="0">
                <a:solidFill>
                  <a:srgbClr val="FF0000"/>
                </a:solidFill>
              </a:rPr>
              <a:t>resolve(path2), then path1 would be ignored and a copy of path2 would be returned.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52</a:t>
            </a:fld>
            <a:endParaRPr lang="fr-FR"/>
          </a:p>
        </p:txBody>
      </p:sp>
    </p:spTree>
    <p:extLst>
      <p:ext uri="{BB962C8B-B14F-4D97-AF65-F5344CB8AC3E}">
        <p14:creationId xmlns:p14="http://schemas.microsoft.com/office/powerpoint/2010/main" val="7344720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2-2-8) </a:t>
            </a:r>
            <a:r>
              <a:rPr lang="en-US" b="1" dirty="0">
                <a:solidFill>
                  <a:srgbClr val="0070C0"/>
                </a:solidFill>
              </a:rPr>
              <a:t>Cleaning Up a Path with </a:t>
            </a:r>
            <a:r>
              <a:rPr lang="en-US" b="1" i="1" dirty="0">
                <a:solidFill>
                  <a:srgbClr val="0070C0"/>
                </a:solidFill>
              </a:rPr>
              <a:t>normalize()</a:t>
            </a:r>
            <a:r>
              <a:rPr lang="en-US" dirty="0">
                <a:solidFill>
                  <a:srgbClr val="0070C0"/>
                </a:solidFill>
              </a:rPr>
              <a:t> </a:t>
            </a:r>
            <a:r>
              <a:rPr lang="en-US" dirty="0"/>
              <a:t/>
            </a:r>
            <a:br>
              <a:rPr lang="en-US" dirty="0"/>
            </a:br>
            <a:r>
              <a:rPr lang="en-US" dirty="0"/>
              <a:t>As you saw with the relativize() method, file systems can construct relative paths using</a:t>
            </a:r>
            <a:br>
              <a:rPr lang="en-US" dirty="0"/>
            </a:br>
            <a:r>
              <a:rPr lang="en-US" dirty="0"/>
              <a:t>.. and . values. There are times, however, when relative paths are combined such that there</a:t>
            </a:r>
            <a:br>
              <a:rPr lang="en-US" dirty="0"/>
            </a:br>
            <a:r>
              <a:rPr lang="en-US" dirty="0"/>
              <a:t>are redundancies in the path value. Luckily, Java provides us with the normalize(Path)</a:t>
            </a:r>
            <a:br>
              <a:rPr lang="en-US" dirty="0"/>
            </a:br>
            <a:r>
              <a:rPr lang="en-US" dirty="0"/>
              <a:t>method to eliminate the redundancies in the path. </a:t>
            </a:r>
            <a:br>
              <a:rPr lang="en-US" dirty="0"/>
            </a:br>
            <a:r>
              <a:rPr lang="en-US" dirty="0"/>
              <a:t>For example, let’s take the output of one of our previous examples that resulted in</a:t>
            </a:r>
            <a:br>
              <a:rPr lang="en-US" dirty="0"/>
            </a:br>
            <a:r>
              <a:rPr lang="en-US" dirty="0"/>
              <a:t>the path value </a:t>
            </a:r>
            <a:r>
              <a:rPr lang="en-US" dirty="0">
                <a:solidFill>
                  <a:srgbClr val="0070C0"/>
                </a:solidFill>
              </a:rPr>
              <a:t>..\user\home </a:t>
            </a:r>
            <a:r>
              <a:rPr lang="en-US" dirty="0"/>
              <a:t>and try to reconstitute the original absolute path using the</a:t>
            </a:r>
            <a:br>
              <a:rPr lang="en-US" dirty="0"/>
            </a:br>
            <a:r>
              <a:rPr lang="en-US" dirty="0"/>
              <a:t>resolve() method: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53</a:t>
            </a:fld>
            <a:endParaRPr lang="fr-FR"/>
          </a:p>
        </p:txBody>
      </p:sp>
    </p:spTree>
    <p:extLst>
      <p:ext uri="{BB962C8B-B14F-4D97-AF65-F5344CB8AC3E}">
        <p14:creationId xmlns:p14="http://schemas.microsoft.com/office/powerpoint/2010/main" val="2816599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2-2-8) </a:t>
            </a:r>
            <a:r>
              <a:rPr lang="en-US" b="1" dirty="0">
                <a:solidFill>
                  <a:srgbClr val="0070C0"/>
                </a:solidFill>
              </a:rPr>
              <a:t>Cleaning Up a Path with </a:t>
            </a:r>
            <a:r>
              <a:rPr lang="en-US" b="1" i="1" dirty="0">
                <a:solidFill>
                  <a:srgbClr val="0070C0"/>
                </a:solidFill>
              </a:rPr>
              <a:t>normalize()</a:t>
            </a:r>
            <a:r>
              <a:rPr lang="en-US" dirty="0">
                <a:solidFill>
                  <a:srgbClr val="0070C0"/>
                </a:solidFill>
              </a:rPr>
              <a:t> </a:t>
            </a:r>
            <a:r>
              <a:rPr lang="en-US" dirty="0"/>
              <a:t/>
            </a:r>
            <a:br>
              <a:rPr lang="en-US" dirty="0"/>
            </a:br>
            <a:r>
              <a:rPr lang="en-US" dirty="0">
                <a:solidFill>
                  <a:srgbClr val="0070C0"/>
                </a:solidFill>
              </a:rPr>
              <a:t>Path path3 = </a:t>
            </a:r>
            <a:r>
              <a:rPr lang="en-US" dirty="0" err="1">
                <a:solidFill>
                  <a:srgbClr val="0070C0"/>
                </a:solidFill>
              </a:rPr>
              <a:t>Paths.get</a:t>
            </a:r>
            <a:r>
              <a:rPr lang="en-US" dirty="0">
                <a:solidFill>
                  <a:srgbClr val="0070C0"/>
                </a:solidFill>
              </a:rPr>
              <a:t>("E:\\data");</a:t>
            </a:r>
            <a:br>
              <a:rPr lang="en-US" dirty="0">
                <a:solidFill>
                  <a:srgbClr val="0070C0"/>
                </a:solidFill>
              </a:rPr>
            </a:br>
            <a:r>
              <a:rPr lang="en-US" dirty="0">
                <a:solidFill>
                  <a:srgbClr val="0070C0"/>
                </a:solidFill>
              </a:rPr>
              <a:t>Path path4 = </a:t>
            </a:r>
            <a:r>
              <a:rPr lang="en-US" dirty="0" err="1">
                <a:solidFill>
                  <a:srgbClr val="0070C0"/>
                </a:solidFill>
              </a:rPr>
              <a:t>Paths.get</a:t>
            </a:r>
            <a:r>
              <a:rPr lang="en-US" dirty="0">
                <a:solidFill>
                  <a:srgbClr val="0070C0"/>
                </a:solidFill>
              </a:rPr>
              <a:t>("E:\\user\\home");</a:t>
            </a:r>
            <a:br>
              <a:rPr lang="en-US" dirty="0">
                <a:solidFill>
                  <a:srgbClr val="0070C0"/>
                </a:solidFill>
              </a:rPr>
            </a:br>
            <a:r>
              <a:rPr lang="en-US" dirty="0">
                <a:solidFill>
                  <a:srgbClr val="0070C0"/>
                </a:solidFill>
              </a:rPr>
              <a:t>Path </a:t>
            </a:r>
            <a:r>
              <a:rPr lang="en-US" dirty="0" err="1">
                <a:solidFill>
                  <a:srgbClr val="0070C0"/>
                </a:solidFill>
              </a:rPr>
              <a:t>relativePath</a:t>
            </a:r>
            <a:r>
              <a:rPr lang="en-US" dirty="0">
                <a:solidFill>
                  <a:srgbClr val="0070C0"/>
                </a:solidFill>
              </a:rPr>
              <a:t> = path3.relativize(path4);</a:t>
            </a:r>
            <a:r>
              <a:rPr lang="en-US" dirty="0"/>
              <a:t/>
            </a:r>
            <a:br>
              <a:rPr lang="en-US" dirty="0"/>
            </a:br>
            <a:r>
              <a:rPr lang="en-US" dirty="0" err="1">
                <a:solidFill>
                  <a:srgbClr val="0070C0"/>
                </a:solidFill>
              </a:rPr>
              <a:t>System.out.println</a:t>
            </a:r>
            <a:r>
              <a:rPr lang="en-US" dirty="0">
                <a:solidFill>
                  <a:srgbClr val="0070C0"/>
                </a:solidFill>
              </a:rPr>
              <a:t>(path3.resolve(</a:t>
            </a:r>
            <a:r>
              <a:rPr lang="en-US" dirty="0" err="1">
                <a:solidFill>
                  <a:srgbClr val="0070C0"/>
                </a:solidFill>
              </a:rPr>
              <a:t>relativePath</a:t>
            </a:r>
            <a:r>
              <a:rPr lang="en-US" dirty="0">
                <a:solidFill>
                  <a:srgbClr val="0070C0"/>
                </a:solidFill>
              </a:rPr>
              <a:t>));</a:t>
            </a:r>
            <a:r>
              <a:rPr lang="en-US" dirty="0"/>
              <a:t/>
            </a:r>
            <a:br>
              <a:rPr lang="en-US" dirty="0"/>
            </a:br>
            <a:r>
              <a:rPr lang="en-US" dirty="0"/>
              <a:t>The result of this sample code would be the following output:</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54</a:t>
            </a:fld>
            <a:endParaRPr lang="fr-FR"/>
          </a:p>
        </p:txBody>
      </p:sp>
      <p:pic>
        <p:nvPicPr>
          <p:cNvPr id="7" name="Image 6">
            <a:extLst>
              <a:ext uri="{FF2B5EF4-FFF2-40B4-BE49-F238E27FC236}">
                <a16:creationId xmlns:a16="http://schemas.microsoft.com/office/drawing/2014/main" xmlns="" id="{C22A34B3-068F-4A1E-8714-DF7FC8CF2352}"/>
              </a:ext>
            </a:extLst>
          </p:cNvPr>
          <p:cNvPicPr>
            <a:picLocks noChangeAspect="1"/>
          </p:cNvPicPr>
          <p:nvPr/>
        </p:nvPicPr>
        <p:blipFill>
          <a:blip r:embed="rId2"/>
          <a:stretch>
            <a:fillRect/>
          </a:stretch>
        </p:blipFill>
        <p:spPr>
          <a:xfrm>
            <a:off x="3973762" y="5019935"/>
            <a:ext cx="4627539" cy="1012004"/>
          </a:xfrm>
          <a:prstGeom prst="rect">
            <a:avLst/>
          </a:prstGeom>
        </p:spPr>
      </p:pic>
    </p:spTree>
    <p:extLst>
      <p:ext uri="{BB962C8B-B14F-4D97-AF65-F5344CB8AC3E}">
        <p14:creationId xmlns:p14="http://schemas.microsoft.com/office/powerpoint/2010/main" val="234666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2-2-8) </a:t>
            </a:r>
            <a:r>
              <a:rPr lang="en-US" b="1" dirty="0">
                <a:solidFill>
                  <a:srgbClr val="0070C0"/>
                </a:solidFill>
              </a:rPr>
              <a:t>Cleaning Up a Path with </a:t>
            </a:r>
            <a:r>
              <a:rPr lang="en-US" b="1" i="1" dirty="0">
                <a:solidFill>
                  <a:srgbClr val="0070C0"/>
                </a:solidFill>
              </a:rPr>
              <a:t>normalize()</a:t>
            </a:r>
            <a:r>
              <a:rPr lang="en-US" dirty="0">
                <a:solidFill>
                  <a:srgbClr val="0070C0"/>
                </a:solidFill>
              </a:rPr>
              <a:t> </a:t>
            </a:r>
            <a:r>
              <a:rPr lang="en-US" dirty="0"/>
              <a:t/>
            </a:r>
            <a:br>
              <a:rPr lang="en-US" dirty="0"/>
            </a:br>
            <a:r>
              <a:rPr lang="en-US" dirty="0"/>
              <a:t>You can see that this path value contains a redundancy. Worse yet, it does not match our</a:t>
            </a:r>
            <a:br>
              <a:rPr lang="en-US" dirty="0"/>
            </a:br>
            <a:r>
              <a:rPr lang="en-US" dirty="0"/>
              <a:t>original value, </a:t>
            </a:r>
            <a:r>
              <a:rPr lang="en-US" dirty="0">
                <a:solidFill>
                  <a:srgbClr val="FF0000"/>
                </a:solidFill>
              </a:rPr>
              <a:t>E:\user\home</a:t>
            </a:r>
            <a:r>
              <a:rPr lang="en-US" dirty="0"/>
              <a:t>. We can resolve this redundancy by applying the </a:t>
            </a:r>
            <a:r>
              <a:rPr lang="en-US" dirty="0">
                <a:solidFill>
                  <a:srgbClr val="FF0000"/>
                </a:solidFill>
              </a:rPr>
              <a:t>normalize()</a:t>
            </a:r>
            <a:r>
              <a:rPr lang="en-US" dirty="0"/>
              <a:t/>
            </a:r>
            <a:br>
              <a:rPr lang="en-US" dirty="0"/>
            </a:br>
            <a:r>
              <a:rPr lang="en-US" dirty="0"/>
              <a:t>method as shown here:</a:t>
            </a:r>
            <a:br>
              <a:rPr lang="en-US" dirty="0"/>
            </a:br>
            <a:r>
              <a:rPr lang="en-US" dirty="0" err="1">
                <a:solidFill>
                  <a:srgbClr val="FF0000"/>
                </a:solidFill>
              </a:rPr>
              <a:t>System.out.println</a:t>
            </a:r>
            <a:r>
              <a:rPr lang="en-US" dirty="0">
                <a:solidFill>
                  <a:srgbClr val="FF0000"/>
                </a:solidFill>
              </a:rPr>
              <a:t>(path3.resolve(</a:t>
            </a:r>
            <a:r>
              <a:rPr lang="en-US" dirty="0" err="1">
                <a:solidFill>
                  <a:srgbClr val="FF0000"/>
                </a:solidFill>
              </a:rPr>
              <a:t>relativePath</a:t>
            </a:r>
            <a:r>
              <a:rPr lang="en-US" dirty="0">
                <a:solidFill>
                  <a:srgbClr val="FF0000"/>
                </a:solidFill>
              </a:rPr>
              <a:t>).normalize());</a:t>
            </a:r>
            <a:r>
              <a:rPr lang="en-US" dirty="0"/>
              <a:t/>
            </a:r>
            <a:br>
              <a:rPr lang="en-US" dirty="0"/>
            </a:br>
            <a:r>
              <a:rPr lang="en-US" dirty="0"/>
              <a:t>This modified last line of code nicely produces our original path value:</a:t>
            </a:r>
            <a:br>
              <a:rPr lang="en-US" dirty="0"/>
            </a:br>
            <a:r>
              <a:rPr lang="en-US" dirty="0"/>
              <a:t>E:\user\home </a:t>
            </a:r>
            <a:br>
              <a:rPr lang="en-US" dirty="0"/>
            </a:b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55</a:t>
            </a:fld>
            <a:endParaRPr lang="fr-FR"/>
          </a:p>
        </p:txBody>
      </p:sp>
    </p:spTree>
    <p:extLst>
      <p:ext uri="{BB962C8B-B14F-4D97-AF65-F5344CB8AC3E}">
        <p14:creationId xmlns:p14="http://schemas.microsoft.com/office/powerpoint/2010/main" val="1897778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2-2-8) </a:t>
            </a:r>
            <a:r>
              <a:rPr lang="en-US" b="1" dirty="0">
                <a:solidFill>
                  <a:srgbClr val="0070C0"/>
                </a:solidFill>
              </a:rPr>
              <a:t>Cleaning Up a Path with </a:t>
            </a:r>
            <a:r>
              <a:rPr lang="en-US" b="1" i="1" dirty="0">
                <a:solidFill>
                  <a:srgbClr val="0070C0"/>
                </a:solidFill>
              </a:rPr>
              <a:t>normalize()</a:t>
            </a:r>
            <a:r>
              <a:rPr lang="en-US" dirty="0">
                <a:solidFill>
                  <a:srgbClr val="0070C0"/>
                </a:solidFill>
              </a:rPr>
              <a:t> </a:t>
            </a:r>
            <a:r>
              <a:rPr lang="en-US" dirty="0"/>
              <a:t/>
            </a:r>
            <a:br>
              <a:rPr lang="en-US" dirty="0"/>
            </a:br>
            <a:r>
              <a:rPr lang="en-US" dirty="0"/>
              <a:t>Like relativize(), the normalize() method </a:t>
            </a:r>
            <a:r>
              <a:rPr lang="en-US" dirty="0">
                <a:solidFill>
                  <a:srgbClr val="FF0000"/>
                </a:solidFill>
              </a:rPr>
              <a:t>does not check</a:t>
            </a:r>
            <a:r>
              <a:rPr lang="en-US" dirty="0"/>
              <a:t> that the file actually exists.</a:t>
            </a:r>
            <a:br>
              <a:rPr lang="en-US" dirty="0"/>
            </a:br>
            <a:r>
              <a:rPr lang="en-US" dirty="0"/>
              <a:t>As you shall see with our final Path method, </a:t>
            </a:r>
            <a:r>
              <a:rPr lang="en-US" dirty="0" err="1">
                <a:solidFill>
                  <a:srgbClr val="0070C0"/>
                </a:solidFill>
              </a:rPr>
              <a:t>toRealPath</a:t>
            </a:r>
            <a:r>
              <a:rPr lang="en-US" dirty="0">
                <a:solidFill>
                  <a:srgbClr val="0070C0"/>
                </a:solidFill>
              </a:rPr>
              <a:t>()</a:t>
            </a:r>
            <a:r>
              <a:rPr lang="en-US" dirty="0"/>
              <a:t>, Java provides a way to verify that the file does exactly exist.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56</a:t>
            </a:fld>
            <a:endParaRPr lang="fr-FR"/>
          </a:p>
        </p:txBody>
      </p:sp>
    </p:spTree>
    <p:extLst>
      <p:ext uri="{BB962C8B-B14F-4D97-AF65-F5344CB8AC3E}">
        <p14:creationId xmlns:p14="http://schemas.microsoft.com/office/powerpoint/2010/main" val="1856866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2-2-</a:t>
            </a:r>
            <a:r>
              <a:rPr lang="fr-FR" b="1" dirty="0"/>
              <a:t> </a:t>
            </a:r>
            <a:r>
              <a:rPr lang="fr-FR" b="1" dirty="0" err="1">
                <a:solidFill>
                  <a:srgbClr val="FF0000"/>
                </a:solidFill>
              </a:rPr>
              <a:t>Using</a:t>
            </a:r>
            <a:r>
              <a:rPr lang="fr-FR" b="1" dirty="0">
                <a:solidFill>
                  <a:srgbClr val="FF0000"/>
                </a:solidFill>
              </a:rPr>
              <a:t> </a:t>
            </a:r>
            <a:r>
              <a:rPr lang="fr-FR" b="1" i="1" dirty="0">
                <a:solidFill>
                  <a:srgbClr val="FF0000"/>
                </a:solidFill>
              </a:rPr>
              <a:t>Path </a:t>
            </a:r>
            <a:r>
              <a:rPr lang="fr-FR" b="1" dirty="0" err="1">
                <a:solidFill>
                  <a:srgbClr val="FF0000"/>
                </a:solidFill>
              </a:rPr>
              <a:t>Objects</a:t>
            </a:r>
            <a:r>
              <a:rPr lang="fr-FR" dirty="0">
                <a:solidFill>
                  <a:srgbClr val="FF0000"/>
                </a:solidFill>
              </a:rPr>
              <a:t> </a:t>
            </a:r>
            <a:r>
              <a:rPr lang="fr-FR" dirty="0"/>
              <a:t/>
            </a:r>
            <a:br>
              <a:rPr lang="fr-FR" dirty="0"/>
            </a:br>
            <a:r>
              <a:rPr lang="fr-FR" b="1" dirty="0">
                <a:solidFill>
                  <a:srgbClr val="0070C0"/>
                </a:solidFill>
              </a:rPr>
              <a:t>2-2-9) </a:t>
            </a:r>
            <a:r>
              <a:rPr lang="en-US" b="1" dirty="0">
                <a:solidFill>
                  <a:srgbClr val="0070C0"/>
                </a:solidFill>
              </a:rPr>
              <a:t>Checking for File Existence with </a:t>
            </a:r>
            <a:r>
              <a:rPr lang="en-US" b="1" i="1" dirty="0" err="1">
                <a:solidFill>
                  <a:srgbClr val="0070C0"/>
                </a:solidFill>
              </a:rPr>
              <a:t>toRealPath</a:t>
            </a:r>
            <a:r>
              <a:rPr lang="en-US" b="1" i="1" dirty="0">
                <a:solidFill>
                  <a:srgbClr val="0070C0"/>
                </a:solidFill>
              </a:rPr>
              <a:t>()</a:t>
            </a:r>
            <a:r>
              <a:rPr lang="en-US" dirty="0">
                <a:solidFill>
                  <a:srgbClr val="0070C0"/>
                </a:solidFill>
              </a:rPr>
              <a:t> </a:t>
            </a:r>
            <a:r>
              <a:rPr lang="en-US" dirty="0"/>
              <a:t/>
            </a:r>
            <a:br>
              <a:rPr lang="en-US" dirty="0"/>
            </a:br>
            <a:r>
              <a:rPr lang="en-US" dirty="0"/>
              <a:t>The </a:t>
            </a:r>
            <a:r>
              <a:rPr lang="en-US" b="1" dirty="0" err="1">
                <a:solidFill>
                  <a:srgbClr val="0070C0"/>
                </a:solidFill>
              </a:rPr>
              <a:t>toRealPath</a:t>
            </a:r>
            <a:r>
              <a:rPr lang="en-US" b="1" dirty="0">
                <a:solidFill>
                  <a:srgbClr val="0070C0"/>
                </a:solidFill>
              </a:rPr>
              <a:t>(Path) </a:t>
            </a:r>
            <a:r>
              <a:rPr lang="en-US" dirty="0"/>
              <a:t>method takes a Path object that may or may not point to an</a:t>
            </a:r>
            <a:br>
              <a:rPr lang="en-US" dirty="0"/>
            </a:br>
            <a:r>
              <a:rPr lang="en-US" dirty="0"/>
              <a:t>existing file within the file system, and it returns a reference to a real path within the file</a:t>
            </a:r>
            <a:br>
              <a:rPr lang="en-US" dirty="0"/>
            </a:br>
            <a:r>
              <a:rPr lang="en-US" dirty="0"/>
              <a:t>system. It is similar to the </a:t>
            </a:r>
            <a:r>
              <a:rPr lang="en-US" dirty="0" err="1">
                <a:solidFill>
                  <a:srgbClr val="0070C0"/>
                </a:solidFill>
              </a:rPr>
              <a:t>toAbsolutePath</a:t>
            </a:r>
            <a:r>
              <a:rPr lang="en-US" dirty="0">
                <a:solidFill>
                  <a:srgbClr val="0070C0"/>
                </a:solidFill>
              </a:rPr>
              <a:t>() </a:t>
            </a:r>
            <a:r>
              <a:rPr lang="en-US" dirty="0"/>
              <a:t>method in that it can convert a relative path</a:t>
            </a:r>
            <a:br>
              <a:rPr lang="en-US" dirty="0"/>
            </a:br>
            <a:r>
              <a:rPr lang="en-US" dirty="0"/>
              <a:t>to an absolute path, except that it also verifies that the file referenced by the path actually</a:t>
            </a:r>
            <a:br>
              <a:rPr lang="en-US" dirty="0"/>
            </a:br>
            <a:r>
              <a:rPr lang="en-US" dirty="0"/>
              <a:t>exists, and thus </a:t>
            </a:r>
            <a:r>
              <a:rPr lang="en-US" dirty="0">
                <a:solidFill>
                  <a:srgbClr val="FF0000"/>
                </a:solidFill>
              </a:rPr>
              <a:t>it throws a checked </a:t>
            </a:r>
            <a:r>
              <a:rPr lang="en-US" dirty="0" err="1">
                <a:solidFill>
                  <a:srgbClr val="FF0000"/>
                </a:solidFill>
              </a:rPr>
              <a:t>IOException</a:t>
            </a:r>
            <a:r>
              <a:rPr lang="en-US" dirty="0">
                <a:solidFill>
                  <a:srgbClr val="FF0000"/>
                </a:solidFill>
              </a:rPr>
              <a:t> at runtime if the file cannot be located</a:t>
            </a:r>
            <a:r>
              <a:rPr lang="en-US" dirty="0"/>
              <a:t>.</a:t>
            </a:r>
          </a:p>
          <a:p>
            <a:pPr marL="0" indent="0">
              <a:buNone/>
            </a:pPr>
            <a:r>
              <a:rPr lang="en-US" dirty="0"/>
              <a:t>Finally, we can also use the </a:t>
            </a:r>
            <a:r>
              <a:rPr lang="en-US" dirty="0" err="1"/>
              <a:t>toRealPath</a:t>
            </a:r>
            <a:r>
              <a:rPr lang="en-US" dirty="0"/>
              <a:t>() method to gain access to the current working</a:t>
            </a:r>
            <a:br>
              <a:rPr lang="en-US" dirty="0"/>
            </a:br>
            <a:r>
              <a:rPr lang="en-US" dirty="0"/>
              <a:t>directory, such as shown here:</a:t>
            </a:r>
            <a:br>
              <a:rPr lang="en-US" dirty="0"/>
            </a:br>
            <a:r>
              <a:rPr lang="en-US" b="1" dirty="0" err="1">
                <a:solidFill>
                  <a:srgbClr val="FF0000"/>
                </a:solidFill>
              </a:rPr>
              <a:t>System.out.println</a:t>
            </a:r>
            <a:r>
              <a:rPr lang="en-US" b="1" dirty="0">
                <a:solidFill>
                  <a:srgbClr val="FF0000"/>
                </a:solidFill>
              </a:rPr>
              <a:t>(</a:t>
            </a:r>
            <a:r>
              <a:rPr lang="en-US" b="1" dirty="0" err="1">
                <a:solidFill>
                  <a:srgbClr val="FF0000"/>
                </a:solidFill>
              </a:rPr>
              <a:t>Paths.get</a:t>
            </a:r>
            <a:r>
              <a:rPr lang="en-US" b="1" dirty="0">
                <a:solidFill>
                  <a:srgbClr val="FF0000"/>
                </a:solidFill>
              </a:rPr>
              <a:t>(".").</a:t>
            </a:r>
            <a:r>
              <a:rPr lang="en-US" b="1" dirty="0" err="1">
                <a:solidFill>
                  <a:srgbClr val="FF0000"/>
                </a:solidFill>
              </a:rPr>
              <a:t>toRealPath</a:t>
            </a:r>
            <a:r>
              <a:rPr lang="en-US" b="1" dirty="0">
                <a:solidFill>
                  <a:srgbClr val="FF0000"/>
                </a:solidFill>
              </a:rPr>
              <a:t>()); </a:t>
            </a:r>
            <a:r>
              <a:rPr lang="en-US" dirty="0"/>
              <a:t/>
            </a:r>
            <a:br>
              <a:rPr lang="en-US" dirty="0"/>
            </a:br>
            <a:r>
              <a:rPr lang="en-US" dirty="0"/>
              <a:t>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57</a:t>
            </a:fld>
            <a:endParaRPr lang="fr-FR"/>
          </a:p>
        </p:txBody>
      </p:sp>
    </p:spTree>
    <p:extLst>
      <p:ext uri="{BB962C8B-B14F-4D97-AF65-F5344CB8AC3E}">
        <p14:creationId xmlns:p14="http://schemas.microsoft.com/office/powerpoint/2010/main" val="1390120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en-US" dirty="0"/>
              <a:t>Great! We now have access to a Path object, and we can find out a ton of information about it, but what can we do with the file it references? For starters, many of the same operations available in</a:t>
            </a:r>
            <a:r>
              <a:rPr lang="en-US" dirty="0">
                <a:solidFill>
                  <a:srgbClr val="0070C0"/>
                </a:solidFill>
              </a:rPr>
              <a:t> </a:t>
            </a:r>
            <a:r>
              <a:rPr lang="en-US" dirty="0" err="1">
                <a:solidFill>
                  <a:srgbClr val="0070C0"/>
                </a:solidFill>
              </a:rPr>
              <a:t>java.io.File</a:t>
            </a:r>
            <a:r>
              <a:rPr lang="en-US" dirty="0">
                <a:solidFill>
                  <a:srgbClr val="0070C0"/>
                </a:solidFill>
              </a:rPr>
              <a:t> </a:t>
            </a:r>
            <a:r>
              <a:rPr lang="en-US" dirty="0"/>
              <a:t>are available to </a:t>
            </a:r>
            <a:r>
              <a:rPr lang="en-US" dirty="0" err="1">
                <a:solidFill>
                  <a:srgbClr val="0070C0"/>
                </a:solidFill>
              </a:rPr>
              <a:t>java.nio.file.Path</a:t>
            </a:r>
            <a:r>
              <a:rPr lang="en-US" dirty="0">
                <a:solidFill>
                  <a:srgbClr val="0070C0"/>
                </a:solidFill>
              </a:rPr>
              <a:t> </a:t>
            </a:r>
            <a:r>
              <a:rPr lang="en-US" dirty="0"/>
              <a:t>via a helper class called </a:t>
            </a:r>
            <a:r>
              <a:rPr lang="en-US" dirty="0" err="1">
                <a:solidFill>
                  <a:srgbClr val="0070C0"/>
                </a:solidFill>
              </a:rPr>
              <a:t>java.nio.file.Files</a:t>
            </a:r>
            <a:r>
              <a:rPr lang="en-US" dirty="0"/>
              <a:t>, or </a:t>
            </a:r>
            <a:r>
              <a:rPr lang="en-US" dirty="0">
                <a:solidFill>
                  <a:srgbClr val="0070C0"/>
                </a:solidFill>
              </a:rPr>
              <a:t>Files</a:t>
            </a:r>
            <a:r>
              <a:rPr lang="en-US" dirty="0"/>
              <a:t> for short. Unlike the methods in the Path and Paths class, most of the options within the Files class will throw an exception if the file to which the Path refers does not exist.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58</a:t>
            </a:fld>
            <a:endParaRPr lang="fr-FR"/>
          </a:p>
        </p:txBody>
      </p:sp>
      <p:pic>
        <p:nvPicPr>
          <p:cNvPr id="7" name="Image 6">
            <a:extLst>
              <a:ext uri="{FF2B5EF4-FFF2-40B4-BE49-F238E27FC236}">
                <a16:creationId xmlns:a16="http://schemas.microsoft.com/office/drawing/2014/main" xmlns="" id="{B657F63A-6FEB-4808-9104-D485E985F58E}"/>
              </a:ext>
            </a:extLst>
          </p:cNvPr>
          <p:cNvPicPr>
            <a:picLocks noChangeAspect="1"/>
          </p:cNvPicPr>
          <p:nvPr/>
        </p:nvPicPr>
        <p:blipFill>
          <a:blip r:embed="rId3"/>
          <a:stretch>
            <a:fillRect/>
          </a:stretch>
        </p:blipFill>
        <p:spPr>
          <a:xfrm>
            <a:off x="1466850" y="2487245"/>
            <a:ext cx="9258300" cy="2638425"/>
          </a:xfrm>
          <a:prstGeom prst="rect">
            <a:avLst/>
          </a:prstGeom>
        </p:spPr>
      </p:pic>
    </p:spTree>
    <p:extLst>
      <p:ext uri="{BB962C8B-B14F-4D97-AF65-F5344CB8AC3E}">
        <p14:creationId xmlns:p14="http://schemas.microsoft.com/office/powerpoint/2010/main" val="46260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en-US" dirty="0"/>
              <a:t>The Files class contains numerous static methods for interacting with files, with most taking one or two Path objects as arguments. Some of these methods are capable of throwing the checked </a:t>
            </a:r>
            <a:r>
              <a:rPr lang="en-US" b="1" dirty="0" err="1">
                <a:solidFill>
                  <a:srgbClr val="FF0000"/>
                </a:solidFill>
              </a:rPr>
              <a:t>IOException</a:t>
            </a:r>
            <a:r>
              <a:rPr lang="en-US" dirty="0"/>
              <a:t> at runtime, often when the file being referenced does not exist within the file system, as you saw with the Path method </a:t>
            </a:r>
            <a:r>
              <a:rPr lang="en-US" dirty="0" err="1"/>
              <a:t>toRealPath</a:t>
            </a:r>
            <a:r>
              <a:rPr lang="en-US" dirty="0"/>
              <a:t>(). </a:t>
            </a:r>
            <a:br>
              <a:rPr lang="en-US" dirty="0"/>
            </a:b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59</a:t>
            </a:fld>
            <a:endParaRPr lang="fr-FR"/>
          </a:p>
        </p:txBody>
      </p:sp>
      <p:pic>
        <p:nvPicPr>
          <p:cNvPr id="7" name="Image 6">
            <a:extLst>
              <a:ext uri="{FF2B5EF4-FFF2-40B4-BE49-F238E27FC236}">
                <a16:creationId xmlns:a16="http://schemas.microsoft.com/office/drawing/2014/main" xmlns="" id="{8CFADCCC-6D56-4B51-AFA5-00D3BC44DA80}"/>
              </a:ext>
            </a:extLst>
          </p:cNvPr>
          <p:cNvPicPr>
            <a:picLocks noChangeAspect="1"/>
          </p:cNvPicPr>
          <p:nvPr/>
        </p:nvPicPr>
        <p:blipFill>
          <a:blip r:embed="rId3"/>
          <a:stretch>
            <a:fillRect/>
          </a:stretch>
        </p:blipFill>
        <p:spPr>
          <a:xfrm>
            <a:off x="1295401" y="2487245"/>
            <a:ext cx="9767943" cy="2795197"/>
          </a:xfrm>
          <a:prstGeom prst="rect">
            <a:avLst/>
          </a:prstGeom>
        </p:spPr>
      </p:pic>
    </p:spTree>
    <p:extLst>
      <p:ext uri="{BB962C8B-B14F-4D97-AF65-F5344CB8AC3E}">
        <p14:creationId xmlns:p14="http://schemas.microsoft.com/office/powerpoint/2010/main" val="202777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5"/>
            <a:ext cx="10394850" cy="4333893"/>
          </a:xfrm>
        </p:spPr>
        <p:txBody>
          <a:bodyPr>
            <a:normAutofit/>
          </a:bodyPr>
          <a:lstStyle/>
          <a:p>
            <a:r>
              <a:rPr lang="fr-FR" b="1" dirty="0">
                <a:solidFill>
                  <a:srgbClr val="0070C0"/>
                </a:solidFill>
              </a:rPr>
              <a:t>1-Introducing </a:t>
            </a:r>
            <a:r>
              <a:rPr lang="fr-FR" b="1" i="1" dirty="0">
                <a:solidFill>
                  <a:srgbClr val="0070C0"/>
                </a:solidFill>
              </a:rPr>
              <a:t>Path</a:t>
            </a:r>
            <a:r>
              <a:rPr lang="fr-FR" b="1" dirty="0">
                <a:solidFill>
                  <a:srgbClr val="0070C0"/>
                </a:solidFill>
              </a:rPr>
              <a:t> </a:t>
            </a:r>
            <a:endParaRPr lang="fr-FR" dirty="0"/>
          </a:p>
          <a:p>
            <a:r>
              <a:rPr lang="en-US" dirty="0"/>
              <a:t>The </a:t>
            </a:r>
            <a:r>
              <a:rPr lang="en-US" b="1" dirty="0" err="1">
                <a:solidFill>
                  <a:srgbClr val="FF0000"/>
                </a:solidFill>
              </a:rPr>
              <a:t>java.nio.file.Path</a:t>
            </a:r>
            <a:r>
              <a:rPr lang="en-US" b="1" dirty="0">
                <a:solidFill>
                  <a:srgbClr val="FF0000"/>
                </a:solidFill>
              </a:rPr>
              <a:t> </a:t>
            </a:r>
            <a:r>
              <a:rPr lang="en-US" b="1" dirty="0"/>
              <a:t>interface</a:t>
            </a:r>
            <a:r>
              <a:rPr lang="en-US" dirty="0"/>
              <a:t>, or Path interface for short, is the primary entry point for working with the NIO.2 API. </a:t>
            </a:r>
            <a:r>
              <a:rPr lang="en-US" b="1" dirty="0">
                <a:solidFill>
                  <a:srgbClr val="0070C0"/>
                </a:solidFill>
              </a:rPr>
              <a:t>A Path object represents a hierarchical path on the storage system to a file or directory</a:t>
            </a:r>
            <a:r>
              <a:rPr lang="en-US" dirty="0"/>
              <a:t>. In this manner, </a:t>
            </a:r>
            <a:r>
              <a:rPr lang="en-US" b="1" dirty="0">
                <a:solidFill>
                  <a:srgbClr val="0070C0"/>
                </a:solidFill>
              </a:rPr>
              <a:t>Path is a direct replacement for the legacy </a:t>
            </a:r>
            <a:r>
              <a:rPr lang="en-US" b="1" dirty="0" err="1">
                <a:solidFill>
                  <a:srgbClr val="0070C0"/>
                </a:solidFill>
              </a:rPr>
              <a:t>java.io.File</a:t>
            </a:r>
            <a:r>
              <a:rPr lang="en-US" b="1" dirty="0">
                <a:solidFill>
                  <a:srgbClr val="0070C0"/>
                </a:solidFill>
              </a:rPr>
              <a:t> class</a:t>
            </a:r>
            <a:r>
              <a:rPr lang="en-US" dirty="0"/>
              <a:t>, and conceptually it contains many of the same properties. For example, both File and Path objects may refer to a file or a directory. Both also may refer to an absolute path or relative path within the file system. As we did in Chapter 8 and continue to do in this chapter, for simplicity’s sake, we often refer to a directory reference as a file record since it is stored in the file system with similar properties. </a:t>
            </a:r>
            <a:endParaRPr lang="fr-FR" b="1"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6B646050-174C-4E52-9BC5-B23B76210590}"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3FEB9DA9-8E0D-4D7C-BB93-E2505CD41F55}"/>
              </a:ext>
            </a:extLst>
          </p:cNvPr>
          <p:cNvSpPr>
            <a:spLocks noGrp="1"/>
          </p:cNvSpPr>
          <p:nvPr>
            <p:ph type="sldNum" sz="quarter" idx="12"/>
          </p:nvPr>
        </p:nvSpPr>
        <p:spPr/>
        <p:txBody>
          <a:bodyPr/>
          <a:lstStyle/>
          <a:p>
            <a:fld id="{4A5BDE94-4727-4585-B07D-29C32A2ADF6D}" type="slidenum">
              <a:rPr lang="fr-FR" smtClean="0"/>
              <a:t>6</a:t>
            </a:fld>
            <a:endParaRPr lang="fr-FR"/>
          </a:p>
        </p:txBody>
      </p:sp>
    </p:spTree>
    <p:extLst>
      <p:ext uri="{BB962C8B-B14F-4D97-AF65-F5344CB8AC3E}">
        <p14:creationId xmlns:p14="http://schemas.microsoft.com/office/powerpoint/2010/main" val="3978498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1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2-3-1)</a:t>
            </a:r>
            <a:r>
              <a:rPr lang="en-US" b="1" dirty="0">
                <a:solidFill>
                  <a:srgbClr val="0070C0"/>
                </a:solidFill>
              </a:rPr>
              <a:t>Testing a Path with </a:t>
            </a:r>
            <a:r>
              <a:rPr lang="en-US" b="1" i="1" dirty="0">
                <a:solidFill>
                  <a:srgbClr val="0070C0"/>
                </a:solidFill>
              </a:rPr>
              <a:t>exists()</a:t>
            </a:r>
            <a:r>
              <a:rPr lang="en-US" b="1" i="1" dirty="0"/>
              <a:t/>
            </a:r>
            <a:br>
              <a:rPr lang="en-US" b="1" i="1" dirty="0"/>
            </a:br>
            <a:r>
              <a:rPr lang="en-US" dirty="0"/>
              <a:t>The</a:t>
            </a:r>
            <a:r>
              <a:rPr lang="en-US" dirty="0">
                <a:solidFill>
                  <a:srgbClr val="FF0000"/>
                </a:solidFill>
              </a:rPr>
              <a:t> </a:t>
            </a:r>
            <a:r>
              <a:rPr lang="en-US" b="1" dirty="0" err="1">
                <a:solidFill>
                  <a:srgbClr val="FF0000"/>
                </a:solidFill>
              </a:rPr>
              <a:t>Files.exists</a:t>
            </a:r>
            <a:r>
              <a:rPr lang="en-US" b="1" dirty="0">
                <a:solidFill>
                  <a:srgbClr val="FF0000"/>
                </a:solidFill>
              </a:rPr>
              <a:t>(Path) </a:t>
            </a:r>
            <a:r>
              <a:rPr lang="en-US" dirty="0"/>
              <a:t>method takes a Path object and returns true if, and only if, it references a file that exists in the file system. </a:t>
            </a:r>
            <a:br>
              <a:rPr lang="en-US" dirty="0"/>
            </a:br>
            <a:r>
              <a:rPr lang="en-US" dirty="0"/>
              <a:t>Let’s take a look at some sample code:</a:t>
            </a:r>
            <a:br>
              <a:rPr lang="en-US" dirty="0"/>
            </a:br>
            <a:r>
              <a:rPr lang="en-US" dirty="0" err="1">
                <a:solidFill>
                  <a:srgbClr val="FF0000"/>
                </a:solidFill>
              </a:rPr>
              <a:t>Files.exists</a:t>
            </a:r>
            <a:r>
              <a:rPr lang="en-US" dirty="0">
                <a:solidFill>
                  <a:srgbClr val="FF0000"/>
                </a:solidFill>
              </a:rPr>
              <a:t>(</a:t>
            </a:r>
            <a:r>
              <a:rPr lang="en-US" dirty="0" err="1">
                <a:solidFill>
                  <a:srgbClr val="FF0000"/>
                </a:solidFill>
              </a:rPr>
              <a:t>Paths.get</a:t>
            </a:r>
            <a:r>
              <a:rPr lang="en-US" dirty="0">
                <a:solidFill>
                  <a:srgbClr val="FF0000"/>
                </a:solidFill>
              </a:rPr>
              <a:t>("/ostrich/feathers.png"));</a:t>
            </a:r>
            <a:br>
              <a:rPr lang="en-US" dirty="0">
                <a:solidFill>
                  <a:srgbClr val="FF0000"/>
                </a:solidFill>
              </a:rPr>
            </a:br>
            <a:r>
              <a:rPr lang="en-US" dirty="0" err="1">
                <a:solidFill>
                  <a:srgbClr val="FF0000"/>
                </a:solidFill>
              </a:rPr>
              <a:t>Files.exists</a:t>
            </a:r>
            <a:r>
              <a:rPr lang="en-US" dirty="0">
                <a:solidFill>
                  <a:srgbClr val="FF0000"/>
                </a:solidFill>
              </a:rPr>
              <a:t>(</a:t>
            </a:r>
            <a:r>
              <a:rPr lang="en-US" dirty="0" err="1">
                <a:solidFill>
                  <a:srgbClr val="FF0000"/>
                </a:solidFill>
              </a:rPr>
              <a:t>Paths.get</a:t>
            </a:r>
            <a:r>
              <a:rPr lang="en-US" dirty="0">
                <a:solidFill>
                  <a:srgbClr val="FF0000"/>
                </a:solidFill>
              </a:rPr>
              <a:t>("/ostrich"));</a:t>
            </a:r>
            <a:r>
              <a:rPr lang="en-US" dirty="0"/>
              <a:t/>
            </a:r>
            <a:br>
              <a:rPr lang="en-US" dirty="0"/>
            </a:br>
            <a:r>
              <a:rPr lang="en-US" dirty="0"/>
              <a:t>The first example checks whether a file exists, while the second example checks whether a</a:t>
            </a:r>
            <a:br>
              <a:rPr lang="en-US" dirty="0"/>
            </a:br>
            <a:r>
              <a:rPr lang="en-US" dirty="0"/>
              <a:t>directory exists. You can see that this method does not throw an exception if the file does not exist, as doing so would prevent this method from ever returning false at runtime.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60</a:t>
            </a:fld>
            <a:endParaRPr lang="fr-FR"/>
          </a:p>
        </p:txBody>
      </p:sp>
    </p:spTree>
    <p:extLst>
      <p:ext uri="{BB962C8B-B14F-4D97-AF65-F5344CB8AC3E}">
        <p14:creationId xmlns:p14="http://schemas.microsoft.com/office/powerpoint/2010/main" val="1755730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2-3-2)</a:t>
            </a:r>
            <a:r>
              <a:rPr lang="fr-FR" b="1" dirty="0"/>
              <a:t> </a:t>
            </a:r>
            <a:r>
              <a:rPr lang="fr-FR" b="1" dirty="0" err="1">
                <a:solidFill>
                  <a:srgbClr val="0070C0"/>
                </a:solidFill>
              </a:rPr>
              <a:t>Testing</a:t>
            </a:r>
            <a:r>
              <a:rPr lang="fr-FR" b="1" dirty="0">
                <a:solidFill>
                  <a:srgbClr val="0070C0"/>
                </a:solidFill>
              </a:rPr>
              <a:t> </a:t>
            </a:r>
            <a:r>
              <a:rPr lang="fr-FR" b="1" dirty="0" err="1">
                <a:solidFill>
                  <a:srgbClr val="0070C0"/>
                </a:solidFill>
              </a:rPr>
              <a:t>Uniqueness</a:t>
            </a:r>
            <a:r>
              <a:rPr lang="fr-FR" b="1" dirty="0">
                <a:solidFill>
                  <a:srgbClr val="0070C0"/>
                </a:solidFill>
              </a:rPr>
              <a:t> </a:t>
            </a:r>
            <a:r>
              <a:rPr lang="fr-FR" b="1" dirty="0" err="1">
                <a:solidFill>
                  <a:srgbClr val="0070C0"/>
                </a:solidFill>
              </a:rPr>
              <a:t>with</a:t>
            </a:r>
            <a:r>
              <a:rPr lang="fr-FR" b="1" dirty="0">
                <a:solidFill>
                  <a:srgbClr val="0070C0"/>
                </a:solidFill>
              </a:rPr>
              <a:t> </a:t>
            </a:r>
            <a:r>
              <a:rPr lang="fr-FR" b="1" i="1" dirty="0" err="1">
                <a:solidFill>
                  <a:srgbClr val="0070C0"/>
                </a:solidFill>
              </a:rPr>
              <a:t>isSameFile</a:t>
            </a:r>
            <a:r>
              <a:rPr lang="fr-FR" b="1" i="1" dirty="0">
                <a:solidFill>
                  <a:srgbClr val="0070C0"/>
                </a:solidFill>
              </a:rPr>
              <a:t>()</a:t>
            </a:r>
            <a:r>
              <a:rPr lang="fr-FR" dirty="0">
                <a:solidFill>
                  <a:srgbClr val="0070C0"/>
                </a:solidFill>
              </a:rPr>
              <a:t> </a:t>
            </a:r>
            <a:r>
              <a:rPr lang="fr-FR" dirty="0"/>
              <a:t/>
            </a:r>
            <a:br>
              <a:rPr lang="fr-FR" dirty="0"/>
            </a:br>
            <a:r>
              <a:rPr lang="en-US" dirty="0"/>
              <a:t>The </a:t>
            </a:r>
            <a:r>
              <a:rPr lang="en-US" dirty="0" err="1">
                <a:solidFill>
                  <a:srgbClr val="FF0000"/>
                </a:solidFill>
              </a:rPr>
              <a:t>Files.isSameFile</a:t>
            </a:r>
            <a:r>
              <a:rPr lang="en-US" dirty="0">
                <a:solidFill>
                  <a:srgbClr val="FF0000"/>
                </a:solidFill>
              </a:rPr>
              <a:t>(</a:t>
            </a:r>
            <a:r>
              <a:rPr lang="en-US" dirty="0" err="1">
                <a:solidFill>
                  <a:srgbClr val="FF0000"/>
                </a:solidFill>
              </a:rPr>
              <a:t>Path,Path</a:t>
            </a:r>
            <a:r>
              <a:rPr lang="en-US" dirty="0">
                <a:solidFill>
                  <a:srgbClr val="FF0000"/>
                </a:solidFill>
              </a:rPr>
              <a:t>) </a:t>
            </a:r>
            <a:r>
              <a:rPr lang="en-US" dirty="0"/>
              <a:t>method is useful for determining if two </a:t>
            </a:r>
            <a:r>
              <a:rPr lang="en-US" b="1" dirty="0">
                <a:solidFill>
                  <a:srgbClr val="FF0000"/>
                </a:solidFill>
              </a:rPr>
              <a:t>Path</a:t>
            </a:r>
            <a:r>
              <a:rPr lang="en-US" dirty="0"/>
              <a:t> objects</a:t>
            </a:r>
            <a:br>
              <a:rPr lang="en-US" dirty="0"/>
            </a:br>
            <a:r>
              <a:rPr lang="en-US" dirty="0"/>
              <a:t>relate to the same file within the file system. It takes two Path objects as input.</a:t>
            </a:r>
          </a:p>
          <a:p>
            <a:pPr marL="0" indent="0">
              <a:buNone/>
            </a:pPr>
            <a:r>
              <a:rPr lang="en-US" dirty="0"/>
              <a:t> Despite the name, the method also determines if two Path objects refer to the same directory.</a:t>
            </a:r>
            <a:br>
              <a:rPr lang="en-US" dirty="0"/>
            </a:br>
            <a:r>
              <a:rPr lang="en-US" dirty="0"/>
              <a:t>The </a:t>
            </a:r>
            <a:r>
              <a:rPr lang="en-US" dirty="0" err="1"/>
              <a:t>isSameFile</a:t>
            </a:r>
            <a:r>
              <a:rPr lang="en-US" dirty="0"/>
              <a:t>() method </a:t>
            </a:r>
            <a:r>
              <a:rPr lang="en-US" dirty="0">
                <a:solidFill>
                  <a:srgbClr val="FF0000"/>
                </a:solidFill>
              </a:rPr>
              <a:t>first checks if the Path objects are equal in terms of equal(),</a:t>
            </a:r>
            <a:r>
              <a:rPr lang="en-US" dirty="0"/>
              <a:t/>
            </a:r>
            <a:br>
              <a:rPr lang="en-US" dirty="0"/>
            </a:br>
            <a:r>
              <a:rPr lang="en-US" dirty="0"/>
              <a:t>and if so, it </a:t>
            </a:r>
            <a:r>
              <a:rPr lang="en-US" dirty="0">
                <a:solidFill>
                  <a:srgbClr val="FF0000"/>
                </a:solidFill>
              </a:rPr>
              <a:t>automatically returns </a:t>
            </a:r>
            <a:r>
              <a:rPr lang="en-US" u="sng" dirty="0">
                <a:solidFill>
                  <a:srgbClr val="FF0000"/>
                </a:solidFill>
              </a:rPr>
              <a:t>true</a:t>
            </a:r>
            <a:r>
              <a:rPr lang="en-US" dirty="0">
                <a:solidFill>
                  <a:srgbClr val="FF0000"/>
                </a:solidFill>
              </a:rPr>
              <a:t> </a:t>
            </a:r>
            <a:r>
              <a:rPr lang="en-US" dirty="0"/>
              <a:t>without checking to see if either file exists. </a:t>
            </a:r>
            <a:r>
              <a:rPr lang="en-US" dirty="0">
                <a:solidFill>
                  <a:srgbClr val="0070C0"/>
                </a:solidFill>
              </a:rPr>
              <a:t>If the</a:t>
            </a:r>
            <a:br>
              <a:rPr lang="en-US" dirty="0">
                <a:solidFill>
                  <a:srgbClr val="0070C0"/>
                </a:solidFill>
              </a:rPr>
            </a:br>
            <a:r>
              <a:rPr lang="en-US" dirty="0">
                <a:solidFill>
                  <a:srgbClr val="0070C0"/>
                </a:solidFill>
              </a:rPr>
              <a:t>Path object equals() comparison returns </a:t>
            </a:r>
            <a:r>
              <a:rPr lang="en-US" u="sng" dirty="0">
                <a:solidFill>
                  <a:srgbClr val="0070C0"/>
                </a:solidFill>
              </a:rPr>
              <a:t>false</a:t>
            </a:r>
            <a:r>
              <a:rPr lang="en-US" dirty="0">
                <a:solidFill>
                  <a:srgbClr val="0070C0"/>
                </a:solidFill>
              </a:rPr>
              <a:t>, then it locates each file to which the</a:t>
            </a:r>
            <a:br>
              <a:rPr lang="en-US" dirty="0">
                <a:solidFill>
                  <a:srgbClr val="0070C0"/>
                </a:solidFill>
              </a:rPr>
            </a:br>
            <a:r>
              <a:rPr lang="en-US" dirty="0">
                <a:solidFill>
                  <a:srgbClr val="0070C0"/>
                </a:solidFill>
              </a:rPr>
              <a:t>path refers in the file system and determines if they are the same, throwing a checked</a:t>
            </a:r>
            <a:br>
              <a:rPr lang="en-US" dirty="0">
                <a:solidFill>
                  <a:srgbClr val="0070C0"/>
                </a:solidFill>
              </a:rPr>
            </a:br>
            <a:r>
              <a:rPr lang="en-US" dirty="0" err="1">
                <a:solidFill>
                  <a:srgbClr val="0070C0"/>
                </a:solidFill>
              </a:rPr>
              <a:t>IOException</a:t>
            </a:r>
            <a:r>
              <a:rPr lang="en-US" dirty="0">
                <a:solidFill>
                  <a:srgbClr val="0070C0"/>
                </a:solidFill>
              </a:rPr>
              <a:t> if either file does not exist.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61</a:t>
            </a:fld>
            <a:endParaRPr lang="fr-FR"/>
          </a:p>
        </p:txBody>
      </p:sp>
      <p:pic>
        <p:nvPicPr>
          <p:cNvPr id="7" name="Image 6">
            <a:extLst>
              <a:ext uri="{FF2B5EF4-FFF2-40B4-BE49-F238E27FC236}">
                <a16:creationId xmlns:a16="http://schemas.microsoft.com/office/drawing/2014/main" xmlns="" id="{F272224B-C5E5-4792-B443-030394B2553E}"/>
              </a:ext>
            </a:extLst>
          </p:cNvPr>
          <p:cNvPicPr>
            <a:picLocks noChangeAspect="1"/>
          </p:cNvPicPr>
          <p:nvPr/>
        </p:nvPicPr>
        <p:blipFill>
          <a:blip r:embed="rId3"/>
          <a:stretch>
            <a:fillRect/>
          </a:stretch>
        </p:blipFill>
        <p:spPr>
          <a:xfrm>
            <a:off x="2400300" y="672040"/>
            <a:ext cx="7391400" cy="962025"/>
          </a:xfrm>
          <a:prstGeom prst="rect">
            <a:avLst/>
          </a:prstGeom>
        </p:spPr>
      </p:pic>
    </p:spTree>
    <p:extLst>
      <p:ext uri="{BB962C8B-B14F-4D97-AF65-F5344CB8AC3E}">
        <p14:creationId xmlns:p14="http://schemas.microsoft.com/office/powerpoint/2010/main" val="6404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2-3-2)</a:t>
            </a:r>
            <a:r>
              <a:rPr lang="fr-FR" b="1" dirty="0"/>
              <a:t> </a:t>
            </a:r>
            <a:r>
              <a:rPr lang="fr-FR" b="1" dirty="0" err="1">
                <a:solidFill>
                  <a:srgbClr val="0070C0"/>
                </a:solidFill>
              </a:rPr>
              <a:t>Testing</a:t>
            </a:r>
            <a:r>
              <a:rPr lang="fr-FR" b="1" dirty="0">
                <a:solidFill>
                  <a:srgbClr val="0070C0"/>
                </a:solidFill>
              </a:rPr>
              <a:t> </a:t>
            </a:r>
            <a:r>
              <a:rPr lang="fr-FR" b="1" dirty="0" err="1">
                <a:solidFill>
                  <a:srgbClr val="0070C0"/>
                </a:solidFill>
              </a:rPr>
              <a:t>Uniqueness</a:t>
            </a:r>
            <a:r>
              <a:rPr lang="fr-FR" b="1" dirty="0">
                <a:solidFill>
                  <a:srgbClr val="0070C0"/>
                </a:solidFill>
              </a:rPr>
              <a:t> </a:t>
            </a:r>
            <a:r>
              <a:rPr lang="fr-FR" b="1" dirty="0" err="1">
                <a:solidFill>
                  <a:srgbClr val="0070C0"/>
                </a:solidFill>
              </a:rPr>
              <a:t>with</a:t>
            </a:r>
            <a:r>
              <a:rPr lang="fr-FR" b="1" dirty="0">
                <a:solidFill>
                  <a:srgbClr val="0070C0"/>
                </a:solidFill>
              </a:rPr>
              <a:t> </a:t>
            </a:r>
            <a:r>
              <a:rPr lang="fr-FR" b="1" i="1" dirty="0" err="1">
                <a:solidFill>
                  <a:srgbClr val="0070C0"/>
                </a:solidFill>
              </a:rPr>
              <a:t>isSameFile</a:t>
            </a:r>
            <a:r>
              <a:rPr lang="fr-FR" b="1" i="1" dirty="0">
                <a:solidFill>
                  <a:srgbClr val="0070C0"/>
                </a:solidFill>
              </a:rPr>
              <a:t>()</a:t>
            </a:r>
            <a:r>
              <a:rPr lang="fr-FR" dirty="0">
                <a:solidFill>
                  <a:srgbClr val="0070C0"/>
                </a:solidFill>
              </a:rPr>
              <a:t> </a:t>
            </a:r>
            <a:r>
              <a:rPr lang="fr-FR" dirty="0"/>
              <a:t/>
            </a:r>
            <a:br>
              <a:rPr lang="fr-FR" dirty="0"/>
            </a:b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62</a:t>
            </a:fld>
            <a:endParaRPr lang="fr-FR"/>
          </a:p>
        </p:txBody>
      </p:sp>
      <p:pic>
        <p:nvPicPr>
          <p:cNvPr id="8" name="Image 7">
            <a:extLst>
              <a:ext uri="{FF2B5EF4-FFF2-40B4-BE49-F238E27FC236}">
                <a16:creationId xmlns:a16="http://schemas.microsoft.com/office/drawing/2014/main" xmlns="" id="{222F4DDD-F407-4AB9-8602-14D5381B77A7}"/>
              </a:ext>
            </a:extLst>
          </p:cNvPr>
          <p:cNvPicPr>
            <a:picLocks noChangeAspect="1"/>
          </p:cNvPicPr>
          <p:nvPr/>
        </p:nvPicPr>
        <p:blipFill>
          <a:blip r:embed="rId3"/>
          <a:stretch>
            <a:fillRect/>
          </a:stretch>
        </p:blipFill>
        <p:spPr>
          <a:xfrm>
            <a:off x="1719561" y="982131"/>
            <a:ext cx="8634339" cy="5009235"/>
          </a:xfrm>
          <a:prstGeom prst="rect">
            <a:avLst/>
          </a:prstGeom>
        </p:spPr>
      </p:pic>
      <p:pic>
        <p:nvPicPr>
          <p:cNvPr id="9" name="Image 8">
            <a:extLst>
              <a:ext uri="{FF2B5EF4-FFF2-40B4-BE49-F238E27FC236}">
                <a16:creationId xmlns:a16="http://schemas.microsoft.com/office/drawing/2014/main" xmlns="" id="{79408EE1-5CD5-4FE1-8D91-B3CA21971C43}"/>
              </a:ext>
            </a:extLst>
          </p:cNvPr>
          <p:cNvPicPr>
            <a:picLocks noChangeAspect="1"/>
          </p:cNvPicPr>
          <p:nvPr/>
        </p:nvPicPr>
        <p:blipFill>
          <a:blip r:embed="rId4"/>
          <a:stretch>
            <a:fillRect/>
          </a:stretch>
        </p:blipFill>
        <p:spPr>
          <a:xfrm>
            <a:off x="2066119" y="621502"/>
            <a:ext cx="7553325" cy="1724025"/>
          </a:xfrm>
          <a:prstGeom prst="rect">
            <a:avLst/>
          </a:prstGeom>
        </p:spPr>
      </p:pic>
    </p:spTree>
    <p:extLst>
      <p:ext uri="{BB962C8B-B14F-4D97-AF65-F5344CB8AC3E}">
        <p14:creationId xmlns:p14="http://schemas.microsoft.com/office/powerpoint/2010/main" val="229320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2-3-3)</a:t>
            </a:r>
            <a:r>
              <a:rPr lang="fr-FR" b="1" dirty="0"/>
              <a:t> </a:t>
            </a:r>
            <a:r>
              <a:rPr lang="en-US" b="1" dirty="0">
                <a:solidFill>
                  <a:srgbClr val="0070C0"/>
                </a:solidFill>
              </a:rPr>
              <a:t>Making Directories with </a:t>
            </a:r>
            <a:r>
              <a:rPr lang="en-US" b="1" i="1" dirty="0" err="1">
                <a:solidFill>
                  <a:srgbClr val="0070C0"/>
                </a:solidFill>
              </a:rPr>
              <a:t>createDirectory</a:t>
            </a:r>
            <a:r>
              <a:rPr lang="en-US" b="1" i="1" dirty="0">
                <a:solidFill>
                  <a:srgbClr val="0070C0"/>
                </a:solidFill>
              </a:rPr>
              <a:t>() </a:t>
            </a:r>
            <a:r>
              <a:rPr lang="en-US" b="1" dirty="0">
                <a:solidFill>
                  <a:srgbClr val="0070C0"/>
                </a:solidFill>
              </a:rPr>
              <a:t>and </a:t>
            </a:r>
            <a:r>
              <a:rPr lang="en-US" b="1" i="1" dirty="0" err="1">
                <a:solidFill>
                  <a:srgbClr val="0070C0"/>
                </a:solidFill>
              </a:rPr>
              <a:t>createDirectories</a:t>
            </a:r>
            <a:r>
              <a:rPr lang="en-US" b="1" i="1" dirty="0">
                <a:solidFill>
                  <a:srgbClr val="0070C0"/>
                </a:solidFill>
              </a:rPr>
              <a:t>()</a:t>
            </a:r>
            <a:r>
              <a:rPr lang="en-US" dirty="0">
                <a:solidFill>
                  <a:srgbClr val="0070C0"/>
                </a:solidFill>
              </a:rPr>
              <a:t> </a:t>
            </a:r>
            <a:r>
              <a:rPr lang="en-US" dirty="0"/>
              <a:t/>
            </a:r>
            <a:br>
              <a:rPr lang="en-US" dirty="0"/>
            </a:br>
            <a:r>
              <a:rPr lang="en-US" dirty="0"/>
              <a:t>To create directories in the legacy java.io API, we called </a:t>
            </a:r>
            <a:r>
              <a:rPr lang="en-US" dirty="0" err="1"/>
              <a:t>mkdir</a:t>
            </a:r>
            <a:r>
              <a:rPr lang="en-US" dirty="0"/>
              <a:t>() or </a:t>
            </a:r>
            <a:r>
              <a:rPr lang="en-US" dirty="0" err="1"/>
              <a:t>mkdirs</a:t>
            </a:r>
            <a:r>
              <a:rPr lang="en-US" dirty="0"/>
              <a:t>() on a File</a:t>
            </a:r>
            <a:br>
              <a:rPr lang="en-US" dirty="0"/>
            </a:br>
            <a:r>
              <a:rPr lang="en-US" dirty="0"/>
              <a:t>object. In the NIO.2 API, we can use the </a:t>
            </a:r>
            <a:r>
              <a:rPr lang="en-US" dirty="0" err="1"/>
              <a:t>Files.createDirectory</a:t>
            </a:r>
            <a:r>
              <a:rPr lang="en-US" dirty="0"/>
              <a:t>(Path) method to create</a:t>
            </a:r>
            <a:br>
              <a:rPr lang="en-US" dirty="0"/>
            </a:br>
            <a:r>
              <a:rPr lang="en-US" dirty="0"/>
              <a:t>a directory. There is also a plural form of the method called </a:t>
            </a:r>
            <a:r>
              <a:rPr lang="en-US" dirty="0" err="1"/>
              <a:t>createDirectories</a:t>
            </a:r>
            <a:r>
              <a:rPr lang="en-US" dirty="0"/>
              <a:t>(), which</a:t>
            </a:r>
            <a:br>
              <a:rPr lang="en-US" dirty="0"/>
            </a:br>
            <a:r>
              <a:rPr lang="en-US" dirty="0"/>
              <a:t>like </a:t>
            </a:r>
            <a:r>
              <a:rPr lang="en-US" dirty="0" err="1"/>
              <a:t>mkdirs</a:t>
            </a:r>
            <a:r>
              <a:rPr lang="en-US" dirty="0"/>
              <a:t>() creates the target directory along with any nonexistent parent directories</a:t>
            </a:r>
            <a:br>
              <a:rPr lang="en-US" dirty="0"/>
            </a:br>
            <a:r>
              <a:rPr lang="en-US" dirty="0"/>
              <a:t>leading up to the target directory in the path.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63</a:t>
            </a:fld>
            <a:endParaRPr lang="fr-FR"/>
          </a:p>
        </p:txBody>
      </p:sp>
    </p:spTree>
    <p:extLst>
      <p:ext uri="{BB962C8B-B14F-4D97-AF65-F5344CB8AC3E}">
        <p14:creationId xmlns:p14="http://schemas.microsoft.com/office/powerpoint/2010/main" val="4241147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1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2-3-3)</a:t>
            </a:r>
            <a:r>
              <a:rPr lang="fr-FR" b="1" dirty="0"/>
              <a:t> </a:t>
            </a:r>
            <a:r>
              <a:rPr lang="en-US" b="1" dirty="0">
                <a:solidFill>
                  <a:srgbClr val="0070C0"/>
                </a:solidFill>
              </a:rPr>
              <a:t>Making Directories with </a:t>
            </a:r>
            <a:r>
              <a:rPr lang="en-US" b="1" i="1" dirty="0" err="1">
                <a:solidFill>
                  <a:srgbClr val="0070C0"/>
                </a:solidFill>
              </a:rPr>
              <a:t>createDirectory</a:t>
            </a:r>
            <a:r>
              <a:rPr lang="en-US" b="1" i="1" dirty="0">
                <a:solidFill>
                  <a:srgbClr val="0070C0"/>
                </a:solidFill>
              </a:rPr>
              <a:t>() </a:t>
            </a:r>
            <a:r>
              <a:rPr lang="en-US" b="1" dirty="0">
                <a:solidFill>
                  <a:srgbClr val="0070C0"/>
                </a:solidFill>
              </a:rPr>
              <a:t>and </a:t>
            </a:r>
            <a:r>
              <a:rPr lang="en-US" b="1" i="1" dirty="0" err="1">
                <a:solidFill>
                  <a:srgbClr val="0070C0"/>
                </a:solidFill>
              </a:rPr>
              <a:t>createDirectories</a:t>
            </a:r>
            <a:r>
              <a:rPr lang="en-US" b="1" i="1" dirty="0">
                <a:solidFill>
                  <a:srgbClr val="0070C0"/>
                </a:solidFill>
              </a:rPr>
              <a:t>()</a:t>
            </a:r>
            <a:r>
              <a:rPr lang="en-US" dirty="0">
                <a:solidFill>
                  <a:srgbClr val="0070C0"/>
                </a:solidFill>
              </a:rPr>
              <a:t> </a:t>
            </a:r>
            <a:r>
              <a:rPr lang="en-US" dirty="0"/>
              <a:t/>
            </a:r>
            <a:br>
              <a:rPr lang="en-US" dirty="0"/>
            </a:br>
            <a:r>
              <a:rPr lang="en-US" dirty="0"/>
              <a:t>The directory-creation methods can throw the checked </a:t>
            </a:r>
            <a:r>
              <a:rPr lang="en-US" dirty="0" err="1"/>
              <a:t>IOException</a:t>
            </a:r>
            <a:r>
              <a:rPr lang="en-US" dirty="0"/>
              <a:t>, such as when</a:t>
            </a:r>
            <a:br>
              <a:rPr lang="en-US" dirty="0"/>
            </a:br>
            <a:r>
              <a:rPr lang="en-US" dirty="0"/>
              <a:t>the directory cannot be created or already exists. For example, the first method,</a:t>
            </a:r>
            <a:br>
              <a:rPr lang="en-US" dirty="0"/>
            </a:br>
            <a:r>
              <a:rPr lang="en-US" dirty="0" err="1">
                <a:solidFill>
                  <a:srgbClr val="0070C0"/>
                </a:solidFill>
              </a:rPr>
              <a:t>createDirectory</a:t>
            </a:r>
            <a:r>
              <a:rPr lang="en-US" dirty="0">
                <a:solidFill>
                  <a:srgbClr val="0070C0"/>
                </a:solidFill>
              </a:rPr>
              <a:t>(), </a:t>
            </a:r>
            <a:r>
              <a:rPr lang="en-US" dirty="0"/>
              <a:t>will throw an exception if the parent directory in which the new</a:t>
            </a:r>
            <a:br>
              <a:rPr lang="en-US" dirty="0"/>
            </a:br>
            <a:r>
              <a:rPr lang="en-US" dirty="0"/>
              <a:t>directory resides does not exist.</a:t>
            </a:r>
            <a:br>
              <a:rPr lang="en-US" dirty="0"/>
            </a:br>
            <a:r>
              <a:rPr lang="en-US" dirty="0"/>
              <a:t>Both of these methods also accept an optional list of </a:t>
            </a:r>
            <a:r>
              <a:rPr lang="en-US" dirty="0" err="1"/>
              <a:t>FileAttribute</a:t>
            </a:r>
            <a:r>
              <a:rPr lang="en-US" dirty="0"/>
              <a:t>&lt;?&gt; values to set on</a:t>
            </a:r>
            <a:br>
              <a:rPr lang="en-US" dirty="0"/>
            </a:br>
            <a:r>
              <a:rPr lang="en-US" dirty="0"/>
              <a:t>the newly created directory or directories. We will discuss file attributes in the next section.</a:t>
            </a:r>
            <a:br>
              <a:rPr lang="en-US" dirty="0"/>
            </a:br>
            <a:r>
              <a:rPr lang="en-US" dirty="0"/>
              <a:t>We now present a code snippet that shows how to create directories using NIO.2: </a:t>
            </a:r>
            <a:br>
              <a:rPr lang="en-US" dirty="0"/>
            </a:b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64</a:t>
            </a:fld>
            <a:endParaRPr lang="fr-FR"/>
          </a:p>
        </p:txBody>
      </p:sp>
    </p:spTree>
    <p:extLst>
      <p:ext uri="{BB962C8B-B14F-4D97-AF65-F5344CB8AC3E}">
        <p14:creationId xmlns:p14="http://schemas.microsoft.com/office/powerpoint/2010/main" val="30339164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2-3-3)</a:t>
            </a:r>
            <a:r>
              <a:rPr lang="fr-FR" b="1" dirty="0"/>
              <a:t> </a:t>
            </a:r>
            <a:r>
              <a:rPr lang="en-US" b="1" dirty="0">
                <a:solidFill>
                  <a:srgbClr val="0070C0"/>
                </a:solidFill>
              </a:rPr>
              <a:t>Making Directories with </a:t>
            </a:r>
            <a:r>
              <a:rPr lang="en-US" b="1" i="1" dirty="0" err="1">
                <a:solidFill>
                  <a:srgbClr val="0070C0"/>
                </a:solidFill>
              </a:rPr>
              <a:t>createDirectory</a:t>
            </a:r>
            <a:r>
              <a:rPr lang="en-US" b="1" i="1" dirty="0">
                <a:solidFill>
                  <a:srgbClr val="0070C0"/>
                </a:solidFill>
              </a:rPr>
              <a:t>() </a:t>
            </a:r>
            <a:r>
              <a:rPr lang="en-US" b="1" dirty="0">
                <a:solidFill>
                  <a:srgbClr val="0070C0"/>
                </a:solidFill>
              </a:rPr>
              <a:t>and </a:t>
            </a:r>
            <a:r>
              <a:rPr lang="en-US" b="1" i="1" dirty="0" err="1">
                <a:solidFill>
                  <a:srgbClr val="0070C0"/>
                </a:solidFill>
              </a:rPr>
              <a:t>createDirectories</a:t>
            </a:r>
            <a:r>
              <a:rPr lang="en-US" b="1" i="1" dirty="0">
                <a:solidFill>
                  <a:srgbClr val="0070C0"/>
                </a:solidFill>
              </a:rPr>
              <a:t>()</a:t>
            </a:r>
            <a:r>
              <a:rPr lang="en-US" dirty="0">
                <a:solidFill>
                  <a:srgbClr val="0070C0"/>
                </a:solidFill>
              </a:rPr>
              <a:t> </a:t>
            </a:r>
            <a:r>
              <a:rPr lang="en-US" dirty="0"/>
              <a:t/>
            </a:r>
            <a:br>
              <a:rPr lang="en-US" dirty="0"/>
            </a:br>
            <a:r>
              <a:rPr lang="en-US" b="1" dirty="0">
                <a:solidFill>
                  <a:srgbClr val="FF0000"/>
                </a:solidFill>
              </a:rPr>
              <a:t>try {</a:t>
            </a:r>
            <a:br>
              <a:rPr lang="en-US" b="1" dirty="0">
                <a:solidFill>
                  <a:srgbClr val="FF0000"/>
                </a:solidFill>
              </a:rPr>
            </a:br>
            <a:r>
              <a:rPr lang="en-US" b="1" dirty="0" err="1">
                <a:solidFill>
                  <a:srgbClr val="FF0000"/>
                </a:solidFill>
              </a:rPr>
              <a:t>Files.createDirectory</a:t>
            </a:r>
            <a:r>
              <a:rPr lang="en-US" b="1" dirty="0">
                <a:solidFill>
                  <a:srgbClr val="FF0000"/>
                </a:solidFill>
              </a:rPr>
              <a:t>(</a:t>
            </a:r>
            <a:r>
              <a:rPr lang="en-US" b="1" dirty="0" err="1">
                <a:solidFill>
                  <a:srgbClr val="FF0000"/>
                </a:solidFill>
              </a:rPr>
              <a:t>Paths.get</a:t>
            </a:r>
            <a:r>
              <a:rPr lang="en-US" b="1" dirty="0">
                <a:solidFill>
                  <a:srgbClr val="FF0000"/>
                </a:solidFill>
              </a:rPr>
              <a:t>("/bison/field"));</a:t>
            </a:r>
            <a:br>
              <a:rPr lang="en-US" b="1" dirty="0">
                <a:solidFill>
                  <a:srgbClr val="FF0000"/>
                </a:solidFill>
              </a:rPr>
            </a:br>
            <a:r>
              <a:rPr lang="en-US" b="1" dirty="0" err="1">
                <a:solidFill>
                  <a:srgbClr val="FF0000"/>
                </a:solidFill>
              </a:rPr>
              <a:t>Files.createDirectories</a:t>
            </a:r>
            <a:r>
              <a:rPr lang="en-US" b="1" dirty="0">
                <a:solidFill>
                  <a:srgbClr val="FF0000"/>
                </a:solidFill>
              </a:rPr>
              <a:t>(</a:t>
            </a:r>
            <a:r>
              <a:rPr lang="en-US" b="1" dirty="0" err="1">
                <a:solidFill>
                  <a:srgbClr val="FF0000"/>
                </a:solidFill>
              </a:rPr>
              <a:t>Paths.get</a:t>
            </a:r>
            <a:r>
              <a:rPr lang="en-US" b="1" dirty="0">
                <a:solidFill>
                  <a:srgbClr val="FF0000"/>
                </a:solidFill>
              </a:rPr>
              <a:t>("/bison/field/pasture/green"));</a:t>
            </a:r>
            <a:br>
              <a:rPr lang="en-US" b="1" dirty="0">
                <a:solidFill>
                  <a:srgbClr val="FF0000"/>
                </a:solidFill>
              </a:rPr>
            </a:br>
            <a:r>
              <a:rPr lang="en-US" b="1" dirty="0">
                <a:solidFill>
                  <a:srgbClr val="FF0000"/>
                </a:solidFill>
              </a:rPr>
              <a:t>} catch (</a:t>
            </a:r>
            <a:r>
              <a:rPr lang="en-US" b="1" dirty="0" err="1">
                <a:solidFill>
                  <a:srgbClr val="FF0000"/>
                </a:solidFill>
              </a:rPr>
              <a:t>IOException</a:t>
            </a:r>
            <a:r>
              <a:rPr lang="en-US" b="1" dirty="0">
                <a:solidFill>
                  <a:srgbClr val="FF0000"/>
                </a:solidFill>
              </a:rPr>
              <a:t> e) {</a:t>
            </a:r>
            <a:br>
              <a:rPr lang="en-US" b="1" dirty="0">
                <a:solidFill>
                  <a:srgbClr val="FF0000"/>
                </a:solidFill>
              </a:rPr>
            </a:br>
            <a:r>
              <a:rPr lang="en-US" b="1" dirty="0">
                <a:solidFill>
                  <a:srgbClr val="FF0000"/>
                </a:solidFill>
              </a:rPr>
              <a:t>// Handle file I/O exception...</a:t>
            </a:r>
            <a:br>
              <a:rPr lang="en-US" b="1" dirty="0">
                <a:solidFill>
                  <a:srgbClr val="FF0000"/>
                </a:solidFill>
              </a:rPr>
            </a:br>
            <a:r>
              <a:rPr lang="en-US" b="1" dirty="0">
                <a:solidFill>
                  <a:srgbClr val="FF0000"/>
                </a:solidFill>
              </a:rPr>
              <a:t>}</a:t>
            </a:r>
            <a:r>
              <a:rPr lang="en-US" dirty="0"/>
              <a:t/>
            </a:r>
            <a:br>
              <a:rPr lang="en-US" dirty="0"/>
            </a:br>
            <a:r>
              <a:rPr lang="en-US" dirty="0"/>
              <a:t>The first example creates a new directory, field, in the directory /bison, assuming</a:t>
            </a:r>
            <a:br>
              <a:rPr lang="en-US" dirty="0"/>
            </a:br>
            <a:r>
              <a:rPr lang="en-US" dirty="0"/>
              <a:t>/bison exists; or else an exception is thrown. Contrast this with the second example that</a:t>
            </a:r>
            <a:br>
              <a:rPr lang="en-US" dirty="0"/>
            </a:br>
            <a:r>
              <a:rPr lang="en-US" dirty="0"/>
              <a:t>creates the directory green along with any of the following parent directories if they do not</a:t>
            </a:r>
            <a:br>
              <a:rPr lang="en-US" dirty="0"/>
            </a:br>
            <a:r>
              <a:rPr lang="en-US" dirty="0"/>
              <a:t>already exist, such as /bison, /bison/field, or /bison/pasture.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65</a:t>
            </a:fld>
            <a:endParaRPr lang="fr-FR"/>
          </a:p>
        </p:txBody>
      </p:sp>
    </p:spTree>
    <p:extLst>
      <p:ext uri="{BB962C8B-B14F-4D97-AF65-F5344CB8AC3E}">
        <p14:creationId xmlns:p14="http://schemas.microsoft.com/office/powerpoint/2010/main" val="1513791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2-3-4)</a:t>
            </a:r>
            <a:r>
              <a:rPr lang="fr-FR" b="1" dirty="0"/>
              <a:t> </a:t>
            </a:r>
            <a:r>
              <a:rPr lang="en-US" b="1" dirty="0">
                <a:solidFill>
                  <a:srgbClr val="0070C0"/>
                </a:solidFill>
              </a:rPr>
              <a:t>Duplicating File Contents with </a:t>
            </a:r>
            <a:r>
              <a:rPr lang="en-US" b="1" i="1" dirty="0">
                <a:solidFill>
                  <a:srgbClr val="0070C0"/>
                </a:solidFill>
              </a:rPr>
              <a:t>copy()</a:t>
            </a:r>
            <a:r>
              <a:rPr lang="en-US" dirty="0">
                <a:solidFill>
                  <a:srgbClr val="0070C0"/>
                </a:solidFill>
              </a:rPr>
              <a:t> </a:t>
            </a:r>
            <a:r>
              <a:rPr lang="en-US" dirty="0"/>
              <a:t/>
            </a:r>
            <a:br>
              <a:rPr lang="en-US" dirty="0"/>
            </a:br>
            <a:r>
              <a:rPr lang="en-US" dirty="0"/>
              <a:t>Unlike the legacy </a:t>
            </a:r>
            <a:r>
              <a:rPr lang="en-US" dirty="0" err="1"/>
              <a:t>java.io.File</a:t>
            </a:r>
            <a:r>
              <a:rPr lang="en-US" dirty="0"/>
              <a:t> class, the NIO.2 Files class provides a set of </a:t>
            </a:r>
            <a:r>
              <a:rPr lang="en-US" i="1" dirty="0">
                <a:solidFill>
                  <a:srgbClr val="0070C0"/>
                </a:solidFill>
              </a:rPr>
              <a:t>overloaded</a:t>
            </a:r>
            <a:br>
              <a:rPr lang="en-US" i="1" dirty="0">
                <a:solidFill>
                  <a:srgbClr val="0070C0"/>
                </a:solidFill>
              </a:rPr>
            </a:br>
            <a:r>
              <a:rPr lang="en-US" i="1" dirty="0">
                <a:solidFill>
                  <a:srgbClr val="0070C0"/>
                </a:solidFill>
              </a:rPr>
              <a:t>copy() methods for copying files and directories within the file system</a:t>
            </a:r>
            <a:r>
              <a:rPr lang="en-US" dirty="0"/>
              <a:t>. The primary one</a:t>
            </a:r>
            <a:br>
              <a:rPr lang="en-US" dirty="0"/>
            </a:br>
            <a:r>
              <a:rPr lang="en-US" dirty="0"/>
              <a:t>that you should know about for the exam is </a:t>
            </a:r>
            <a:r>
              <a:rPr lang="en-US" b="1" dirty="0" err="1">
                <a:solidFill>
                  <a:srgbClr val="0070C0"/>
                </a:solidFill>
              </a:rPr>
              <a:t>Files.copy</a:t>
            </a:r>
            <a:r>
              <a:rPr lang="en-US" b="1" dirty="0">
                <a:solidFill>
                  <a:srgbClr val="0070C0"/>
                </a:solidFill>
              </a:rPr>
              <a:t>(</a:t>
            </a:r>
            <a:r>
              <a:rPr lang="en-US" b="1" dirty="0" err="1">
                <a:solidFill>
                  <a:srgbClr val="0070C0"/>
                </a:solidFill>
              </a:rPr>
              <a:t>Path,Path</a:t>
            </a:r>
            <a:r>
              <a:rPr lang="en-US" b="1" dirty="0">
                <a:solidFill>
                  <a:srgbClr val="0070C0"/>
                </a:solidFill>
              </a:rPr>
              <a:t>), </a:t>
            </a:r>
            <a:r>
              <a:rPr lang="en-US" dirty="0"/>
              <a:t>which copies a</a:t>
            </a:r>
            <a:br>
              <a:rPr lang="en-US" dirty="0"/>
            </a:br>
            <a:r>
              <a:rPr lang="en-US" dirty="0"/>
              <a:t>file or directory from one location to another. The </a:t>
            </a:r>
            <a:r>
              <a:rPr lang="en-US" b="1" dirty="0">
                <a:solidFill>
                  <a:srgbClr val="0070C0"/>
                </a:solidFill>
              </a:rPr>
              <a:t>copy() </a:t>
            </a:r>
            <a:r>
              <a:rPr lang="en-US" dirty="0"/>
              <a:t>method throws the checked</a:t>
            </a:r>
            <a:br>
              <a:rPr lang="en-US" dirty="0"/>
            </a:br>
            <a:r>
              <a:rPr lang="en-US" dirty="0" err="1"/>
              <a:t>IOException</a:t>
            </a:r>
            <a:r>
              <a:rPr lang="en-US" dirty="0"/>
              <a:t>, such as when the file or directory does not exist or cannot be read.</a:t>
            </a:r>
            <a:br>
              <a:rPr lang="en-US" dirty="0"/>
            </a:br>
            <a:r>
              <a:rPr lang="en-US" dirty="0"/>
              <a:t>Directory copies are shallow rather than deep, meaning that files and subdirectories</a:t>
            </a:r>
            <a:br>
              <a:rPr lang="en-US" dirty="0"/>
            </a:br>
            <a:r>
              <a:rPr lang="en-US" dirty="0"/>
              <a:t>within the directory are not copied. To copy the contents of a directory, you would need to create a function to traverse the directory and copy each file and subdirectory individually: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66</a:t>
            </a:fld>
            <a:endParaRPr lang="fr-FR"/>
          </a:p>
        </p:txBody>
      </p:sp>
    </p:spTree>
    <p:extLst>
      <p:ext uri="{BB962C8B-B14F-4D97-AF65-F5344CB8AC3E}">
        <p14:creationId xmlns:p14="http://schemas.microsoft.com/office/powerpoint/2010/main" val="3188940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2-3-4)</a:t>
            </a:r>
            <a:r>
              <a:rPr lang="fr-FR" b="1" dirty="0"/>
              <a:t> </a:t>
            </a:r>
            <a:r>
              <a:rPr lang="en-US" b="1" dirty="0">
                <a:solidFill>
                  <a:srgbClr val="0070C0"/>
                </a:solidFill>
              </a:rPr>
              <a:t>Duplicating File Contents with </a:t>
            </a:r>
            <a:r>
              <a:rPr lang="en-US" b="1" i="1" dirty="0">
                <a:solidFill>
                  <a:srgbClr val="0070C0"/>
                </a:solidFill>
              </a:rPr>
              <a:t>copy()</a:t>
            </a:r>
            <a:r>
              <a:rPr lang="en-US" dirty="0">
                <a:solidFill>
                  <a:srgbClr val="0070C0"/>
                </a:solidFill>
              </a:rPr>
              <a:t> </a:t>
            </a:r>
            <a:r>
              <a:rPr lang="en-US" dirty="0"/>
              <a:t/>
            </a:r>
            <a:br>
              <a:rPr lang="en-US" dirty="0"/>
            </a:br>
            <a:r>
              <a:rPr lang="en-US" b="1" dirty="0">
                <a:solidFill>
                  <a:srgbClr val="FF0000"/>
                </a:solidFill>
              </a:rPr>
              <a:t>try {</a:t>
            </a:r>
            <a:br>
              <a:rPr lang="en-US" b="1" dirty="0">
                <a:solidFill>
                  <a:srgbClr val="FF0000"/>
                </a:solidFill>
              </a:rPr>
            </a:br>
            <a:r>
              <a:rPr lang="en-US" b="1" dirty="0" err="1">
                <a:solidFill>
                  <a:srgbClr val="FF0000"/>
                </a:solidFill>
              </a:rPr>
              <a:t>Files.copy</a:t>
            </a:r>
            <a:r>
              <a:rPr lang="en-US" b="1" dirty="0">
                <a:solidFill>
                  <a:srgbClr val="FF0000"/>
                </a:solidFill>
              </a:rPr>
              <a:t>(</a:t>
            </a:r>
            <a:r>
              <a:rPr lang="en-US" b="1" dirty="0" err="1">
                <a:solidFill>
                  <a:srgbClr val="FF0000"/>
                </a:solidFill>
              </a:rPr>
              <a:t>Paths.get</a:t>
            </a:r>
            <a:r>
              <a:rPr lang="en-US" b="1" dirty="0">
                <a:solidFill>
                  <a:srgbClr val="FF0000"/>
                </a:solidFill>
              </a:rPr>
              <a:t>("/panda"), </a:t>
            </a:r>
            <a:r>
              <a:rPr lang="en-US" b="1" dirty="0" err="1">
                <a:solidFill>
                  <a:srgbClr val="FF0000"/>
                </a:solidFill>
              </a:rPr>
              <a:t>Paths.get</a:t>
            </a:r>
            <a:r>
              <a:rPr lang="en-US" b="1" dirty="0">
                <a:solidFill>
                  <a:srgbClr val="FF0000"/>
                </a:solidFill>
              </a:rPr>
              <a:t>("/panda-save"));</a:t>
            </a:r>
            <a:br>
              <a:rPr lang="en-US" b="1" dirty="0">
                <a:solidFill>
                  <a:srgbClr val="FF0000"/>
                </a:solidFill>
              </a:rPr>
            </a:br>
            <a:r>
              <a:rPr lang="en-US" b="1" dirty="0" err="1">
                <a:solidFill>
                  <a:srgbClr val="FF0000"/>
                </a:solidFill>
              </a:rPr>
              <a:t>Files.copy</a:t>
            </a:r>
            <a:r>
              <a:rPr lang="en-US" b="1" dirty="0">
                <a:solidFill>
                  <a:srgbClr val="FF0000"/>
                </a:solidFill>
              </a:rPr>
              <a:t>(</a:t>
            </a:r>
            <a:r>
              <a:rPr lang="en-US" b="1" dirty="0" err="1">
                <a:solidFill>
                  <a:srgbClr val="FF0000"/>
                </a:solidFill>
              </a:rPr>
              <a:t>Paths.get</a:t>
            </a:r>
            <a:r>
              <a:rPr lang="en-US" b="1" dirty="0">
                <a:solidFill>
                  <a:srgbClr val="FF0000"/>
                </a:solidFill>
              </a:rPr>
              <a:t>("/panda/bamboo.txt"),</a:t>
            </a:r>
            <a:br>
              <a:rPr lang="en-US" b="1" dirty="0">
                <a:solidFill>
                  <a:srgbClr val="FF0000"/>
                </a:solidFill>
              </a:rPr>
            </a:br>
            <a:r>
              <a:rPr lang="en-US" b="1" dirty="0" err="1">
                <a:solidFill>
                  <a:srgbClr val="FF0000"/>
                </a:solidFill>
              </a:rPr>
              <a:t>Paths.get</a:t>
            </a:r>
            <a:r>
              <a:rPr lang="en-US" b="1" dirty="0">
                <a:solidFill>
                  <a:srgbClr val="FF0000"/>
                </a:solidFill>
              </a:rPr>
              <a:t>("/panda-save/bamboo.txt"));</a:t>
            </a:r>
            <a:br>
              <a:rPr lang="en-US" b="1" dirty="0">
                <a:solidFill>
                  <a:srgbClr val="FF0000"/>
                </a:solidFill>
              </a:rPr>
            </a:br>
            <a:r>
              <a:rPr lang="en-US" b="1" dirty="0">
                <a:solidFill>
                  <a:srgbClr val="FF0000"/>
                </a:solidFill>
              </a:rPr>
              <a:t>} catch (</a:t>
            </a:r>
            <a:r>
              <a:rPr lang="en-US" b="1" dirty="0" err="1">
                <a:solidFill>
                  <a:srgbClr val="FF0000"/>
                </a:solidFill>
              </a:rPr>
              <a:t>IOException</a:t>
            </a:r>
            <a:r>
              <a:rPr lang="en-US" b="1" dirty="0">
                <a:solidFill>
                  <a:srgbClr val="FF0000"/>
                </a:solidFill>
              </a:rPr>
              <a:t> e) {</a:t>
            </a:r>
            <a:br>
              <a:rPr lang="en-US" b="1" dirty="0">
                <a:solidFill>
                  <a:srgbClr val="FF0000"/>
                </a:solidFill>
              </a:rPr>
            </a:br>
            <a:r>
              <a:rPr lang="en-US" b="1" dirty="0">
                <a:solidFill>
                  <a:srgbClr val="FF0000"/>
                </a:solidFill>
              </a:rPr>
              <a:t>// Handle file I/O exception...</a:t>
            </a:r>
            <a:br>
              <a:rPr lang="en-US" b="1" dirty="0">
                <a:solidFill>
                  <a:srgbClr val="FF0000"/>
                </a:solidFill>
              </a:rPr>
            </a:br>
            <a:r>
              <a:rPr lang="en-US" b="1" dirty="0">
                <a:solidFill>
                  <a:srgbClr val="FF0000"/>
                </a:solidFill>
              </a:rPr>
              <a:t>}</a:t>
            </a:r>
            <a:r>
              <a:rPr lang="en-US" dirty="0"/>
              <a:t/>
            </a:r>
            <a:br>
              <a:rPr lang="en-US" dirty="0"/>
            </a:br>
            <a:r>
              <a:rPr lang="en-US" dirty="0"/>
              <a:t>The first example performs a shallow copy of the panda directory, creating a new</a:t>
            </a:r>
            <a:br>
              <a:rPr lang="en-US" dirty="0"/>
            </a:br>
            <a:r>
              <a:rPr lang="en-US" dirty="0"/>
              <a:t>panda-save directory, but it does not copy any of the contents of the original directory.</a:t>
            </a:r>
            <a:br>
              <a:rPr lang="en-US" dirty="0"/>
            </a:br>
            <a:r>
              <a:rPr lang="en-US" dirty="0"/>
              <a:t>The second example copies the bamboo.txt file from the directory panda to the directory</a:t>
            </a:r>
            <a:br>
              <a:rPr lang="en-US" dirty="0"/>
            </a:br>
            <a:r>
              <a:rPr lang="en-US" dirty="0"/>
              <a:t>panda-save.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67</a:t>
            </a:fld>
            <a:endParaRPr lang="fr-FR"/>
          </a:p>
        </p:txBody>
      </p:sp>
    </p:spTree>
    <p:extLst>
      <p:ext uri="{BB962C8B-B14F-4D97-AF65-F5344CB8AC3E}">
        <p14:creationId xmlns:p14="http://schemas.microsoft.com/office/powerpoint/2010/main" val="1191501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2-3-5)</a:t>
            </a:r>
            <a:r>
              <a:rPr lang="fr-FR" b="1" dirty="0"/>
              <a:t> </a:t>
            </a:r>
            <a:r>
              <a:rPr lang="en-US" b="1" dirty="0">
                <a:solidFill>
                  <a:srgbClr val="0070C0"/>
                </a:solidFill>
              </a:rPr>
              <a:t>Copying Files with </a:t>
            </a:r>
            <a:r>
              <a:rPr lang="en-US" b="1" i="1" dirty="0">
                <a:solidFill>
                  <a:srgbClr val="0070C0"/>
                </a:solidFill>
              </a:rPr>
              <a:t>java.io </a:t>
            </a:r>
            <a:r>
              <a:rPr lang="en-US" b="1" dirty="0">
                <a:solidFill>
                  <a:srgbClr val="0070C0"/>
                </a:solidFill>
              </a:rPr>
              <a:t>and NIO.2</a:t>
            </a:r>
            <a:r>
              <a:rPr lang="en-US" dirty="0">
                <a:solidFill>
                  <a:srgbClr val="0070C0"/>
                </a:solidFill>
              </a:rPr>
              <a:t> </a:t>
            </a:r>
            <a:r>
              <a:rPr lang="en-US" dirty="0"/>
              <a:t/>
            </a:r>
            <a:br>
              <a:rPr lang="en-US" dirty="0"/>
            </a:br>
            <a:r>
              <a:rPr lang="en-US" dirty="0"/>
              <a:t>The NIO.2 Files API class contains </a:t>
            </a:r>
            <a:r>
              <a:rPr lang="en-US" dirty="0">
                <a:solidFill>
                  <a:srgbClr val="0070C0"/>
                </a:solidFill>
              </a:rPr>
              <a:t>two overloaded copy() </a:t>
            </a:r>
            <a:r>
              <a:rPr lang="en-US" dirty="0"/>
              <a:t>methods for copying files</a:t>
            </a:r>
            <a:br>
              <a:rPr lang="en-US" dirty="0"/>
            </a:br>
            <a:r>
              <a:rPr lang="en-US" dirty="0"/>
              <a:t>using java.io streams, as described in Chapter 8. </a:t>
            </a:r>
            <a:r>
              <a:rPr lang="en-US" b="1" dirty="0">
                <a:solidFill>
                  <a:srgbClr val="7030A0"/>
                </a:solidFill>
              </a:rPr>
              <a:t>The first copy() method takes a </a:t>
            </a:r>
            <a:r>
              <a:rPr lang="en-US" b="1" i="1" dirty="0">
                <a:solidFill>
                  <a:srgbClr val="7030A0"/>
                </a:solidFill>
              </a:rPr>
              <a:t>source</a:t>
            </a:r>
            <a:br>
              <a:rPr lang="en-US" b="1" i="1" dirty="0">
                <a:solidFill>
                  <a:srgbClr val="7030A0"/>
                </a:solidFill>
              </a:rPr>
            </a:br>
            <a:r>
              <a:rPr lang="en-US" b="1" dirty="0" err="1">
                <a:solidFill>
                  <a:srgbClr val="7030A0"/>
                </a:solidFill>
              </a:rPr>
              <a:t>java.io.InputStream</a:t>
            </a:r>
            <a:r>
              <a:rPr lang="en-US" b="1" dirty="0">
                <a:solidFill>
                  <a:srgbClr val="7030A0"/>
                </a:solidFill>
              </a:rPr>
              <a:t> along with a </a:t>
            </a:r>
            <a:r>
              <a:rPr lang="en-US" b="1" i="1" dirty="0">
                <a:solidFill>
                  <a:srgbClr val="7030A0"/>
                </a:solidFill>
              </a:rPr>
              <a:t>target </a:t>
            </a:r>
            <a:r>
              <a:rPr lang="en-US" b="1" dirty="0">
                <a:solidFill>
                  <a:srgbClr val="7030A0"/>
                </a:solidFill>
              </a:rPr>
              <a:t>Path object. It reads the contents from the</a:t>
            </a:r>
            <a:br>
              <a:rPr lang="en-US" b="1" dirty="0">
                <a:solidFill>
                  <a:srgbClr val="7030A0"/>
                </a:solidFill>
              </a:rPr>
            </a:br>
            <a:r>
              <a:rPr lang="en-US" b="1" dirty="0">
                <a:solidFill>
                  <a:srgbClr val="7030A0"/>
                </a:solidFill>
              </a:rPr>
              <a:t>stream and writes the output to a file represented by a Path object.</a:t>
            </a:r>
            <a:br>
              <a:rPr lang="en-US" b="1" dirty="0">
                <a:solidFill>
                  <a:srgbClr val="7030A0"/>
                </a:solidFill>
              </a:rPr>
            </a:br>
            <a:r>
              <a:rPr lang="en-US" b="1" dirty="0">
                <a:solidFill>
                  <a:srgbClr val="002060"/>
                </a:solidFill>
              </a:rPr>
              <a:t>The second copy() method takes a </a:t>
            </a:r>
            <a:r>
              <a:rPr lang="en-US" b="1" i="1" dirty="0">
                <a:solidFill>
                  <a:srgbClr val="002060"/>
                </a:solidFill>
              </a:rPr>
              <a:t>source </a:t>
            </a:r>
            <a:r>
              <a:rPr lang="en-US" b="1" dirty="0">
                <a:solidFill>
                  <a:srgbClr val="002060"/>
                </a:solidFill>
              </a:rPr>
              <a:t>Path object and </a:t>
            </a:r>
            <a:r>
              <a:rPr lang="en-US" b="1" i="1" dirty="0">
                <a:solidFill>
                  <a:srgbClr val="002060"/>
                </a:solidFill>
              </a:rPr>
              <a:t>target </a:t>
            </a:r>
            <a:r>
              <a:rPr lang="en-US" b="1" dirty="0" err="1">
                <a:solidFill>
                  <a:srgbClr val="002060"/>
                </a:solidFill>
              </a:rPr>
              <a:t>java.io.OutputStream</a:t>
            </a:r>
            <a:r>
              <a:rPr lang="en-US" b="1" dirty="0">
                <a:solidFill>
                  <a:srgbClr val="002060"/>
                </a:solidFill>
              </a:rPr>
              <a:t>. It reads the contents of the file and writes the output to the stream. The following are examples of each copy() method: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68</a:t>
            </a:fld>
            <a:endParaRPr lang="fr-FR"/>
          </a:p>
        </p:txBody>
      </p:sp>
    </p:spTree>
    <p:extLst>
      <p:ext uri="{BB962C8B-B14F-4D97-AF65-F5344CB8AC3E}">
        <p14:creationId xmlns:p14="http://schemas.microsoft.com/office/powerpoint/2010/main" val="3966778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2-3-5)</a:t>
            </a:r>
            <a:r>
              <a:rPr lang="fr-FR" b="1" dirty="0"/>
              <a:t> </a:t>
            </a:r>
            <a:r>
              <a:rPr lang="en-US" b="1" dirty="0">
                <a:solidFill>
                  <a:srgbClr val="0070C0"/>
                </a:solidFill>
              </a:rPr>
              <a:t>Copying Files with </a:t>
            </a:r>
            <a:r>
              <a:rPr lang="en-US" b="1" i="1" dirty="0">
                <a:solidFill>
                  <a:srgbClr val="0070C0"/>
                </a:solidFill>
              </a:rPr>
              <a:t>java.io </a:t>
            </a:r>
            <a:r>
              <a:rPr lang="en-US" b="1" dirty="0">
                <a:solidFill>
                  <a:srgbClr val="0070C0"/>
                </a:solidFill>
              </a:rPr>
              <a:t>and NIO.2</a:t>
            </a:r>
            <a:r>
              <a:rPr lang="en-US" dirty="0">
                <a:solidFill>
                  <a:srgbClr val="0070C0"/>
                </a:solidFill>
              </a:rPr>
              <a:t> </a:t>
            </a:r>
            <a:r>
              <a:rPr lang="en-US" dirty="0"/>
              <a:t/>
            </a:r>
            <a:br>
              <a:rPr lang="en-US" dirty="0"/>
            </a:br>
            <a:r>
              <a:rPr lang="fr-FR" dirty="0" err="1"/>
              <a:t>try</a:t>
            </a:r>
            <a:r>
              <a:rPr lang="fr-FR" dirty="0"/>
              <a:t> (</a:t>
            </a:r>
            <a:r>
              <a:rPr lang="fr-FR" dirty="0" err="1"/>
              <a:t>InputStream</a:t>
            </a:r>
            <a:r>
              <a:rPr lang="fr-FR" dirty="0"/>
              <a:t> </a:t>
            </a:r>
            <a:r>
              <a:rPr lang="fr-FR" dirty="0" err="1"/>
              <a:t>is</a:t>
            </a:r>
            <a:r>
              <a:rPr lang="fr-FR" dirty="0"/>
              <a:t> = new </a:t>
            </a:r>
            <a:r>
              <a:rPr lang="fr-FR" dirty="0" err="1"/>
              <a:t>FileInputStream</a:t>
            </a:r>
            <a:r>
              <a:rPr lang="fr-FR" dirty="0"/>
              <a:t>("source-data.txt");</a:t>
            </a:r>
            <a:br>
              <a:rPr lang="fr-FR" dirty="0"/>
            </a:br>
            <a:r>
              <a:rPr lang="fr-FR" dirty="0" err="1"/>
              <a:t>OutputStream</a:t>
            </a:r>
            <a:r>
              <a:rPr lang="fr-FR" dirty="0"/>
              <a:t> out = new </a:t>
            </a:r>
            <a:r>
              <a:rPr lang="fr-FR" dirty="0" err="1"/>
              <a:t>FileOutputStream</a:t>
            </a:r>
            <a:r>
              <a:rPr lang="fr-FR" dirty="0"/>
              <a:t>("output-data.txt")) {</a:t>
            </a:r>
            <a:br>
              <a:rPr lang="fr-FR" dirty="0"/>
            </a:br>
            <a:r>
              <a:rPr lang="fr-FR" dirty="0"/>
              <a:t>// Copy </a:t>
            </a:r>
            <a:r>
              <a:rPr lang="fr-FR" dirty="0" err="1"/>
              <a:t>stream</a:t>
            </a:r>
            <a:r>
              <a:rPr lang="fr-FR" dirty="0"/>
              <a:t> data to file</a:t>
            </a:r>
            <a:br>
              <a:rPr lang="fr-FR" dirty="0"/>
            </a:br>
            <a:r>
              <a:rPr lang="fr-FR" b="1" dirty="0" err="1"/>
              <a:t>Files.copy</a:t>
            </a:r>
            <a:r>
              <a:rPr lang="fr-FR" b="1" dirty="0"/>
              <a:t>(</a:t>
            </a:r>
            <a:r>
              <a:rPr lang="fr-FR" b="1" dirty="0" err="1"/>
              <a:t>is</a:t>
            </a:r>
            <a:r>
              <a:rPr lang="fr-FR" b="1" dirty="0"/>
              <a:t>, </a:t>
            </a:r>
            <a:r>
              <a:rPr lang="fr-FR" b="1" dirty="0" err="1"/>
              <a:t>Paths.get</a:t>
            </a:r>
            <a:r>
              <a:rPr lang="fr-FR" b="1" dirty="0"/>
              <a:t>("c:\\mammals\\wolf.txt"));</a:t>
            </a:r>
            <a:br>
              <a:rPr lang="fr-FR" b="1" dirty="0"/>
            </a:br>
            <a:r>
              <a:rPr lang="fr-FR" dirty="0"/>
              <a:t>// Copy file data to </a:t>
            </a:r>
            <a:r>
              <a:rPr lang="fr-FR" dirty="0" err="1"/>
              <a:t>stream</a:t>
            </a:r>
            <a:r>
              <a:rPr lang="fr-FR" dirty="0"/>
              <a:t/>
            </a:r>
            <a:br>
              <a:rPr lang="fr-FR" dirty="0"/>
            </a:br>
            <a:r>
              <a:rPr lang="fr-FR" b="1" dirty="0" err="1"/>
              <a:t>Files.copy</a:t>
            </a:r>
            <a:r>
              <a:rPr lang="fr-FR" b="1" dirty="0"/>
              <a:t>(</a:t>
            </a:r>
            <a:r>
              <a:rPr lang="fr-FR" b="1" dirty="0" err="1"/>
              <a:t>Paths.get</a:t>
            </a:r>
            <a:r>
              <a:rPr lang="fr-FR" b="1" dirty="0"/>
              <a:t>("c:\\fish\\clown.xsl"), out);</a:t>
            </a:r>
            <a:br>
              <a:rPr lang="fr-FR" b="1" dirty="0"/>
            </a:br>
            <a:r>
              <a:rPr lang="fr-FR" dirty="0"/>
              <a:t>} catch (</a:t>
            </a:r>
            <a:r>
              <a:rPr lang="fr-FR" dirty="0" err="1"/>
              <a:t>IOException</a:t>
            </a:r>
            <a:r>
              <a:rPr lang="fr-FR" dirty="0"/>
              <a:t> e) {</a:t>
            </a:r>
            <a:br>
              <a:rPr lang="fr-FR" dirty="0"/>
            </a:br>
            <a:r>
              <a:rPr lang="fr-FR" dirty="0"/>
              <a:t>// </a:t>
            </a:r>
            <a:r>
              <a:rPr lang="fr-FR" dirty="0" err="1"/>
              <a:t>Handle</a:t>
            </a:r>
            <a:r>
              <a:rPr lang="fr-FR" dirty="0"/>
              <a:t> file I/O exception...</a:t>
            </a:r>
            <a:br>
              <a:rPr lang="fr-FR" dirty="0"/>
            </a:br>
            <a:r>
              <a:rPr lang="fr-FR" dirty="0"/>
              <a:t>} </a:t>
            </a:r>
            <a:endParaRPr lang="en-US"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69</a:t>
            </a:fld>
            <a:endParaRPr lang="fr-FR"/>
          </a:p>
        </p:txBody>
      </p:sp>
    </p:spTree>
    <p:extLst>
      <p:ext uri="{BB962C8B-B14F-4D97-AF65-F5344CB8AC3E}">
        <p14:creationId xmlns:p14="http://schemas.microsoft.com/office/powerpoint/2010/main" val="199132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563944"/>
          </a:xfrm>
        </p:spPr>
        <p:txBody>
          <a:bodyPr>
            <a:normAutofit lnSpcReduction="10000"/>
          </a:bodyPr>
          <a:lstStyle/>
          <a:p>
            <a:r>
              <a:rPr lang="en-US" b="1" dirty="0">
                <a:solidFill>
                  <a:srgbClr val="0070C0"/>
                </a:solidFill>
              </a:rPr>
              <a:t>2-Creating Instances with Factory and Helper Classes</a:t>
            </a:r>
            <a:r>
              <a:rPr lang="en-US" dirty="0">
                <a:solidFill>
                  <a:srgbClr val="0070C0"/>
                </a:solidFill>
              </a:rPr>
              <a:t> </a:t>
            </a:r>
            <a:r>
              <a:rPr lang="en-US" dirty="0"/>
              <a:t/>
            </a:r>
            <a:br>
              <a:rPr lang="en-US" dirty="0"/>
            </a:br>
            <a:r>
              <a:rPr lang="en-US" dirty="0"/>
              <a:t>The NIO.2 API makes good use of the factory pattern as discussed in Chapter 2, “Design Patterns and Principles.” </a:t>
            </a:r>
          </a:p>
          <a:p>
            <a:r>
              <a:rPr lang="en-US" dirty="0"/>
              <a:t>Remember that a factory class can be implemented using static methods to create instances of another class. </a:t>
            </a:r>
          </a:p>
          <a:p>
            <a:r>
              <a:rPr lang="en-US" dirty="0"/>
              <a:t>For example, you can create an instance of a </a:t>
            </a:r>
            <a:r>
              <a:rPr lang="en-US" b="1" dirty="0">
                <a:solidFill>
                  <a:srgbClr val="0070C0"/>
                </a:solidFill>
              </a:rPr>
              <a:t>Path interface</a:t>
            </a:r>
            <a:r>
              <a:rPr lang="en-US" dirty="0"/>
              <a:t> using a static method available in the </a:t>
            </a:r>
            <a:r>
              <a:rPr lang="en-US" b="1" dirty="0">
                <a:solidFill>
                  <a:srgbClr val="0070C0"/>
                </a:solidFill>
              </a:rPr>
              <a:t>Paths factory class</a:t>
            </a:r>
            <a:r>
              <a:rPr lang="en-US" dirty="0"/>
              <a:t>. Note the </a:t>
            </a:r>
            <a:r>
              <a:rPr lang="en-US" b="1" dirty="0">
                <a:solidFill>
                  <a:srgbClr val="0070C0"/>
                </a:solidFill>
              </a:rPr>
              <a:t>s</a:t>
            </a:r>
            <a:r>
              <a:rPr lang="en-US" dirty="0"/>
              <a:t> at the end of the Paths class to distinguish it from the Path interface.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DCC1BEC8-44F7-4D1A-864D-887E6D936601}"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E324E4C9-8742-444E-9890-AAFC68E5466B}"/>
              </a:ext>
            </a:extLst>
          </p:cNvPr>
          <p:cNvSpPr>
            <a:spLocks noGrp="1"/>
          </p:cNvSpPr>
          <p:nvPr>
            <p:ph type="sldNum" sz="quarter" idx="12"/>
          </p:nvPr>
        </p:nvSpPr>
        <p:spPr/>
        <p:txBody>
          <a:bodyPr/>
          <a:lstStyle/>
          <a:p>
            <a:fld id="{4A5BDE94-4727-4585-B07D-29C32A2ADF6D}" type="slidenum">
              <a:rPr lang="fr-FR" smtClean="0"/>
              <a:t>7</a:t>
            </a:fld>
            <a:endParaRPr lang="fr-FR"/>
          </a:p>
        </p:txBody>
      </p:sp>
    </p:spTree>
    <p:extLst>
      <p:ext uri="{BB962C8B-B14F-4D97-AF65-F5344CB8AC3E}">
        <p14:creationId xmlns:p14="http://schemas.microsoft.com/office/powerpoint/2010/main" val="2791062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775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2-3-6)</a:t>
            </a:r>
            <a:r>
              <a:rPr lang="fr-FR" b="1" dirty="0"/>
              <a:t> </a:t>
            </a:r>
            <a:r>
              <a:rPr lang="en-US" b="1" dirty="0">
                <a:solidFill>
                  <a:srgbClr val="0070C0"/>
                </a:solidFill>
              </a:rPr>
              <a:t>Changing a File Location with </a:t>
            </a:r>
            <a:r>
              <a:rPr lang="en-US" b="1" i="1" dirty="0">
                <a:solidFill>
                  <a:srgbClr val="0070C0"/>
                </a:solidFill>
              </a:rPr>
              <a:t>move()</a:t>
            </a:r>
            <a:r>
              <a:rPr lang="en-US" dirty="0">
                <a:solidFill>
                  <a:srgbClr val="0070C0"/>
                </a:solidFill>
              </a:rPr>
              <a:t> </a:t>
            </a:r>
          </a:p>
          <a:p>
            <a:pPr marL="0" indent="0">
              <a:buNone/>
            </a:pPr>
            <a:r>
              <a:rPr lang="en-US" dirty="0"/>
              <a:t>The </a:t>
            </a:r>
            <a:r>
              <a:rPr lang="en-US" dirty="0" err="1">
                <a:solidFill>
                  <a:srgbClr val="0070C0"/>
                </a:solidFill>
              </a:rPr>
              <a:t>Files.move</a:t>
            </a:r>
            <a:r>
              <a:rPr lang="en-US" dirty="0">
                <a:solidFill>
                  <a:srgbClr val="0070C0"/>
                </a:solidFill>
              </a:rPr>
              <a:t>(</a:t>
            </a:r>
            <a:r>
              <a:rPr lang="en-US" dirty="0" err="1">
                <a:solidFill>
                  <a:srgbClr val="0070C0"/>
                </a:solidFill>
              </a:rPr>
              <a:t>Path,Path</a:t>
            </a:r>
            <a:r>
              <a:rPr lang="en-US" dirty="0">
                <a:solidFill>
                  <a:srgbClr val="0070C0"/>
                </a:solidFill>
              </a:rPr>
              <a:t>) </a:t>
            </a:r>
            <a:r>
              <a:rPr lang="en-US" dirty="0"/>
              <a:t>method moves or renames a file or directory within the file</a:t>
            </a:r>
            <a:br>
              <a:rPr lang="en-US" dirty="0"/>
            </a:br>
            <a:r>
              <a:rPr lang="en-US" dirty="0"/>
              <a:t>system. Like the copy() method, the move() method also throws the checked </a:t>
            </a:r>
            <a:r>
              <a:rPr lang="en-US" dirty="0" err="1"/>
              <a:t>IOException</a:t>
            </a:r>
            <a:r>
              <a:rPr lang="en-US" dirty="0"/>
              <a:t/>
            </a:r>
            <a:br>
              <a:rPr lang="en-US" dirty="0"/>
            </a:br>
            <a:r>
              <a:rPr lang="en-US" dirty="0"/>
              <a:t>in the event that the file or directory could not be found or moved.</a:t>
            </a:r>
            <a:br>
              <a:rPr lang="en-US" dirty="0"/>
            </a:br>
            <a:r>
              <a:rPr lang="en-US" dirty="0"/>
              <a:t>The following is some sample code that uses the move() method:</a:t>
            </a:r>
            <a:br>
              <a:rPr lang="en-US" dirty="0"/>
            </a:br>
            <a:r>
              <a:rPr lang="en-US" b="1" dirty="0">
                <a:solidFill>
                  <a:srgbClr val="0070C0"/>
                </a:solidFill>
              </a:rPr>
              <a:t>try {</a:t>
            </a:r>
            <a:br>
              <a:rPr lang="en-US" b="1" dirty="0">
                <a:solidFill>
                  <a:srgbClr val="0070C0"/>
                </a:solidFill>
              </a:rPr>
            </a:br>
            <a:r>
              <a:rPr lang="en-US" b="1" dirty="0" err="1">
                <a:solidFill>
                  <a:srgbClr val="0070C0"/>
                </a:solidFill>
              </a:rPr>
              <a:t>Files.move</a:t>
            </a:r>
            <a:r>
              <a:rPr lang="en-US" b="1" dirty="0">
                <a:solidFill>
                  <a:srgbClr val="0070C0"/>
                </a:solidFill>
              </a:rPr>
              <a:t>(</a:t>
            </a:r>
            <a:r>
              <a:rPr lang="en-US" b="1" dirty="0" err="1">
                <a:solidFill>
                  <a:srgbClr val="0070C0"/>
                </a:solidFill>
              </a:rPr>
              <a:t>Paths.get</a:t>
            </a:r>
            <a:r>
              <a:rPr lang="en-US" b="1" dirty="0">
                <a:solidFill>
                  <a:srgbClr val="0070C0"/>
                </a:solidFill>
              </a:rPr>
              <a:t>("c:\\zoo"), </a:t>
            </a:r>
            <a:r>
              <a:rPr lang="en-US" b="1" dirty="0" err="1">
                <a:solidFill>
                  <a:srgbClr val="0070C0"/>
                </a:solidFill>
              </a:rPr>
              <a:t>Paths.get</a:t>
            </a:r>
            <a:r>
              <a:rPr lang="en-US" b="1" dirty="0">
                <a:solidFill>
                  <a:srgbClr val="0070C0"/>
                </a:solidFill>
              </a:rPr>
              <a:t>("c:\\zoo-new"));</a:t>
            </a:r>
            <a:br>
              <a:rPr lang="en-US" b="1" dirty="0">
                <a:solidFill>
                  <a:srgbClr val="0070C0"/>
                </a:solidFill>
              </a:rPr>
            </a:br>
            <a:r>
              <a:rPr lang="en-US" b="1" dirty="0" err="1">
                <a:solidFill>
                  <a:srgbClr val="0070C0"/>
                </a:solidFill>
              </a:rPr>
              <a:t>Files.move</a:t>
            </a:r>
            <a:r>
              <a:rPr lang="en-US" b="1" dirty="0">
                <a:solidFill>
                  <a:srgbClr val="0070C0"/>
                </a:solidFill>
              </a:rPr>
              <a:t>(</a:t>
            </a:r>
            <a:r>
              <a:rPr lang="en-US" b="1" dirty="0" err="1">
                <a:solidFill>
                  <a:srgbClr val="0070C0"/>
                </a:solidFill>
              </a:rPr>
              <a:t>Paths.get</a:t>
            </a:r>
            <a:r>
              <a:rPr lang="en-US" b="1" dirty="0">
                <a:solidFill>
                  <a:srgbClr val="0070C0"/>
                </a:solidFill>
              </a:rPr>
              <a:t>("c:\\user\\addresses.txt"),</a:t>
            </a:r>
            <a:br>
              <a:rPr lang="en-US" b="1" dirty="0">
                <a:solidFill>
                  <a:srgbClr val="0070C0"/>
                </a:solidFill>
              </a:rPr>
            </a:br>
            <a:r>
              <a:rPr lang="en-US" b="1" dirty="0" err="1">
                <a:solidFill>
                  <a:srgbClr val="0070C0"/>
                </a:solidFill>
              </a:rPr>
              <a:t>Paths.get</a:t>
            </a:r>
            <a:r>
              <a:rPr lang="en-US" b="1" dirty="0">
                <a:solidFill>
                  <a:srgbClr val="0070C0"/>
                </a:solidFill>
              </a:rPr>
              <a:t>("c:\\zoo-new\\addresses.txt"));</a:t>
            </a:r>
            <a:br>
              <a:rPr lang="en-US" b="1" dirty="0">
                <a:solidFill>
                  <a:srgbClr val="0070C0"/>
                </a:solidFill>
              </a:rPr>
            </a:br>
            <a:r>
              <a:rPr lang="en-US" b="1" dirty="0">
                <a:solidFill>
                  <a:srgbClr val="0070C0"/>
                </a:solidFill>
              </a:rPr>
              <a:t>} catch (</a:t>
            </a:r>
            <a:r>
              <a:rPr lang="en-US" b="1" dirty="0" err="1">
                <a:solidFill>
                  <a:srgbClr val="0070C0"/>
                </a:solidFill>
              </a:rPr>
              <a:t>IOException</a:t>
            </a:r>
            <a:r>
              <a:rPr lang="en-US" b="1" dirty="0">
                <a:solidFill>
                  <a:srgbClr val="0070C0"/>
                </a:solidFill>
              </a:rPr>
              <a:t> e) {</a:t>
            </a:r>
            <a:br>
              <a:rPr lang="en-US" b="1" dirty="0">
                <a:solidFill>
                  <a:srgbClr val="0070C0"/>
                </a:solidFill>
              </a:rPr>
            </a:br>
            <a:r>
              <a:rPr lang="en-US" b="1" dirty="0">
                <a:solidFill>
                  <a:srgbClr val="0070C0"/>
                </a:solidFill>
              </a:rPr>
              <a:t>// Handle file I/O exception...</a:t>
            </a:r>
            <a:br>
              <a:rPr lang="en-US" b="1" dirty="0">
                <a:solidFill>
                  <a:srgbClr val="0070C0"/>
                </a:solidFill>
              </a:rPr>
            </a:br>
            <a:r>
              <a:rPr lang="en-US" b="1" dirty="0">
                <a:solidFill>
                  <a:srgbClr val="0070C0"/>
                </a:solidFill>
              </a:rPr>
              <a:t>}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70</a:t>
            </a:fld>
            <a:endParaRPr lang="fr-FR"/>
          </a:p>
        </p:txBody>
      </p:sp>
    </p:spTree>
    <p:extLst>
      <p:ext uri="{BB962C8B-B14F-4D97-AF65-F5344CB8AC3E}">
        <p14:creationId xmlns:p14="http://schemas.microsoft.com/office/powerpoint/2010/main" val="1998001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1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2-3-7)</a:t>
            </a:r>
            <a:r>
              <a:rPr lang="fr-FR" b="1" dirty="0"/>
              <a:t> </a:t>
            </a:r>
            <a:r>
              <a:rPr lang="en-US" b="1" dirty="0">
                <a:solidFill>
                  <a:srgbClr val="0070C0"/>
                </a:solidFill>
              </a:rPr>
              <a:t>Removing a File with </a:t>
            </a:r>
            <a:r>
              <a:rPr lang="en-US" b="1" i="1" dirty="0">
                <a:solidFill>
                  <a:srgbClr val="0070C0"/>
                </a:solidFill>
              </a:rPr>
              <a:t>delete() </a:t>
            </a:r>
            <a:r>
              <a:rPr lang="en-US" b="1" dirty="0">
                <a:solidFill>
                  <a:srgbClr val="0070C0"/>
                </a:solidFill>
              </a:rPr>
              <a:t>and </a:t>
            </a:r>
            <a:r>
              <a:rPr lang="en-US" b="1" i="1" dirty="0" err="1">
                <a:solidFill>
                  <a:srgbClr val="0070C0"/>
                </a:solidFill>
              </a:rPr>
              <a:t>deleteIfExists</a:t>
            </a:r>
            <a:r>
              <a:rPr lang="en-US" b="1" i="1" dirty="0">
                <a:solidFill>
                  <a:srgbClr val="0070C0"/>
                </a:solidFill>
              </a:rPr>
              <a:t>()</a:t>
            </a:r>
            <a:r>
              <a:rPr lang="en-US" dirty="0">
                <a:solidFill>
                  <a:srgbClr val="0070C0"/>
                </a:solidFill>
              </a:rPr>
              <a:t> </a:t>
            </a:r>
          </a:p>
          <a:p>
            <a:pPr marL="0" indent="0">
              <a:buNone/>
            </a:pPr>
            <a:r>
              <a:rPr lang="en-US" dirty="0"/>
              <a:t>The </a:t>
            </a:r>
            <a:r>
              <a:rPr lang="en-US" dirty="0" err="1">
                <a:solidFill>
                  <a:srgbClr val="0070C0"/>
                </a:solidFill>
              </a:rPr>
              <a:t>Files.delete</a:t>
            </a:r>
            <a:r>
              <a:rPr lang="en-US" dirty="0">
                <a:solidFill>
                  <a:srgbClr val="0070C0"/>
                </a:solidFill>
              </a:rPr>
              <a:t>(Path) </a:t>
            </a:r>
            <a:r>
              <a:rPr lang="en-US" dirty="0"/>
              <a:t>method deletes a file or empty directory within the file system.</a:t>
            </a:r>
            <a:br>
              <a:rPr lang="en-US" dirty="0"/>
            </a:br>
            <a:r>
              <a:rPr lang="en-US" dirty="0"/>
              <a:t>The delete() method throws the checked </a:t>
            </a:r>
            <a:r>
              <a:rPr lang="en-US" dirty="0" err="1"/>
              <a:t>IOException</a:t>
            </a:r>
            <a:r>
              <a:rPr lang="en-US" dirty="0"/>
              <a:t> under a variety of circumstances.</a:t>
            </a:r>
            <a:br>
              <a:rPr lang="en-US" dirty="0"/>
            </a:br>
            <a:r>
              <a:rPr lang="en-US" dirty="0"/>
              <a:t>For example, if the path represents a non-empty directory, the operation will throw the</a:t>
            </a:r>
            <a:br>
              <a:rPr lang="en-US" dirty="0"/>
            </a:br>
            <a:r>
              <a:rPr lang="en-US" dirty="0"/>
              <a:t>runtime </a:t>
            </a:r>
            <a:r>
              <a:rPr lang="en-US" dirty="0" err="1"/>
              <a:t>DirectoryNotEmptyException</a:t>
            </a:r>
            <a:r>
              <a:rPr lang="en-US" dirty="0"/>
              <a:t>. </a:t>
            </a:r>
            <a:br>
              <a:rPr lang="en-US" dirty="0"/>
            </a:br>
            <a:r>
              <a:rPr lang="en-US" dirty="0"/>
              <a:t>The </a:t>
            </a:r>
            <a:r>
              <a:rPr lang="en-US" dirty="0" err="1">
                <a:solidFill>
                  <a:srgbClr val="0070C0"/>
                </a:solidFill>
              </a:rPr>
              <a:t>deleteIfExists</a:t>
            </a:r>
            <a:r>
              <a:rPr lang="en-US" dirty="0">
                <a:solidFill>
                  <a:srgbClr val="0070C0"/>
                </a:solidFill>
              </a:rPr>
              <a:t>(Path) </a:t>
            </a:r>
            <a:r>
              <a:rPr lang="en-US" dirty="0"/>
              <a:t>method is identical to the delete(Path) method, except</a:t>
            </a:r>
            <a:br>
              <a:rPr lang="en-US" dirty="0"/>
            </a:br>
            <a:r>
              <a:rPr lang="en-US" b="1" dirty="0">
                <a:solidFill>
                  <a:srgbClr val="FF0000"/>
                </a:solidFill>
              </a:rPr>
              <a:t>that it will not throw an exception </a:t>
            </a:r>
            <a:r>
              <a:rPr lang="en-US" dirty="0"/>
              <a:t>if the file or directory does not exist, but instead it will return a </a:t>
            </a:r>
            <a:r>
              <a:rPr lang="en-US" dirty="0" err="1"/>
              <a:t>boolean</a:t>
            </a:r>
            <a:r>
              <a:rPr lang="en-US" dirty="0"/>
              <a:t> value of false. It will still throw an exception if the file or directory does exist but fails, such as in the case of the directory not being empty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71</a:t>
            </a:fld>
            <a:endParaRPr lang="fr-FR"/>
          </a:p>
        </p:txBody>
      </p:sp>
    </p:spTree>
    <p:extLst>
      <p:ext uri="{BB962C8B-B14F-4D97-AF65-F5344CB8AC3E}">
        <p14:creationId xmlns:p14="http://schemas.microsoft.com/office/powerpoint/2010/main" val="2171917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1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2-3-7)</a:t>
            </a:r>
            <a:r>
              <a:rPr lang="fr-FR" b="1" dirty="0"/>
              <a:t> </a:t>
            </a:r>
            <a:r>
              <a:rPr lang="en-US" b="1" dirty="0">
                <a:solidFill>
                  <a:srgbClr val="0070C0"/>
                </a:solidFill>
              </a:rPr>
              <a:t>Removing a File with </a:t>
            </a:r>
            <a:r>
              <a:rPr lang="en-US" b="1" i="1" dirty="0">
                <a:solidFill>
                  <a:srgbClr val="0070C0"/>
                </a:solidFill>
              </a:rPr>
              <a:t>delete() </a:t>
            </a:r>
            <a:r>
              <a:rPr lang="en-US" b="1" dirty="0">
                <a:solidFill>
                  <a:srgbClr val="0070C0"/>
                </a:solidFill>
              </a:rPr>
              <a:t>and </a:t>
            </a:r>
            <a:r>
              <a:rPr lang="en-US" b="1" i="1" dirty="0" err="1">
                <a:solidFill>
                  <a:srgbClr val="0070C0"/>
                </a:solidFill>
              </a:rPr>
              <a:t>deleteIfExists</a:t>
            </a:r>
            <a:r>
              <a:rPr lang="en-US" b="1" i="1" dirty="0">
                <a:solidFill>
                  <a:srgbClr val="0070C0"/>
                </a:solidFill>
              </a:rPr>
              <a:t>()</a:t>
            </a:r>
            <a:r>
              <a:rPr lang="en-US" dirty="0">
                <a:solidFill>
                  <a:srgbClr val="0070C0"/>
                </a:solidFill>
              </a:rPr>
              <a:t> </a:t>
            </a:r>
          </a:p>
          <a:p>
            <a:pPr marL="0" indent="0">
              <a:buNone/>
            </a:pPr>
            <a:r>
              <a:rPr lang="fr-FR" dirty="0" err="1"/>
              <a:t>We</a:t>
            </a:r>
            <a:r>
              <a:rPr lang="fr-FR" dirty="0"/>
              <a:t> </a:t>
            </a:r>
            <a:r>
              <a:rPr lang="fr-FR" dirty="0" err="1"/>
              <a:t>now</a:t>
            </a:r>
            <a:r>
              <a:rPr lang="fr-FR" dirty="0"/>
              <a:t> </a:t>
            </a:r>
            <a:r>
              <a:rPr lang="fr-FR" dirty="0" err="1"/>
              <a:t>provide</a:t>
            </a:r>
            <a:r>
              <a:rPr lang="fr-FR" dirty="0"/>
              <a:t> </a:t>
            </a:r>
            <a:r>
              <a:rPr lang="fr-FR" dirty="0" err="1"/>
              <a:t>sample</a:t>
            </a:r>
            <a:r>
              <a:rPr lang="fr-FR" dirty="0"/>
              <a:t> code </a:t>
            </a:r>
            <a:r>
              <a:rPr lang="fr-FR" dirty="0" err="1"/>
              <a:t>that</a:t>
            </a:r>
            <a:r>
              <a:rPr lang="fr-FR" dirty="0"/>
              <a:t> </a:t>
            </a:r>
            <a:r>
              <a:rPr lang="fr-FR" dirty="0" err="1"/>
              <a:t>performs</a:t>
            </a:r>
            <a:r>
              <a:rPr lang="fr-FR" dirty="0"/>
              <a:t> </a:t>
            </a:r>
            <a:r>
              <a:rPr lang="fr-FR" dirty="0" err="1"/>
              <a:t>delete</a:t>
            </a:r>
            <a:r>
              <a:rPr lang="fr-FR" dirty="0"/>
              <a:t>() </a:t>
            </a:r>
            <a:r>
              <a:rPr lang="fr-FR" dirty="0" err="1"/>
              <a:t>operations</a:t>
            </a:r>
            <a:r>
              <a:rPr lang="fr-FR" dirty="0"/>
              <a:t>:</a:t>
            </a:r>
            <a:br>
              <a:rPr lang="fr-FR" dirty="0"/>
            </a:br>
            <a:r>
              <a:rPr lang="fr-FR" dirty="0" err="1"/>
              <a:t>try</a:t>
            </a:r>
            <a:r>
              <a:rPr lang="fr-FR" dirty="0"/>
              <a:t> {</a:t>
            </a:r>
            <a:br>
              <a:rPr lang="fr-FR" dirty="0"/>
            </a:br>
            <a:r>
              <a:rPr lang="fr-FR" b="1" dirty="0" err="1"/>
              <a:t>Files.delete</a:t>
            </a:r>
            <a:r>
              <a:rPr lang="fr-FR" b="1" dirty="0"/>
              <a:t>(</a:t>
            </a:r>
            <a:r>
              <a:rPr lang="fr-FR" b="1" dirty="0" err="1"/>
              <a:t>Paths.get</a:t>
            </a:r>
            <a:r>
              <a:rPr lang="fr-FR" b="1" dirty="0"/>
              <a:t>("/</a:t>
            </a:r>
            <a:r>
              <a:rPr lang="fr-FR" b="1" dirty="0" err="1"/>
              <a:t>vulture</a:t>
            </a:r>
            <a:r>
              <a:rPr lang="fr-FR" b="1" dirty="0"/>
              <a:t>/feathers.txt"));</a:t>
            </a:r>
            <a:br>
              <a:rPr lang="fr-FR" b="1" dirty="0"/>
            </a:br>
            <a:r>
              <a:rPr lang="fr-FR" b="1" dirty="0" err="1"/>
              <a:t>Files.deleteIfExists</a:t>
            </a:r>
            <a:r>
              <a:rPr lang="fr-FR" b="1" dirty="0"/>
              <a:t>(</a:t>
            </a:r>
            <a:r>
              <a:rPr lang="fr-FR" b="1" dirty="0" err="1"/>
              <a:t>Paths.get</a:t>
            </a:r>
            <a:r>
              <a:rPr lang="fr-FR" b="1" dirty="0"/>
              <a:t>("/pigeon"));</a:t>
            </a:r>
            <a:br>
              <a:rPr lang="fr-FR" b="1" dirty="0"/>
            </a:br>
            <a:r>
              <a:rPr lang="fr-FR" dirty="0"/>
              <a:t>} catch (</a:t>
            </a:r>
            <a:r>
              <a:rPr lang="fr-FR" dirty="0" err="1"/>
              <a:t>IOException</a:t>
            </a:r>
            <a:r>
              <a:rPr lang="fr-FR" dirty="0"/>
              <a:t> e) {</a:t>
            </a:r>
            <a:br>
              <a:rPr lang="fr-FR" dirty="0"/>
            </a:br>
            <a:r>
              <a:rPr lang="fr-FR" dirty="0"/>
              <a:t>// </a:t>
            </a:r>
            <a:r>
              <a:rPr lang="fr-FR" dirty="0" err="1"/>
              <a:t>Handle</a:t>
            </a:r>
            <a:r>
              <a:rPr lang="fr-FR" dirty="0"/>
              <a:t> file I/O exception...</a:t>
            </a:r>
            <a:br>
              <a:rPr lang="fr-FR" dirty="0"/>
            </a:br>
            <a:r>
              <a:rPr lang="fr-FR" dirty="0"/>
              <a:t>} </a:t>
            </a:r>
            <a:br>
              <a:rPr lang="fr-FR" dirty="0"/>
            </a:b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72</a:t>
            </a:fld>
            <a:endParaRPr lang="fr-FR"/>
          </a:p>
        </p:txBody>
      </p:sp>
      <p:sp>
        <p:nvSpPr>
          <p:cNvPr id="7" name="ZoneTexte 6">
            <a:extLst>
              <a:ext uri="{FF2B5EF4-FFF2-40B4-BE49-F238E27FC236}">
                <a16:creationId xmlns:a16="http://schemas.microsoft.com/office/drawing/2014/main" xmlns="" id="{8DAC6B2A-6A5A-4105-A953-7CD2AC605A4E}"/>
              </a:ext>
            </a:extLst>
          </p:cNvPr>
          <p:cNvSpPr txBox="1"/>
          <p:nvPr/>
        </p:nvSpPr>
        <p:spPr>
          <a:xfrm>
            <a:off x="1053319" y="679940"/>
            <a:ext cx="10085362" cy="1600438"/>
          </a:xfrm>
          <a:prstGeom prst="rect">
            <a:avLst/>
          </a:prstGeom>
          <a:solidFill>
            <a:schemeClr val="bg1"/>
          </a:solidFill>
        </p:spPr>
        <p:txBody>
          <a:bodyPr wrap="square" rtlCol="0">
            <a:spAutoFit/>
          </a:bodyPr>
          <a:lstStyle/>
          <a:p>
            <a:pPr algn="just"/>
            <a:r>
              <a:rPr lang="en-US" sz="2000" dirty="0"/>
              <a:t>The first example deletes the features.txt file in the vulture directory, and it throws</a:t>
            </a:r>
            <a:br>
              <a:rPr lang="en-US" sz="2000" dirty="0"/>
            </a:br>
            <a:r>
              <a:rPr lang="en-US" sz="2000" dirty="0"/>
              <a:t>a </a:t>
            </a:r>
            <a:r>
              <a:rPr lang="en-US" sz="2000" dirty="0" err="1"/>
              <a:t>NoSuchFileException</a:t>
            </a:r>
            <a:r>
              <a:rPr lang="en-US" sz="2000" dirty="0"/>
              <a:t> if the file or directory does not exist. The second example deletes</a:t>
            </a:r>
            <a:br>
              <a:rPr lang="en-US" sz="2000" dirty="0"/>
            </a:br>
            <a:r>
              <a:rPr lang="en-US" sz="2000" dirty="0"/>
              <a:t>the pigeon directory assuming it is empty. If the pigeon directory does not exist, then the</a:t>
            </a:r>
            <a:br>
              <a:rPr lang="en-US" sz="2000" dirty="0"/>
            </a:br>
            <a:r>
              <a:rPr lang="en-US" sz="2000" dirty="0"/>
              <a:t>second line will not throw an exception. </a:t>
            </a:r>
            <a:r>
              <a:rPr lang="en-US" dirty="0"/>
              <a:t/>
            </a:r>
            <a:br>
              <a:rPr lang="en-US" dirty="0"/>
            </a:br>
            <a:endParaRPr lang="fr-FR" dirty="0"/>
          </a:p>
        </p:txBody>
      </p:sp>
    </p:spTree>
    <p:extLst>
      <p:ext uri="{BB962C8B-B14F-4D97-AF65-F5344CB8AC3E}">
        <p14:creationId xmlns:p14="http://schemas.microsoft.com/office/powerpoint/2010/main" val="314287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2-3-9) </a:t>
            </a:r>
            <a:r>
              <a:rPr lang="en-US" b="1" dirty="0">
                <a:solidFill>
                  <a:srgbClr val="0070C0"/>
                </a:solidFill>
              </a:rPr>
              <a:t>Reading and Writing File Data with </a:t>
            </a:r>
            <a:r>
              <a:rPr lang="en-US" b="1" i="1" dirty="0" err="1">
                <a:solidFill>
                  <a:srgbClr val="0070C0"/>
                </a:solidFill>
              </a:rPr>
              <a:t>newBufferedReader</a:t>
            </a:r>
            <a:r>
              <a:rPr lang="en-US" b="1" i="1" dirty="0">
                <a:solidFill>
                  <a:srgbClr val="0070C0"/>
                </a:solidFill>
              </a:rPr>
              <a:t>() </a:t>
            </a:r>
            <a:r>
              <a:rPr lang="en-US" b="1" dirty="0">
                <a:solidFill>
                  <a:srgbClr val="0070C0"/>
                </a:solidFill>
              </a:rPr>
              <a:t>and</a:t>
            </a:r>
            <a:br>
              <a:rPr lang="en-US" b="1" dirty="0">
                <a:solidFill>
                  <a:srgbClr val="0070C0"/>
                </a:solidFill>
              </a:rPr>
            </a:br>
            <a:r>
              <a:rPr lang="en-US" b="1" i="1" dirty="0" err="1">
                <a:solidFill>
                  <a:srgbClr val="0070C0"/>
                </a:solidFill>
              </a:rPr>
              <a:t>newBufferedWriter</a:t>
            </a:r>
            <a:r>
              <a:rPr lang="en-US" b="1" i="1" dirty="0">
                <a:solidFill>
                  <a:srgbClr val="0070C0"/>
                </a:solidFill>
              </a:rPr>
              <a:t>()</a:t>
            </a:r>
            <a:r>
              <a:rPr lang="en-US" dirty="0">
                <a:solidFill>
                  <a:srgbClr val="0070C0"/>
                </a:solidFill>
              </a:rPr>
              <a:t> </a:t>
            </a:r>
            <a:r>
              <a:rPr lang="en-US" dirty="0"/>
              <a:t/>
            </a:r>
            <a:br>
              <a:rPr lang="en-US" dirty="0"/>
            </a:br>
            <a:r>
              <a:rPr lang="en-US" dirty="0"/>
              <a:t>The NIO.2 API includes methods for reading and writing file contents using java.io streams. In this manner, the NIO.2 API bridges information about streams, which you learned about in Chapter 8; the Path and Files classes are covered in this chapter.</a:t>
            </a:r>
            <a:br>
              <a:rPr lang="en-US" dirty="0"/>
            </a:b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73</a:t>
            </a:fld>
            <a:endParaRPr lang="fr-FR"/>
          </a:p>
        </p:txBody>
      </p:sp>
    </p:spTree>
    <p:extLst>
      <p:ext uri="{BB962C8B-B14F-4D97-AF65-F5344CB8AC3E}">
        <p14:creationId xmlns:p14="http://schemas.microsoft.com/office/powerpoint/2010/main" val="1480498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2-3-9) </a:t>
            </a:r>
            <a:r>
              <a:rPr lang="en-US" b="1" dirty="0">
                <a:solidFill>
                  <a:srgbClr val="0070C0"/>
                </a:solidFill>
              </a:rPr>
              <a:t>Reading and Writing File Data with </a:t>
            </a:r>
            <a:r>
              <a:rPr lang="en-US" b="1" i="1" dirty="0" err="1">
                <a:solidFill>
                  <a:srgbClr val="002060"/>
                </a:solidFill>
              </a:rPr>
              <a:t>newBufferedReader</a:t>
            </a:r>
            <a:r>
              <a:rPr lang="en-US" b="1" i="1" dirty="0">
                <a:solidFill>
                  <a:srgbClr val="002060"/>
                </a:solidFill>
              </a:rPr>
              <a:t>()</a:t>
            </a:r>
            <a:r>
              <a:rPr lang="en-US" b="1" i="1" dirty="0">
                <a:solidFill>
                  <a:srgbClr val="0070C0"/>
                </a:solidFill>
              </a:rPr>
              <a:t> </a:t>
            </a:r>
            <a:r>
              <a:rPr lang="en-US" b="1" dirty="0">
                <a:solidFill>
                  <a:srgbClr val="0070C0"/>
                </a:solidFill>
              </a:rPr>
              <a:t>and</a:t>
            </a:r>
            <a:br>
              <a:rPr lang="en-US" b="1" dirty="0">
                <a:solidFill>
                  <a:srgbClr val="0070C0"/>
                </a:solidFill>
              </a:rPr>
            </a:br>
            <a:r>
              <a:rPr lang="en-US" b="1" i="1" dirty="0" err="1">
                <a:solidFill>
                  <a:srgbClr val="002060"/>
                </a:solidFill>
              </a:rPr>
              <a:t>newBufferedWriter</a:t>
            </a:r>
            <a:r>
              <a:rPr lang="en-US" b="1" i="1" dirty="0">
                <a:solidFill>
                  <a:srgbClr val="002060"/>
                </a:solidFill>
              </a:rPr>
              <a:t>()</a:t>
            </a:r>
            <a:r>
              <a:rPr lang="en-US" dirty="0">
                <a:solidFill>
                  <a:srgbClr val="002060"/>
                </a:solidFill>
              </a:rPr>
              <a:t> </a:t>
            </a:r>
            <a:r>
              <a:rPr lang="en-US" dirty="0"/>
              <a:t/>
            </a:r>
            <a:br>
              <a:rPr lang="en-US" dirty="0"/>
            </a:br>
            <a:r>
              <a:rPr lang="en-US" dirty="0"/>
              <a:t>The first method, </a:t>
            </a:r>
            <a:r>
              <a:rPr lang="en-US" dirty="0" err="1">
                <a:solidFill>
                  <a:srgbClr val="FF0000"/>
                </a:solidFill>
              </a:rPr>
              <a:t>Files.newBufferedReader</a:t>
            </a:r>
            <a:r>
              <a:rPr lang="en-US" dirty="0">
                <a:solidFill>
                  <a:srgbClr val="FF0000"/>
                </a:solidFill>
              </a:rPr>
              <a:t>(</a:t>
            </a:r>
            <a:r>
              <a:rPr lang="en-US" dirty="0" err="1">
                <a:solidFill>
                  <a:srgbClr val="FF0000"/>
                </a:solidFill>
              </a:rPr>
              <a:t>Path,Charset</a:t>
            </a:r>
            <a:r>
              <a:rPr lang="en-US" dirty="0">
                <a:solidFill>
                  <a:srgbClr val="FF0000"/>
                </a:solidFill>
              </a:rPr>
              <a:t>), </a:t>
            </a:r>
            <a:r>
              <a:rPr lang="en-US" dirty="0"/>
              <a:t>reads the file specified</a:t>
            </a:r>
            <a:br>
              <a:rPr lang="en-US" dirty="0"/>
            </a:br>
            <a:r>
              <a:rPr lang="en-US" dirty="0"/>
              <a:t>at the Path location using a </a:t>
            </a:r>
            <a:r>
              <a:rPr lang="en-US" b="1" dirty="0" err="1"/>
              <a:t>java.io.BufferedReader</a:t>
            </a:r>
            <a:r>
              <a:rPr lang="en-US" b="1" dirty="0"/>
              <a:t> </a:t>
            </a:r>
            <a:r>
              <a:rPr lang="en-US" dirty="0"/>
              <a:t>object. It also requires a </a:t>
            </a:r>
            <a:r>
              <a:rPr lang="en-US" b="1" dirty="0"/>
              <a:t>Charset</a:t>
            </a:r>
            <a:r>
              <a:rPr lang="en-US" dirty="0"/>
              <a:t> value to determine what character encoding to use to read the file.</a:t>
            </a:r>
            <a:br>
              <a:rPr lang="en-US" dirty="0"/>
            </a:br>
            <a:r>
              <a:rPr lang="en-US" dirty="0"/>
              <a:t>It may also be useful to know that </a:t>
            </a:r>
            <a:r>
              <a:rPr lang="en-US" dirty="0" err="1">
                <a:solidFill>
                  <a:srgbClr val="FF0000"/>
                </a:solidFill>
              </a:rPr>
              <a:t>Charset.defaultCharset</a:t>
            </a:r>
            <a:r>
              <a:rPr lang="en-US" dirty="0">
                <a:solidFill>
                  <a:srgbClr val="FF0000"/>
                </a:solidFill>
              </a:rPr>
              <a:t>() </a:t>
            </a:r>
            <a:r>
              <a:rPr lang="en-US" dirty="0"/>
              <a:t>can be used to get</a:t>
            </a:r>
            <a:br>
              <a:rPr lang="en-US" dirty="0"/>
            </a:br>
            <a:r>
              <a:rPr lang="en-US" dirty="0"/>
              <a:t>the default Charset for the JVM. We now present an example of this method: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74</a:t>
            </a:fld>
            <a:endParaRPr lang="fr-FR"/>
          </a:p>
        </p:txBody>
      </p:sp>
    </p:spTree>
    <p:extLst>
      <p:ext uri="{BB962C8B-B14F-4D97-AF65-F5344CB8AC3E}">
        <p14:creationId xmlns:p14="http://schemas.microsoft.com/office/powerpoint/2010/main" val="3983964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2-3-9) </a:t>
            </a:r>
            <a:r>
              <a:rPr lang="en-US" b="1" dirty="0">
                <a:solidFill>
                  <a:srgbClr val="0070C0"/>
                </a:solidFill>
              </a:rPr>
              <a:t>Reading and Writing File Data with </a:t>
            </a:r>
            <a:r>
              <a:rPr lang="en-US" b="1" i="1" dirty="0" err="1">
                <a:solidFill>
                  <a:srgbClr val="002060"/>
                </a:solidFill>
              </a:rPr>
              <a:t>newBufferedReader</a:t>
            </a:r>
            <a:r>
              <a:rPr lang="en-US" b="1" i="1" dirty="0">
                <a:solidFill>
                  <a:srgbClr val="002060"/>
                </a:solidFill>
              </a:rPr>
              <a:t>() </a:t>
            </a:r>
            <a:r>
              <a:rPr lang="en-US" b="1" dirty="0">
                <a:solidFill>
                  <a:srgbClr val="0070C0"/>
                </a:solidFill>
              </a:rPr>
              <a:t>and</a:t>
            </a:r>
            <a:br>
              <a:rPr lang="en-US" b="1" dirty="0">
                <a:solidFill>
                  <a:srgbClr val="0070C0"/>
                </a:solidFill>
              </a:rPr>
            </a:br>
            <a:r>
              <a:rPr lang="en-US" b="1" i="1" dirty="0" err="1">
                <a:solidFill>
                  <a:srgbClr val="002060"/>
                </a:solidFill>
              </a:rPr>
              <a:t>newBufferedWriter</a:t>
            </a:r>
            <a:r>
              <a:rPr lang="en-US" b="1" i="1" dirty="0">
                <a:solidFill>
                  <a:srgbClr val="002060"/>
                </a:solidFill>
              </a:rPr>
              <a:t>()</a:t>
            </a:r>
            <a:r>
              <a:rPr lang="en-US" dirty="0">
                <a:solidFill>
                  <a:srgbClr val="002060"/>
                </a:solidFill>
              </a:rPr>
              <a:t> </a:t>
            </a:r>
            <a:r>
              <a:rPr lang="en-US" dirty="0"/>
              <a:t/>
            </a:r>
            <a:br>
              <a:rPr lang="en-US" dirty="0"/>
            </a:br>
            <a:r>
              <a:rPr lang="fr-FR" dirty="0"/>
              <a:t>Path </a:t>
            </a:r>
            <a:r>
              <a:rPr lang="fr-FR" dirty="0" err="1"/>
              <a:t>path</a:t>
            </a:r>
            <a:r>
              <a:rPr lang="fr-FR" dirty="0"/>
              <a:t> = </a:t>
            </a:r>
            <a:r>
              <a:rPr lang="fr-FR" dirty="0" err="1"/>
              <a:t>Paths.get</a:t>
            </a:r>
            <a:r>
              <a:rPr lang="fr-FR" dirty="0"/>
              <a:t>("/</a:t>
            </a:r>
            <a:r>
              <a:rPr lang="fr-FR" dirty="0" err="1"/>
              <a:t>animals</a:t>
            </a:r>
            <a:r>
              <a:rPr lang="fr-FR" dirty="0"/>
              <a:t>/gopher.txt");</a:t>
            </a:r>
            <a:br>
              <a:rPr lang="fr-FR" dirty="0"/>
            </a:br>
            <a:r>
              <a:rPr lang="fr-FR" b="1" dirty="0" err="1"/>
              <a:t>try</a:t>
            </a:r>
            <a:r>
              <a:rPr lang="fr-FR" b="1" dirty="0"/>
              <a:t> (</a:t>
            </a:r>
            <a:r>
              <a:rPr lang="fr-FR" b="1" dirty="0" err="1"/>
              <a:t>BufferedReader</a:t>
            </a:r>
            <a:r>
              <a:rPr lang="fr-FR" b="1" dirty="0"/>
              <a:t> </a:t>
            </a:r>
            <a:r>
              <a:rPr lang="fr-FR" b="1" dirty="0" err="1"/>
              <a:t>reader</a:t>
            </a:r>
            <a:r>
              <a:rPr lang="fr-FR" b="1" dirty="0"/>
              <a:t> = </a:t>
            </a:r>
            <a:r>
              <a:rPr lang="fr-FR" b="1" dirty="0" err="1"/>
              <a:t>Files.newBufferedReader</a:t>
            </a:r>
            <a:r>
              <a:rPr lang="fr-FR" b="1" dirty="0"/>
              <a:t>(</a:t>
            </a:r>
            <a:r>
              <a:rPr lang="fr-FR" b="1" dirty="0" err="1"/>
              <a:t>path</a:t>
            </a:r>
            <a:r>
              <a:rPr lang="fr-FR" b="1" dirty="0"/>
              <a:t>,</a:t>
            </a:r>
            <a:br>
              <a:rPr lang="fr-FR" b="1" dirty="0"/>
            </a:br>
            <a:r>
              <a:rPr lang="fr-FR" b="1" dirty="0" err="1"/>
              <a:t>Charset.forName</a:t>
            </a:r>
            <a:r>
              <a:rPr lang="fr-FR" b="1" dirty="0"/>
              <a:t>("US-ASCII"))) {</a:t>
            </a:r>
            <a:br>
              <a:rPr lang="fr-FR" b="1" dirty="0"/>
            </a:br>
            <a:r>
              <a:rPr lang="fr-FR" dirty="0"/>
              <a:t>// Read </a:t>
            </a:r>
            <a:r>
              <a:rPr lang="fr-FR" dirty="0" err="1"/>
              <a:t>from</a:t>
            </a:r>
            <a:r>
              <a:rPr lang="fr-FR" dirty="0"/>
              <a:t> the </a:t>
            </a:r>
            <a:r>
              <a:rPr lang="fr-FR" dirty="0" err="1"/>
              <a:t>stream</a:t>
            </a:r>
            <a:r>
              <a:rPr lang="fr-FR" dirty="0"/>
              <a:t/>
            </a:r>
            <a:br>
              <a:rPr lang="fr-FR" dirty="0"/>
            </a:br>
            <a:r>
              <a:rPr lang="fr-FR" dirty="0"/>
              <a:t>String </a:t>
            </a:r>
            <a:r>
              <a:rPr lang="fr-FR" dirty="0" err="1"/>
              <a:t>currentLine</a:t>
            </a:r>
            <a:r>
              <a:rPr lang="fr-FR" dirty="0"/>
              <a:t> = </a:t>
            </a:r>
            <a:r>
              <a:rPr lang="fr-FR" dirty="0" err="1"/>
              <a:t>null</a:t>
            </a:r>
            <a:r>
              <a:rPr lang="fr-FR" dirty="0"/>
              <a:t>;</a:t>
            </a:r>
            <a:br>
              <a:rPr lang="fr-FR" dirty="0"/>
            </a:br>
            <a:r>
              <a:rPr lang="fr-FR" dirty="0" err="1"/>
              <a:t>while</a:t>
            </a:r>
            <a:r>
              <a:rPr lang="fr-FR" dirty="0"/>
              <a:t>((</a:t>
            </a:r>
            <a:r>
              <a:rPr lang="fr-FR" dirty="0" err="1"/>
              <a:t>currentLine</a:t>
            </a:r>
            <a:r>
              <a:rPr lang="fr-FR" dirty="0"/>
              <a:t> = </a:t>
            </a:r>
            <a:r>
              <a:rPr lang="fr-FR" dirty="0" err="1"/>
              <a:t>reader.readLine</a:t>
            </a:r>
            <a:r>
              <a:rPr lang="fr-FR" dirty="0"/>
              <a:t>()) != </a:t>
            </a:r>
            <a:r>
              <a:rPr lang="fr-FR" dirty="0" err="1"/>
              <a:t>null</a:t>
            </a:r>
            <a:r>
              <a:rPr lang="fr-FR" dirty="0"/>
              <a:t>)</a:t>
            </a:r>
            <a:br>
              <a:rPr lang="fr-FR" dirty="0"/>
            </a:br>
            <a:r>
              <a:rPr lang="fr-FR" dirty="0" err="1"/>
              <a:t>System.out.println</a:t>
            </a:r>
            <a:r>
              <a:rPr lang="fr-FR" dirty="0"/>
              <a:t>(</a:t>
            </a:r>
            <a:r>
              <a:rPr lang="fr-FR" dirty="0" err="1"/>
              <a:t>currentLine</a:t>
            </a:r>
            <a:r>
              <a:rPr lang="fr-FR" dirty="0"/>
              <a:t>);</a:t>
            </a:r>
            <a:br>
              <a:rPr lang="fr-FR" dirty="0"/>
            </a:br>
            <a:r>
              <a:rPr lang="fr-FR" dirty="0"/>
              <a:t>} catch (</a:t>
            </a:r>
            <a:r>
              <a:rPr lang="fr-FR" dirty="0" err="1"/>
              <a:t>IOException</a:t>
            </a:r>
            <a:r>
              <a:rPr lang="fr-FR" dirty="0"/>
              <a:t> e) {</a:t>
            </a:r>
            <a:br>
              <a:rPr lang="fr-FR" dirty="0"/>
            </a:br>
            <a:r>
              <a:rPr lang="fr-FR" dirty="0"/>
              <a:t>// </a:t>
            </a:r>
            <a:r>
              <a:rPr lang="fr-FR" dirty="0" err="1"/>
              <a:t>Handle</a:t>
            </a:r>
            <a:r>
              <a:rPr lang="fr-FR" dirty="0"/>
              <a:t> file I/O exception...</a:t>
            </a:r>
            <a:br>
              <a:rPr lang="fr-FR" dirty="0"/>
            </a:br>
            <a:r>
              <a:rPr lang="fr-FR" dirty="0"/>
              <a:t>}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75</a:t>
            </a:fld>
            <a:endParaRPr lang="fr-FR"/>
          </a:p>
        </p:txBody>
      </p:sp>
    </p:spTree>
    <p:extLst>
      <p:ext uri="{BB962C8B-B14F-4D97-AF65-F5344CB8AC3E}">
        <p14:creationId xmlns:p14="http://schemas.microsoft.com/office/powerpoint/2010/main" val="2468662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2-3-9) </a:t>
            </a:r>
            <a:r>
              <a:rPr lang="en-US" b="1" dirty="0">
                <a:solidFill>
                  <a:srgbClr val="0070C0"/>
                </a:solidFill>
              </a:rPr>
              <a:t>Reading and Writing File Data with </a:t>
            </a:r>
            <a:r>
              <a:rPr lang="en-US" b="1" i="1" dirty="0" err="1">
                <a:solidFill>
                  <a:srgbClr val="002060"/>
                </a:solidFill>
              </a:rPr>
              <a:t>newBufferedReader</a:t>
            </a:r>
            <a:r>
              <a:rPr lang="en-US" b="1" i="1" dirty="0">
                <a:solidFill>
                  <a:srgbClr val="002060"/>
                </a:solidFill>
              </a:rPr>
              <a:t>() </a:t>
            </a:r>
            <a:r>
              <a:rPr lang="en-US" b="1" dirty="0">
                <a:solidFill>
                  <a:srgbClr val="0070C0"/>
                </a:solidFill>
              </a:rPr>
              <a:t>and</a:t>
            </a:r>
            <a:br>
              <a:rPr lang="en-US" b="1" dirty="0">
                <a:solidFill>
                  <a:srgbClr val="0070C0"/>
                </a:solidFill>
              </a:rPr>
            </a:br>
            <a:r>
              <a:rPr lang="en-US" b="1" i="1" dirty="0" err="1">
                <a:solidFill>
                  <a:srgbClr val="002060"/>
                </a:solidFill>
              </a:rPr>
              <a:t>newBufferedWriter</a:t>
            </a:r>
            <a:r>
              <a:rPr lang="en-US" b="1" i="1" dirty="0">
                <a:solidFill>
                  <a:srgbClr val="002060"/>
                </a:solidFill>
              </a:rPr>
              <a:t>()</a:t>
            </a:r>
            <a:r>
              <a:rPr lang="en-US" dirty="0">
                <a:solidFill>
                  <a:srgbClr val="002060"/>
                </a:solidFill>
              </a:rPr>
              <a:t> </a:t>
            </a:r>
            <a:r>
              <a:rPr lang="en-US" dirty="0"/>
              <a:t/>
            </a:r>
            <a:br>
              <a:rPr lang="en-US" dirty="0"/>
            </a:br>
            <a:r>
              <a:rPr lang="en-US" dirty="0"/>
              <a:t>The second method, </a:t>
            </a:r>
            <a:r>
              <a:rPr lang="en-US" dirty="0" err="1">
                <a:solidFill>
                  <a:srgbClr val="0070C0"/>
                </a:solidFill>
              </a:rPr>
              <a:t>Files.newBufferedWriter</a:t>
            </a:r>
            <a:r>
              <a:rPr lang="en-US" dirty="0">
                <a:solidFill>
                  <a:srgbClr val="0070C0"/>
                </a:solidFill>
              </a:rPr>
              <a:t>(</a:t>
            </a:r>
            <a:r>
              <a:rPr lang="en-US" dirty="0" err="1">
                <a:solidFill>
                  <a:srgbClr val="0070C0"/>
                </a:solidFill>
              </a:rPr>
              <a:t>Path,Charset</a:t>
            </a:r>
            <a:r>
              <a:rPr lang="en-US" dirty="0">
                <a:solidFill>
                  <a:srgbClr val="0070C0"/>
                </a:solidFill>
              </a:rPr>
              <a:t>), </a:t>
            </a:r>
            <a:r>
              <a:rPr lang="en-US" dirty="0"/>
              <a:t>writes to a file specified at the Path location using a </a:t>
            </a:r>
            <a:r>
              <a:rPr lang="en-US" dirty="0" err="1"/>
              <a:t>BufferedWriter</a:t>
            </a:r>
            <a:r>
              <a:rPr lang="en-US" dirty="0"/>
              <a:t>. Like the reader method, it also takes a Charset value: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76</a:t>
            </a:fld>
            <a:endParaRPr lang="fr-FR"/>
          </a:p>
        </p:txBody>
      </p:sp>
    </p:spTree>
    <p:extLst>
      <p:ext uri="{BB962C8B-B14F-4D97-AF65-F5344CB8AC3E}">
        <p14:creationId xmlns:p14="http://schemas.microsoft.com/office/powerpoint/2010/main" val="37925032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2-3-9) </a:t>
            </a:r>
            <a:r>
              <a:rPr lang="en-US" b="1" dirty="0">
                <a:solidFill>
                  <a:srgbClr val="0070C0"/>
                </a:solidFill>
              </a:rPr>
              <a:t>Reading and Writing File Data with </a:t>
            </a:r>
            <a:r>
              <a:rPr lang="en-US" b="1" i="1" dirty="0" err="1">
                <a:solidFill>
                  <a:srgbClr val="002060"/>
                </a:solidFill>
              </a:rPr>
              <a:t>newBufferedReader</a:t>
            </a:r>
            <a:r>
              <a:rPr lang="en-US" b="1" i="1" dirty="0">
                <a:solidFill>
                  <a:srgbClr val="002060"/>
                </a:solidFill>
              </a:rPr>
              <a:t>() </a:t>
            </a:r>
            <a:r>
              <a:rPr lang="en-US" b="1" dirty="0">
                <a:solidFill>
                  <a:srgbClr val="0070C0"/>
                </a:solidFill>
              </a:rPr>
              <a:t>and</a:t>
            </a:r>
            <a:br>
              <a:rPr lang="en-US" b="1" dirty="0">
                <a:solidFill>
                  <a:srgbClr val="0070C0"/>
                </a:solidFill>
              </a:rPr>
            </a:br>
            <a:r>
              <a:rPr lang="en-US" b="1" i="1" dirty="0" err="1">
                <a:solidFill>
                  <a:srgbClr val="002060"/>
                </a:solidFill>
              </a:rPr>
              <a:t>newBufferedWriter</a:t>
            </a:r>
            <a:r>
              <a:rPr lang="en-US" b="1" i="1" dirty="0">
                <a:solidFill>
                  <a:srgbClr val="002060"/>
                </a:solidFill>
              </a:rPr>
              <a:t>()</a:t>
            </a:r>
            <a:r>
              <a:rPr lang="en-US" dirty="0">
                <a:solidFill>
                  <a:srgbClr val="002060"/>
                </a:solidFill>
              </a:rPr>
              <a:t> </a:t>
            </a:r>
            <a:r>
              <a:rPr lang="en-US" dirty="0"/>
              <a:t/>
            </a:r>
            <a:br>
              <a:rPr lang="en-US" dirty="0"/>
            </a:br>
            <a:r>
              <a:rPr lang="fr-FR" dirty="0"/>
              <a:t>Path </a:t>
            </a:r>
            <a:r>
              <a:rPr lang="fr-FR" dirty="0" err="1"/>
              <a:t>path</a:t>
            </a:r>
            <a:r>
              <a:rPr lang="fr-FR" dirty="0"/>
              <a:t> = </a:t>
            </a:r>
            <a:r>
              <a:rPr lang="fr-FR" dirty="0" err="1"/>
              <a:t>Paths.get</a:t>
            </a:r>
            <a:r>
              <a:rPr lang="fr-FR" dirty="0"/>
              <a:t>("/</a:t>
            </a:r>
            <a:r>
              <a:rPr lang="fr-FR" dirty="0" err="1"/>
              <a:t>animals</a:t>
            </a:r>
            <a:r>
              <a:rPr lang="fr-FR" dirty="0"/>
              <a:t>/gorilla.txt");</a:t>
            </a:r>
            <a:br>
              <a:rPr lang="fr-FR" dirty="0"/>
            </a:br>
            <a:r>
              <a:rPr lang="fr-FR" dirty="0"/>
              <a:t>List&lt;String&gt; data = new </a:t>
            </a:r>
            <a:r>
              <a:rPr lang="fr-FR" dirty="0" err="1"/>
              <a:t>ArrayList</a:t>
            </a:r>
            <a:r>
              <a:rPr lang="fr-FR" dirty="0"/>
              <a:t>();</a:t>
            </a:r>
            <a:br>
              <a:rPr lang="fr-FR" dirty="0"/>
            </a:br>
            <a:r>
              <a:rPr lang="fr-FR" b="1" dirty="0" err="1"/>
              <a:t>try</a:t>
            </a:r>
            <a:r>
              <a:rPr lang="fr-FR" b="1" dirty="0"/>
              <a:t> (</a:t>
            </a:r>
            <a:r>
              <a:rPr lang="fr-FR" b="1" dirty="0" err="1"/>
              <a:t>BufferedWriter</a:t>
            </a:r>
            <a:r>
              <a:rPr lang="fr-FR" b="1" dirty="0"/>
              <a:t> </a:t>
            </a:r>
            <a:r>
              <a:rPr lang="fr-FR" b="1" dirty="0" err="1"/>
              <a:t>writer</a:t>
            </a:r>
            <a:r>
              <a:rPr lang="fr-FR" b="1" dirty="0"/>
              <a:t> = </a:t>
            </a:r>
            <a:r>
              <a:rPr lang="fr-FR" b="1" dirty="0" err="1"/>
              <a:t>Files.newBufferedWriter</a:t>
            </a:r>
            <a:r>
              <a:rPr lang="fr-FR" b="1" dirty="0"/>
              <a:t>(</a:t>
            </a:r>
            <a:r>
              <a:rPr lang="fr-FR" b="1" dirty="0" err="1"/>
              <a:t>path</a:t>
            </a:r>
            <a:r>
              <a:rPr lang="fr-FR" b="1" dirty="0"/>
              <a:t>,</a:t>
            </a:r>
            <a:br>
              <a:rPr lang="fr-FR" b="1" dirty="0"/>
            </a:br>
            <a:r>
              <a:rPr lang="fr-FR" b="1" dirty="0" err="1"/>
              <a:t>Charset.forName</a:t>
            </a:r>
            <a:r>
              <a:rPr lang="fr-FR" b="1" dirty="0"/>
              <a:t>("UTF-16"))) {</a:t>
            </a:r>
            <a:br>
              <a:rPr lang="fr-FR" b="1" dirty="0"/>
            </a:br>
            <a:r>
              <a:rPr lang="fr-FR" dirty="0" err="1"/>
              <a:t>writer.write</a:t>
            </a:r>
            <a:r>
              <a:rPr lang="fr-FR" dirty="0"/>
              <a:t>("Hello World");</a:t>
            </a:r>
            <a:br>
              <a:rPr lang="fr-FR" dirty="0"/>
            </a:br>
            <a:r>
              <a:rPr lang="fr-FR" dirty="0"/>
              <a:t>} catch (</a:t>
            </a:r>
            <a:r>
              <a:rPr lang="fr-FR" dirty="0" err="1"/>
              <a:t>IOException</a:t>
            </a:r>
            <a:r>
              <a:rPr lang="fr-FR" dirty="0"/>
              <a:t> e) {</a:t>
            </a:r>
            <a:br>
              <a:rPr lang="fr-FR" dirty="0"/>
            </a:br>
            <a:r>
              <a:rPr lang="fr-FR" dirty="0"/>
              <a:t>// </a:t>
            </a:r>
            <a:r>
              <a:rPr lang="fr-FR" dirty="0" err="1"/>
              <a:t>Handle</a:t>
            </a:r>
            <a:r>
              <a:rPr lang="fr-FR" dirty="0"/>
              <a:t> file I/O exception...</a:t>
            </a:r>
            <a:br>
              <a:rPr lang="fr-FR" dirty="0"/>
            </a:br>
            <a:r>
              <a:rPr lang="fr-FR" dirty="0"/>
              <a:t>}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77</a:t>
            </a:fld>
            <a:endParaRPr lang="fr-FR"/>
          </a:p>
        </p:txBody>
      </p:sp>
    </p:spTree>
    <p:extLst>
      <p:ext uri="{BB962C8B-B14F-4D97-AF65-F5344CB8AC3E}">
        <p14:creationId xmlns:p14="http://schemas.microsoft.com/office/powerpoint/2010/main" val="2813060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2-3-10) Reading Files </a:t>
            </a:r>
            <a:r>
              <a:rPr lang="fr-FR" b="1" dirty="0" err="1">
                <a:solidFill>
                  <a:srgbClr val="0070C0"/>
                </a:solidFill>
              </a:rPr>
              <a:t>with</a:t>
            </a:r>
            <a:r>
              <a:rPr lang="fr-FR" b="1" dirty="0">
                <a:solidFill>
                  <a:srgbClr val="0070C0"/>
                </a:solidFill>
              </a:rPr>
              <a:t> </a:t>
            </a:r>
            <a:r>
              <a:rPr lang="fr-FR" b="1" i="1" dirty="0" err="1">
                <a:solidFill>
                  <a:srgbClr val="0070C0"/>
                </a:solidFill>
              </a:rPr>
              <a:t>readAllLines</a:t>
            </a:r>
            <a:r>
              <a:rPr lang="fr-FR" b="1" i="1" dirty="0">
                <a:solidFill>
                  <a:srgbClr val="0070C0"/>
                </a:solidFill>
              </a:rPr>
              <a:t>()</a:t>
            </a:r>
            <a:r>
              <a:rPr lang="fr-FR" dirty="0">
                <a:solidFill>
                  <a:srgbClr val="0070C0"/>
                </a:solidFill>
              </a:rPr>
              <a:t> </a:t>
            </a:r>
            <a:r>
              <a:rPr lang="fr-FR" dirty="0"/>
              <a:t/>
            </a:r>
            <a:br>
              <a:rPr lang="fr-FR" dirty="0"/>
            </a:br>
            <a:r>
              <a:rPr lang="en-US" dirty="0"/>
              <a:t>The </a:t>
            </a:r>
            <a:r>
              <a:rPr lang="en-US" dirty="0" err="1"/>
              <a:t>Files.readAllLines</a:t>
            </a:r>
            <a:r>
              <a:rPr lang="en-US" dirty="0"/>
              <a:t>() method reads all of the lines of a text file and returns the</a:t>
            </a:r>
            <a:br>
              <a:rPr lang="en-US" dirty="0"/>
            </a:br>
            <a:r>
              <a:rPr lang="en-US" dirty="0"/>
              <a:t>results as an ordered List of String values. The NIO.2 API includes an overloaded version that takes an optional Charset value. The following sample code reads the lines of the file and outputs them to the user: </a:t>
            </a:r>
            <a:br>
              <a:rPr lang="en-US" dirty="0"/>
            </a:b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78</a:t>
            </a:fld>
            <a:endParaRPr lang="fr-FR"/>
          </a:p>
        </p:txBody>
      </p:sp>
    </p:spTree>
    <p:extLst>
      <p:ext uri="{BB962C8B-B14F-4D97-AF65-F5344CB8AC3E}">
        <p14:creationId xmlns:p14="http://schemas.microsoft.com/office/powerpoint/2010/main" val="38908562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85000" lnSpcReduction="20000"/>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2-3-10) Reading Files </a:t>
            </a:r>
            <a:r>
              <a:rPr lang="fr-FR" b="1" dirty="0" err="1">
                <a:solidFill>
                  <a:srgbClr val="0070C0"/>
                </a:solidFill>
              </a:rPr>
              <a:t>with</a:t>
            </a:r>
            <a:r>
              <a:rPr lang="fr-FR" b="1" dirty="0">
                <a:solidFill>
                  <a:srgbClr val="0070C0"/>
                </a:solidFill>
              </a:rPr>
              <a:t> </a:t>
            </a:r>
            <a:r>
              <a:rPr lang="fr-FR" b="1" i="1" dirty="0" err="1">
                <a:solidFill>
                  <a:srgbClr val="0070C0"/>
                </a:solidFill>
              </a:rPr>
              <a:t>readAllLines</a:t>
            </a:r>
            <a:r>
              <a:rPr lang="fr-FR" b="1" i="1" dirty="0">
                <a:solidFill>
                  <a:srgbClr val="0070C0"/>
                </a:solidFill>
              </a:rPr>
              <a:t>()</a:t>
            </a:r>
            <a:r>
              <a:rPr lang="fr-FR" dirty="0">
                <a:solidFill>
                  <a:srgbClr val="0070C0"/>
                </a:solidFill>
              </a:rPr>
              <a:t> </a:t>
            </a:r>
            <a:r>
              <a:rPr lang="fr-FR" dirty="0"/>
              <a:t/>
            </a:r>
            <a:br>
              <a:rPr lang="fr-FR" dirty="0"/>
            </a:br>
            <a:r>
              <a:rPr lang="fr-FR" dirty="0"/>
              <a:t>Path </a:t>
            </a:r>
            <a:r>
              <a:rPr lang="fr-FR" dirty="0" err="1"/>
              <a:t>path</a:t>
            </a:r>
            <a:r>
              <a:rPr lang="fr-FR" dirty="0"/>
              <a:t> = </a:t>
            </a:r>
            <a:r>
              <a:rPr lang="fr-FR" dirty="0" err="1"/>
              <a:t>Paths.get</a:t>
            </a:r>
            <a:r>
              <a:rPr lang="fr-FR" dirty="0"/>
              <a:t>("/</a:t>
            </a:r>
            <a:r>
              <a:rPr lang="fr-FR" dirty="0" err="1"/>
              <a:t>fish</a:t>
            </a:r>
            <a:r>
              <a:rPr lang="fr-FR" dirty="0"/>
              <a:t>/sharks.log");</a:t>
            </a:r>
            <a:br>
              <a:rPr lang="fr-FR" dirty="0"/>
            </a:br>
            <a:r>
              <a:rPr lang="fr-FR" dirty="0" err="1"/>
              <a:t>try</a:t>
            </a:r>
            <a:r>
              <a:rPr lang="fr-FR" dirty="0"/>
              <a:t> {</a:t>
            </a:r>
            <a:br>
              <a:rPr lang="fr-FR" dirty="0"/>
            </a:br>
            <a:r>
              <a:rPr lang="fr-FR" b="1" dirty="0"/>
              <a:t>final List&lt;String&gt; </a:t>
            </a:r>
            <a:r>
              <a:rPr lang="fr-FR" b="1" dirty="0" err="1"/>
              <a:t>lines</a:t>
            </a:r>
            <a:r>
              <a:rPr lang="fr-FR" b="1" dirty="0"/>
              <a:t> = </a:t>
            </a:r>
            <a:r>
              <a:rPr lang="fr-FR" b="1" dirty="0" err="1"/>
              <a:t>Files.readAllLines</a:t>
            </a:r>
            <a:r>
              <a:rPr lang="fr-FR" b="1" dirty="0"/>
              <a:t>(</a:t>
            </a:r>
            <a:r>
              <a:rPr lang="fr-FR" b="1" dirty="0" err="1"/>
              <a:t>path</a:t>
            </a:r>
            <a:r>
              <a:rPr lang="fr-FR" b="1" dirty="0"/>
              <a:t>);</a:t>
            </a:r>
            <a:br>
              <a:rPr lang="fr-FR" b="1" dirty="0"/>
            </a:br>
            <a:r>
              <a:rPr lang="fr-FR" dirty="0"/>
              <a:t>for(String line: </a:t>
            </a:r>
            <a:r>
              <a:rPr lang="fr-FR" dirty="0" err="1"/>
              <a:t>lines</a:t>
            </a:r>
            <a:r>
              <a:rPr lang="fr-FR" dirty="0"/>
              <a:t>) {</a:t>
            </a:r>
            <a:br>
              <a:rPr lang="fr-FR" dirty="0"/>
            </a:br>
            <a:r>
              <a:rPr lang="fr-FR" dirty="0" err="1"/>
              <a:t>System.out.println</a:t>
            </a:r>
            <a:r>
              <a:rPr lang="fr-FR" dirty="0"/>
              <a:t>(line);</a:t>
            </a:r>
            <a:br>
              <a:rPr lang="fr-FR" dirty="0"/>
            </a:br>
            <a:r>
              <a:rPr lang="fr-FR" dirty="0"/>
              <a:t>}</a:t>
            </a:r>
            <a:br>
              <a:rPr lang="fr-FR" dirty="0"/>
            </a:br>
            <a:r>
              <a:rPr lang="fr-FR" dirty="0"/>
              <a:t>} catch (</a:t>
            </a:r>
            <a:r>
              <a:rPr lang="fr-FR" dirty="0" err="1"/>
              <a:t>IOException</a:t>
            </a:r>
            <a:r>
              <a:rPr lang="fr-FR" dirty="0"/>
              <a:t> e) {</a:t>
            </a:r>
            <a:br>
              <a:rPr lang="fr-FR" dirty="0"/>
            </a:br>
            <a:r>
              <a:rPr lang="fr-FR" dirty="0"/>
              <a:t>// </a:t>
            </a:r>
            <a:r>
              <a:rPr lang="fr-FR" dirty="0" err="1"/>
              <a:t>Handle</a:t>
            </a:r>
            <a:r>
              <a:rPr lang="fr-FR" dirty="0"/>
              <a:t> file I/O exception...</a:t>
            </a:r>
            <a:br>
              <a:rPr lang="fr-FR" dirty="0"/>
            </a:br>
            <a:r>
              <a:rPr lang="fr-FR" dirty="0"/>
              <a:t>} </a:t>
            </a:r>
            <a:r>
              <a:rPr lang="en-US" dirty="0"/>
              <a:t/>
            </a:r>
            <a:br>
              <a:rPr lang="en-US" dirty="0"/>
            </a:b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79</a:t>
            </a:fld>
            <a:endParaRPr lang="fr-FR"/>
          </a:p>
        </p:txBody>
      </p:sp>
    </p:spTree>
    <p:extLst>
      <p:ext uri="{BB962C8B-B14F-4D97-AF65-F5344CB8AC3E}">
        <p14:creationId xmlns:p14="http://schemas.microsoft.com/office/powerpoint/2010/main" val="315819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563944"/>
          </a:xfrm>
        </p:spPr>
        <p:txBody>
          <a:bodyPr>
            <a:normAutofit fontScale="92500" lnSpcReduction="10000"/>
          </a:bodyPr>
          <a:lstStyle/>
          <a:p>
            <a:r>
              <a:rPr lang="en-US" b="1" dirty="0">
                <a:solidFill>
                  <a:srgbClr val="FF0000"/>
                </a:solidFill>
              </a:rPr>
              <a:t>2-1) Creating Paths</a:t>
            </a:r>
            <a:r>
              <a:rPr lang="en-US" b="1" dirty="0"/>
              <a:t/>
            </a:r>
            <a:br>
              <a:rPr lang="en-US" b="1" dirty="0"/>
            </a:br>
            <a:r>
              <a:rPr lang="en-US" dirty="0"/>
              <a:t>Since Path is an interface, you need a factory class to create instances of one. The NIO.2 API provides a number of classes and methods that you can use to create Path objects, which we will review in this section. </a:t>
            </a:r>
          </a:p>
          <a:p>
            <a:r>
              <a:rPr lang="en-US" b="1" i="1" dirty="0">
                <a:solidFill>
                  <a:srgbClr val="FF0000"/>
                </a:solidFill>
              </a:rPr>
              <a:t>2.1.1)Using the Paths Class</a:t>
            </a:r>
            <a:r>
              <a:rPr lang="en-US" b="1" dirty="0"/>
              <a:t/>
            </a:r>
            <a:br>
              <a:rPr lang="en-US" b="1" dirty="0"/>
            </a:br>
            <a:r>
              <a:rPr lang="en-US" dirty="0"/>
              <a:t>The simplest and most straightforward way to obtain a Path object is using the</a:t>
            </a:r>
            <a:br>
              <a:rPr lang="en-US" dirty="0"/>
            </a:br>
            <a:r>
              <a:rPr lang="en-US" b="1" dirty="0" err="1">
                <a:solidFill>
                  <a:srgbClr val="0070C0"/>
                </a:solidFill>
              </a:rPr>
              <a:t>java.nio.file.Paths</a:t>
            </a:r>
            <a:r>
              <a:rPr lang="en-US" b="1" dirty="0">
                <a:solidFill>
                  <a:srgbClr val="0070C0"/>
                </a:solidFill>
              </a:rPr>
              <a:t> </a:t>
            </a:r>
            <a:r>
              <a:rPr lang="en-US" dirty="0"/>
              <a:t>factory class, or Paths for short. </a:t>
            </a:r>
          </a:p>
          <a:p>
            <a:r>
              <a:rPr lang="en-US" dirty="0"/>
              <a:t>To obtain a reference to a file or directory, you would call the static method </a:t>
            </a:r>
            <a:r>
              <a:rPr lang="en-US" dirty="0" err="1">
                <a:solidFill>
                  <a:srgbClr val="0070C0"/>
                </a:solidFill>
              </a:rPr>
              <a:t>Paths.get</a:t>
            </a:r>
            <a:r>
              <a:rPr lang="en-US" dirty="0">
                <a:solidFill>
                  <a:srgbClr val="0070C0"/>
                </a:solidFill>
              </a:rPr>
              <a:t> (String) </a:t>
            </a:r>
            <a:r>
              <a:rPr lang="en-US" dirty="0"/>
              <a:t>method, as shown in the following examples: </a:t>
            </a:r>
            <a:br>
              <a:rPr lang="en-US" dirty="0"/>
            </a:b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1F584CDE-9974-47F2-9857-714A384B6CED}"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7CF7B79-5326-4E1F-AF7B-D0B495974EC1}"/>
              </a:ext>
            </a:extLst>
          </p:cNvPr>
          <p:cNvSpPr>
            <a:spLocks noGrp="1"/>
          </p:cNvSpPr>
          <p:nvPr>
            <p:ph type="sldNum" sz="quarter" idx="12"/>
          </p:nvPr>
        </p:nvSpPr>
        <p:spPr/>
        <p:txBody>
          <a:bodyPr/>
          <a:lstStyle/>
          <a:p>
            <a:fld id="{4A5BDE94-4727-4585-B07D-29C32A2ADF6D}" type="slidenum">
              <a:rPr lang="fr-FR" smtClean="0"/>
              <a:t>8</a:t>
            </a:fld>
            <a:endParaRPr lang="fr-FR"/>
          </a:p>
        </p:txBody>
      </p:sp>
    </p:spTree>
    <p:extLst>
      <p:ext uri="{BB962C8B-B14F-4D97-AF65-F5344CB8AC3E}">
        <p14:creationId xmlns:p14="http://schemas.microsoft.com/office/powerpoint/2010/main" val="31620193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en-US" dirty="0">
                <a:solidFill>
                  <a:srgbClr val="FF0000"/>
                </a:solidFill>
              </a:rPr>
              <a:t>2-Interacting with Paths and Files </a:t>
            </a:r>
            <a:endParaRPr lang="fr-FR" dirty="0">
              <a:solidFill>
                <a:srgbClr val="FF0000"/>
              </a:solidFill>
            </a:endParaRP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a:bodyPr>
          <a:lstStyle/>
          <a:p>
            <a:pPr marL="0" indent="0">
              <a:buNone/>
            </a:pPr>
            <a:r>
              <a:rPr lang="fr-FR" b="1" dirty="0">
                <a:solidFill>
                  <a:srgbClr val="FF0000"/>
                </a:solidFill>
              </a:rPr>
              <a:t>2-3- </a:t>
            </a:r>
            <a:r>
              <a:rPr lang="fr-FR" b="1" dirty="0" err="1">
                <a:solidFill>
                  <a:srgbClr val="FF0000"/>
                </a:solidFill>
              </a:rPr>
              <a:t>Interacting</a:t>
            </a:r>
            <a:r>
              <a:rPr lang="fr-FR" b="1" dirty="0">
                <a:solidFill>
                  <a:srgbClr val="FF0000"/>
                </a:solidFill>
              </a:rPr>
              <a:t> </a:t>
            </a:r>
            <a:r>
              <a:rPr lang="fr-FR" b="1" dirty="0" err="1">
                <a:solidFill>
                  <a:srgbClr val="FF0000"/>
                </a:solidFill>
              </a:rPr>
              <a:t>with</a:t>
            </a:r>
            <a:r>
              <a:rPr lang="fr-FR" b="1" dirty="0">
                <a:solidFill>
                  <a:srgbClr val="FF0000"/>
                </a:solidFill>
              </a:rPr>
              <a:t> </a:t>
            </a:r>
            <a:r>
              <a:rPr lang="fr-FR" b="1" dirty="0">
                <a:solidFill>
                  <a:srgbClr val="0070C0"/>
                </a:solidFill>
              </a:rPr>
              <a:t>Files</a:t>
            </a:r>
            <a:r>
              <a:rPr lang="fr-FR" dirty="0">
                <a:solidFill>
                  <a:srgbClr val="FF0000"/>
                </a:solidFill>
              </a:rPr>
              <a:t> </a:t>
            </a:r>
            <a:r>
              <a:rPr lang="fr-FR" dirty="0"/>
              <a:t/>
            </a:r>
            <a:br>
              <a:rPr lang="fr-FR" dirty="0"/>
            </a:br>
            <a:r>
              <a:rPr lang="fr-FR" b="1" dirty="0">
                <a:solidFill>
                  <a:srgbClr val="0070C0"/>
                </a:solidFill>
              </a:rPr>
              <a:t>2-3-10) Reading Files </a:t>
            </a:r>
            <a:r>
              <a:rPr lang="fr-FR" b="1" dirty="0" err="1">
                <a:solidFill>
                  <a:srgbClr val="0070C0"/>
                </a:solidFill>
              </a:rPr>
              <a:t>with</a:t>
            </a:r>
            <a:r>
              <a:rPr lang="fr-FR" b="1" dirty="0">
                <a:solidFill>
                  <a:srgbClr val="0070C0"/>
                </a:solidFill>
              </a:rPr>
              <a:t> </a:t>
            </a:r>
            <a:r>
              <a:rPr lang="fr-FR" b="1" i="1" dirty="0" err="1">
                <a:solidFill>
                  <a:srgbClr val="0070C0"/>
                </a:solidFill>
              </a:rPr>
              <a:t>readAllLines</a:t>
            </a:r>
            <a:r>
              <a:rPr lang="fr-FR" b="1" i="1" dirty="0">
                <a:solidFill>
                  <a:srgbClr val="0070C0"/>
                </a:solidFill>
              </a:rPr>
              <a:t>()</a:t>
            </a:r>
            <a:r>
              <a:rPr lang="fr-FR" dirty="0">
                <a:solidFill>
                  <a:srgbClr val="0070C0"/>
                </a:solidFill>
              </a:rPr>
              <a:t> </a:t>
            </a:r>
            <a:r>
              <a:rPr lang="fr-FR" dirty="0"/>
              <a:t/>
            </a:r>
            <a:br>
              <a:rPr lang="fr-FR" dirty="0"/>
            </a:br>
            <a:r>
              <a:rPr lang="en-US" dirty="0"/>
              <a:t>Be aware that the entire file is read when </a:t>
            </a:r>
            <a:r>
              <a:rPr lang="en-US" dirty="0" err="1"/>
              <a:t>readAllLines</a:t>
            </a:r>
            <a:r>
              <a:rPr lang="en-US" dirty="0"/>
              <a:t>() is called, with the resulting</a:t>
            </a:r>
            <a:br>
              <a:rPr lang="en-US" dirty="0"/>
            </a:br>
            <a:r>
              <a:rPr lang="en-US" dirty="0"/>
              <a:t>String array storing all of the contents of the file in memory at once. Therefore, if the file is significantly large, you may encounter an </a:t>
            </a:r>
            <a:r>
              <a:rPr lang="en-US" b="1" dirty="0" err="1">
                <a:solidFill>
                  <a:srgbClr val="FF0000"/>
                </a:solidFill>
              </a:rPr>
              <a:t>OutOfMemoryError</a:t>
            </a:r>
            <a:r>
              <a:rPr lang="en-US" dirty="0"/>
              <a:t> trying to load all of it into memory. Later on in the chapter, we will revisit this method and present a new </a:t>
            </a:r>
            <a:r>
              <a:rPr lang="en-US" dirty="0" err="1"/>
              <a:t>streambased</a:t>
            </a:r>
            <a:r>
              <a:rPr lang="en-US" dirty="0"/>
              <a:t> NIO.2 method that is far more performant on large files.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80</a:t>
            </a:fld>
            <a:endParaRPr lang="fr-FR"/>
          </a:p>
        </p:txBody>
      </p:sp>
    </p:spTree>
    <p:extLst>
      <p:ext uri="{BB962C8B-B14F-4D97-AF65-F5344CB8AC3E}">
        <p14:creationId xmlns:p14="http://schemas.microsoft.com/office/powerpoint/2010/main" val="23032595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362698"/>
          </a:xfrm>
        </p:spPr>
        <p:txBody>
          <a:bodyPr>
            <a:normAutofit fontScale="92500"/>
          </a:bodyPr>
          <a:lstStyle/>
          <a:p>
            <a:pPr marL="0" indent="0">
              <a:buNone/>
            </a:pPr>
            <a:r>
              <a:rPr lang="en-US" dirty="0"/>
              <a:t>In the previous section, we reviewed methods that could create, modify, read, or delete</a:t>
            </a:r>
            <a:br>
              <a:rPr lang="en-US" dirty="0"/>
            </a:br>
            <a:r>
              <a:rPr lang="en-US" dirty="0"/>
              <a:t>a file or directory. The Files class also provides numerous methods accessing file and</a:t>
            </a:r>
            <a:br>
              <a:rPr lang="en-US" dirty="0"/>
            </a:br>
            <a:r>
              <a:rPr lang="en-US" dirty="0"/>
              <a:t>directory metadata, referred to as </a:t>
            </a:r>
            <a:r>
              <a:rPr lang="en-US" i="1" dirty="0"/>
              <a:t>file attributes</a:t>
            </a:r>
            <a:r>
              <a:rPr lang="en-US" dirty="0"/>
              <a:t>. Put simply, </a:t>
            </a:r>
            <a:r>
              <a:rPr lang="en-US" i="1" dirty="0">
                <a:solidFill>
                  <a:srgbClr val="FF0000"/>
                </a:solidFill>
              </a:rPr>
              <a:t>metadata </a:t>
            </a:r>
            <a:r>
              <a:rPr lang="en-US" b="1" i="1" dirty="0"/>
              <a:t>is data that describes</a:t>
            </a:r>
            <a:br>
              <a:rPr lang="en-US" b="1" i="1" dirty="0"/>
            </a:br>
            <a:r>
              <a:rPr lang="en-US" b="1" i="1" dirty="0"/>
              <a:t>other data</a:t>
            </a:r>
            <a:r>
              <a:rPr lang="en-US" dirty="0"/>
              <a:t>. In this context, file metadata is data about the file or directory record within</a:t>
            </a:r>
            <a:br>
              <a:rPr lang="en-US" dirty="0"/>
            </a:br>
            <a:r>
              <a:rPr lang="en-US" dirty="0"/>
              <a:t>the file system and not the contents of the file.</a:t>
            </a:r>
          </a:p>
          <a:p>
            <a:pPr marL="0" indent="0">
              <a:buNone/>
            </a:pPr>
            <a:r>
              <a:rPr lang="en-US" dirty="0"/>
              <a:t>For example, a file or directory may be hidden within a file system or marked with a</a:t>
            </a:r>
            <a:br>
              <a:rPr lang="en-US" dirty="0"/>
            </a:br>
            <a:r>
              <a:rPr lang="en-US" dirty="0"/>
              <a:t>permission that prevents the current user from reading it.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81</a:t>
            </a:fld>
            <a:endParaRPr lang="fr-FR"/>
          </a:p>
        </p:txBody>
      </p:sp>
    </p:spTree>
    <p:extLst>
      <p:ext uri="{BB962C8B-B14F-4D97-AF65-F5344CB8AC3E}">
        <p14:creationId xmlns:p14="http://schemas.microsoft.com/office/powerpoint/2010/main" val="40883342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endParaRPr lang="en-US" dirty="0"/>
          </a:p>
          <a:p>
            <a:pPr marL="0" indent="0">
              <a:buNone/>
            </a:pPr>
            <a:r>
              <a:rPr lang="en-US" dirty="0"/>
              <a:t>The Files class provides methods for determining this information from within your Java application.</a:t>
            </a:r>
            <a:br>
              <a:rPr lang="en-US" dirty="0"/>
            </a:br>
            <a:r>
              <a:rPr lang="en-US" dirty="0"/>
              <a:t>The one thing to keep in mind while reading file metadata in Java is that some methods are operating system dependent. For example, some operating systems may not have a notion of user-level permissions, in which case users can read only files that they have permission to read. </a:t>
            </a:r>
            <a:endParaRPr lang="en-US"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82</a:t>
            </a:fld>
            <a:endParaRPr lang="fr-FR"/>
          </a:p>
        </p:txBody>
      </p:sp>
    </p:spTree>
    <p:extLst>
      <p:ext uri="{BB962C8B-B14F-4D97-AF65-F5344CB8AC3E}">
        <p14:creationId xmlns:p14="http://schemas.microsoft.com/office/powerpoint/2010/main" val="2566358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r>
              <a:rPr lang="en-US" dirty="0"/>
              <a:t>We begin the discussion of file attributes by presenting the basic methods, defined</a:t>
            </a:r>
            <a:br>
              <a:rPr lang="en-US" dirty="0"/>
            </a:br>
            <a:r>
              <a:rPr lang="en-US" dirty="0"/>
              <a:t>directly within the Files class, for reading file attributes. These methods are usable</a:t>
            </a:r>
            <a:br>
              <a:rPr lang="en-US" dirty="0"/>
            </a:br>
            <a:r>
              <a:rPr lang="en-US" dirty="0"/>
              <a:t>within any file system although they may have limited meaning in some file systems. </a:t>
            </a:r>
          </a:p>
          <a:p>
            <a:r>
              <a:rPr lang="en-US" dirty="0"/>
              <a:t>In the next section, we will present a more generalized approach using attribute views and show that they not only improve performance but also allow us to access file system-dependent attributes.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83</a:t>
            </a:fld>
            <a:endParaRPr lang="fr-FR"/>
          </a:p>
        </p:txBody>
      </p:sp>
    </p:spTree>
    <p:extLst>
      <p:ext uri="{BB962C8B-B14F-4D97-AF65-F5344CB8AC3E}">
        <p14:creationId xmlns:p14="http://schemas.microsoft.com/office/powerpoint/2010/main" val="28678338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3-1-1)Reading Common Attributes with </a:t>
            </a:r>
            <a:r>
              <a:rPr lang="en-US" b="1" i="1" dirty="0" err="1">
                <a:solidFill>
                  <a:srgbClr val="0070C0"/>
                </a:solidFill>
              </a:rPr>
              <a:t>isDirectory</a:t>
            </a:r>
            <a:r>
              <a:rPr lang="en-US" b="1" i="1" dirty="0">
                <a:solidFill>
                  <a:srgbClr val="0070C0"/>
                </a:solidFill>
              </a:rPr>
              <a:t>()</a:t>
            </a:r>
            <a:r>
              <a:rPr lang="en-US" b="1" dirty="0">
                <a:solidFill>
                  <a:srgbClr val="0070C0"/>
                </a:solidFill>
              </a:rPr>
              <a:t>, </a:t>
            </a:r>
            <a:r>
              <a:rPr lang="en-US" b="1" i="1" dirty="0" err="1">
                <a:solidFill>
                  <a:srgbClr val="0070C0"/>
                </a:solidFill>
              </a:rPr>
              <a:t>isRegularFile</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isSymbolicLink</a:t>
            </a:r>
            <a:r>
              <a:rPr lang="en-US" b="1" i="1" dirty="0">
                <a:solidFill>
                  <a:srgbClr val="0070C0"/>
                </a:solidFill>
              </a:rPr>
              <a:t>()</a:t>
            </a:r>
            <a:r>
              <a:rPr lang="en-US" dirty="0">
                <a:solidFill>
                  <a:srgbClr val="0070C0"/>
                </a:solidFill>
              </a:rPr>
              <a:t> </a:t>
            </a:r>
            <a:r>
              <a:rPr lang="en-US" dirty="0"/>
              <a:t/>
            </a:r>
            <a:br>
              <a:rPr lang="en-US" dirty="0"/>
            </a:br>
            <a:r>
              <a:rPr lang="en-US" dirty="0"/>
              <a:t>The Files class includes three methods for determining if a path refers to a directory, a regular file, or a symbolic link. The methods to accomplish this are named </a:t>
            </a:r>
            <a:r>
              <a:rPr lang="en-US" dirty="0" err="1"/>
              <a:t>Files.isDirectory</a:t>
            </a:r>
            <a:r>
              <a:rPr lang="en-US" dirty="0"/>
              <a:t>(Path), </a:t>
            </a:r>
            <a:r>
              <a:rPr lang="en-US" dirty="0" err="1"/>
              <a:t>Files.isRegularFile</a:t>
            </a:r>
            <a:r>
              <a:rPr lang="en-US" dirty="0"/>
              <a:t>(Path), and </a:t>
            </a:r>
            <a:r>
              <a:rPr lang="en-US" dirty="0" err="1"/>
              <a:t>Files.isSymbolicLink</a:t>
            </a:r>
            <a:r>
              <a:rPr lang="en-US" dirty="0"/>
              <a:t>(Path), respectively.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84</a:t>
            </a:fld>
            <a:endParaRPr lang="fr-FR"/>
          </a:p>
        </p:txBody>
      </p:sp>
    </p:spTree>
    <p:extLst>
      <p:ext uri="{BB962C8B-B14F-4D97-AF65-F5344CB8AC3E}">
        <p14:creationId xmlns:p14="http://schemas.microsoft.com/office/powerpoint/2010/main" val="4272650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3-1-1)Reading Common Attributes with </a:t>
            </a:r>
            <a:r>
              <a:rPr lang="en-US" b="1" i="1" dirty="0" err="1">
                <a:solidFill>
                  <a:srgbClr val="0070C0"/>
                </a:solidFill>
              </a:rPr>
              <a:t>isDirectory</a:t>
            </a:r>
            <a:r>
              <a:rPr lang="en-US" b="1" i="1" dirty="0">
                <a:solidFill>
                  <a:srgbClr val="0070C0"/>
                </a:solidFill>
              </a:rPr>
              <a:t>()</a:t>
            </a:r>
            <a:r>
              <a:rPr lang="en-US" b="1" dirty="0">
                <a:solidFill>
                  <a:srgbClr val="0070C0"/>
                </a:solidFill>
              </a:rPr>
              <a:t>, </a:t>
            </a:r>
            <a:r>
              <a:rPr lang="en-US" b="1" i="1" dirty="0" err="1">
                <a:solidFill>
                  <a:srgbClr val="0070C0"/>
                </a:solidFill>
              </a:rPr>
              <a:t>isRegularFile</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isSymbolicLink</a:t>
            </a:r>
            <a:r>
              <a:rPr lang="en-US" b="1" i="1" dirty="0">
                <a:solidFill>
                  <a:srgbClr val="0070C0"/>
                </a:solidFill>
              </a:rPr>
              <a:t>()</a:t>
            </a:r>
            <a:r>
              <a:rPr lang="en-US" dirty="0">
                <a:solidFill>
                  <a:srgbClr val="0070C0"/>
                </a:solidFill>
              </a:rPr>
              <a:t> </a:t>
            </a:r>
            <a:r>
              <a:rPr lang="en-US" dirty="0"/>
              <a:t/>
            </a:r>
            <a:br>
              <a:rPr lang="en-US" dirty="0"/>
            </a:br>
            <a:r>
              <a:rPr lang="en-US" dirty="0"/>
              <a:t>The Files class includes three methods for determining if a path refers to a directory, a regular file, or a symbolic link. The methods to accomplish this are named </a:t>
            </a:r>
            <a:r>
              <a:rPr lang="en-US" dirty="0" err="1"/>
              <a:t>Files.isDirectory</a:t>
            </a:r>
            <a:r>
              <a:rPr lang="en-US" dirty="0"/>
              <a:t>(Path), </a:t>
            </a:r>
            <a:r>
              <a:rPr lang="en-US" dirty="0" err="1"/>
              <a:t>Files.isRegularFile</a:t>
            </a:r>
            <a:r>
              <a:rPr lang="en-US" dirty="0"/>
              <a:t>(Path), and </a:t>
            </a:r>
            <a:r>
              <a:rPr lang="en-US" dirty="0" err="1"/>
              <a:t>Files.isSymbolicLink</a:t>
            </a:r>
            <a:r>
              <a:rPr lang="en-US" dirty="0"/>
              <a:t>(Path), respectively.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85</a:t>
            </a:fld>
            <a:endParaRPr lang="fr-FR"/>
          </a:p>
        </p:txBody>
      </p:sp>
    </p:spTree>
    <p:extLst>
      <p:ext uri="{BB962C8B-B14F-4D97-AF65-F5344CB8AC3E}">
        <p14:creationId xmlns:p14="http://schemas.microsoft.com/office/powerpoint/2010/main" val="8494189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lnSpcReduction="200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3-1-1)Reading Common Attributes with </a:t>
            </a:r>
            <a:r>
              <a:rPr lang="en-US" b="1" i="1" dirty="0" err="1">
                <a:solidFill>
                  <a:srgbClr val="0070C0"/>
                </a:solidFill>
              </a:rPr>
              <a:t>isDirectory</a:t>
            </a:r>
            <a:r>
              <a:rPr lang="en-US" b="1" i="1" dirty="0">
                <a:solidFill>
                  <a:srgbClr val="0070C0"/>
                </a:solidFill>
              </a:rPr>
              <a:t>()</a:t>
            </a:r>
            <a:r>
              <a:rPr lang="en-US" b="1" dirty="0">
                <a:solidFill>
                  <a:srgbClr val="0070C0"/>
                </a:solidFill>
              </a:rPr>
              <a:t>, </a:t>
            </a:r>
            <a:r>
              <a:rPr lang="en-US" b="1" i="1" dirty="0" err="1">
                <a:solidFill>
                  <a:srgbClr val="0070C0"/>
                </a:solidFill>
              </a:rPr>
              <a:t>isRegularFile</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isSymbolicLink</a:t>
            </a:r>
            <a:r>
              <a:rPr lang="en-US" b="1" i="1" dirty="0">
                <a:solidFill>
                  <a:srgbClr val="0070C0"/>
                </a:solidFill>
              </a:rPr>
              <a:t>()</a:t>
            </a:r>
            <a:r>
              <a:rPr lang="en-US" dirty="0">
                <a:solidFill>
                  <a:srgbClr val="0070C0"/>
                </a:solidFill>
              </a:rPr>
              <a:t> </a:t>
            </a:r>
            <a:r>
              <a:rPr lang="en-US" dirty="0"/>
              <a:t/>
            </a:r>
            <a:br>
              <a:rPr lang="en-US" dirty="0"/>
            </a:br>
            <a:r>
              <a:rPr lang="en-US" dirty="0"/>
              <a:t>Java defines a </a:t>
            </a:r>
            <a:r>
              <a:rPr lang="en-US" i="1" dirty="0"/>
              <a:t>regular file </a:t>
            </a:r>
            <a:r>
              <a:rPr lang="en-US" dirty="0"/>
              <a:t>as one that contains content, as opposed to a symbolic link,</a:t>
            </a:r>
            <a:br>
              <a:rPr lang="en-US" dirty="0"/>
            </a:br>
            <a:r>
              <a:rPr lang="en-US" dirty="0"/>
              <a:t>directory, resource, or other non-regular file that may be present in some operating systems.</a:t>
            </a:r>
            <a:br>
              <a:rPr lang="en-US" dirty="0"/>
            </a:br>
            <a:r>
              <a:rPr lang="en-US" dirty="0"/>
              <a:t>If the symbolic link points to a real file or directory, Java will perform the check on the</a:t>
            </a:r>
            <a:br>
              <a:rPr lang="en-US" dirty="0"/>
            </a:br>
            <a:r>
              <a:rPr lang="en-US" dirty="0"/>
              <a:t>target of the symbolic link. In other words, it is possible for </a:t>
            </a:r>
            <a:r>
              <a:rPr lang="en-US" dirty="0" err="1"/>
              <a:t>isRegularFile</a:t>
            </a:r>
            <a:r>
              <a:rPr lang="en-US" dirty="0"/>
              <a:t>() to return</a:t>
            </a:r>
            <a:br>
              <a:rPr lang="en-US" dirty="0"/>
            </a:br>
            <a:r>
              <a:rPr lang="en-US" dirty="0"/>
              <a:t>true for a symbolic link, as long as the link resolves to a regular file.</a:t>
            </a:r>
            <a:br>
              <a:rPr lang="en-US" dirty="0"/>
            </a:br>
            <a:r>
              <a:rPr lang="en-US" dirty="0"/>
              <a:t>Let’s take a look at some sample code: </a:t>
            </a:r>
            <a:br>
              <a:rPr lang="en-US"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86</a:t>
            </a:fld>
            <a:endParaRPr lang="fr-FR"/>
          </a:p>
        </p:txBody>
      </p:sp>
    </p:spTree>
    <p:extLst>
      <p:ext uri="{BB962C8B-B14F-4D97-AF65-F5344CB8AC3E}">
        <p14:creationId xmlns:p14="http://schemas.microsoft.com/office/powerpoint/2010/main" val="22809834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3-1-1)Reading Common Attributes with </a:t>
            </a:r>
            <a:r>
              <a:rPr lang="en-US" b="1" i="1" dirty="0" err="1">
                <a:solidFill>
                  <a:srgbClr val="0070C0"/>
                </a:solidFill>
              </a:rPr>
              <a:t>isDirectory</a:t>
            </a:r>
            <a:r>
              <a:rPr lang="en-US" b="1" i="1" dirty="0">
                <a:solidFill>
                  <a:srgbClr val="0070C0"/>
                </a:solidFill>
              </a:rPr>
              <a:t>()</a:t>
            </a:r>
            <a:r>
              <a:rPr lang="en-US" b="1" dirty="0">
                <a:solidFill>
                  <a:srgbClr val="0070C0"/>
                </a:solidFill>
              </a:rPr>
              <a:t>, </a:t>
            </a:r>
            <a:r>
              <a:rPr lang="en-US" b="1" i="1" dirty="0" err="1">
                <a:solidFill>
                  <a:srgbClr val="0070C0"/>
                </a:solidFill>
              </a:rPr>
              <a:t>isRegularFile</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isSymbolicLink</a:t>
            </a:r>
            <a:r>
              <a:rPr lang="en-US" b="1" i="1" dirty="0">
                <a:solidFill>
                  <a:srgbClr val="0070C0"/>
                </a:solidFill>
              </a:rPr>
              <a:t>()</a:t>
            </a:r>
            <a:r>
              <a:rPr lang="en-US" dirty="0">
                <a:solidFill>
                  <a:srgbClr val="0070C0"/>
                </a:solidFill>
              </a:rPr>
              <a:t> </a:t>
            </a:r>
            <a:r>
              <a:rPr lang="en-US" dirty="0"/>
              <a:t/>
            </a:r>
            <a:br>
              <a:rPr lang="en-US" dirty="0"/>
            </a:br>
            <a:endParaRPr lang="en-US" dirty="0"/>
          </a:p>
          <a:p>
            <a:pPr marL="0" indent="0">
              <a:buNone/>
            </a:pPr>
            <a:r>
              <a:rPr lang="en-US" dirty="0" err="1"/>
              <a:t>Files.isDirectory</a:t>
            </a:r>
            <a:r>
              <a:rPr lang="en-US" dirty="0"/>
              <a:t>(</a:t>
            </a:r>
            <a:r>
              <a:rPr lang="en-US" dirty="0" err="1"/>
              <a:t>Paths.get</a:t>
            </a:r>
            <a:r>
              <a:rPr lang="en-US" dirty="0"/>
              <a:t>("/canine/coyote/fur.jpg"));</a:t>
            </a:r>
            <a:br>
              <a:rPr lang="en-US" dirty="0"/>
            </a:br>
            <a:r>
              <a:rPr lang="en-US" dirty="0" err="1"/>
              <a:t>Files.isRegularFile</a:t>
            </a:r>
            <a:r>
              <a:rPr lang="en-US" dirty="0"/>
              <a:t>(</a:t>
            </a:r>
            <a:r>
              <a:rPr lang="en-US" dirty="0" err="1"/>
              <a:t>Paths.get</a:t>
            </a:r>
            <a:r>
              <a:rPr lang="en-US" dirty="0"/>
              <a:t>("/canine/types.txt"));</a:t>
            </a:r>
            <a:br>
              <a:rPr lang="en-US" dirty="0"/>
            </a:br>
            <a:r>
              <a:rPr lang="en-US" dirty="0" err="1"/>
              <a:t>Files.isSymbolicLink</a:t>
            </a:r>
            <a:r>
              <a:rPr lang="en-US" dirty="0"/>
              <a:t>(</a:t>
            </a:r>
            <a:r>
              <a:rPr lang="en-US" dirty="0" err="1"/>
              <a:t>Paths.get</a:t>
            </a:r>
            <a:r>
              <a:rPr lang="en-US" dirty="0"/>
              <a:t>("/canine/coyote"));</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87</a:t>
            </a:fld>
            <a:endParaRPr lang="fr-FR"/>
          </a:p>
        </p:txBody>
      </p:sp>
      <p:sp>
        <p:nvSpPr>
          <p:cNvPr id="7" name="ZoneTexte 6">
            <a:extLst>
              <a:ext uri="{FF2B5EF4-FFF2-40B4-BE49-F238E27FC236}">
                <a16:creationId xmlns:a16="http://schemas.microsoft.com/office/drawing/2014/main" xmlns="" id="{922C9448-B1F9-4165-810B-684EDB6631BF}"/>
              </a:ext>
            </a:extLst>
          </p:cNvPr>
          <p:cNvSpPr txBox="1"/>
          <p:nvPr/>
        </p:nvSpPr>
        <p:spPr>
          <a:xfrm>
            <a:off x="1526931" y="756902"/>
            <a:ext cx="9495692" cy="1754326"/>
          </a:xfrm>
          <a:prstGeom prst="rect">
            <a:avLst/>
          </a:prstGeom>
          <a:solidFill>
            <a:schemeClr val="bg1"/>
          </a:solidFill>
        </p:spPr>
        <p:txBody>
          <a:bodyPr wrap="square" rtlCol="0">
            <a:spAutoFit/>
          </a:bodyPr>
          <a:lstStyle/>
          <a:p>
            <a:r>
              <a:rPr lang="en-US" dirty="0"/>
              <a:t>The first example returns true if fur.jpg is a directory or a symbolic link to a directory</a:t>
            </a:r>
            <a:br>
              <a:rPr lang="en-US" dirty="0"/>
            </a:br>
            <a:r>
              <a:rPr lang="en-US" dirty="0"/>
              <a:t>and false otherwise. Note that directories can have extensions in many file systems, so it</a:t>
            </a:r>
            <a:br>
              <a:rPr lang="en-US" dirty="0"/>
            </a:br>
            <a:r>
              <a:rPr lang="en-US" dirty="0"/>
              <a:t>is possible for fur.jpg to be the name of a directory. The second example returns true if</a:t>
            </a:r>
            <a:br>
              <a:rPr lang="en-US" dirty="0"/>
            </a:br>
            <a:r>
              <a:rPr lang="en-US" dirty="0"/>
              <a:t>types.txt points to a regular file or alternatively a symbolic link that points to a regular</a:t>
            </a:r>
            <a:br>
              <a:rPr lang="en-US" dirty="0"/>
            </a:br>
            <a:r>
              <a:rPr lang="en-US" dirty="0"/>
              <a:t>file. The third example returns true if /canine/coyote is a symbolic link, regardless of</a:t>
            </a:r>
            <a:br>
              <a:rPr lang="en-US" dirty="0"/>
            </a:br>
            <a:r>
              <a:rPr lang="en-US" dirty="0"/>
              <a:t>whether the file or directory it points to exists.</a:t>
            </a:r>
            <a:endParaRPr lang="fr-FR" dirty="0"/>
          </a:p>
        </p:txBody>
      </p:sp>
    </p:spTree>
    <p:extLst>
      <p:ext uri="{BB962C8B-B14F-4D97-AF65-F5344CB8AC3E}">
        <p14:creationId xmlns:p14="http://schemas.microsoft.com/office/powerpoint/2010/main" val="16297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3-1-1)Reading Common Attributes with </a:t>
            </a:r>
            <a:r>
              <a:rPr lang="en-US" b="1" i="1" dirty="0" err="1">
                <a:solidFill>
                  <a:srgbClr val="0070C0"/>
                </a:solidFill>
              </a:rPr>
              <a:t>isDirectory</a:t>
            </a:r>
            <a:r>
              <a:rPr lang="en-US" b="1" i="1" dirty="0">
                <a:solidFill>
                  <a:srgbClr val="0070C0"/>
                </a:solidFill>
              </a:rPr>
              <a:t>()</a:t>
            </a:r>
            <a:r>
              <a:rPr lang="en-US" b="1" dirty="0">
                <a:solidFill>
                  <a:srgbClr val="0070C0"/>
                </a:solidFill>
              </a:rPr>
              <a:t>, </a:t>
            </a:r>
            <a:r>
              <a:rPr lang="en-US" b="1" i="1" dirty="0" err="1">
                <a:solidFill>
                  <a:srgbClr val="0070C0"/>
                </a:solidFill>
              </a:rPr>
              <a:t>isRegularFile</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isSymbolicLink</a:t>
            </a:r>
            <a:r>
              <a:rPr lang="en-US" b="1" i="1" dirty="0">
                <a:solidFill>
                  <a:srgbClr val="0070C0"/>
                </a:solidFill>
              </a:rPr>
              <a:t>()</a:t>
            </a:r>
            <a:r>
              <a:rPr lang="en-US" dirty="0">
                <a:solidFill>
                  <a:srgbClr val="0070C0"/>
                </a:solidFill>
              </a:rPr>
              <a:t> </a:t>
            </a:r>
            <a:r>
              <a:rPr lang="en-US" dirty="0"/>
              <a:t/>
            </a:r>
            <a:br>
              <a:rPr lang="en-US" dirty="0"/>
            </a:br>
            <a:r>
              <a:rPr lang="en-US" dirty="0"/>
              <a:t>We illuminate these concepts in Table 9.3. For this table, assume that the file system with the </a:t>
            </a:r>
            <a:r>
              <a:rPr lang="en-US" b="1" dirty="0">
                <a:solidFill>
                  <a:schemeClr val="tx1"/>
                </a:solidFill>
              </a:rPr>
              <a:t>directory</a:t>
            </a:r>
            <a:r>
              <a:rPr lang="en-US" dirty="0">
                <a:solidFill>
                  <a:srgbClr val="0070C0"/>
                </a:solidFill>
              </a:rPr>
              <a:t> /canine/coyote </a:t>
            </a:r>
            <a:r>
              <a:rPr lang="en-US" dirty="0"/>
              <a:t>and</a:t>
            </a:r>
            <a:r>
              <a:rPr lang="en-US" b="1" dirty="0">
                <a:solidFill>
                  <a:schemeClr val="tx1"/>
                </a:solidFill>
              </a:rPr>
              <a:t> file </a:t>
            </a:r>
            <a:r>
              <a:rPr lang="en-US" dirty="0">
                <a:solidFill>
                  <a:srgbClr val="0070C0"/>
                </a:solidFill>
              </a:rPr>
              <a:t>/canine/types.txt </a:t>
            </a:r>
            <a:r>
              <a:rPr lang="en-US" dirty="0"/>
              <a:t>exists. Furthermore, assume that </a:t>
            </a:r>
            <a:r>
              <a:rPr lang="en-US" dirty="0">
                <a:solidFill>
                  <a:srgbClr val="00B0F0"/>
                </a:solidFill>
              </a:rPr>
              <a:t>/coyotes </a:t>
            </a:r>
            <a:r>
              <a:rPr lang="en-US" dirty="0"/>
              <a:t>is a symbolic link within the file system that points to another path within the file system.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88</a:t>
            </a:fld>
            <a:endParaRPr lang="fr-FR"/>
          </a:p>
        </p:txBody>
      </p:sp>
      <p:pic>
        <p:nvPicPr>
          <p:cNvPr id="7" name="Image 6">
            <a:extLst>
              <a:ext uri="{FF2B5EF4-FFF2-40B4-BE49-F238E27FC236}">
                <a16:creationId xmlns:a16="http://schemas.microsoft.com/office/drawing/2014/main" xmlns="" id="{0B9A3E1D-2A39-433A-A56A-DE2CF4C575DB}"/>
              </a:ext>
            </a:extLst>
          </p:cNvPr>
          <p:cNvPicPr>
            <a:picLocks noChangeAspect="1"/>
          </p:cNvPicPr>
          <p:nvPr/>
        </p:nvPicPr>
        <p:blipFill>
          <a:blip r:embed="rId3"/>
          <a:stretch>
            <a:fillRect/>
          </a:stretch>
        </p:blipFill>
        <p:spPr>
          <a:xfrm>
            <a:off x="1295401" y="715533"/>
            <a:ext cx="9601196" cy="3009900"/>
          </a:xfrm>
          <a:prstGeom prst="rect">
            <a:avLst/>
          </a:prstGeom>
        </p:spPr>
      </p:pic>
    </p:spTree>
    <p:extLst>
      <p:ext uri="{BB962C8B-B14F-4D97-AF65-F5344CB8AC3E}">
        <p14:creationId xmlns:p14="http://schemas.microsoft.com/office/powerpoint/2010/main" val="67298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3-1-1)Reading Common Attributes with </a:t>
            </a:r>
            <a:r>
              <a:rPr lang="en-US" b="1" i="1" dirty="0" err="1">
                <a:solidFill>
                  <a:srgbClr val="0070C0"/>
                </a:solidFill>
              </a:rPr>
              <a:t>isDirectory</a:t>
            </a:r>
            <a:r>
              <a:rPr lang="en-US" b="1" i="1" dirty="0">
                <a:solidFill>
                  <a:srgbClr val="0070C0"/>
                </a:solidFill>
              </a:rPr>
              <a:t>()</a:t>
            </a:r>
            <a:r>
              <a:rPr lang="en-US" b="1" dirty="0">
                <a:solidFill>
                  <a:srgbClr val="0070C0"/>
                </a:solidFill>
              </a:rPr>
              <a:t>, </a:t>
            </a:r>
            <a:r>
              <a:rPr lang="en-US" b="1" i="1" dirty="0" err="1">
                <a:solidFill>
                  <a:srgbClr val="0070C0"/>
                </a:solidFill>
              </a:rPr>
              <a:t>isRegularFile</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isSymbolicLink</a:t>
            </a:r>
            <a:r>
              <a:rPr lang="en-US" b="1" i="1" dirty="0">
                <a:solidFill>
                  <a:srgbClr val="0070C0"/>
                </a:solidFill>
              </a:rPr>
              <a:t>()</a:t>
            </a:r>
            <a:r>
              <a:rPr lang="en-US" dirty="0">
                <a:solidFill>
                  <a:srgbClr val="0070C0"/>
                </a:solidFill>
              </a:rPr>
              <a:t> </a:t>
            </a:r>
            <a:r>
              <a:rPr lang="en-US" dirty="0"/>
              <a:t/>
            </a:r>
            <a:br>
              <a:rPr lang="en-US"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89</a:t>
            </a:fld>
            <a:endParaRPr lang="fr-FR"/>
          </a:p>
        </p:txBody>
      </p:sp>
      <p:pic>
        <p:nvPicPr>
          <p:cNvPr id="8" name="Image 7">
            <a:extLst>
              <a:ext uri="{FF2B5EF4-FFF2-40B4-BE49-F238E27FC236}">
                <a16:creationId xmlns:a16="http://schemas.microsoft.com/office/drawing/2014/main" xmlns="" id="{3431A8F6-B06E-4D30-891E-B9C957D88EB9}"/>
              </a:ext>
            </a:extLst>
          </p:cNvPr>
          <p:cNvPicPr>
            <a:picLocks noChangeAspect="1"/>
          </p:cNvPicPr>
          <p:nvPr/>
        </p:nvPicPr>
        <p:blipFill>
          <a:blip r:embed="rId3"/>
          <a:stretch>
            <a:fillRect/>
          </a:stretch>
        </p:blipFill>
        <p:spPr>
          <a:xfrm>
            <a:off x="1466850" y="3702835"/>
            <a:ext cx="8810851" cy="2266165"/>
          </a:xfrm>
          <a:prstGeom prst="rect">
            <a:avLst/>
          </a:prstGeom>
        </p:spPr>
      </p:pic>
    </p:spTree>
    <p:extLst>
      <p:ext uri="{BB962C8B-B14F-4D97-AF65-F5344CB8AC3E}">
        <p14:creationId xmlns:p14="http://schemas.microsoft.com/office/powerpoint/2010/main" val="237653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1-Introducing NIO.2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2" y="2405056"/>
            <a:ext cx="9958752" cy="3563944"/>
          </a:xfrm>
        </p:spPr>
        <p:txBody>
          <a:bodyPr>
            <a:normAutofit fontScale="92500" lnSpcReduction="10000"/>
          </a:bodyPr>
          <a:lstStyle/>
          <a:p>
            <a:r>
              <a:rPr lang="en-US" b="1" dirty="0">
                <a:solidFill>
                  <a:srgbClr val="FF0000"/>
                </a:solidFill>
              </a:rPr>
              <a:t>2-1) Creating Paths</a:t>
            </a:r>
            <a:r>
              <a:rPr lang="en-US" b="1" dirty="0"/>
              <a:t/>
            </a:r>
            <a:br>
              <a:rPr lang="en-US" b="1" dirty="0"/>
            </a:br>
            <a:endParaRPr lang="en-US" b="1" dirty="0"/>
          </a:p>
          <a:p>
            <a:r>
              <a:rPr lang="en-US" dirty="0">
                <a:solidFill>
                  <a:srgbClr val="FF0000"/>
                </a:solidFill>
              </a:rPr>
              <a:t>Path path1 = </a:t>
            </a:r>
            <a:r>
              <a:rPr lang="en-US" dirty="0" err="1">
                <a:solidFill>
                  <a:srgbClr val="FF0000"/>
                </a:solidFill>
              </a:rPr>
              <a:t>Paths.get</a:t>
            </a:r>
            <a:r>
              <a:rPr lang="en-US" dirty="0">
                <a:solidFill>
                  <a:srgbClr val="FF0000"/>
                </a:solidFill>
              </a:rPr>
              <a:t>("pandas/cuddly.png");</a:t>
            </a:r>
            <a:br>
              <a:rPr lang="en-US" dirty="0">
                <a:solidFill>
                  <a:srgbClr val="FF0000"/>
                </a:solidFill>
              </a:rPr>
            </a:br>
            <a:r>
              <a:rPr lang="en-US" dirty="0">
                <a:solidFill>
                  <a:srgbClr val="FF0000"/>
                </a:solidFill>
              </a:rPr>
              <a:t>Path path2 = </a:t>
            </a:r>
            <a:r>
              <a:rPr lang="en-US" dirty="0" err="1">
                <a:solidFill>
                  <a:srgbClr val="FF0000"/>
                </a:solidFill>
              </a:rPr>
              <a:t>Paths.get</a:t>
            </a:r>
            <a:r>
              <a:rPr lang="en-US" dirty="0">
                <a:solidFill>
                  <a:srgbClr val="FF0000"/>
                </a:solidFill>
              </a:rPr>
              <a:t>("c:\\zooinfo\\November\\employees.txt");</a:t>
            </a:r>
            <a:br>
              <a:rPr lang="en-US" dirty="0">
                <a:solidFill>
                  <a:srgbClr val="FF0000"/>
                </a:solidFill>
              </a:rPr>
            </a:br>
            <a:r>
              <a:rPr lang="en-US" dirty="0">
                <a:solidFill>
                  <a:srgbClr val="FF0000"/>
                </a:solidFill>
              </a:rPr>
              <a:t>Path path3 = </a:t>
            </a:r>
            <a:r>
              <a:rPr lang="en-US" dirty="0" err="1">
                <a:solidFill>
                  <a:srgbClr val="FF0000"/>
                </a:solidFill>
              </a:rPr>
              <a:t>Paths.get</a:t>
            </a:r>
            <a:r>
              <a:rPr lang="en-US" dirty="0">
                <a:solidFill>
                  <a:srgbClr val="FF0000"/>
                </a:solidFill>
              </a:rPr>
              <a:t>("/home/</a:t>
            </a:r>
            <a:r>
              <a:rPr lang="en-US" dirty="0" err="1">
                <a:solidFill>
                  <a:srgbClr val="FF0000"/>
                </a:solidFill>
              </a:rPr>
              <a:t>zoodirector</a:t>
            </a:r>
            <a:r>
              <a:rPr lang="en-US" dirty="0">
                <a:solidFill>
                  <a:srgbClr val="FF0000"/>
                </a:solidFill>
              </a:rPr>
              <a:t>");</a:t>
            </a:r>
            <a:r>
              <a:rPr lang="en-US" dirty="0"/>
              <a:t/>
            </a:r>
            <a:br>
              <a:rPr lang="en-US" dirty="0"/>
            </a:br>
            <a:endParaRPr lang="en-US" dirty="0"/>
          </a:p>
          <a:p>
            <a:r>
              <a:rPr lang="en-US" dirty="0"/>
              <a:t>The first example creates a Path reference to a relative file in the current working directory. The second example creates a Path reference to an absolute file in a Windows-based system. The third example creates a Path reference to an absolute directory in a Linux or Mac-based system. </a:t>
            </a:r>
            <a:endParaRPr lang="fr-FR" dirty="0"/>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5549B81-3995-4770-9557-783C47312B4B}"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8CDD19D1-9C44-4B53-8643-39DC3C06005C}"/>
              </a:ext>
            </a:extLst>
          </p:cNvPr>
          <p:cNvSpPr>
            <a:spLocks noGrp="1"/>
          </p:cNvSpPr>
          <p:nvPr>
            <p:ph type="sldNum" sz="quarter" idx="12"/>
          </p:nvPr>
        </p:nvSpPr>
        <p:spPr/>
        <p:txBody>
          <a:bodyPr/>
          <a:lstStyle/>
          <a:p>
            <a:fld id="{4A5BDE94-4727-4585-B07D-29C32A2ADF6D}" type="slidenum">
              <a:rPr lang="fr-FR" smtClean="0"/>
              <a:t>9</a:t>
            </a:fld>
            <a:endParaRPr lang="fr-FR"/>
          </a:p>
        </p:txBody>
      </p:sp>
    </p:spTree>
    <p:extLst>
      <p:ext uri="{BB962C8B-B14F-4D97-AF65-F5344CB8AC3E}">
        <p14:creationId xmlns:p14="http://schemas.microsoft.com/office/powerpoint/2010/main" val="9497407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3-1-1)Reading Common Attributes with </a:t>
            </a:r>
            <a:r>
              <a:rPr lang="en-US" b="1" i="1" dirty="0" err="1">
                <a:solidFill>
                  <a:srgbClr val="0070C0"/>
                </a:solidFill>
              </a:rPr>
              <a:t>isDirectory</a:t>
            </a:r>
            <a:r>
              <a:rPr lang="en-US" b="1" i="1" dirty="0">
                <a:solidFill>
                  <a:srgbClr val="0070C0"/>
                </a:solidFill>
              </a:rPr>
              <a:t>()</a:t>
            </a:r>
            <a:r>
              <a:rPr lang="en-US" b="1" dirty="0">
                <a:solidFill>
                  <a:srgbClr val="0070C0"/>
                </a:solidFill>
              </a:rPr>
              <a:t>, </a:t>
            </a:r>
            <a:r>
              <a:rPr lang="en-US" b="1" i="1" dirty="0" err="1">
                <a:solidFill>
                  <a:srgbClr val="0070C0"/>
                </a:solidFill>
              </a:rPr>
              <a:t>isRegularFile</a:t>
            </a:r>
            <a:r>
              <a:rPr lang="en-US" b="1" i="1" dirty="0">
                <a:solidFill>
                  <a:srgbClr val="0070C0"/>
                </a:solidFill>
              </a:rPr>
              <a:t>()</a:t>
            </a:r>
            <a:r>
              <a:rPr lang="en-US" b="1" dirty="0">
                <a:solidFill>
                  <a:srgbClr val="0070C0"/>
                </a:solidFill>
              </a:rPr>
              <a:t>,</a:t>
            </a:r>
            <a:br>
              <a:rPr lang="en-US" b="1" dirty="0">
                <a:solidFill>
                  <a:srgbClr val="0070C0"/>
                </a:solidFill>
              </a:rPr>
            </a:br>
            <a:r>
              <a:rPr lang="en-US" b="1" dirty="0">
                <a:solidFill>
                  <a:srgbClr val="0070C0"/>
                </a:solidFill>
              </a:rPr>
              <a:t>and </a:t>
            </a:r>
            <a:r>
              <a:rPr lang="en-US" b="1" i="1" dirty="0" err="1">
                <a:solidFill>
                  <a:srgbClr val="0070C0"/>
                </a:solidFill>
              </a:rPr>
              <a:t>isSymbolicLink</a:t>
            </a:r>
            <a:r>
              <a:rPr lang="en-US" b="1" i="1" dirty="0">
                <a:solidFill>
                  <a:srgbClr val="0070C0"/>
                </a:solidFill>
              </a:rPr>
              <a:t>()</a:t>
            </a:r>
            <a:r>
              <a:rPr lang="en-US" dirty="0">
                <a:solidFill>
                  <a:srgbClr val="0070C0"/>
                </a:solidFill>
              </a:rPr>
              <a:t> </a:t>
            </a:r>
            <a:r>
              <a:rPr lang="en-US" dirty="0"/>
              <a:t/>
            </a:r>
            <a:br>
              <a:rPr lang="en-US"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90</a:t>
            </a:fld>
            <a:endParaRPr lang="fr-FR"/>
          </a:p>
        </p:txBody>
      </p:sp>
      <p:pic>
        <p:nvPicPr>
          <p:cNvPr id="7" name="Image 6">
            <a:extLst>
              <a:ext uri="{FF2B5EF4-FFF2-40B4-BE49-F238E27FC236}">
                <a16:creationId xmlns:a16="http://schemas.microsoft.com/office/drawing/2014/main" xmlns="" id="{6D697E33-8548-4E99-9511-9D71B806C873}"/>
              </a:ext>
            </a:extLst>
          </p:cNvPr>
          <p:cNvPicPr>
            <a:picLocks noChangeAspect="1"/>
          </p:cNvPicPr>
          <p:nvPr/>
        </p:nvPicPr>
        <p:blipFill>
          <a:blip r:embed="rId3"/>
          <a:stretch>
            <a:fillRect/>
          </a:stretch>
        </p:blipFill>
        <p:spPr>
          <a:xfrm>
            <a:off x="1471612" y="3692769"/>
            <a:ext cx="9248775" cy="2057400"/>
          </a:xfrm>
          <a:prstGeom prst="rect">
            <a:avLst/>
          </a:prstGeom>
        </p:spPr>
      </p:pic>
    </p:spTree>
    <p:extLst>
      <p:ext uri="{BB962C8B-B14F-4D97-AF65-F5344CB8AC3E}">
        <p14:creationId xmlns:p14="http://schemas.microsoft.com/office/powerpoint/2010/main" val="37864127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3-1-2)</a:t>
            </a:r>
            <a:r>
              <a:rPr lang="en-US" b="1" dirty="0"/>
              <a:t> </a:t>
            </a:r>
            <a:r>
              <a:rPr lang="en-US" b="1" dirty="0">
                <a:solidFill>
                  <a:srgbClr val="0070C0"/>
                </a:solidFill>
              </a:rPr>
              <a:t>Checking File Visibility with </a:t>
            </a:r>
            <a:r>
              <a:rPr lang="en-US" b="1" i="1" dirty="0" err="1">
                <a:solidFill>
                  <a:srgbClr val="0070C0"/>
                </a:solidFill>
              </a:rPr>
              <a:t>isHidden</a:t>
            </a:r>
            <a:r>
              <a:rPr lang="en-US" b="1" i="1" dirty="0">
                <a:solidFill>
                  <a:srgbClr val="0070C0"/>
                </a:solidFill>
              </a:rPr>
              <a:t>()</a:t>
            </a:r>
            <a:r>
              <a:rPr lang="en-US" dirty="0">
                <a:solidFill>
                  <a:srgbClr val="0070C0"/>
                </a:solidFill>
              </a:rPr>
              <a:t> </a:t>
            </a:r>
            <a:r>
              <a:rPr lang="en-US" dirty="0"/>
              <a:t/>
            </a:r>
            <a:br>
              <a:rPr lang="en-US" dirty="0"/>
            </a:br>
            <a:r>
              <a:rPr lang="en-US" dirty="0"/>
              <a:t>The Files class includes the </a:t>
            </a:r>
            <a:r>
              <a:rPr lang="en-US" dirty="0" err="1"/>
              <a:t>Files.isHidden</a:t>
            </a:r>
            <a:r>
              <a:rPr lang="en-US" dirty="0"/>
              <a:t>(Path) method to determine whether a</a:t>
            </a:r>
            <a:br>
              <a:rPr lang="en-US" dirty="0"/>
            </a:br>
            <a:r>
              <a:rPr lang="en-US" dirty="0"/>
              <a:t>file or directory is hidden within the file system. In Linux- or Mac-based systems, this</a:t>
            </a:r>
            <a:br>
              <a:rPr lang="en-US" dirty="0"/>
            </a:br>
            <a:r>
              <a:rPr lang="en-US" dirty="0"/>
              <a:t>is often denoted by file or directory entries that begin with a period character (.), while</a:t>
            </a:r>
            <a:br>
              <a:rPr lang="en-US" dirty="0"/>
            </a:br>
            <a:r>
              <a:rPr lang="en-US" dirty="0"/>
              <a:t>in Windows-based systems this requires the hidden attribute to be set. The </a:t>
            </a:r>
            <a:r>
              <a:rPr lang="en-US" dirty="0" err="1"/>
              <a:t>isHidden</a:t>
            </a:r>
            <a:r>
              <a:rPr lang="en-US" dirty="0"/>
              <a:t>()</a:t>
            </a:r>
            <a:br>
              <a:rPr lang="en-US" dirty="0"/>
            </a:br>
            <a:r>
              <a:rPr lang="en-US" dirty="0"/>
              <a:t>method throws the checked </a:t>
            </a:r>
            <a:r>
              <a:rPr lang="en-US" dirty="0" err="1"/>
              <a:t>IOException</a:t>
            </a:r>
            <a:r>
              <a:rPr lang="en-US" dirty="0"/>
              <a:t>, as there may be an I/O error reading the underlying file information. We present illustrative usage of this method in the following sample code: </a:t>
            </a: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91</a:t>
            </a:fld>
            <a:endParaRPr lang="fr-FR"/>
          </a:p>
        </p:txBody>
      </p:sp>
    </p:spTree>
    <p:extLst>
      <p:ext uri="{BB962C8B-B14F-4D97-AF65-F5344CB8AC3E}">
        <p14:creationId xmlns:p14="http://schemas.microsoft.com/office/powerpoint/2010/main" val="24507899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lnSpcReduction="100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3-1-2)</a:t>
            </a:r>
            <a:r>
              <a:rPr lang="en-US" b="1" dirty="0"/>
              <a:t> </a:t>
            </a:r>
            <a:r>
              <a:rPr lang="en-US" b="1" dirty="0">
                <a:solidFill>
                  <a:srgbClr val="0070C0"/>
                </a:solidFill>
              </a:rPr>
              <a:t>Checking File Visibility with </a:t>
            </a:r>
            <a:r>
              <a:rPr lang="en-US" b="1" i="1" dirty="0" err="1">
                <a:solidFill>
                  <a:srgbClr val="0070C0"/>
                </a:solidFill>
              </a:rPr>
              <a:t>isHidden</a:t>
            </a:r>
            <a:r>
              <a:rPr lang="en-US" b="1" i="1" dirty="0">
                <a:solidFill>
                  <a:srgbClr val="0070C0"/>
                </a:solidFill>
              </a:rPr>
              <a:t>()</a:t>
            </a:r>
            <a:r>
              <a:rPr lang="en-US" dirty="0">
                <a:solidFill>
                  <a:srgbClr val="0070C0"/>
                </a:solidFill>
              </a:rPr>
              <a:t> </a:t>
            </a:r>
            <a:r>
              <a:rPr lang="en-US" dirty="0"/>
              <a:t/>
            </a:r>
            <a:br>
              <a:rPr lang="en-US" dirty="0"/>
            </a:br>
            <a:r>
              <a:rPr lang="fr-FR" dirty="0" err="1"/>
              <a:t>try</a:t>
            </a:r>
            <a:r>
              <a:rPr lang="fr-FR" dirty="0"/>
              <a:t> {</a:t>
            </a:r>
            <a:br>
              <a:rPr lang="fr-FR" dirty="0"/>
            </a:br>
            <a:r>
              <a:rPr lang="fr-FR" dirty="0" err="1"/>
              <a:t>System.out.println</a:t>
            </a:r>
            <a:r>
              <a:rPr lang="fr-FR" dirty="0"/>
              <a:t>(</a:t>
            </a:r>
            <a:r>
              <a:rPr lang="fr-FR" dirty="0" err="1"/>
              <a:t>Files.isHidden</a:t>
            </a:r>
            <a:r>
              <a:rPr lang="fr-FR" dirty="0"/>
              <a:t>(</a:t>
            </a:r>
            <a:r>
              <a:rPr lang="fr-FR" dirty="0" err="1"/>
              <a:t>Paths.get</a:t>
            </a:r>
            <a:r>
              <a:rPr lang="fr-FR" dirty="0"/>
              <a:t>("/walrus.txt")));</a:t>
            </a:r>
            <a:br>
              <a:rPr lang="fr-FR" dirty="0"/>
            </a:br>
            <a:r>
              <a:rPr lang="fr-FR" dirty="0"/>
              <a:t>} catch (</a:t>
            </a:r>
            <a:r>
              <a:rPr lang="fr-FR" dirty="0" err="1"/>
              <a:t>IOException</a:t>
            </a:r>
            <a:r>
              <a:rPr lang="fr-FR" dirty="0"/>
              <a:t> e) {</a:t>
            </a:r>
            <a:br>
              <a:rPr lang="fr-FR" dirty="0"/>
            </a:br>
            <a:r>
              <a:rPr lang="fr-FR" dirty="0"/>
              <a:t>// </a:t>
            </a:r>
            <a:r>
              <a:rPr lang="fr-FR" dirty="0" err="1"/>
              <a:t>Handle</a:t>
            </a:r>
            <a:r>
              <a:rPr lang="fr-FR" dirty="0"/>
              <a:t> file I/O exception...</a:t>
            </a:r>
            <a:br>
              <a:rPr lang="fr-FR" dirty="0"/>
            </a:br>
            <a:r>
              <a:rPr lang="fr-FR" dirty="0"/>
              <a:t>}</a:t>
            </a:r>
            <a:br>
              <a:rPr lang="fr-FR" dirty="0"/>
            </a:br>
            <a:r>
              <a:rPr lang="fr-FR" dirty="0"/>
              <a:t>If the walrus.txt file </a:t>
            </a:r>
            <a:r>
              <a:rPr lang="fr-FR" dirty="0" err="1"/>
              <a:t>is</a:t>
            </a:r>
            <a:r>
              <a:rPr lang="fr-FR" dirty="0"/>
              <a:t> </a:t>
            </a:r>
            <a:r>
              <a:rPr lang="fr-FR" dirty="0" err="1"/>
              <a:t>available</a:t>
            </a:r>
            <a:r>
              <a:rPr lang="fr-FR" dirty="0"/>
              <a:t> and </a:t>
            </a:r>
            <a:r>
              <a:rPr lang="fr-FR" dirty="0" err="1"/>
              <a:t>hidden</a:t>
            </a:r>
            <a:r>
              <a:rPr lang="fr-FR" dirty="0"/>
              <a:t> </a:t>
            </a:r>
            <a:r>
              <a:rPr lang="fr-FR" dirty="0" err="1"/>
              <a:t>within</a:t>
            </a:r>
            <a:r>
              <a:rPr lang="fr-FR" dirty="0"/>
              <a:t> the file system, </a:t>
            </a:r>
            <a:r>
              <a:rPr lang="fr-FR" dirty="0" err="1"/>
              <a:t>this</a:t>
            </a:r>
            <a:r>
              <a:rPr lang="fr-FR" dirty="0"/>
              <a:t> </a:t>
            </a:r>
            <a:r>
              <a:rPr lang="fr-FR" dirty="0" err="1"/>
              <a:t>method</a:t>
            </a:r>
            <a:r>
              <a:rPr lang="fr-FR" dirty="0"/>
              <a:t> </a:t>
            </a:r>
            <a:r>
              <a:rPr lang="fr-FR" dirty="0" err="1"/>
              <a:t>will</a:t>
            </a:r>
            <a:r>
              <a:rPr lang="fr-FR" dirty="0"/>
              <a:t/>
            </a:r>
            <a:br>
              <a:rPr lang="fr-FR" dirty="0"/>
            </a:br>
            <a:r>
              <a:rPr lang="fr-FR" dirty="0"/>
              <a:t>return </a:t>
            </a:r>
            <a:r>
              <a:rPr lang="fr-FR" dirty="0" err="1"/>
              <a:t>true</a:t>
            </a:r>
            <a:r>
              <a:rPr lang="fr-FR" dirty="0"/>
              <a:t>. </a:t>
            </a:r>
            <a:br>
              <a:rPr lang="fr-FR" dirty="0"/>
            </a:br>
            <a:endParaRPr lang="fr-FR" dirty="0">
              <a:solidFill>
                <a:srgbClr val="FF000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92</a:t>
            </a:fld>
            <a:endParaRPr lang="fr-FR"/>
          </a:p>
        </p:txBody>
      </p:sp>
    </p:spTree>
    <p:extLst>
      <p:ext uri="{BB962C8B-B14F-4D97-AF65-F5344CB8AC3E}">
        <p14:creationId xmlns:p14="http://schemas.microsoft.com/office/powerpoint/2010/main" val="35773769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lnSpcReduction="100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3-1-3)</a:t>
            </a:r>
            <a:r>
              <a:rPr lang="en-US" b="1" dirty="0"/>
              <a:t> </a:t>
            </a:r>
            <a:r>
              <a:rPr lang="en-US" b="1" dirty="0">
                <a:solidFill>
                  <a:srgbClr val="0070C0"/>
                </a:solidFill>
              </a:rPr>
              <a:t>Testing File Accessibility with </a:t>
            </a:r>
            <a:r>
              <a:rPr lang="en-US" b="1" i="1" dirty="0" err="1">
                <a:solidFill>
                  <a:srgbClr val="0070C0"/>
                </a:solidFill>
              </a:rPr>
              <a:t>isReadable</a:t>
            </a:r>
            <a:r>
              <a:rPr lang="en-US" b="1" i="1" dirty="0">
                <a:solidFill>
                  <a:srgbClr val="0070C0"/>
                </a:solidFill>
              </a:rPr>
              <a:t>() </a:t>
            </a:r>
            <a:r>
              <a:rPr lang="en-US" b="1" dirty="0">
                <a:solidFill>
                  <a:srgbClr val="0070C0"/>
                </a:solidFill>
              </a:rPr>
              <a:t>and </a:t>
            </a:r>
            <a:r>
              <a:rPr lang="en-US" b="1" i="1" dirty="0" err="1">
                <a:solidFill>
                  <a:srgbClr val="0070C0"/>
                </a:solidFill>
              </a:rPr>
              <a:t>isExecutable</a:t>
            </a:r>
            <a:r>
              <a:rPr lang="en-US" b="1" i="1" dirty="0">
                <a:solidFill>
                  <a:srgbClr val="0070C0"/>
                </a:solidFill>
              </a:rPr>
              <a:t>()</a:t>
            </a:r>
            <a:r>
              <a:rPr lang="en-US" dirty="0">
                <a:solidFill>
                  <a:srgbClr val="0070C0"/>
                </a:solidFill>
              </a:rPr>
              <a:t> </a:t>
            </a:r>
            <a:r>
              <a:rPr lang="en-US" dirty="0"/>
              <a:t/>
            </a:r>
            <a:br>
              <a:rPr lang="en-US" dirty="0"/>
            </a:br>
            <a:r>
              <a:rPr lang="en-US" dirty="0"/>
              <a:t>The Files class includes two methods for reading file accessibility: Files.</a:t>
            </a:r>
            <a:br>
              <a:rPr lang="en-US" dirty="0"/>
            </a:br>
            <a:r>
              <a:rPr lang="en-US" dirty="0" err="1"/>
              <a:t>isReadable</a:t>
            </a:r>
            <a:r>
              <a:rPr lang="en-US" dirty="0"/>
              <a:t>(Path) and </a:t>
            </a:r>
            <a:r>
              <a:rPr lang="en-US" dirty="0" err="1"/>
              <a:t>Files.isExecutable</a:t>
            </a:r>
            <a:r>
              <a:rPr lang="en-US" dirty="0"/>
              <a:t>(Path). This is important in file systems where the filename can be viewed within a directory, but the user may not have permission to read the contents of the file or execute it. We now present sample usage of each method: </a:t>
            </a:r>
          </a:p>
          <a:p>
            <a:pPr marL="0" indent="0">
              <a:buNone/>
            </a:pPr>
            <a:r>
              <a:rPr lang="fr-FR" dirty="0" err="1">
                <a:solidFill>
                  <a:srgbClr val="0070C0"/>
                </a:solidFill>
              </a:rPr>
              <a:t>System.out.println</a:t>
            </a:r>
            <a:r>
              <a:rPr lang="fr-FR" dirty="0">
                <a:solidFill>
                  <a:srgbClr val="0070C0"/>
                </a:solidFill>
              </a:rPr>
              <a:t>(</a:t>
            </a:r>
            <a:r>
              <a:rPr lang="fr-FR" dirty="0" err="1">
                <a:solidFill>
                  <a:srgbClr val="0070C0"/>
                </a:solidFill>
              </a:rPr>
              <a:t>Files.isReadable</a:t>
            </a:r>
            <a:r>
              <a:rPr lang="fr-FR" dirty="0">
                <a:solidFill>
                  <a:srgbClr val="0070C0"/>
                </a:solidFill>
              </a:rPr>
              <a:t>(</a:t>
            </a:r>
            <a:r>
              <a:rPr lang="fr-FR" dirty="0" err="1">
                <a:solidFill>
                  <a:srgbClr val="0070C0"/>
                </a:solidFill>
              </a:rPr>
              <a:t>Paths.get</a:t>
            </a:r>
            <a:r>
              <a:rPr lang="fr-FR" dirty="0">
                <a:solidFill>
                  <a:srgbClr val="0070C0"/>
                </a:solidFill>
              </a:rPr>
              <a:t>("/</a:t>
            </a:r>
            <a:r>
              <a:rPr lang="fr-FR" dirty="0" err="1">
                <a:solidFill>
                  <a:srgbClr val="0070C0"/>
                </a:solidFill>
              </a:rPr>
              <a:t>seal</a:t>
            </a:r>
            <a:r>
              <a:rPr lang="fr-FR" dirty="0">
                <a:solidFill>
                  <a:srgbClr val="0070C0"/>
                </a:solidFill>
              </a:rPr>
              <a:t>/baby.png")));</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Files.isExecutable</a:t>
            </a:r>
            <a:r>
              <a:rPr lang="fr-FR" dirty="0">
                <a:solidFill>
                  <a:srgbClr val="0070C0"/>
                </a:solidFill>
              </a:rPr>
              <a:t>(</a:t>
            </a:r>
            <a:r>
              <a:rPr lang="fr-FR" dirty="0" err="1">
                <a:solidFill>
                  <a:srgbClr val="0070C0"/>
                </a:solidFill>
              </a:rPr>
              <a:t>Paths.get</a:t>
            </a:r>
            <a:r>
              <a:rPr lang="fr-FR" dirty="0">
                <a:solidFill>
                  <a:srgbClr val="0070C0"/>
                </a:solidFill>
              </a:rPr>
              <a:t>("/</a:t>
            </a:r>
            <a:r>
              <a:rPr lang="fr-FR" dirty="0" err="1">
                <a:solidFill>
                  <a:srgbClr val="0070C0"/>
                </a:solidFill>
              </a:rPr>
              <a:t>seal</a:t>
            </a:r>
            <a:r>
              <a:rPr lang="fr-FR" dirty="0">
                <a:solidFill>
                  <a:srgbClr val="0070C0"/>
                </a:solidFill>
              </a:rPr>
              <a:t>/baby.png"))); </a:t>
            </a: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93</a:t>
            </a:fld>
            <a:endParaRPr lang="fr-FR"/>
          </a:p>
        </p:txBody>
      </p:sp>
      <p:pic>
        <p:nvPicPr>
          <p:cNvPr id="7" name="Image 6">
            <a:extLst>
              <a:ext uri="{FF2B5EF4-FFF2-40B4-BE49-F238E27FC236}">
                <a16:creationId xmlns:a16="http://schemas.microsoft.com/office/drawing/2014/main" xmlns="" id="{E83493B3-4498-4FD5-8CDB-87E48D4222EA}"/>
              </a:ext>
            </a:extLst>
          </p:cNvPr>
          <p:cNvPicPr>
            <a:picLocks noChangeAspect="1"/>
          </p:cNvPicPr>
          <p:nvPr/>
        </p:nvPicPr>
        <p:blipFill>
          <a:blip r:embed="rId3"/>
          <a:stretch>
            <a:fillRect/>
          </a:stretch>
        </p:blipFill>
        <p:spPr>
          <a:xfrm>
            <a:off x="1628775" y="719944"/>
            <a:ext cx="8934450" cy="2266950"/>
          </a:xfrm>
          <a:prstGeom prst="rect">
            <a:avLst/>
          </a:prstGeom>
        </p:spPr>
      </p:pic>
    </p:spTree>
    <p:extLst>
      <p:ext uri="{BB962C8B-B14F-4D97-AF65-F5344CB8AC3E}">
        <p14:creationId xmlns:p14="http://schemas.microsoft.com/office/powerpoint/2010/main" val="30683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3-1-4)</a:t>
            </a:r>
            <a:r>
              <a:rPr lang="en-US" b="1" dirty="0"/>
              <a:t> </a:t>
            </a:r>
            <a:r>
              <a:rPr lang="en-US" b="1" dirty="0">
                <a:solidFill>
                  <a:srgbClr val="0070C0"/>
                </a:solidFill>
              </a:rPr>
              <a:t>Reading File Length with </a:t>
            </a:r>
            <a:r>
              <a:rPr lang="en-US" b="1" i="1" dirty="0">
                <a:solidFill>
                  <a:srgbClr val="0070C0"/>
                </a:solidFill>
              </a:rPr>
              <a:t>size()</a:t>
            </a:r>
          </a:p>
          <a:p>
            <a:pPr marL="0" indent="0" algn="just">
              <a:buNone/>
            </a:pPr>
            <a:r>
              <a:rPr lang="en-US" dirty="0">
                <a:solidFill>
                  <a:srgbClr val="0070C0"/>
                </a:solidFill>
              </a:rPr>
              <a:t> </a:t>
            </a:r>
            <a:r>
              <a:rPr lang="en-US" dirty="0"/>
              <a:t>The </a:t>
            </a:r>
            <a:r>
              <a:rPr lang="en-US" b="1" dirty="0" err="1"/>
              <a:t>Files.size</a:t>
            </a:r>
            <a:r>
              <a:rPr lang="en-US" b="1" dirty="0"/>
              <a:t>(Path) </a:t>
            </a:r>
            <a:r>
              <a:rPr lang="en-US" dirty="0"/>
              <a:t>method is used to determine the size of the file in bytes. The size</a:t>
            </a:r>
            <a:br>
              <a:rPr lang="en-US" dirty="0"/>
            </a:br>
            <a:r>
              <a:rPr lang="en-US" dirty="0"/>
              <a:t>returned by this method represents the conceptual size of the data, and this may differ from the actual size on the persistence storage device due to file system compression and organization. The </a:t>
            </a:r>
            <a:r>
              <a:rPr lang="en-US" b="1" dirty="0"/>
              <a:t>size() </a:t>
            </a:r>
            <a:r>
              <a:rPr lang="en-US" dirty="0"/>
              <a:t>method throws the checked </a:t>
            </a:r>
            <a:r>
              <a:rPr lang="en-US" dirty="0" err="1"/>
              <a:t>IOException</a:t>
            </a:r>
            <a:r>
              <a:rPr lang="en-US" dirty="0"/>
              <a:t> if the file does not exist or if the process is unable to read the file information.</a:t>
            </a:r>
            <a:br>
              <a:rPr lang="en-US" dirty="0"/>
            </a:br>
            <a:r>
              <a:rPr lang="en-US" dirty="0"/>
              <a:t>The following is a sample call to the size() method: </a:t>
            </a: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94</a:t>
            </a:fld>
            <a:endParaRPr lang="fr-FR"/>
          </a:p>
        </p:txBody>
      </p:sp>
    </p:spTree>
    <p:extLst>
      <p:ext uri="{BB962C8B-B14F-4D97-AF65-F5344CB8AC3E}">
        <p14:creationId xmlns:p14="http://schemas.microsoft.com/office/powerpoint/2010/main" val="3600220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lnSpcReduction="200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3-1-4)</a:t>
            </a:r>
            <a:r>
              <a:rPr lang="en-US" b="1" dirty="0"/>
              <a:t> </a:t>
            </a:r>
            <a:r>
              <a:rPr lang="en-US" b="1" dirty="0">
                <a:solidFill>
                  <a:srgbClr val="0070C0"/>
                </a:solidFill>
              </a:rPr>
              <a:t>Reading File Length with </a:t>
            </a:r>
            <a:r>
              <a:rPr lang="en-US" b="1" i="1" dirty="0">
                <a:solidFill>
                  <a:srgbClr val="0070C0"/>
                </a:solidFill>
              </a:rPr>
              <a:t>size()</a:t>
            </a:r>
            <a:r>
              <a:rPr lang="en-US" dirty="0">
                <a:solidFill>
                  <a:srgbClr val="0070C0"/>
                </a:solidFill>
              </a:rPr>
              <a:t> </a:t>
            </a:r>
            <a:r>
              <a:rPr lang="en-US" dirty="0"/>
              <a:t/>
            </a:r>
            <a:br>
              <a:rPr lang="en-US" dirty="0"/>
            </a:br>
            <a:r>
              <a:rPr lang="en-US" b="1" dirty="0"/>
              <a:t>try {</a:t>
            </a:r>
            <a:br>
              <a:rPr lang="en-US" b="1" dirty="0"/>
            </a:br>
            <a:r>
              <a:rPr lang="en-US" b="1" dirty="0" err="1"/>
              <a:t>System.out.println</a:t>
            </a:r>
            <a:r>
              <a:rPr lang="en-US" b="1" dirty="0"/>
              <a:t>(</a:t>
            </a:r>
            <a:r>
              <a:rPr lang="en-US" b="1" dirty="0" err="1"/>
              <a:t>Files.size</a:t>
            </a:r>
            <a:r>
              <a:rPr lang="en-US" b="1" dirty="0"/>
              <a:t>(</a:t>
            </a:r>
            <a:r>
              <a:rPr lang="en-US" b="1" dirty="0" err="1"/>
              <a:t>Paths.get</a:t>
            </a:r>
            <a:r>
              <a:rPr lang="en-US" b="1" dirty="0"/>
              <a:t>("/zoo/c/animals.txt")));</a:t>
            </a:r>
            <a:br>
              <a:rPr lang="en-US" b="1" dirty="0"/>
            </a:br>
            <a:r>
              <a:rPr lang="en-US" b="1" dirty="0"/>
              <a:t>} catch (</a:t>
            </a:r>
            <a:r>
              <a:rPr lang="en-US" b="1" dirty="0" err="1"/>
              <a:t>IOException</a:t>
            </a:r>
            <a:r>
              <a:rPr lang="en-US" b="1" dirty="0"/>
              <a:t> e) {</a:t>
            </a:r>
            <a:br>
              <a:rPr lang="en-US" b="1" dirty="0"/>
            </a:br>
            <a:r>
              <a:rPr lang="en-US" b="1" dirty="0"/>
              <a:t>// Handle file I/O exception...</a:t>
            </a:r>
            <a:br>
              <a:rPr lang="en-US" b="1" dirty="0"/>
            </a:br>
            <a:r>
              <a:rPr lang="en-US" b="1" dirty="0"/>
              <a:t>}</a:t>
            </a:r>
            <a:r>
              <a:rPr lang="en-US" dirty="0"/>
              <a:t/>
            </a:r>
            <a:br>
              <a:rPr lang="en-US" dirty="0"/>
            </a:br>
            <a:r>
              <a:rPr lang="en-US" dirty="0"/>
              <a:t>The example outputs the number of bytes in the fi le, expressed as a long value. As you</a:t>
            </a:r>
            <a:br>
              <a:rPr lang="en-US" dirty="0"/>
            </a:br>
            <a:r>
              <a:rPr lang="en-US" dirty="0"/>
              <a:t>may have already realized, we’re repeating a lot of the methods defined in </a:t>
            </a:r>
            <a:r>
              <a:rPr lang="en-US" dirty="0" err="1"/>
              <a:t>java.io.File</a:t>
            </a:r>
            <a:r>
              <a:rPr lang="en-US" dirty="0"/>
              <a:t>, as</a:t>
            </a:r>
            <a:br>
              <a:rPr lang="en-US" dirty="0"/>
            </a:br>
            <a:r>
              <a:rPr lang="en-US" dirty="0"/>
              <a:t>discussed in Chapter 8 . Since the NIO.2 API was defined as a replacement for the java.io</a:t>
            </a:r>
            <a:br>
              <a:rPr lang="en-US" dirty="0"/>
            </a:br>
            <a:r>
              <a:rPr lang="en-US" dirty="0"/>
              <a:t>API, it includes many of the same methods in one form or another. </a:t>
            </a: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95</a:t>
            </a:fld>
            <a:endParaRPr lang="fr-FR"/>
          </a:p>
        </p:txBody>
      </p:sp>
      <p:pic>
        <p:nvPicPr>
          <p:cNvPr id="7" name="Image 6">
            <a:extLst>
              <a:ext uri="{FF2B5EF4-FFF2-40B4-BE49-F238E27FC236}">
                <a16:creationId xmlns:a16="http://schemas.microsoft.com/office/drawing/2014/main" xmlns="" id="{9B14363B-62C5-4955-90AB-AC0DE1EA3E02}"/>
              </a:ext>
            </a:extLst>
          </p:cNvPr>
          <p:cNvPicPr>
            <a:picLocks noChangeAspect="1"/>
          </p:cNvPicPr>
          <p:nvPr/>
        </p:nvPicPr>
        <p:blipFill>
          <a:blip r:embed="rId3"/>
          <a:stretch>
            <a:fillRect/>
          </a:stretch>
        </p:blipFill>
        <p:spPr>
          <a:xfrm>
            <a:off x="1604962" y="780886"/>
            <a:ext cx="8982075" cy="1333500"/>
          </a:xfrm>
          <a:prstGeom prst="rect">
            <a:avLst/>
          </a:prstGeom>
        </p:spPr>
      </p:pic>
    </p:spTree>
    <p:extLst>
      <p:ext uri="{BB962C8B-B14F-4D97-AF65-F5344CB8AC3E}">
        <p14:creationId xmlns:p14="http://schemas.microsoft.com/office/powerpoint/2010/main" val="364939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lnSpcReduction="100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3-1-5)</a:t>
            </a:r>
            <a:r>
              <a:rPr lang="en-US" b="1" dirty="0"/>
              <a:t> </a:t>
            </a:r>
            <a:r>
              <a:rPr lang="en-US" b="1" dirty="0">
                <a:solidFill>
                  <a:srgbClr val="0070C0"/>
                </a:solidFill>
              </a:rPr>
              <a:t>Managing File Modifications with </a:t>
            </a:r>
            <a:r>
              <a:rPr lang="en-US" b="1" i="1" dirty="0" err="1">
                <a:solidFill>
                  <a:srgbClr val="0070C0"/>
                </a:solidFill>
              </a:rPr>
              <a:t>getLastModifiedTime</a:t>
            </a:r>
            <a:r>
              <a:rPr lang="en-US" b="1" i="1" dirty="0">
                <a:solidFill>
                  <a:srgbClr val="0070C0"/>
                </a:solidFill>
              </a:rPr>
              <a:t>() </a:t>
            </a:r>
            <a:r>
              <a:rPr lang="en-US" b="1" dirty="0">
                <a:solidFill>
                  <a:srgbClr val="0070C0"/>
                </a:solidFill>
              </a:rPr>
              <a:t>and</a:t>
            </a:r>
            <a:br>
              <a:rPr lang="en-US" b="1" dirty="0">
                <a:solidFill>
                  <a:srgbClr val="0070C0"/>
                </a:solidFill>
              </a:rPr>
            </a:br>
            <a:r>
              <a:rPr lang="en-US" b="1" i="1" dirty="0" err="1">
                <a:solidFill>
                  <a:srgbClr val="0070C0"/>
                </a:solidFill>
              </a:rPr>
              <a:t>setLastModifiedTime</a:t>
            </a:r>
            <a:r>
              <a:rPr lang="en-US" b="1" i="1" dirty="0">
                <a:solidFill>
                  <a:srgbClr val="0070C0"/>
                </a:solidFill>
              </a:rPr>
              <a:t>()</a:t>
            </a:r>
            <a:r>
              <a:rPr lang="en-US" dirty="0">
                <a:solidFill>
                  <a:srgbClr val="0070C0"/>
                </a:solidFill>
              </a:rPr>
              <a:t> </a:t>
            </a:r>
            <a:br>
              <a:rPr lang="en-US" dirty="0">
                <a:solidFill>
                  <a:srgbClr val="0070C0"/>
                </a:solidFill>
              </a:rPr>
            </a:br>
            <a:r>
              <a:rPr lang="en-US" dirty="0"/>
              <a:t>The Files class provides the method </a:t>
            </a:r>
            <a:r>
              <a:rPr lang="en-US" dirty="0" err="1">
                <a:solidFill>
                  <a:srgbClr val="0070C0"/>
                </a:solidFill>
              </a:rPr>
              <a:t>Files.getLastModifiedTime</a:t>
            </a:r>
            <a:r>
              <a:rPr lang="en-US" dirty="0">
                <a:solidFill>
                  <a:srgbClr val="0070C0"/>
                </a:solidFill>
              </a:rPr>
              <a:t>(Path), </a:t>
            </a:r>
            <a:r>
              <a:rPr lang="en-US" dirty="0"/>
              <a:t>which returns a </a:t>
            </a:r>
            <a:r>
              <a:rPr lang="en-US" b="1" dirty="0" err="1"/>
              <a:t>FileTime</a:t>
            </a:r>
            <a:r>
              <a:rPr lang="en-US" b="1" dirty="0"/>
              <a:t> object </a:t>
            </a:r>
            <a:r>
              <a:rPr lang="en-US" dirty="0"/>
              <a:t>to accomplish this. The </a:t>
            </a:r>
            <a:r>
              <a:rPr lang="en-US" dirty="0" err="1"/>
              <a:t>FileTime</a:t>
            </a:r>
            <a:r>
              <a:rPr lang="en-US" dirty="0"/>
              <a:t> class is a simple container class that </a:t>
            </a:r>
            <a:r>
              <a:rPr lang="en-US" b="1" dirty="0"/>
              <a:t>stores the date/time information</a:t>
            </a:r>
            <a:r>
              <a:rPr lang="en-US" dirty="0"/>
              <a:t> about when a file was accessed, modified, or created. For convenience, it has a </a:t>
            </a:r>
            <a:r>
              <a:rPr lang="en-US" b="1" dirty="0" err="1"/>
              <a:t>toMillis</a:t>
            </a:r>
            <a:r>
              <a:rPr lang="en-US" b="1" dirty="0"/>
              <a:t>()</a:t>
            </a:r>
            <a:r>
              <a:rPr lang="en-US" dirty="0"/>
              <a:t> method that returns the epoch time. The Files class also provides a mechanism for updating the last-modified date/time of a file using the </a:t>
            </a:r>
            <a:r>
              <a:rPr lang="en-US" dirty="0" err="1">
                <a:solidFill>
                  <a:srgbClr val="0070C0"/>
                </a:solidFill>
              </a:rPr>
              <a:t>Files.setLastModifiedTime</a:t>
            </a:r>
            <a:r>
              <a:rPr lang="en-US" dirty="0">
                <a:solidFill>
                  <a:srgbClr val="0070C0"/>
                </a:solidFill>
              </a:rPr>
              <a:t>(</a:t>
            </a:r>
            <a:r>
              <a:rPr lang="en-US" dirty="0" err="1">
                <a:solidFill>
                  <a:srgbClr val="0070C0"/>
                </a:solidFill>
              </a:rPr>
              <a:t>Path,FileTime</a:t>
            </a:r>
            <a:r>
              <a:rPr lang="en-US" dirty="0">
                <a:solidFill>
                  <a:srgbClr val="0070C0"/>
                </a:solidFill>
              </a:rPr>
              <a:t>) </a:t>
            </a:r>
            <a:r>
              <a:rPr lang="en-US" dirty="0"/>
              <a:t>method. </a:t>
            </a:r>
            <a:br>
              <a:rPr lang="en-US" dirty="0"/>
            </a:b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96</a:t>
            </a:fld>
            <a:endParaRPr lang="fr-FR"/>
          </a:p>
        </p:txBody>
      </p:sp>
    </p:spTree>
    <p:extLst>
      <p:ext uri="{BB962C8B-B14F-4D97-AF65-F5344CB8AC3E}">
        <p14:creationId xmlns:p14="http://schemas.microsoft.com/office/powerpoint/2010/main" val="9420583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3-1-5)</a:t>
            </a:r>
            <a:r>
              <a:rPr lang="en-US" b="1" dirty="0"/>
              <a:t> </a:t>
            </a:r>
            <a:r>
              <a:rPr lang="en-US" b="1" dirty="0">
                <a:solidFill>
                  <a:srgbClr val="0070C0"/>
                </a:solidFill>
              </a:rPr>
              <a:t>Managing File Modifications with </a:t>
            </a:r>
            <a:r>
              <a:rPr lang="en-US" b="1" i="1" dirty="0" err="1">
                <a:solidFill>
                  <a:srgbClr val="0070C0"/>
                </a:solidFill>
              </a:rPr>
              <a:t>getLastModifiedTime</a:t>
            </a:r>
            <a:r>
              <a:rPr lang="en-US" b="1" i="1" dirty="0">
                <a:solidFill>
                  <a:srgbClr val="0070C0"/>
                </a:solidFill>
              </a:rPr>
              <a:t>() </a:t>
            </a:r>
            <a:r>
              <a:rPr lang="en-US" b="1" dirty="0">
                <a:solidFill>
                  <a:srgbClr val="0070C0"/>
                </a:solidFill>
              </a:rPr>
              <a:t>and</a:t>
            </a:r>
            <a:br>
              <a:rPr lang="en-US" b="1" dirty="0">
                <a:solidFill>
                  <a:srgbClr val="0070C0"/>
                </a:solidFill>
              </a:rPr>
            </a:br>
            <a:r>
              <a:rPr lang="en-US" b="1" i="1" dirty="0" err="1">
                <a:solidFill>
                  <a:srgbClr val="0070C0"/>
                </a:solidFill>
              </a:rPr>
              <a:t>setLastModifiedTime</a:t>
            </a:r>
            <a:r>
              <a:rPr lang="en-US" b="1" i="1" dirty="0">
                <a:solidFill>
                  <a:srgbClr val="0070C0"/>
                </a:solidFill>
              </a:rPr>
              <a:t>()</a:t>
            </a:r>
            <a:r>
              <a:rPr lang="en-US" dirty="0">
                <a:solidFill>
                  <a:srgbClr val="0070C0"/>
                </a:solidFill>
              </a:rPr>
              <a:t> </a:t>
            </a:r>
            <a:br>
              <a:rPr lang="en-US" dirty="0">
                <a:solidFill>
                  <a:srgbClr val="0070C0"/>
                </a:solidFill>
              </a:rPr>
            </a:br>
            <a:r>
              <a:rPr lang="en-US" dirty="0"/>
              <a:t>The </a:t>
            </a:r>
            <a:r>
              <a:rPr lang="en-US" dirty="0" err="1"/>
              <a:t>FileTime</a:t>
            </a:r>
            <a:r>
              <a:rPr lang="en-US" dirty="0"/>
              <a:t> class also has a static </a:t>
            </a:r>
            <a:r>
              <a:rPr lang="en-US" dirty="0" err="1"/>
              <a:t>fromMillis</a:t>
            </a:r>
            <a:r>
              <a:rPr lang="en-US" dirty="0"/>
              <a:t>() method that converts from the epoch time to a </a:t>
            </a:r>
            <a:r>
              <a:rPr lang="en-US" dirty="0" err="1"/>
              <a:t>FileTime</a:t>
            </a:r>
            <a:r>
              <a:rPr lang="en-US" dirty="0"/>
              <a:t> object.</a:t>
            </a:r>
            <a:br>
              <a:rPr lang="en-US" dirty="0"/>
            </a:br>
            <a:r>
              <a:rPr lang="en-US" dirty="0"/>
              <a:t>Both of these methods have the ability to throw a checked </a:t>
            </a:r>
            <a:r>
              <a:rPr lang="en-US" dirty="0" err="1"/>
              <a:t>IOException</a:t>
            </a:r>
            <a:r>
              <a:rPr lang="en-US" dirty="0"/>
              <a:t> when the file is</a:t>
            </a:r>
            <a:br>
              <a:rPr lang="en-US" dirty="0"/>
            </a:br>
            <a:r>
              <a:rPr lang="en-US" dirty="0"/>
              <a:t>accessed or modified. </a:t>
            </a:r>
            <a:br>
              <a:rPr lang="en-US" dirty="0"/>
            </a:br>
            <a:r>
              <a:rPr lang="en-US" dirty="0"/>
              <a:t/>
            </a:r>
            <a:br>
              <a:rPr lang="en-US" dirty="0"/>
            </a:b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97</a:t>
            </a:fld>
            <a:endParaRPr lang="fr-FR"/>
          </a:p>
        </p:txBody>
      </p:sp>
      <p:pic>
        <p:nvPicPr>
          <p:cNvPr id="7" name="Image 6">
            <a:extLst>
              <a:ext uri="{FF2B5EF4-FFF2-40B4-BE49-F238E27FC236}">
                <a16:creationId xmlns:a16="http://schemas.microsoft.com/office/drawing/2014/main" xmlns="" id="{111D77AF-5D9B-4EB9-82E4-D22C9E31531C}"/>
              </a:ext>
            </a:extLst>
          </p:cNvPr>
          <p:cNvPicPr>
            <a:picLocks noChangeAspect="1"/>
          </p:cNvPicPr>
          <p:nvPr/>
        </p:nvPicPr>
        <p:blipFill>
          <a:blip r:embed="rId3"/>
          <a:stretch>
            <a:fillRect/>
          </a:stretch>
        </p:blipFill>
        <p:spPr>
          <a:xfrm>
            <a:off x="1386841" y="1141228"/>
            <a:ext cx="9775872" cy="4840855"/>
          </a:xfrm>
          <a:prstGeom prst="rect">
            <a:avLst/>
          </a:prstGeom>
        </p:spPr>
      </p:pic>
    </p:spTree>
    <p:extLst>
      <p:ext uri="{BB962C8B-B14F-4D97-AF65-F5344CB8AC3E}">
        <p14:creationId xmlns:p14="http://schemas.microsoft.com/office/powerpoint/2010/main" val="143592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fontScale="92500" lnSpcReduction="200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3-1-6)</a:t>
            </a:r>
            <a:r>
              <a:rPr lang="en-US" b="1" dirty="0"/>
              <a:t> </a:t>
            </a:r>
            <a:r>
              <a:rPr lang="en-US" b="1" dirty="0">
                <a:solidFill>
                  <a:srgbClr val="0070C0"/>
                </a:solidFill>
              </a:rPr>
              <a:t>Managing Ownership with </a:t>
            </a:r>
            <a:r>
              <a:rPr lang="en-US" b="1" i="1" dirty="0" err="1">
                <a:solidFill>
                  <a:srgbClr val="0070C0"/>
                </a:solidFill>
              </a:rPr>
              <a:t>getOwner</a:t>
            </a:r>
            <a:r>
              <a:rPr lang="en-US" b="1" i="1" dirty="0">
                <a:solidFill>
                  <a:srgbClr val="0070C0"/>
                </a:solidFill>
              </a:rPr>
              <a:t>() </a:t>
            </a:r>
            <a:r>
              <a:rPr lang="en-US" b="1" dirty="0">
                <a:solidFill>
                  <a:srgbClr val="0070C0"/>
                </a:solidFill>
              </a:rPr>
              <a:t>and </a:t>
            </a:r>
            <a:r>
              <a:rPr lang="en-US" b="1" i="1" dirty="0" err="1">
                <a:solidFill>
                  <a:srgbClr val="0070C0"/>
                </a:solidFill>
              </a:rPr>
              <a:t>setOwner</a:t>
            </a:r>
            <a:r>
              <a:rPr lang="en-US" b="1" i="1" dirty="0">
                <a:solidFill>
                  <a:srgbClr val="0070C0"/>
                </a:solidFill>
              </a:rPr>
              <a:t>()</a:t>
            </a:r>
            <a:r>
              <a:rPr lang="en-US" dirty="0">
                <a:solidFill>
                  <a:srgbClr val="0070C0"/>
                </a:solidFill>
              </a:rPr>
              <a:t> </a:t>
            </a:r>
            <a:r>
              <a:rPr lang="en-US" dirty="0"/>
              <a:t/>
            </a:r>
            <a:br>
              <a:rPr lang="en-US" dirty="0"/>
            </a:br>
            <a:r>
              <a:rPr lang="en-US" dirty="0"/>
              <a:t>Many file systems also support the notion of user-owned files and directories. In this</a:t>
            </a:r>
            <a:br>
              <a:rPr lang="en-US" dirty="0"/>
            </a:br>
            <a:r>
              <a:rPr lang="en-US" dirty="0"/>
              <a:t>manner, the </a:t>
            </a:r>
            <a:r>
              <a:rPr lang="en-US" dirty="0" err="1">
                <a:solidFill>
                  <a:srgbClr val="0070C0"/>
                </a:solidFill>
              </a:rPr>
              <a:t>Files.getOwner</a:t>
            </a:r>
            <a:r>
              <a:rPr lang="en-US" dirty="0">
                <a:solidFill>
                  <a:srgbClr val="0070C0"/>
                </a:solidFill>
              </a:rPr>
              <a:t>(Path)</a:t>
            </a:r>
            <a:r>
              <a:rPr lang="en-US" dirty="0"/>
              <a:t> method returns an instance of </a:t>
            </a:r>
            <a:r>
              <a:rPr lang="en-US" dirty="0" err="1"/>
              <a:t>UserPrincipal</a:t>
            </a:r>
            <a:r>
              <a:rPr lang="en-US" dirty="0"/>
              <a:t> that</a:t>
            </a:r>
            <a:br>
              <a:rPr lang="en-US" dirty="0"/>
            </a:br>
            <a:r>
              <a:rPr lang="en-US" dirty="0"/>
              <a:t>represents the owner of the file within the file system. As you may have already guessed, there is also a method to set the owner, called </a:t>
            </a:r>
            <a:r>
              <a:rPr lang="en-US" dirty="0" err="1">
                <a:solidFill>
                  <a:srgbClr val="0070C0"/>
                </a:solidFill>
              </a:rPr>
              <a:t>Files.setOwner</a:t>
            </a:r>
            <a:r>
              <a:rPr lang="en-US" dirty="0">
                <a:solidFill>
                  <a:srgbClr val="0070C0"/>
                </a:solidFill>
              </a:rPr>
              <a:t>(</a:t>
            </a:r>
            <a:r>
              <a:rPr lang="en-US" dirty="0" err="1">
                <a:solidFill>
                  <a:srgbClr val="0070C0"/>
                </a:solidFill>
              </a:rPr>
              <a:t>Path,UserPrincipal</a:t>
            </a:r>
            <a:r>
              <a:rPr lang="en-US" dirty="0">
                <a:solidFill>
                  <a:srgbClr val="0070C0"/>
                </a:solidFill>
              </a:rPr>
              <a:t>). </a:t>
            </a:r>
            <a:r>
              <a:rPr lang="en-US" dirty="0"/>
              <a:t>Note that the operating system may intervene when you try to modify the owner of a file and block the operation. For example, a process running under one user may not be allowed to take ownership of a file owned by another user. Both the </a:t>
            </a:r>
            <a:r>
              <a:rPr lang="en-US" dirty="0" err="1"/>
              <a:t>getOwner</a:t>
            </a:r>
            <a:r>
              <a:rPr lang="en-US" dirty="0"/>
              <a:t>() and </a:t>
            </a:r>
            <a:r>
              <a:rPr lang="en-US" dirty="0" err="1"/>
              <a:t>setOwner</a:t>
            </a:r>
            <a:r>
              <a:rPr lang="en-US" dirty="0"/>
              <a:t>() methods can throw the checked exception </a:t>
            </a:r>
            <a:r>
              <a:rPr lang="en-US" dirty="0" err="1"/>
              <a:t>IOException</a:t>
            </a:r>
            <a:r>
              <a:rPr lang="en-US" dirty="0"/>
              <a:t> in case of any issues accessing or modifying the file. </a:t>
            </a: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98</a:t>
            </a:fld>
            <a:endParaRPr lang="fr-FR"/>
          </a:p>
        </p:txBody>
      </p:sp>
    </p:spTree>
    <p:extLst>
      <p:ext uri="{BB962C8B-B14F-4D97-AF65-F5344CB8AC3E}">
        <p14:creationId xmlns:p14="http://schemas.microsoft.com/office/powerpoint/2010/main" val="14595049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9DAF94-82EB-4EAD-9B7B-CA3B35298965}"/>
              </a:ext>
            </a:extLst>
          </p:cNvPr>
          <p:cNvSpPr>
            <a:spLocks noGrp="1"/>
          </p:cNvSpPr>
          <p:nvPr>
            <p:ph type="title"/>
          </p:nvPr>
        </p:nvSpPr>
        <p:spPr/>
        <p:txBody>
          <a:bodyPr>
            <a:normAutofit/>
          </a:bodyPr>
          <a:lstStyle/>
          <a:p>
            <a:r>
              <a:rPr lang="fr-FR" dirty="0">
                <a:solidFill>
                  <a:srgbClr val="FF0000"/>
                </a:solidFill>
              </a:rPr>
              <a:t>3-Understanding File </a:t>
            </a:r>
            <a:r>
              <a:rPr lang="fr-FR" dirty="0" err="1">
                <a:solidFill>
                  <a:srgbClr val="FF0000"/>
                </a:solidFill>
              </a:rPr>
              <a:t>Attributes</a:t>
            </a:r>
            <a:r>
              <a:rPr lang="fr-FR" dirty="0">
                <a:solidFill>
                  <a:srgbClr val="FF0000"/>
                </a:solidFill>
              </a:rPr>
              <a:t> </a:t>
            </a:r>
          </a:p>
        </p:txBody>
      </p:sp>
      <p:sp>
        <p:nvSpPr>
          <p:cNvPr id="3" name="Espace réservé du contenu 2">
            <a:extLst>
              <a:ext uri="{FF2B5EF4-FFF2-40B4-BE49-F238E27FC236}">
                <a16:creationId xmlns:a16="http://schemas.microsoft.com/office/drawing/2014/main" xmlns="" id="{0BFEF11F-C022-4116-8FC7-E4FDE8BE3FB5}"/>
              </a:ext>
            </a:extLst>
          </p:cNvPr>
          <p:cNvSpPr>
            <a:spLocks noGrp="1"/>
          </p:cNvSpPr>
          <p:nvPr>
            <p:ph idx="1"/>
          </p:nvPr>
        </p:nvSpPr>
        <p:spPr>
          <a:xfrm>
            <a:off x="1295401" y="2405056"/>
            <a:ext cx="9958752" cy="3362698"/>
          </a:xfrm>
        </p:spPr>
        <p:txBody>
          <a:bodyPr>
            <a:normAutofit lnSpcReduction="10000"/>
          </a:bodyPr>
          <a:lstStyle/>
          <a:p>
            <a:pPr marL="0" indent="0">
              <a:buNone/>
            </a:pPr>
            <a:r>
              <a:rPr lang="fr-FR" b="1" dirty="0">
                <a:solidFill>
                  <a:srgbClr val="FF0000"/>
                </a:solidFill>
              </a:rPr>
              <a:t>3-1) </a:t>
            </a:r>
            <a:r>
              <a:rPr lang="fr-FR" b="1" dirty="0" err="1">
                <a:solidFill>
                  <a:srgbClr val="FF0000"/>
                </a:solidFill>
              </a:rPr>
              <a:t>Discovering</a:t>
            </a:r>
            <a:r>
              <a:rPr lang="fr-FR" b="1" dirty="0">
                <a:solidFill>
                  <a:srgbClr val="FF0000"/>
                </a:solidFill>
              </a:rPr>
              <a:t> Basic File </a:t>
            </a:r>
            <a:r>
              <a:rPr lang="fr-FR" b="1" dirty="0" err="1">
                <a:solidFill>
                  <a:srgbClr val="FF0000"/>
                </a:solidFill>
              </a:rPr>
              <a:t>Attributes</a:t>
            </a:r>
            <a:r>
              <a:rPr lang="fr-FR" dirty="0">
                <a:solidFill>
                  <a:srgbClr val="FF0000"/>
                </a:solidFill>
              </a:rPr>
              <a:t> </a:t>
            </a:r>
          </a:p>
          <a:p>
            <a:pPr marL="0" indent="0">
              <a:buNone/>
            </a:pPr>
            <a:r>
              <a:rPr lang="en-US" b="1" dirty="0">
                <a:solidFill>
                  <a:srgbClr val="0070C0"/>
                </a:solidFill>
              </a:rPr>
              <a:t>3-1-6)</a:t>
            </a:r>
            <a:r>
              <a:rPr lang="en-US" b="1" dirty="0"/>
              <a:t> </a:t>
            </a:r>
            <a:r>
              <a:rPr lang="en-US" b="1" dirty="0">
                <a:solidFill>
                  <a:srgbClr val="0070C0"/>
                </a:solidFill>
              </a:rPr>
              <a:t>Managing Ownership with </a:t>
            </a:r>
            <a:r>
              <a:rPr lang="en-US" b="1" i="1" dirty="0" err="1">
                <a:solidFill>
                  <a:srgbClr val="0070C0"/>
                </a:solidFill>
              </a:rPr>
              <a:t>getOwner</a:t>
            </a:r>
            <a:r>
              <a:rPr lang="en-US" b="1" i="1" dirty="0">
                <a:solidFill>
                  <a:srgbClr val="0070C0"/>
                </a:solidFill>
              </a:rPr>
              <a:t>() </a:t>
            </a:r>
            <a:r>
              <a:rPr lang="en-US" b="1" dirty="0">
                <a:solidFill>
                  <a:srgbClr val="0070C0"/>
                </a:solidFill>
              </a:rPr>
              <a:t>and </a:t>
            </a:r>
            <a:r>
              <a:rPr lang="en-US" b="1" i="1" dirty="0" err="1">
                <a:solidFill>
                  <a:srgbClr val="0070C0"/>
                </a:solidFill>
              </a:rPr>
              <a:t>setOwner</a:t>
            </a:r>
            <a:r>
              <a:rPr lang="en-US" b="1" i="1" dirty="0">
                <a:solidFill>
                  <a:srgbClr val="0070C0"/>
                </a:solidFill>
              </a:rPr>
              <a:t>()</a:t>
            </a:r>
            <a:r>
              <a:rPr lang="en-US" dirty="0">
                <a:solidFill>
                  <a:srgbClr val="0070C0"/>
                </a:solidFill>
              </a:rPr>
              <a:t> </a:t>
            </a:r>
            <a:r>
              <a:rPr lang="en-US" dirty="0"/>
              <a:t/>
            </a:r>
            <a:br>
              <a:rPr lang="en-US" dirty="0"/>
            </a:br>
            <a:r>
              <a:rPr lang="en-US" dirty="0"/>
              <a:t>In order to set a file owner to an arbitrary user, the NIO.2 API provides a</a:t>
            </a:r>
            <a:br>
              <a:rPr lang="en-US" dirty="0"/>
            </a:br>
            <a:r>
              <a:rPr lang="en-US" dirty="0" err="1"/>
              <a:t>UserPrincipalLookupService</a:t>
            </a:r>
            <a:r>
              <a:rPr lang="en-US" dirty="0"/>
              <a:t> helper class for finding a </a:t>
            </a:r>
            <a:r>
              <a:rPr lang="en-US" dirty="0" err="1"/>
              <a:t>UserPrincipal</a:t>
            </a:r>
            <a:r>
              <a:rPr lang="en-US" dirty="0"/>
              <a:t> record for a</a:t>
            </a:r>
            <a:br>
              <a:rPr lang="en-US" dirty="0"/>
            </a:br>
            <a:r>
              <a:rPr lang="en-US" dirty="0"/>
              <a:t>particular user within a file system. In order to use the helper class, you first need to obtain an instance of a </a:t>
            </a:r>
            <a:r>
              <a:rPr lang="en-US" dirty="0" err="1"/>
              <a:t>FileSystem</a:t>
            </a:r>
            <a:r>
              <a:rPr lang="en-US" dirty="0"/>
              <a:t> object, either by using the </a:t>
            </a:r>
            <a:r>
              <a:rPr lang="en-US" dirty="0" err="1"/>
              <a:t>FileSystems.getDefault</a:t>
            </a:r>
            <a:r>
              <a:rPr lang="en-US" dirty="0"/>
              <a:t>() method or by calling </a:t>
            </a:r>
            <a:r>
              <a:rPr lang="en-US" dirty="0" err="1"/>
              <a:t>getFileSystem</a:t>
            </a:r>
            <a:r>
              <a:rPr lang="en-US" dirty="0"/>
              <a:t>() on the Path object with which you are working, as shown in the following two examples: </a:t>
            </a:r>
            <a:br>
              <a:rPr lang="en-US" dirty="0"/>
            </a:br>
            <a:endParaRPr lang="fr-FR" dirty="0">
              <a:solidFill>
                <a:srgbClr val="0070C0"/>
              </a:solidFill>
            </a:endParaRPr>
          </a:p>
        </p:txBody>
      </p:sp>
      <p:sp>
        <p:nvSpPr>
          <p:cNvPr id="4" name="Espace réservé du pied de page 3">
            <a:extLst>
              <a:ext uri="{FF2B5EF4-FFF2-40B4-BE49-F238E27FC236}">
                <a16:creationId xmlns:a16="http://schemas.microsoft.com/office/drawing/2014/main" xmlns="" id="{750EF339-8BAD-4937-909E-A440D0EE9335}"/>
              </a:ext>
            </a:extLst>
          </p:cNvPr>
          <p:cNvSpPr>
            <a:spLocks noGrp="1"/>
          </p:cNvSpPr>
          <p:nvPr>
            <p:ph type="ftr" sz="quarter" idx="11"/>
          </p:nvPr>
        </p:nvSpPr>
        <p:spPr/>
        <p:txBody>
          <a:bodyPr/>
          <a:lstStyle/>
          <a:p>
            <a:r>
              <a:rPr lang="fr-FR" dirty="0" err="1"/>
              <a:t>Dr.Mohamed</a:t>
            </a:r>
            <a:r>
              <a:rPr lang="fr-FR" dirty="0"/>
              <a:t> Amine </a:t>
            </a:r>
            <a:r>
              <a:rPr lang="fr-FR" dirty="0" err="1"/>
              <a:t>Mezghich</a:t>
            </a:r>
            <a:r>
              <a:rPr lang="fr-FR" dirty="0"/>
              <a:t>                                                                                                </a:t>
            </a:r>
            <a:r>
              <a:rPr lang="fr-FR" dirty="0" err="1"/>
              <a:t>Chapter</a:t>
            </a:r>
            <a:r>
              <a:rPr lang="fr-FR" dirty="0"/>
              <a:t> 9 : NIO.2</a:t>
            </a:r>
          </a:p>
        </p:txBody>
      </p:sp>
      <p:sp>
        <p:nvSpPr>
          <p:cNvPr id="5" name="Espace réservé de la date 4">
            <a:extLst>
              <a:ext uri="{FF2B5EF4-FFF2-40B4-BE49-F238E27FC236}">
                <a16:creationId xmlns:a16="http://schemas.microsoft.com/office/drawing/2014/main" xmlns="" id="{B6CA42D7-D77E-41EC-A21F-5D82CC89DFB3}"/>
              </a:ext>
            </a:extLst>
          </p:cNvPr>
          <p:cNvSpPr>
            <a:spLocks noGrp="1"/>
          </p:cNvSpPr>
          <p:nvPr>
            <p:ph type="dt" sz="half" idx="10"/>
          </p:nvPr>
        </p:nvSpPr>
        <p:spPr/>
        <p:txBody>
          <a:bodyPr/>
          <a:lstStyle/>
          <a:p>
            <a:fld id="{C659B97D-3CA5-469A-BA4C-6D9BA849AFFE}" type="datetime1">
              <a:rPr lang="fr-FR" smtClean="0"/>
              <a:t>29/06/2023</a:t>
            </a:fld>
            <a:endParaRPr lang="fr-FR"/>
          </a:p>
        </p:txBody>
      </p:sp>
      <p:sp>
        <p:nvSpPr>
          <p:cNvPr id="6" name="Espace réservé du numéro de diapositive 5">
            <a:extLst>
              <a:ext uri="{FF2B5EF4-FFF2-40B4-BE49-F238E27FC236}">
                <a16:creationId xmlns:a16="http://schemas.microsoft.com/office/drawing/2014/main" xmlns="" id="{16D54D65-569F-4127-8B0B-8630980F9754}"/>
              </a:ext>
            </a:extLst>
          </p:cNvPr>
          <p:cNvSpPr>
            <a:spLocks noGrp="1"/>
          </p:cNvSpPr>
          <p:nvPr>
            <p:ph type="sldNum" sz="quarter" idx="12"/>
          </p:nvPr>
        </p:nvSpPr>
        <p:spPr/>
        <p:txBody>
          <a:bodyPr/>
          <a:lstStyle/>
          <a:p>
            <a:fld id="{4A5BDE94-4727-4585-B07D-29C32A2ADF6D}" type="slidenum">
              <a:rPr lang="fr-FR" smtClean="0"/>
              <a:t>99</a:t>
            </a:fld>
            <a:endParaRPr lang="fr-FR"/>
          </a:p>
        </p:txBody>
      </p:sp>
      <p:pic>
        <p:nvPicPr>
          <p:cNvPr id="7" name="Image 6">
            <a:extLst>
              <a:ext uri="{FF2B5EF4-FFF2-40B4-BE49-F238E27FC236}">
                <a16:creationId xmlns:a16="http://schemas.microsoft.com/office/drawing/2014/main" xmlns="" id="{7EE94CBE-0D8A-4EC8-9D90-D8D9E5514032}"/>
              </a:ext>
            </a:extLst>
          </p:cNvPr>
          <p:cNvPicPr>
            <a:picLocks noChangeAspect="1"/>
          </p:cNvPicPr>
          <p:nvPr/>
        </p:nvPicPr>
        <p:blipFill>
          <a:blip r:embed="rId3"/>
          <a:stretch>
            <a:fillRect/>
          </a:stretch>
        </p:blipFill>
        <p:spPr>
          <a:xfrm>
            <a:off x="1193996" y="681111"/>
            <a:ext cx="9804007" cy="5495778"/>
          </a:xfrm>
          <a:prstGeom prst="rect">
            <a:avLst/>
          </a:prstGeom>
        </p:spPr>
      </p:pic>
    </p:spTree>
    <p:extLst>
      <p:ext uri="{BB962C8B-B14F-4D97-AF65-F5344CB8AC3E}">
        <p14:creationId xmlns:p14="http://schemas.microsoft.com/office/powerpoint/2010/main" val="152037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3975</TotalTime>
  <Words>3326</Words>
  <Application>Microsoft Office PowerPoint</Application>
  <PresentationFormat>Widescreen</PresentationFormat>
  <Paragraphs>775</Paragraphs>
  <Slides>125</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125</vt:i4>
      </vt:variant>
    </vt:vector>
  </HeadingPairs>
  <TitlesOfParts>
    <vt:vector size="130" baseType="lpstr">
      <vt:lpstr>Arial</vt:lpstr>
      <vt:lpstr>Calibri</vt:lpstr>
      <vt:lpstr>Garamond</vt:lpstr>
      <vt:lpstr>Wingdings</vt:lpstr>
      <vt:lpstr>Organique</vt:lpstr>
      <vt:lpstr>OCP 11 [1Z0-819]</vt:lpstr>
      <vt:lpstr>Chapter 9 : NIO.2 </vt:lpstr>
      <vt:lpstr>Chapter 9 :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1-Introducing NIO.2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2-Interacting with Paths and Files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3-Understanding File Attributes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lpstr>4- Presenting the New Stream Methods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588</cp:revision>
  <dcterms:created xsi:type="dcterms:W3CDTF">2018-08-30T10:23:28Z</dcterms:created>
  <dcterms:modified xsi:type="dcterms:W3CDTF">2023-06-29T11:20:57Z</dcterms:modified>
</cp:coreProperties>
</file>