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93" r:id="rId3"/>
    <p:sldId id="294" r:id="rId4"/>
    <p:sldId id="295" r:id="rId5"/>
    <p:sldId id="296" r:id="rId6"/>
    <p:sldId id="297" r:id="rId7"/>
    <p:sldId id="284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3" autoAdjust="0"/>
  </p:normalViewPr>
  <p:slideViewPr>
    <p:cSldViewPr snapToGrid="0">
      <p:cViewPr varScale="1">
        <p:scale>
          <a:sx n="58" d="100"/>
          <a:sy n="58" d="100"/>
        </p:scale>
        <p:origin x="11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508B-B561-42B2-8A2E-31CFBA60834E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0559E-167B-4B61-B28F-53727E7CC4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86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0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05AA1D-C2FF-4E07-B1AA-578A0F98A7BB}" type="datetime1">
              <a:rPr lang="fr-FR" smtClean="0"/>
              <a:t>12/10/2019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3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328B-2E1F-4818-969A-C2D032465ECA}" type="datetime1">
              <a:rPr lang="fr-FR" smtClean="0"/>
              <a:t>12/10/2019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75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E6C7-7477-4053-9B53-E863583E448D}" type="datetime1">
              <a:rPr lang="fr-FR" smtClean="0"/>
              <a:t>12/10/2019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6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7914-4B59-48E2-B6FA-A431DA8A9DE4}" type="datetime1">
              <a:rPr lang="fr-FR" smtClean="0"/>
              <a:t>12/10/2019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5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4AFF-4501-4653-94B0-DBA8D431080B}" type="datetime1">
              <a:rPr lang="fr-FR" smtClean="0"/>
              <a:t>12/10/2019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956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1F70-7859-416C-9B0B-C131F99C3E20}" type="datetime1">
              <a:rPr lang="fr-FR" smtClean="0"/>
              <a:t>12/10/2019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BA8D-537B-4DB6-8BB7-7FEFBAE61455}" type="datetime1">
              <a:rPr lang="fr-FR" smtClean="0"/>
              <a:t>12/10/2019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00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819-9207-4A9F-B43B-71E9CE5E4F8D}" type="datetime1">
              <a:rPr lang="fr-FR" smtClean="0"/>
              <a:t>12/10/2019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80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97A-D414-45D8-BECF-0E7B8EF92C02}" type="datetime1">
              <a:rPr lang="fr-FR" smtClean="0"/>
              <a:t>12/10/2019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3A0E-D99B-4853-BFE1-FCD03D67F82F}" type="datetime1">
              <a:rPr lang="fr-FR" smtClean="0"/>
              <a:t>12/10/2019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03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1CBA-5D12-4406-B02D-F14CA1CD3FCA}" type="datetime1">
              <a:rPr lang="fr-FR" smtClean="0"/>
              <a:t>12/10/2019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5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5C82-68D7-46C1-9CA9-8868923E4B08}" type="datetime1">
              <a:rPr lang="fr-FR" smtClean="0"/>
              <a:t>12/10/2019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24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C16-5682-47F4-A264-86544D99EAF5}" type="datetime1">
              <a:rPr lang="fr-FR" smtClean="0"/>
              <a:t>12/10/2019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7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FD89-9962-46C0-9E7B-7DD0DB972340}" type="datetime1">
              <a:rPr lang="fr-FR" smtClean="0"/>
              <a:t>12/10/2019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8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634F-7783-4BE1-BB1A-77D817711F74}" type="datetime1">
              <a:rPr lang="fr-FR" smtClean="0"/>
              <a:t>12/10/2019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9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8A9-F45F-4E62-B7B6-0BA591428EC1}" type="datetime1">
              <a:rPr lang="fr-FR" smtClean="0"/>
              <a:t>12/10/2019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53DF-0E11-40BE-A794-D01CDB34BA8A}" type="datetime1">
              <a:rPr lang="fr-FR" smtClean="0"/>
              <a:t>12/10/2019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2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DA0C3E-CEF3-463B-A7EA-46C4056A7978}" type="datetime1">
              <a:rPr lang="fr-FR" smtClean="0"/>
              <a:t>12/10/2019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5BDE94-4727-4585-B07D-29C32A2A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9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74BFD-7BC7-4EC2-92B7-112E9EFBC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OCP 1Z0-809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0410FD-5E16-4770-952E-BB2546523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Dr.-</a:t>
            </a:r>
            <a:r>
              <a:rPr lang="fr-FR" dirty="0" err="1"/>
              <a:t>Ing</a:t>
            </a:r>
            <a:r>
              <a:rPr lang="fr-FR" dirty="0"/>
              <a:t> Mohamed Amine Mezghich</a:t>
            </a:r>
          </a:p>
          <a:p>
            <a:r>
              <a:rPr lang="fr-FR" dirty="0"/>
              <a:t>Associate Professor </a:t>
            </a:r>
            <a:r>
              <a:rPr lang="fr-FR" dirty="0" err="1"/>
              <a:t>at</a:t>
            </a:r>
            <a:r>
              <a:rPr lang="fr-FR" dirty="0"/>
              <a:t> ENSI, CEO of Smart IT Partner</a:t>
            </a:r>
          </a:p>
          <a:p>
            <a:r>
              <a:rPr lang="fr-FR" dirty="0"/>
              <a:t>JAVA/J2EE </a:t>
            </a:r>
            <a:r>
              <a:rPr lang="fr-FR" dirty="0" err="1"/>
              <a:t>Certified</a:t>
            </a:r>
            <a:r>
              <a:rPr lang="fr-FR" dirty="0"/>
              <a:t> Trainer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CCABE1-90E7-48E0-AAE0-98F8AFAE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886" y="0"/>
            <a:ext cx="2281114" cy="1364810"/>
          </a:xfrm>
          <a:prstGeom prst="rect">
            <a:avLst/>
          </a:prstGeom>
        </p:spPr>
      </p:pic>
      <p:pic>
        <p:nvPicPr>
          <p:cNvPr id="5" name="Picture 4" descr="RÃ©sultat de recherche d'images pour &quot;java&quot;">
            <a:extLst>
              <a:ext uri="{FF2B5EF4-FFF2-40B4-BE49-F238E27FC236}">
                <a16:creationId xmlns:a16="http://schemas.microsoft.com/office/drawing/2014/main" id="{776CC32E-521C-4FA1-A5CA-22521CD5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1508" cy="136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079419" y="5925189"/>
            <a:ext cx="377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ma.mezghich@smart-it-partner.com</a:t>
            </a:r>
          </a:p>
          <a:p>
            <a:pPr algn="ctr"/>
            <a:r>
              <a:rPr lang="fr-FR" b="1" dirty="0"/>
              <a:t>amine.mezghich@ensi-uma.tn</a:t>
            </a:r>
          </a:p>
        </p:txBody>
      </p:sp>
    </p:spTree>
    <p:extLst>
      <p:ext uri="{BB962C8B-B14F-4D97-AF65-F5344CB8AC3E}">
        <p14:creationId xmlns:p14="http://schemas.microsoft.com/office/powerpoint/2010/main" val="70468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4 : </a:t>
            </a:r>
            <a:r>
              <a:rPr lang="fr-FR" b="1" i="1" dirty="0" err="1">
                <a:solidFill>
                  <a:srgbClr val="FF0000"/>
                </a:solidFill>
              </a:rPr>
              <a:t>Functional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Programming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Q4)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C6-6D44-458A-AB94-A217ABD10A4C}" type="datetime1">
              <a:rPr lang="fr-FR" smtClean="0"/>
              <a:t>12/10/2019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89" y="2451327"/>
            <a:ext cx="8953953" cy="212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21" y="4835299"/>
            <a:ext cx="7610521" cy="94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3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4 : </a:t>
            </a:r>
            <a:r>
              <a:rPr lang="fr-FR" b="1" i="1" dirty="0" err="1">
                <a:solidFill>
                  <a:srgbClr val="FF0000"/>
                </a:solidFill>
              </a:rPr>
              <a:t>Functional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Programming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Q5)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C6-6D44-458A-AB94-A217ABD10A4C}" type="datetime1">
              <a:rPr lang="fr-FR" smtClean="0"/>
              <a:t>12/10/2019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13" y="2847295"/>
            <a:ext cx="8629527" cy="249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82" y="4945346"/>
            <a:ext cx="8175573" cy="101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27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4 : </a:t>
            </a:r>
            <a:r>
              <a:rPr lang="fr-FR" b="1" i="1" dirty="0" err="1">
                <a:solidFill>
                  <a:srgbClr val="FF0000"/>
                </a:solidFill>
              </a:rPr>
              <a:t>Functional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Programming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Q6)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C6-6D44-458A-AB94-A217ABD10A4C}" type="datetime1">
              <a:rPr lang="fr-FR" smtClean="0"/>
              <a:t>12/10/2019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506392"/>
            <a:ext cx="7870371" cy="353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21" y="4686981"/>
            <a:ext cx="57340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25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4 : </a:t>
            </a:r>
            <a:r>
              <a:rPr lang="fr-FR" b="1" i="1" dirty="0" err="1">
                <a:solidFill>
                  <a:srgbClr val="FF0000"/>
                </a:solidFill>
              </a:rPr>
              <a:t>Functional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Programming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Q7)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C6-6D44-458A-AB94-A217ABD10A4C}" type="datetime1">
              <a:rPr lang="fr-FR" smtClean="0"/>
              <a:t>12/10/2019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268" y="2722109"/>
            <a:ext cx="8891902" cy="284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727" y="4957082"/>
            <a:ext cx="5819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16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4 : </a:t>
            </a:r>
            <a:r>
              <a:rPr lang="fr-FR" b="1" i="1" dirty="0" err="1">
                <a:solidFill>
                  <a:srgbClr val="FF0000"/>
                </a:solidFill>
              </a:rPr>
              <a:t>Functional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Programming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Q8)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C6-6D44-458A-AB94-A217ABD10A4C}" type="datetime1">
              <a:rPr lang="fr-FR" smtClean="0"/>
              <a:t>12/10/2019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45" y="2522084"/>
            <a:ext cx="7848760" cy="332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511" y="5065259"/>
            <a:ext cx="5534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7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4 : </a:t>
            </a:r>
            <a:r>
              <a:rPr lang="fr-FR" b="1" i="1" dirty="0" err="1">
                <a:solidFill>
                  <a:srgbClr val="FF0000"/>
                </a:solidFill>
              </a:rPr>
              <a:t>Functional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Programming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Q9)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C6-6D44-458A-AB94-A217ABD10A4C}" type="datetime1">
              <a:rPr lang="fr-FR" smtClean="0"/>
              <a:t>12/10/2019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54061"/>
            <a:ext cx="68961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039" y="2690132"/>
            <a:ext cx="15049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46" y="4791756"/>
            <a:ext cx="58102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0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4 : </a:t>
            </a:r>
            <a:r>
              <a:rPr lang="fr-FR" b="1" i="1" dirty="0" err="1">
                <a:solidFill>
                  <a:srgbClr val="FF0000"/>
                </a:solidFill>
              </a:rPr>
              <a:t>Functional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Programming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Q10)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C6-6D44-458A-AB94-A217ABD10A4C}" type="datetime1">
              <a:rPr lang="fr-FR" smtClean="0"/>
              <a:t>12/10/2019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344" y="3097666"/>
            <a:ext cx="7240012" cy="310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844" y="2192791"/>
            <a:ext cx="58388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51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/>
              <a:t>Chapter</a:t>
            </a:r>
            <a:r>
              <a:rPr lang="fr-FR" b="1" dirty="0"/>
              <a:t> 4 : </a:t>
            </a:r>
            <a:r>
              <a:rPr lang="fr-FR" b="1" i="1" dirty="0" err="1">
                <a:solidFill>
                  <a:srgbClr val="FF0000"/>
                </a:solidFill>
              </a:rPr>
              <a:t>Functional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Programming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br>
              <a:rPr lang="fr-FR" dirty="0"/>
            </a:br>
            <a:r>
              <a:rPr lang="fr-FR" b="1" dirty="0">
                <a:solidFill>
                  <a:srgbClr val="0070C0"/>
                </a:solidFill>
              </a:rPr>
              <a:t>Exam Essentials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2556932"/>
            <a:ext cx="10085613" cy="3729568"/>
          </a:xfrm>
        </p:spPr>
        <p:txBody>
          <a:bodyPr>
            <a:normAutofit/>
          </a:bodyPr>
          <a:lstStyle/>
          <a:p>
            <a:r>
              <a:rPr lang="en-US" b="1" dirty="0"/>
              <a:t>1-Identify the correct functional interface given the number of parameters, return type, and method name—and vice versa. </a:t>
            </a:r>
            <a:r>
              <a:rPr lang="en-US" dirty="0"/>
              <a:t>The most common functional interfaces are Supplier, Consumer, Function, and Predicate. There are also binary versions and primitive versions of many of these methods.</a:t>
            </a:r>
            <a:br>
              <a:rPr lang="en-US" dirty="0"/>
            </a:br>
            <a:r>
              <a:rPr lang="en-US" b="1" dirty="0"/>
              <a:t>2-Write code that uses </a:t>
            </a:r>
            <a:r>
              <a:rPr lang="en-US" dirty="0"/>
              <a:t>Optional. Creating an Optional uses </a:t>
            </a:r>
            <a:r>
              <a:rPr lang="en-US" dirty="0" err="1"/>
              <a:t>Optional.empty</a:t>
            </a:r>
            <a:r>
              <a:rPr lang="en-US" dirty="0"/>
              <a:t>() or </a:t>
            </a:r>
            <a:r>
              <a:rPr lang="en-US" dirty="0" err="1"/>
              <a:t>Optional.of</a:t>
            </a:r>
            <a:r>
              <a:rPr lang="en-US" dirty="0"/>
              <a:t>(). Retrieval frequently uses </a:t>
            </a:r>
            <a:r>
              <a:rPr lang="en-US" dirty="0" err="1"/>
              <a:t>ifPresent</a:t>
            </a:r>
            <a:r>
              <a:rPr lang="en-US" dirty="0"/>
              <a:t>() and get(). Alternatively, there are the functional </a:t>
            </a:r>
            <a:r>
              <a:rPr lang="en-US" dirty="0" err="1"/>
              <a:t>ifPresent</a:t>
            </a:r>
            <a:r>
              <a:rPr lang="en-US" dirty="0"/>
              <a:t>() and </a:t>
            </a:r>
            <a:r>
              <a:rPr lang="en-US" dirty="0" err="1"/>
              <a:t>orElseGet</a:t>
            </a:r>
            <a:r>
              <a:rPr lang="en-US" dirty="0"/>
              <a:t>() methods.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AAA4-B1E0-4CE7-A390-75F1948B04EE}" type="datetime1">
              <a:rPr lang="fr-FR" smtClean="0"/>
              <a:t>12/10/2019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4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/>
              <a:t>Chapter</a:t>
            </a:r>
            <a:r>
              <a:rPr lang="fr-FR" b="1" dirty="0"/>
              <a:t> 4 : </a:t>
            </a:r>
            <a:r>
              <a:rPr lang="fr-FR" b="1" i="1" dirty="0" err="1">
                <a:solidFill>
                  <a:srgbClr val="FF0000"/>
                </a:solidFill>
              </a:rPr>
              <a:t>Functional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Programming</a:t>
            </a:r>
            <a:br>
              <a:rPr lang="fr-FR" dirty="0"/>
            </a:br>
            <a:r>
              <a:rPr lang="fr-FR" b="1" dirty="0">
                <a:solidFill>
                  <a:srgbClr val="0070C0"/>
                </a:solidFill>
              </a:rPr>
              <a:t>Exam Essentials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2556932"/>
            <a:ext cx="10085613" cy="354995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3-Recognize which operations cause a stream pipeline to execute. </a:t>
            </a:r>
            <a:r>
              <a:rPr lang="en-US" dirty="0"/>
              <a:t>Intermediate operations do not run until the terminal operation is encountered. </a:t>
            </a:r>
            <a:r>
              <a:rPr lang="en-US" b="1" i="1" dirty="0">
                <a:solidFill>
                  <a:srgbClr val="FF0000"/>
                </a:solidFill>
              </a:rPr>
              <a:t>If no terminal operation is in the pipeline, a Stream is returned but not executed. </a:t>
            </a:r>
            <a:r>
              <a:rPr lang="en-US" dirty="0"/>
              <a:t>Examples of terminal operations include collect(), </a:t>
            </a:r>
            <a:r>
              <a:rPr lang="en-US" dirty="0" err="1"/>
              <a:t>forEach</a:t>
            </a:r>
            <a:r>
              <a:rPr lang="en-US" dirty="0"/>
              <a:t>(), min(), and reduce().</a:t>
            </a:r>
            <a:br>
              <a:rPr lang="en-US" dirty="0"/>
            </a:br>
            <a:r>
              <a:rPr lang="en-US" b="1" dirty="0"/>
              <a:t>4-Determine which terminal operations are reductions. </a:t>
            </a:r>
            <a:r>
              <a:rPr lang="en-US" dirty="0"/>
              <a:t>Reductions use all elements of the stream in determining the result. The reductions that you need to know are </a:t>
            </a:r>
            <a:r>
              <a:rPr lang="en-US" b="1" i="1" dirty="0"/>
              <a:t>collect(), count(), max(), min(), and reduce()</a:t>
            </a:r>
            <a:r>
              <a:rPr lang="en-US" dirty="0"/>
              <a:t>. A mutable reduction collects into the same object as it goes. </a:t>
            </a:r>
            <a:r>
              <a:rPr lang="en-US" b="1" dirty="0"/>
              <a:t>The collect() </a:t>
            </a:r>
            <a:r>
              <a:rPr lang="en-US" dirty="0"/>
              <a:t>method is a mutable reduction.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AAA4-B1E0-4CE7-A390-75F1948B04EE}" type="datetime1">
              <a:rPr lang="fr-FR" smtClean="0"/>
              <a:t>12/10/2019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85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/>
              <a:t>Chapter</a:t>
            </a:r>
            <a:r>
              <a:rPr lang="fr-FR" b="1" dirty="0"/>
              <a:t> 4 : </a:t>
            </a:r>
            <a:r>
              <a:rPr lang="fr-FR" b="1" i="1" dirty="0" err="1">
                <a:solidFill>
                  <a:srgbClr val="FF0000"/>
                </a:solidFill>
              </a:rPr>
              <a:t>Functional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Programming</a:t>
            </a:r>
            <a:br>
              <a:rPr lang="fr-FR" dirty="0"/>
            </a:br>
            <a:r>
              <a:rPr lang="fr-FR" b="1" dirty="0">
                <a:solidFill>
                  <a:srgbClr val="0070C0"/>
                </a:solidFill>
              </a:rPr>
              <a:t>Exam Essentials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2556932"/>
            <a:ext cx="10085613" cy="3549954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5-Write code for common intermediate operations. </a:t>
            </a:r>
            <a:r>
              <a:rPr lang="en-US" b="1" dirty="0">
                <a:solidFill>
                  <a:srgbClr val="FF0000"/>
                </a:solidFill>
              </a:rPr>
              <a:t>The filter() </a:t>
            </a:r>
            <a:r>
              <a:rPr lang="en-US" dirty="0"/>
              <a:t>method returns a Stream filtering on a </a:t>
            </a:r>
            <a:r>
              <a:rPr lang="en-US" b="1" dirty="0">
                <a:solidFill>
                  <a:srgbClr val="FF0000"/>
                </a:solidFill>
              </a:rPr>
              <a:t>Predicate</a:t>
            </a:r>
            <a:r>
              <a:rPr lang="en-US" dirty="0"/>
              <a:t>. The </a:t>
            </a:r>
            <a:r>
              <a:rPr lang="en-US" b="1" dirty="0">
                <a:solidFill>
                  <a:srgbClr val="0070C0"/>
                </a:solidFill>
              </a:rPr>
              <a:t>map() </a:t>
            </a:r>
            <a:r>
              <a:rPr lang="en-US" dirty="0"/>
              <a:t>method returns a Stream transforming each element to another through a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dirty="0"/>
              <a:t>. The </a:t>
            </a:r>
            <a:r>
              <a:rPr lang="en-US" b="1" dirty="0" err="1">
                <a:solidFill>
                  <a:srgbClr val="C00000"/>
                </a:solidFill>
              </a:rPr>
              <a:t>flatMap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method ﬂattens nested lists into a single level and removes empty lists.</a:t>
            </a:r>
            <a:br>
              <a:rPr lang="en-US" dirty="0"/>
            </a:br>
            <a:r>
              <a:rPr lang="en-US" b="1" dirty="0"/>
              <a:t>6-Compare primitive streams to </a:t>
            </a:r>
            <a:r>
              <a:rPr lang="en-US" dirty="0"/>
              <a:t>Stream</a:t>
            </a:r>
            <a:r>
              <a:rPr lang="en-US" b="1" dirty="0"/>
              <a:t>. </a:t>
            </a:r>
            <a:r>
              <a:rPr lang="en-US" dirty="0"/>
              <a:t>There are three primitive stream classes:</a:t>
            </a:r>
            <a:br>
              <a:rPr lang="en-US" dirty="0"/>
            </a:br>
            <a:r>
              <a:rPr lang="en-US" b="1" dirty="0" err="1"/>
              <a:t>DoubleStream</a:t>
            </a:r>
            <a:r>
              <a:rPr lang="en-US" b="1" dirty="0"/>
              <a:t>, </a:t>
            </a:r>
            <a:r>
              <a:rPr lang="en-US" b="1" dirty="0" err="1"/>
              <a:t>IntStream</a:t>
            </a:r>
            <a:r>
              <a:rPr lang="en-US" b="1" dirty="0"/>
              <a:t>, and </a:t>
            </a:r>
            <a:r>
              <a:rPr lang="en-US" b="1" dirty="0" err="1"/>
              <a:t>LongStream</a:t>
            </a:r>
            <a:r>
              <a:rPr lang="en-US" dirty="0"/>
              <a:t>. There are also three primitive Optional</a:t>
            </a:r>
            <a:br>
              <a:rPr lang="en-US" dirty="0"/>
            </a:br>
            <a:r>
              <a:rPr lang="en-US" dirty="0"/>
              <a:t>classes: </a:t>
            </a:r>
            <a:r>
              <a:rPr lang="en-US" b="1" dirty="0" err="1">
                <a:solidFill>
                  <a:srgbClr val="C00000"/>
                </a:solidFill>
              </a:rPr>
              <a:t>OptionalDouble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OptionalInt</a:t>
            </a:r>
            <a:r>
              <a:rPr lang="en-US" b="1" dirty="0">
                <a:solidFill>
                  <a:srgbClr val="C00000"/>
                </a:solidFill>
              </a:rPr>
              <a:t>, and </a:t>
            </a:r>
            <a:r>
              <a:rPr lang="en-US" b="1" dirty="0" err="1">
                <a:solidFill>
                  <a:srgbClr val="C00000"/>
                </a:solidFill>
              </a:rPr>
              <a:t>OptionalLong</a:t>
            </a:r>
            <a:r>
              <a:rPr lang="en-US" dirty="0"/>
              <a:t>. There are a good number of functional interfaces for primitives. Aside from </a:t>
            </a:r>
            <a:r>
              <a:rPr lang="en-US" dirty="0" err="1"/>
              <a:t>BooleanSupplier</a:t>
            </a:r>
            <a:r>
              <a:rPr lang="en-US" dirty="0"/>
              <a:t>, they all involve the double, </a:t>
            </a:r>
            <a:r>
              <a:rPr lang="en-US" dirty="0" err="1"/>
              <a:t>int</a:t>
            </a:r>
            <a:r>
              <a:rPr lang="en-US" dirty="0"/>
              <a:t>, or long primitives.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AAA4-B1E0-4CE7-A390-75F1948B04EE}" type="datetime1">
              <a:rPr lang="fr-FR" smtClean="0"/>
              <a:t>12/10/2019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83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/>
              <a:t>Chapter</a:t>
            </a:r>
            <a:r>
              <a:rPr lang="fr-FR" b="1" dirty="0"/>
              <a:t> 4 : </a:t>
            </a:r>
            <a:r>
              <a:rPr lang="fr-FR" b="1" i="1" dirty="0" err="1">
                <a:solidFill>
                  <a:srgbClr val="FF0000"/>
                </a:solidFill>
              </a:rPr>
              <a:t>Functional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Programming</a:t>
            </a:r>
            <a:br>
              <a:rPr lang="fr-FR" dirty="0"/>
            </a:br>
            <a:r>
              <a:rPr lang="fr-FR" b="1" dirty="0">
                <a:solidFill>
                  <a:srgbClr val="0070C0"/>
                </a:solidFill>
              </a:rPr>
              <a:t>Exam Essentials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2556932"/>
            <a:ext cx="10085613" cy="354995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7-Convert primitive stream types to other primitive stream types. </a:t>
            </a:r>
            <a:r>
              <a:rPr lang="en-US" dirty="0"/>
              <a:t>Normally when mapping, you just call the map() method. When changing the class used for the stream, a different method is needed. To convert to Stream, you use </a:t>
            </a:r>
            <a:r>
              <a:rPr lang="en-US" dirty="0" err="1"/>
              <a:t>mapToObj</a:t>
            </a:r>
            <a:r>
              <a:rPr lang="en-US" dirty="0"/>
              <a:t>(). To convert to </a:t>
            </a:r>
            <a:r>
              <a:rPr lang="en-US" dirty="0" err="1"/>
              <a:t>DoubleStream</a:t>
            </a:r>
            <a:r>
              <a:rPr lang="en-US" dirty="0"/>
              <a:t>, you use </a:t>
            </a:r>
            <a:r>
              <a:rPr lang="en-US" dirty="0" err="1"/>
              <a:t>mapToDouble</a:t>
            </a:r>
            <a:r>
              <a:rPr lang="en-US" dirty="0"/>
              <a:t>(). To convert to </a:t>
            </a:r>
            <a:r>
              <a:rPr lang="en-US" dirty="0" err="1"/>
              <a:t>IntStream</a:t>
            </a:r>
            <a:r>
              <a:rPr lang="en-US" dirty="0"/>
              <a:t>, you use </a:t>
            </a:r>
            <a:r>
              <a:rPr lang="en-US" dirty="0" err="1"/>
              <a:t>mapToInt</a:t>
            </a:r>
            <a:r>
              <a:rPr lang="en-US" dirty="0"/>
              <a:t>(). To convert to </a:t>
            </a:r>
            <a:r>
              <a:rPr lang="en-US" dirty="0" err="1"/>
              <a:t>LongStream</a:t>
            </a:r>
            <a:r>
              <a:rPr lang="en-US" dirty="0"/>
              <a:t>, you use </a:t>
            </a:r>
            <a:r>
              <a:rPr lang="en-US" dirty="0" err="1"/>
              <a:t>mapToLong</a:t>
            </a:r>
            <a:r>
              <a:rPr lang="en-US" dirty="0"/>
              <a:t>().</a:t>
            </a:r>
            <a:br>
              <a:rPr lang="en-US" dirty="0"/>
            </a:br>
            <a:r>
              <a:rPr lang="en-US" b="1" dirty="0"/>
              <a:t>8-Translate coding using method references into lambdas and vice versa. </a:t>
            </a:r>
            <a:r>
              <a:rPr lang="en-US" dirty="0"/>
              <a:t>All code that uses method references can be rewritten as a lambda. For example, </a:t>
            </a:r>
            <a:r>
              <a:rPr lang="en-US" dirty="0" err="1"/>
              <a:t>stream.forEach</a:t>
            </a:r>
            <a:r>
              <a:rPr lang="en-US" dirty="0"/>
              <a:t>(System. out::</a:t>
            </a:r>
            <a:r>
              <a:rPr lang="en-US" dirty="0" err="1"/>
              <a:t>println</a:t>
            </a:r>
            <a:r>
              <a:rPr lang="en-US" dirty="0"/>
              <a:t>) does the same thing as </a:t>
            </a:r>
            <a:r>
              <a:rPr lang="en-US" dirty="0" err="1"/>
              <a:t>stream.forEach</a:t>
            </a:r>
            <a:r>
              <a:rPr lang="en-US" dirty="0"/>
              <a:t>(x -&gt; </a:t>
            </a:r>
            <a:r>
              <a:rPr lang="en-US" dirty="0" err="1"/>
              <a:t>System.out.println</a:t>
            </a:r>
            <a:r>
              <a:rPr lang="en-US" dirty="0"/>
              <a:t>(x)).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Not all code that uses lambdas can be rewritten to use a method reference. 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AAA4-B1E0-4CE7-A390-75F1948B04EE}" type="datetime1">
              <a:rPr lang="fr-FR" smtClean="0"/>
              <a:t>12/10/2019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00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/>
              <a:t>Chapter</a:t>
            </a:r>
            <a:r>
              <a:rPr lang="fr-FR" b="1" dirty="0"/>
              <a:t> 4 : </a:t>
            </a:r>
            <a:r>
              <a:rPr lang="fr-FR" b="1" i="1" dirty="0" err="1">
                <a:solidFill>
                  <a:srgbClr val="FF0000"/>
                </a:solidFill>
              </a:rPr>
              <a:t>Functional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Programming</a:t>
            </a:r>
            <a:br>
              <a:rPr lang="fr-FR" dirty="0"/>
            </a:br>
            <a:r>
              <a:rPr lang="fr-FR" b="1" dirty="0">
                <a:solidFill>
                  <a:srgbClr val="0070C0"/>
                </a:solidFill>
              </a:rPr>
              <a:t>Exam Essentials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2432957"/>
            <a:ext cx="10216243" cy="385354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9-Use </a:t>
            </a:r>
            <a:r>
              <a:rPr lang="en-US" b="1" i="1" dirty="0">
                <a:solidFill>
                  <a:srgbClr val="0070C0"/>
                </a:solidFill>
              </a:rPr>
              <a:t>peek() </a:t>
            </a:r>
            <a:r>
              <a:rPr lang="en-US" b="1" dirty="0"/>
              <a:t>to inspect the stream. </a:t>
            </a:r>
            <a:r>
              <a:rPr lang="en-US" dirty="0"/>
              <a:t>The peek() method is an intermediate operation. It</a:t>
            </a:r>
            <a:br>
              <a:rPr lang="en-US" dirty="0"/>
            </a:br>
            <a:r>
              <a:rPr lang="en-US" dirty="0"/>
              <a:t>executes a lambda or method reference on the input and passes that same input through</a:t>
            </a:r>
            <a:br>
              <a:rPr lang="en-US" dirty="0"/>
            </a:br>
            <a:r>
              <a:rPr lang="en-US" dirty="0"/>
              <a:t>the pipeline to the next operator. It is useful for printing out what passes through a certain point in a stream.</a:t>
            </a:r>
            <a:br>
              <a:rPr lang="en-US" dirty="0"/>
            </a:br>
            <a:r>
              <a:rPr lang="en-US" b="1" dirty="0"/>
              <a:t>10-Search a stream. </a:t>
            </a:r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findFirst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70C0"/>
                </a:solidFill>
              </a:rPr>
              <a:t>findAny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 methods return a single element from a stream in an </a:t>
            </a:r>
            <a:r>
              <a:rPr lang="en-US" b="1" dirty="0">
                <a:solidFill>
                  <a:srgbClr val="FF0000"/>
                </a:solidFill>
              </a:rPr>
              <a:t>Optional</a:t>
            </a:r>
            <a:r>
              <a:rPr lang="en-US" dirty="0"/>
              <a:t>. The </a:t>
            </a:r>
            <a:r>
              <a:rPr lang="en-US" b="1" dirty="0" err="1">
                <a:solidFill>
                  <a:srgbClr val="0070C0"/>
                </a:solidFill>
              </a:rPr>
              <a:t>anyMatch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70C0"/>
                </a:solidFill>
              </a:rPr>
              <a:t>allMatch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, and </a:t>
            </a:r>
            <a:r>
              <a:rPr lang="en-US" b="1" dirty="0" err="1">
                <a:solidFill>
                  <a:srgbClr val="0070C0"/>
                </a:solidFill>
              </a:rPr>
              <a:t>noneMatch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methods return a </a:t>
            </a:r>
            <a:r>
              <a:rPr lang="en-US" b="1" dirty="0" err="1">
                <a:solidFill>
                  <a:srgbClr val="FF0000"/>
                </a:solidFill>
              </a:rPr>
              <a:t>boolean</a:t>
            </a:r>
            <a:r>
              <a:rPr lang="en-US" dirty="0"/>
              <a:t>. Be careful, because these three </a:t>
            </a:r>
            <a:r>
              <a:rPr lang="en-US" b="1" dirty="0">
                <a:solidFill>
                  <a:srgbClr val="FF0000"/>
                </a:solidFill>
              </a:rPr>
              <a:t>can hang </a:t>
            </a:r>
            <a:r>
              <a:rPr lang="en-US" dirty="0"/>
              <a:t>if called on an infinite stream with some data. All of these methods are terminal operations. </a:t>
            </a:r>
          </a:p>
          <a:p>
            <a:r>
              <a:rPr lang="en-US" b="1" dirty="0"/>
              <a:t>11-Sort a stream. </a:t>
            </a:r>
            <a:r>
              <a:rPr lang="en-US" dirty="0"/>
              <a:t>The sorted() method is an intermediate operation that sorts a stream.</a:t>
            </a:r>
            <a:br>
              <a:rPr lang="en-US" dirty="0"/>
            </a:br>
            <a:r>
              <a:rPr lang="en-US" dirty="0"/>
              <a:t>There are two versions: the signature with zero parameters that sorts using the natural sort order, and the signature with one parameter that sorts using that Comparator as the sort order.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AAA4-B1E0-4CE7-A390-75F1948B04EE}" type="datetime1">
              <a:rPr lang="fr-FR" smtClean="0"/>
              <a:t>12/10/2019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53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4 : </a:t>
            </a:r>
            <a:r>
              <a:rPr lang="fr-FR" b="1" i="1" dirty="0" err="1">
                <a:solidFill>
                  <a:srgbClr val="FF0000"/>
                </a:solidFill>
              </a:rPr>
              <a:t>Functional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Programming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Q1)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C6-6D44-458A-AB94-A217ABD10A4C}" type="datetime1">
              <a:rPr lang="fr-FR" smtClean="0"/>
              <a:t>12/10/2019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44" y="2491468"/>
            <a:ext cx="6389914" cy="34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774" y="5089752"/>
            <a:ext cx="56864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2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4 : </a:t>
            </a:r>
            <a:r>
              <a:rPr lang="fr-FR" b="1" i="1" dirty="0" err="1">
                <a:solidFill>
                  <a:srgbClr val="FF0000"/>
                </a:solidFill>
              </a:rPr>
              <a:t>Functional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Programming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C6-6D44-458A-AB94-A217ABD10A4C}" type="datetime1">
              <a:rPr lang="fr-FR" smtClean="0"/>
              <a:t>12/10/2019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739" y="2505075"/>
            <a:ext cx="59245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739" y="4450899"/>
            <a:ext cx="46196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659" y="5250999"/>
            <a:ext cx="56578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22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4 : </a:t>
            </a:r>
            <a:r>
              <a:rPr lang="fr-FR" b="1" i="1" dirty="0" err="1">
                <a:solidFill>
                  <a:srgbClr val="FF0000"/>
                </a:solidFill>
              </a:rPr>
              <a:t>Functional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Programming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Q3)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C6-6D44-458A-AB94-A217ABD10A4C}" type="datetime1">
              <a:rPr lang="fr-FR" smtClean="0"/>
              <a:t>12/10/2019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Functional Programming                                                   Dr Mohamed Amine Mezghich</a:t>
            </a:r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460852"/>
            <a:ext cx="7287304" cy="210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4566073"/>
            <a:ext cx="46005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63" y="5347123"/>
            <a:ext cx="57816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51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3906</TotalTime>
  <Words>514</Words>
  <Application>Microsoft Office PowerPoint</Application>
  <PresentationFormat>Grand écran</PresentationFormat>
  <Paragraphs>103</Paragraphs>
  <Slides>16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Organique</vt:lpstr>
      <vt:lpstr>OCP 1Z0-809</vt:lpstr>
      <vt:lpstr>Chapter 4 : Functional Programming  Exam Essentials</vt:lpstr>
      <vt:lpstr>Chapter 4 : Functional Programming Exam Essentials</vt:lpstr>
      <vt:lpstr>Chapter 4 : Functional Programming Exam Essentials</vt:lpstr>
      <vt:lpstr>Chapter 4 : Functional Programming Exam Essentials</vt:lpstr>
      <vt:lpstr>Chapter 4 : Functional Programming Exam Essentials</vt:lpstr>
      <vt:lpstr>  Chapter 4 : Functional Programming Review Questions   </vt:lpstr>
      <vt:lpstr>  Chapter 4 : Functional Programming Review Questions   </vt:lpstr>
      <vt:lpstr>  Chapter 4 : Functional Programming Review Questions   </vt:lpstr>
      <vt:lpstr>  Chapter 4 : Functional Programming Review Questions   </vt:lpstr>
      <vt:lpstr>  Chapter 4 : Functional Programming Review Questions   </vt:lpstr>
      <vt:lpstr>  Chapter 4 : Functional Programming Review Questions   </vt:lpstr>
      <vt:lpstr>  Chapter 4 : Functional Programming Review Questions   </vt:lpstr>
      <vt:lpstr>  Chapter 4 : Functional Programming Review Questions   </vt:lpstr>
      <vt:lpstr>  Chapter 4 : Functional Programming Review Questions   </vt:lpstr>
      <vt:lpstr>  Chapter 4 : Functional Programming Review Questions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OCP 1Z0-809</dc:title>
  <dc:creator>Mohamed Amine Mezghich</dc:creator>
  <cp:lastModifiedBy>AMINE</cp:lastModifiedBy>
  <cp:revision>476</cp:revision>
  <dcterms:created xsi:type="dcterms:W3CDTF">2018-08-30T10:23:28Z</dcterms:created>
  <dcterms:modified xsi:type="dcterms:W3CDTF">2019-10-12T21:35:58Z</dcterms:modified>
</cp:coreProperties>
</file>