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AC6E-CAD6-42F1-A05B-65F100C357AB}" type="datetimeFigureOut">
              <a:rPr lang="fr-FR" smtClean="0"/>
              <a:pPr/>
              <a:t>12/04/2021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D5E37-3919-451E-BF4C-FF6E5C22C2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AC6E-CAD6-42F1-A05B-65F100C357AB}" type="datetimeFigureOut">
              <a:rPr lang="fr-FR" smtClean="0"/>
              <a:pPr/>
              <a:t>12/04/2021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D5E37-3919-451E-BF4C-FF6E5C22C2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AC6E-CAD6-42F1-A05B-65F100C357AB}" type="datetimeFigureOut">
              <a:rPr lang="fr-FR" smtClean="0"/>
              <a:pPr/>
              <a:t>12/04/2021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D5E37-3919-451E-BF4C-FF6E5C22C2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AC6E-CAD6-42F1-A05B-65F100C357AB}" type="datetimeFigureOut">
              <a:rPr lang="fr-FR" smtClean="0"/>
              <a:pPr/>
              <a:t>12/04/2021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D5E37-3919-451E-BF4C-FF6E5C22C2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AC6E-CAD6-42F1-A05B-65F100C357AB}" type="datetimeFigureOut">
              <a:rPr lang="fr-FR" smtClean="0"/>
              <a:pPr/>
              <a:t>12/04/2021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D5E37-3919-451E-BF4C-FF6E5C22C2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AC6E-CAD6-42F1-A05B-65F100C357AB}" type="datetimeFigureOut">
              <a:rPr lang="fr-FR" smtClean="0"/>
              <a:pPr/>
              <a:t>12/04/2021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D5E37-3919-451E-BF4C-FF6E5C22C2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AC6E-CAD6-42F1-A05B-65F100C357AB}" type="datetimeFigureOut">
              <a:rPr lang="fr-FR" smtClean="0"/>
              <a:pPr/>
              <a:t>12/04/2021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D5E37-3919-451E-BF4C-FF6E5C22C2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AC6E-CAD6-42F1-A05B-65F100C357AB}" type="datetimeFigureOut">
              <a:rPr lang="fr-FR" smtClean="0"/>
              <a:pPr/>
              <a:t>12/04/2021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D5E37-3919-451E-BF4C-FF6E5C22C2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AC6E-CAD6-42F1-A05B-65F100C357AB}" type="datetimeFigureOut">
              <a:rPr lang="fr-FR" smtClean="0"/>
              <a:pPr/>
              <a:t>12/04/2021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D5E37-3919-451E-BF4C-FF6E5C22C2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AC6E-CAD6-42F1-A05B-65F100C357AB}" type="datetimeFigureOut">
              <a:rPr lang="fr-FR" smtClean="0"/>
              <a:pPr/>
              <a:t>12/04/2021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D5E37-3919-451E-BF4C-FF6E5C22C2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AC6E-CAD6-42F1-A05B-65F100C357AB}" type="datetimeFigureOut">
              <a:rPr lang="fr-FR" smtClean="0"/>
              <a:pPr/>
              <a:t>12/04/2021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D5E37-3919-451E-BF4C-FF6E5C22C2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2AC6E-CAD6-42F1-A05B-65F100C357AB}" type="datetimeFigureOut">
              <a:rPr lang="fr-FR" smtClean="0"/>
              <a:pPr/>
              <a:t>12/04/2021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D5E37-3919-451E-BF4C-FF6E5C22C2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/>
          </p:nvPr>
        </p:nvSpPr>
        <p:spPr>
          <a:xfrm>
            <a:off x="642910" y="2571744"/>
            <a:ext cx="7846640" cy="1755626"/>
          </a:xfrm>
        </p:spPr>
        <p:txBody>
          <a:bodyPr>
            <a:normAutofit fontScale="90000"/>
          </a:bodyPr>
          <a:lstStyle/>
          <a:p>
            <a:br>
              <a:rPr lang="fr-FR" b="1" dirty="0"/>
            </a:br>
            <a:r>
              <a:rPr lang="fr-FR" sz="7300" b="1" dirty="0"/>
              <a:t> </a:t>
            </a:r>
            <a:r>
              <a:rPr lang="fr-FR" sz="7300" b="1" i="1" dirty="0"/>
              <a:t>Ajax</a:t>
            </a:r>
            <a:br>
              <a:rPr lang="fr-FR" b="1" dirty="0"/>
            </a:b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FA8B34-1841-449D-B70A-5E90AA6B00D8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4- Fonctionnement</a:t>
            </a:r>
            <a:br>
              <a:rPr lang="fr-FR" b="1" dirty="0"/>
            </a:br>
            <a:r>
              <a:rPr lang="fr-FR" b="1" dirty="0"/>
              <a:t>L'objet </a:t>
            </a:r>
            <a:r>
              <a:rPr lang="fr-FR" b="1" dirty="0" err="1"/>
              <a:t>XMLHttpRequest</a:t>
            </a:r>
            <a:br>
              <a:rPr lang="fr-FR" b="1" dirty="0"/>
            </a:br>
            <a:br>
              <a:rPr lang="fr-FR" b="1" dirty="0"/>
            </a:br>
            <a:endParaRPr lang="fr-FR" dirty="0"/>
          </a:p>
        </p:txBody>
      </p:sp>
      <p:sp>
        <p:nvSpPr>
          <p:cNvPr id="8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Technologies Web 2.0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8B34-1841-449D-B70A-5E90AA6B00D8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1403648" y="1772816"/>
            <a:ext cx="6728792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00141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fr-FR" b="1" dirty="0"/>
              <a:t>Attributs</a:t>
            </a:r>
          </a:p>
          <a:p>
            <a:pPr>
              <a:buFont typeface="Wingdings" pitchFamily="2" charset="2"/>
              <a:buChar char="§"/>
            </a:pPr>
            <a:endParaRPr lang="fr-FR" dirty="0"/>
          </a:p>
        </p:txBody>
      </p:sp>
      <p:graphicFrame>
        <p:nvGraphicFramePr>
          <p:cNvPr id="11" name="Tableau 10"/>
          <p:cNvGraphicFramePr>
            <a:graphicFrameLocks noGrp="1"/>
          </p:cNvGraphicFramePr>
          <p:nvPr/>
        </p:nvGraphicFramePr>
        <p:xfrm>
          <a:off x="611560" y="1700808"/>
          <a:ext cx="7272808" cy="4852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90">
                <a:tc>
                  <a:txBody>
                    <a:bodyPr/>
                    <a:lstStyle/>
                    <a:p>
                      <a:r>
                        <a:rPr lang="fr-FR" dirty="0"/>
                        <a:t>Attributs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Valeurs possibles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3150">
                <a:tc>
                  <a:txBody>
                    <a:bodyPr/>
                    <a:lstStyle/>
                    <a:p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readyState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0: non initialisé.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1: connexion établie.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2: requête reçue.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3: réponse en cours.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4: terminé.</a:t>
                      </a:r>
                      <a:endParaRPr lang="fr-FR" sz="11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1689">
                <a:tc>
                  <a:txBody>
                    <a:bodyPr/>
                    <a:lstStyle/>
                    <a:p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 est ok</a:t>
                      </a:r>
                      <a:b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404 si la page n'est pas trouvée.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90">
                <a:tc>
                  <a:txBody>
                    <a:bodyPr/>
                    <a:lstStyle/>
                    <a:p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responseText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contient les données chargées dans une chaîne de caractères.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90">
                <a:tc>
                  <a:txBody>
                    <a:bodyPr/>
                    <a:lstStyle/>
                    <a:p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responseXml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contient les données chargées sous forme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xml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les méthodes de DOM servent à les extraire.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090">
                <a:tc>
                  <a:txBody>
                    <a:bodyPr/>
                    <a:lstStyle/>
                    <a:p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Onreadystatechange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propriété activée par un évènement de changement d'état. On lui assigne une fonction.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4- Fonctionnement</a:t>
            </a:r>
            <a:br>
              <a:rPr lang="fr-FR" b="1" dirty="0"/>
            </a:br>
            <a:r>
              <a:rPr lang="fr-FR" b="1" dirty="0"/>
              <a:t>L'objet </a:t>
            </a:r>
            <a:r>
              <a:rPr lang="fr-FR" b="1" dirty="0" err="1"/>
              <a:t>XMLHttpRequest</a:t>
            </a:r>
            <a:br>
              <a:rPr lang="fr-FR" b="1" dirty="0"/>
            </a:br>
            <a:br>
              <a:rPr lang="fr-FR" b="1" dirty="0"/>
            </a:b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8B34-1841-449D-B70A-5E90AA6B00D8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1403648" y="1772816"/>
            <a:ext cx="6728792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00141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fr-FR" b="1" dirty="0"/>
              <a:t>Méthodes</a:t>
            </a:r>
          </a:p>
          <a:p>
            <a:pPr>
              <a:buFont typeface="Wingdings" pitchFamily="2" charset="2"/>
              <a:buChar char="§"/>
            </a:pPr>
            <a:endParaRPr lang="fr-FR" dirty="0"/>
          </a:p>
        </p:txBody>
      </p:sp>
      <p:graphicFrame>
        <p:nvGraphicFramePr>
          <p:cNvPr id="11" name="Tableau 10"/>
          <p:cNvGraphicFramePr>
            <a:graphicFrameLocks noGrp="1"/>
          </p:cNvGraphicFramePr>
          <p:nvPr/>
        </p:nvGraphicFramePr>
        <p:xfrm>
          <a:off x="611560" y="2204864"/>
          <a:ext cx="7272808" cy="2678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90">
                <a:tc>
                  <a:txBody>
                    <a:bodyPr/>
                    <a:lstStyle/>
                    <a:p>
                      <a:r>
                        <a:rPr lang="fr-FR" dirty="0"/>
                        <a:t>Méthodes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Paramètres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3110">
                <a:tc>
                  <a:txBody>
                    <a:bodyPr/>
                    <a:lstStyle/>
                    <a:p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open(mode, url,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mode: </a:t>
                      </a:r>
                      <a:r>
                        <a:rPr lang="fr-F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 de requête, GET ou POST</a:t>
                      </a:r>
                      <a:br>
                        <a:rPr lang="fr-F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url: </a:t>
                      </a:r>
                      <a:r>
                        <a:rPr lang="fr-F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l'endroit ou trouver les données, un fichier avec son chemin sur le disque.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fr-F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fr-F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(asynchrone) / false (synchrone).</a:t>
                      </a:r>
                      <a:br>
                        <a:rPr lang="fr-FR" sz="1200" dirty="0">
                          <a:solidFill>
                            <a:srgbClr val="000000"/>
                          </a:solidFill>
                          <a:latin typeface="Trebuchet MS"/>
                          <a:ea typeface="Calibri"/>
                          <a:cs typeface="Times New Roman"/>
                        </a:rPr>
                      </a:br>
                      <a:endParaRPr lang="fr-F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1689">
                <a:tc>
                  <a:txBody>
                    <a:bodyPr/>
                    <a:lstStyle/>
                    <a:p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("chaine")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pour une commande GET.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4- Fonctionnement</a:t>
            </a:r>
            <a:br>
              <a:rPr lang="fr-FR" b="1" dirty="0"/>
            </a:br>
            <a:r>
              <a:rPr lang="fr-FR" b="1" dirty="0"/>
              <a:t>Construire une requête</a:t>
            </a:r>
            <a:br>
              <a:rPr lang="fr-FR" b="1" dirty="0"/>
            </a:br>
            <a:br>
              <a:rPr lang="fr-FR" b="1" dirty="0"/>
            </a:b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8B34-1841-449D-B70A-5E90AA6B00D8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1403648" y="1772816"/>
            <a:ext cx="6728792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179512" y="2060848"/>
            <a:ext cx="8784976" cy="424847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if (</a:t>
            </a:r>
            <a:r>
              <a:rPr lang="en-US" dirty="0" err="1"/>
              <a:t>window.XMLHttpRequest</a:t>
            </a:r>
            <a:r>
              <a:rPr lang="en-US" dirty="0"/>
              <a:t>)    //  Objet standard</a:t>
            </a:r>
            <a:endParaRPr lang="fr-FR" dirty="0"/>
          </a:p>
          <a:p>
            <a:pPr>
              <a:buNone/>
            </a:pPr>
            <a:r>
              <a:rPr lang="en-US" dirty="0"/>
              <a:t>{ </a:t>
            </a:r>
            <a:endParaRPr lang="fr-FR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xhr</a:t>
            </a:r>
            <a:r>
              <a:rPr lang="en-US" dirty="0"/>
              <a:t> = new </a:t>
            </a:r>
            <a:r>
              <a:rPr lang="en-US" dirty="0" err="1"/>
              <a:t>XMLHttpRequest</a:t>
            </a:r>
            <a:r>
              <a:rPr lang="en-US" dirty="0"/>
              <a:t>();     //  Firefox, Safari, ...</a:t>
            </a:r>
            <a:endParaRPr lang="fr-FR" dirty="0"/>
          </a:p>
          <a:p>
            <a:pPr>
              <a:buNone/>
            </a:pPr>
            <a:r>
              <a:rPr lang="en-US" dirty="0"/>
              <a:t>} </a:t>
            </a:r>
            <a:endParaRPr lang="fr-FR" dirty="0"/>
          </a:p>
          <a:p>
            <a:pPr>
              <a:buNone/>
            </a:pPr>
            <a:r>
              <a:rPr lang="en-US" dirty="0"/>
              <a:t>else  if (</a:t>
            </a:r>
            <a:r>
              <a:rPr lang="en-US" dirty="0" err="1"/>
              <a:t>window.ActiveXObject</a:t>
            </a:r>
            <a:r>
              <a:rPr lang="en-US" dirty="0"/>
              <a:t>)      //  Internet Explorer</a:t>
            </a:r>
            <a:endParaRPr lang="fr-FR" dirty="0"/>
          </a:p>
          <a:p>
            <a:pPr>
              <a:buNone/>
            </a:pPr>
            <a:r>
              <a:rPr lang="en-US" dirty="0"/>
              <a:t>{</a:t>
            </a:r>
            <a:endParaRPr lang="fr-FR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xhr</a:t>
            </a:r>
            <a:r>
              <a:rPr lang="en-US" dirty="0"/>
              <a:t> = new </a:t>
            </a:r>
            <a:r>
              <a:rPr lang="en-US" dirty="0" err="1"/>
              <a:t>ActiveXObject</a:t>
            </a:r>
            <a:r>
              <a:rPr lang="en-US" dirty="0"/>
              <a:t>("</a:t>
            </a:r>
            <a:r>
              <a:rPr lang="en-US" dirty="0" err="1"/>
              <a:t>Microsoft.XMLHTTP</a:t>
            </a:r>
            <a:r>
              <a:rPr lang="en-US" dirty="0"/>
              <a:t>");</a:t>
            </a:r>
            <a:endParaRPr lang="fr-FR" dirty="0"/>
          </a:p>
          <a:p>
            <a:pPr>
              <a:buNone/>
            </a:pPr>
            <a:r>
              <a:rPr lang="fr-FR" dirty="0"/>
              <a:t>}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259632" y="1412776"/>
            <a:ext cx="648072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fr-FR" i="1" dirty="0"/>
              <a:t>1</a:t>
            </a:r>
            <a:r>
              <a:rPr lang="fr-FR" i="1" baseline="30000" dirty="0"/>
              <a:t>ère</a:t>
            </a:r>
            <a:r>
              <a:rPr lang="fr-FR" i="1" dirty="0"/>
              <a:t> étape : </a:t>
            </a:r>
            <a:r>
              <a:rPr lang="fr-FR" b="1" dirty="0"/>
              <a:t>créer une instance avec les différents navigateurs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4- Fonctionnement</a:t>
            </a:r>
            <a:br>
              <a:rPr lang="fr-FR" b="1" dirty="0"/>
            </a:br>
            <a:r>
              <a:rPr lang="fr-FR" b="1" dirty="0"/>
              <a:t>Construire une requête</a:t>
            </a:r>
            <a:br>
              <a:rPr lang="fr-FR" b="1" dirty="0"/>
            </a:br>
            <a:br>
              <a:rPr lang="fr-FR" b="1" dirty="0"/>
            </a:b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8B34-1841-449D-B70A-5E90AA6B00D8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1403648" y="1772816"/>
            <a:ext cx="6728792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179512" y="2060848"/>
            <a:ext cx="8784976" cy="316835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dirty="0" err="1"/>
              <a:t>xhr.onreadystatechange</a:t>
            </a:r>
            <a:r>
              <a:rPr lang="fr-FR" dirty="0"/>
              <a:t> = </a:t>
            </a:r>
            <a:r>
              <a:rPr lang="fr-FR" b="1" dirty="0" err="1"/>
              <a:t>function</a:t>
            </a:r>
            <a:r>
              <a:rPr lang="fr-FR" b="1" dirty="0"/>
              <a:t>()</a:t>
            </a:r>
          </a:p>
          <a:p>
            <a:pPr>
              <a:buNone/>
            </a:pPr>
            <a:r>
              <a:rPr lang="fr-FR" dirty="0"/>
              <a:t>{ 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// instructions de traitement de la réponse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en-US" dirty="0"/>
              <a:t>};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059832" y="1412776"/>
            <a:ext cx="36004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i="1" dirty="0"/>
              <a:t>2</a:t>
            </a:r>
            <a:r>
              <a:rPr lang="fr-FR" i="1" baseline="30000" dirty="0"/>
              <a:t>ème</a:t>
            </a:r>
            <a:r>
              <a:rPr lang="fr-FR" i="1" dirty="0"/>
              <a:t> étape : </a:t>
            </a:r>
            <a:r>
              <a:rPr lang="fr-FR" b="1" dirty="0"/>
              <a:t>attendre la réponse</a:t>
            </a:r>
            <a:endParaRPr lang="fr-FR" b="1" i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4- Fonctionnement</a:t>
            </a:r>
            <a:br>
              <a:rPr lang="fr-FR" b="1" dirty="0"/>
            </a:br>
            <a:r>
              <a:rPr lang="fr-FR" b="1" dirty="0"/>
              <a:t>Construire une requête</a:t>
            </a:r>
            <a:br>
              <a:rPr lang="fr-FR" b="1" dirty="0"/>
            </a:br>
            <a:br>
              <a:rPr lang="fr-FR" b="1" dirty="0"/>
            </a:b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8B34-1841-449D-B70A-5E90AA6B00D8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1403648" y="1772816"/>
            <a:ext cx="6728792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179512" y="2060848"/>
            <a:ext cx="8784976" cy="424847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fr-FR" dirty="0" err="1"/>
              <a:t>xhr.onreadystatechange</a:t>
            </a:r>
            <a:r>
              <a:rPr lang="fr-FR" dirty="0"/>
              <a:t> = </a:t>
            </a:r>
            <a:r>
              <a:rPr lang="fr-FR" b="1" dirty="0" err="1"/>
              <a:t>function</a:t>
            </a:r>
            <a:r>
              <a:rPr lang="fr-FR" b="1" dirty="0"/>
              <a:t>()</a:t>
            </a:r>
          </a:p>
          <a:p>
            <a:pPr>
              <a:buNone/>
            </a:pPr>
            <a:r>
              <a:rPr lang="fr-FR" dirty="0"/>
              <a:t>{ </a:t>
            </a:r>
          </a:p>
          <a:p>
            <a:pPr>
              <a:buNone/>
            </a:pPr>
            <a:r>
              <a:rPr lang="en-US" dirty="0"/>
              <a:t>if (</a:t>
            </a:r>
            <a:r>
              <a:rPr lang="en-US" dirty="0" err="1"/>
              <a:t>xhr.readyState</a:t>
            </a:r>
            <a:r>
              <a:rPr lang="en-US" dirty="0"/>
              <a:t> == 4) 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// </a:t>
            </a:r>
            <a:r>
              <a:rPr lang="en-US" dirty="0" err="1"/>
              <a:t>Reçu</a:t>
            </a:r>
            <a:r>
              <a:rPr lang="en-US" dirty="0"/>
              <a:t>, OK</a:t>
            </a:r>
          </a:p>
          <a:p>
            <a:pPr>
              <a:buNone/>
            </a:pPr>
            <a:r>
              <a:rPr lang="en-US" dirty="0"/>
              <a:t>  }</a:t>
            </a:r>
          </a:p>
          <a:p>
            <a:pPr>
              <a:buNone/>
            </a:pPr>
            <a:r>
              <a:rPr lang="fr-FR" dirty="0" err="1"/>
              <a:t>Else</a:t>
            </a:r>
            <a:endParaRPr lang="fr-FR" dirty="0"/>
          </a:p>
          <a:p>
            <a:pPr>
              <a:buNone/>
            </a:pPr>
            <a:r>
              <a:rPr lang="fr-FR" dirty="0"/>
              <a:t>{</a:t>
            </a:r>
          </a:p>
          <a:p>
            <a:pPr>
              <a:buNone/>
            </a:pPr>
            <a:r>
              <a:rPr lang="fr-FR" dirty="0"/>
              <a:t> // Attendre...</a:t>
            </a:r>
          </a:p>
          <a:p>
            <a:pPr>
              <a:buNone/>
            </a:pPr>
            <a:r>
              <a:rPr lang="fr-FR" dirty="0"/>
              <a:t>}</a:t>
            </a:r>
          </a:p>
          <a:p>
            <a:pPr>
              <a:buNone/>
            </a:pPr>
            <a:r>
              <a:rPr lang="en-US" dirty="0"/>
              <a:t>};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059832" y="1412776"/>
            <a:ext cx="36004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i="1" dirty="0"/>
              <a:t>2</a:t>
            </a:r>
            <a:r>
              <a:rPr lang="fr-FR" i="1" baseline="30000" dirty="0"/>
              <a:t>ème</a:t>
            </a:r>
            <a:r>
              <a:rPr lang="fr-FR" i="1" dirty="0"/>
              <a:t> étape : </a:t>
            </a:r>
            <a:r>
              <a:rPr lang="fr-FR" b="1" dirty="0"/>
              <a:t>ajouter des </a:t>
            </a:r>
            <a:r>
              <a:rPr lang="fr-FR" b="1" dirty="0" err="1"/>
              <a:t>controles</a:t>
            </a:r>
            <a:r>
              <a:rPr lang="fr-FR" b="1" dirty="0"/>
              <a:t> </a:t>
            </a:r>
            <a:endParaRPr lang="fr-FR" b="1" i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4- Fonctionnement</a:t>
            </a:r>
            <a:br>
              <a:rPr lang="fr-FR" b="1" dirty="0"/>
            </a:br>
            <a:r>
              <a:rPr lang="fr-FR" b="1" dirty="0"/>
              <a:t>Construire une requête</a:t>
            </a:r>
            <a:br>
              <a:rPr lang="fr-FR" b="1" dirty="0"/>
            </a:br>
            <a:br>
              <a:rPr lang="fr-FR" b="1" dirty="0"/>
            </a:b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8B34-1841-449D-B70A-5E90AA6B00D8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1403648" y="1772816"/>
            <a:ext cx="6728792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359024" y="2492896"/>
            <a:ext cx="8784976" cy="1800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err="1"/>
              <a:t>xhr.open</a:t>
            </a:r>
            <a:r>
              <a:rPr lang="en-US" dirty="0"/>
              <a:t>('GET', ‘fichier.xml', true); </a:t>
            </a:r>
          </a:p>
          <a:p>
            <a:r>
              <a:rPr lang="en-US" dirty="0"/>
              <a:t> </a:t>
            </a:r>
            <a:r>
              <a:rPr lang="fr-FR" b="1" dirty="0" err="1"/>
              <a:t>xhr.send</a:t>
            </a:r>
            <a:r>
              <a:rPr lang="fr-FR" dirty="0"/>
              <a:t>(</a:t>
            </a:r>
            <a:r>
              <a:rPr lang="fr-FR" dirty="0" err="1"/>
              <a:t>null</a:t>
            </a:r>
            <a:r>
              <a:rPr lang="fr-FR" dirty="0"/>
              <a:t>);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059832" y="1772816"/>
            <a:ext cx="36004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i="1" dirty="0"/>
              <a:t>3</a:t>
            </a:r>
            <a:r>
              <a:rPr lang="fr-FR" i="1" baseline="30000" dirty="0"/>
              <a:t>ème</a:t>
            </a:r>
            <a:r>
              <a:rPr lang="fr-FR" i="1" dirty="0"/>
              <a:t> étape : </a:t>
            </a:r>
            <a:r>
              <a:rPr lang="fr-FR" b="1" dirty="0"/>
              <a:t>Envoi de la requête</a:t>
            </a:r>
            <a:endParaRPr lang="fr-FR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Plan du cours</a:t>
            </a:r>
            <a:br>
              <a:rPr lang="fr-FR" b="1" dirty="0"/>
            </a:b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fr-FR" dirty="0"/>
              <a:t>1- </a:t>
            </a:r>
            <a:r>
              <a:rPr lang="fr-FR" b="1" dirty="0"/>
              <a:t>Définition</a:t>
            </a:r>
            <a:endParaRPr lang="fr-FR" dirty="0"/>
          </a:p>
          <a:p>
            <a:pPr>
              <a:buNone/>
            </a:pPr>
            <a:r>
              <a:rPr lang="fr-FR" dirty="0"/>
              <a:t>2- Utilitaires</a:t>
            </a:r>
          </a:p>
          <a:p>
            <a:pPr>
              <a:buNone/>
            </a:pPr>
            <a:r>
              <a:rPr lang="fr-FR" dirty="0"/>
              <a:t>3- Comparaison avec le web traditionnel</a:t>
            </a:r>
          </a:p>
          <a:p>
            <a:pPr lvl="0">
              <a:buNone/>
            </a:pPr>
            <a:r>
              <a:rPr lang="fr-FR" dirty="0"/>
              <a:t>4- </a:t>
            </a:r>
            <a:r>
              <a:rPr lang="fr-FR" b="1" dirty="0"/>
              <a:t>Fonctionnement</a:t>
            </a:r>
            <a:endParaRPr lang="fr-FR" dirty="0"/>
          </a:p>
          <a:p>
            <a:pPr>
              <a:buNone/>
            </a:pP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8B34-1841-449D-B70A-5E90AA6B00D8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1403648" y="1772816"/>
            <a:ext cx="6728792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1- Définition</a:t>
            </a:r>
            <a:br>
              <a:rPr lang="fr-FR" b="1" dirty="0"/>
            </a:b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fr-FR" dirty="0"/>
          </a:p>
          <a:p>
            <a:pPr algn="ctr">
              <a:buNone/>
            </a:pPr>
            <a:r>
              <a:rPr lang="fr-FR" b="1" dirty="0" err="1"/>
              <a:t>Asynchronous</a:t>
            </a:r>
            <a:r>
              <a:rPr lang="fr-FR" b="1" dirty="0"/>
              <a:t> JavaScript And XML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b="1" dirty="0"/>
              <a:t>Ajax</a:t>
            </a:r>
            <a:r>
              <a:rPr lang="fr-FR" dirty="0"/>
              <a:t> permet de modifier partiellement la page affichée par le navigateur pour la mettre à jour sans avoir à recharger la page entière.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8B34-1841-449D-B70A-5E90AA6B00D8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1403648" y="1772816"/>
            <a:ext cx="6728792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2- Utilitaires</a:t>
            </a:r>
            <a:br>
              <a:rPr lang="fr-FR" b="1" dirty="0"/>
            </a:b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fr-FR" dirty="0"/>
              <a:t>Ajax est une technique qui fait usage des éléments suivants:</a:t>
            </a:r>
          </a:p>
          <a:p>
            <a:pPr lvl="0">
              <a:buFont typeface="Wingdings" pitchFamily="2" charset="2"/>
              <a:buChar char="§"/>
            </a:pPr>
            <a:r>
              <a:rPr lang="fr-FR" dirty="0"/>
              <a:t>HTML.</a:t>
            </a:r>
          </a:p>
          <a:p>
            <a:pPr>
              <a:buFont typeface="Wingdings" pitchFamily="2" charset="2"/>
              <a:buChar char="§"/>
            </a:pPr>
            <a:r>
              <a:rPr lang="fr-FR" dirty="0"/>
              <a:t>CSS (</a:t>
            </a:r>
            <a:r>
              <a:rPr lang="fr-FR" dirty="0" err="1"/>
              <a:t>Cascading</a:t>
            </a:r>
            <a:r>
              <a:rPr lang="fr-FR" dirty="0"/>
              <a:t> Style-</a:t>
            </a:r>
            <a:r>
              <a:rPr lang="fr-FR" dirty="0" err="1"/>
              <a:t>Sheet</a:t>
            </a:r>
            <a:r>
              <a:rPr lang="fr-FR" dirty="0"/>
              <a:t>) </a:t>
            </a:r>
          </a:p>
          <a:p>
            <a:pPr lvl="0">
              <a:buFont typeface="Wingdings" pitchFamily="2" charset="2"/>
              <a:buChar char="§"/>
            </a:pPr>
            <a:r>
              <a:rPr lang="fr-FR" dirty="0"/>
              <a:t>JavaScript: </a:t>
            </a:r>
            <a:br>
              <a:rPr lang="fr-FR" dirty="0"/>
            </a:br>
            <a:r>
              <a:rPr lang="fr-FR" dirty="0"/>
              <a:t>- L'objet </a:t>
            </a:r>
            <a:r>
              <a:rPr lang="fr-FR" b="1" dirty="0" err="1">
                <a:solidFill>
                  <a:srgbClr val="FF0000"/>
                </a:solidFill>
              </a:rPr>
              <a:t>XMLHttpRequest</a:t>
            </a:r>
            <a:r>
              <a:rPr lang="fr-FR" dirty="0"/>
              <a:t> lit des données ou fichiers sur le serveur de façon asynchrone. </a:t>
            </a:r>
            <a:br>
              <a:rPr lang="fr-FR" dirty="0"/>
            </a:br>
            <a:r>
              <a:rPr lang="fr-FR" dirty="0"/>
              <a:t>- Si besoin, </a:t>
            </a:r>
            <a:r>
              <a:rPr lang="fr-FR" dirty="0" err="1"/>
              <a:t>DOMparser</a:t>
            </a:r>
            <a:r>
              <a:rPr lang="fr-FR" dirty="0"/>
              <a:t> intègre un document XML.</a:t>
            </a:r>
          </a:p>
          <a:p>
            <a:pPr lvl="0">
              <a:buFont typeface="Wingdings" pitchFamily="2" charset="2"/>
              <a:buChar char="§"/>
            </a:pPr>
            <a:r>
              <a:rPr lang="fr-FR" dirty="0"/>
              <a:t>PHP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8B34-1841-449D-B70A-5E90AA6B00D8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1403648" y="1772816"/>
            <a:ext cx="6728792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3- Comparaison avec le web traditionnel</a:t>
            </a:r>
            <a:br>
              <a:rPr lang="fr-FR" b="1" dirty="0"/>
            </a:br>
            <a:endParaRPr lang="fr-FR" dirty="0"/>
          </a:p>
        </p:txBody>
      </p:sp>
      <p:pic>
        <p:nvPicPr>
          <p:cNvPr id="11" name="Espace réservé du contenu 10" descr="web classiqu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0285" y="2419942"/>
            <a:ext cx="5763430" cy="2886478"/>
          </a:xfr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8B34-1841-449D-B70A-5E90AA6B00D8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1403648" y="1772816"/>
            <a:ext cx="6728792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3- Comparaison avec le web traditionnel</a:t>
            </a:r>
            <a:br>
              <a:rPr lang="fr-FR" b="1" dirty="0"/>
            </a:b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8B34-1841-449D-B70A-5E90AA6B00D8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1403648" y="1772816"/>
            <a:ext cx="6728792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Espace réservé du contenu 9" descr="Web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99864" y="1700704"/>
            <a:ext cx="5344271" cy="432495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4- Fonctionnement</a:t>
            </a:r>
            <a:br>
              <a:rPr lang="fr-FR" b="1" dirty="0"/>
            </a:b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8B34-1841-449D-B70A-5E90AA6B00D8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1403648" y="1772816"/>
            <a:ext cx="6728792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Espace réservé du contenu 10" descr="Ajax: schéma de fonctionnement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1734" y="1600200"/>
            <a:ext cx="430053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4- Fonctionnement</a:t>
            </a:r>
            <a:br>
              <a:rPr lang="fr-FR" b="1" dirty="0"/>
            </a:b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8B34-1841-449D-B70A-5E90AA6B00D8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1403648" y="1772816"/>
            <a:ext cx="6728792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fr-FR" dirty="0"/>
              <a:t>Les évènements provoquent l'appel des fonctions associées aux éléments de la page.</a:t>
            </a:r>
            <a:br>
              <a:rPr lang="fr-FR" dirty="0"/>
            </a:br>
            <a:r>
              <a:rPr lang="fr-FR" dirty="0"/>
              <a:t>L'interaction avec l'utilisateur se fait à partir des formulaires ou boutons html.</a:t>
            </a:r>
          </a:p>
          <a:p>
            <a:pPr>
              <a:buFont typeface="Wingdings" pitchFamily="2" charset="2"/>
              <a:buChar char="§"/>
            </a:pPr>
            <a:r>
              <a:rPr lang="fr-FR" dirty="0"/>
              <a:t>Ces fonctions JavaScript identifient les éléments de la page grâce au DOM et communiquent avec le serveur par l'objet </a:t>
            </a:r>
            <a:r>
              <a:rPr lang="fr-FR" dirty="0" err="1"/>
              <a:t>XMLHttpRequest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4- Fonctionnement</a:t>
            </a:r>
            <a:br>
              <a:rPr lang="fr-FR" b="1" dirty="0"/>
            </a:b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8B34-1841-449D-B70A-5E90AA6B00D8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1403648" y="1772816"/>
            <a:ext cx="6728792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fr-FR" dirty="0"/>
              <a:t>Pour recueillir des informations sur le serveur cet objet dispose de deux méthodes:</a:t>
            </a:r>
          </a:p>
          <a:p>
            <a:pPr lvl="2"/>
            <a:r>
              <a:rPr lang="fr-FR" b="1" dirty="0"/>
              <a:t>open</a:t>
            </a:r>
            <a:r>
              <a:rPr lang="fr-FR" dirty="0"/>
              <a:t>: établit une connexion.</a:t>
            </a:r>
          </a:p>
          <a:p>
            <a:pPr lvl="2"/>
            <a:r>
              <a:rPr lang="fr-FR" b="1" dirty="0" err="1"/>
              <a:t>send</a:t>
            </a:r>
            <a:r>
              <a:rPr lang="fr-FR" dirty="0"/>
              <a:t>: envoie une requête au serveur.</a:t>
            </a:r>
          </a:p>
          <a:p>
            <a:pPr>
              <a:buFont typeface="Wingdings" pitchFamily="2" charset="2"/>
              <a:buChar char="§"/>
            </a:pPr>
            <a:r>
              <a:rPr lang="fr-FR" dirty="0"/>
              <a:t>Les données fournies par le serveur seront récupérées dans les champs de l'objet </a:t>
            </a:r>
            <a:r>
              <a:rPr lang="fr-FR" dirty="0" err="1"/>
              <a:t>XMLHttpRequest</a:t>
            </a:r>
            <a:r>
              <a:rPr lang="fr-FR" dirty="0"/>
              <a:t>:</a:t>
            </a:r>
          </a:p>
          <a:p>
            <a:pPr lvl="2"/>
            <a:r>
              <a:rPr lang="fr-FR" b="1" dirty="0" err="1"/>
              <a:t>responseXml</a:t>
            </a:r>
            <a:r>
              <a:rPr lang="fr-FR" dirty="0"/>
              <a:t> pour un fichier XML ou</a:t>
            </a:r>
          </a:p>
          <a:p>
            <a:pPr lvl="2"/>
            <a:r>
              <a:rPr lang="fr-FR" b="1" dirty="0" err="1"/>
              <a:t>responseText</a:t>
            </a:r>
            <a:r>
              <a:rPr lang="fr-FR" dirty="0"/>
              <a:t> pour un fichier de texte brut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580</Words>
  <Application>Microsoft Office PowerPoint</Application>
  <PresentationFormat>Affichage à l'écran (4:3)</PresentationFormat>
  <Paragraphs>108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</vt:lpstr>
      <vt:lpstr>Thème Office</vt:lpstr>
      <vt:lpstr>  Ajax </vt:lpstr>
      <vt:lpstr>Plan du cours </vt:lpstr>
      <vt:lpstr>1- Définition </vt:lpstr>
      <vt:lpstr>2- Utilitaires </vt:lpstr>
      <vt:lpstr>3- Comparaison avec le web traditionnel </vt:lpstr>
      <vt:lpstr>3- Comparaison avec le web traditionnel </vt:lpstr>
      <vt:lpstr>4- Fonctionnement </vt:lpstr>
      <vt:lpstr>4- Fonctionnement </vt:lpstr>
      <vt:lpstr>4- Fonctionnement </vt:lpstr>
      <vt:lpstr>4- Fonctionnement L'objet XMLHttpRequest  </vt:lpstr>
      <vt:lpstr>4- Fonctionnement L'objet XMLHttpRequest  </vt:lpstr>
      <vt:lpstr>4- Fonctionnement Construire une requête  </vt:lpstr>
      <vt:lpstr>4- Fonctionnement Construire une requête  </vt:lpstr>
      <vt:lpstr>4- Fonctionnement Construire une requête  </vt:lpstr>
      <vt:lpstr>4- Fonctionnement Construire une requête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4  Ajax </dc:title>
  <dc:creator>Wassim</dc:creator>
  <cp:lastModifiedBy>MEZGHICH MOHAMED AMINE</cp:lastModifiedBy>
  <cp:revision>34</cp:revision>
  <dcterms:created xsi:type="dcterms:W3CDTF">2011-12-18T01:40:08Z</dcterms:created>
  <dcterms:modified xsi:type="dcterms:W3CDTF">2021-04-12T10:28:13Z</dcterms:modified>
</cp:coreProperties>
</file>