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8" r:id="rId4"/>
    <p:sldId id="259" r:id="rId5"/>
    <p:sldId id="260" r:id="rId6"/>
    <p:sldId id="262" r:id="rId7"/>
    <p:sldId id="263" r:id="rId8"/>
    <p:sldId id="265" r:id="rId9"/>
    <p:sldId id="264" r:id="rId10"/>
    <p:sldId id="266" r:id="rId11"/>
    <p:sldId id="267" r:id="rId12"/>
    <p:sldId id="268" r:id="rId13"/>
    <p:sldId id="270" r:id="rId14"/>
    <p:sldId id="269" r:id="rId15"/>
    <p:sldId id="271" r:id="rId16"/>
    <p:sldId id="272" r:id="rId17"/>
    <p:sldId id="276" r:id="rId18"/>
    <p:sldId id="277" r:id="rId19"/>
    <p:sldId id="273" r:id="rId20"/>
    <p:sldId id="274" r:id="rId21"/>
    <p:sldId id="275"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varScale="1">
        <p:scale>
          <a:sx n="81" d="100"/>
          <a:sy n="81" d="100"/>
        </p:scale>
        <p:origin x="157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36B3F-EA6F-461A-BEA8-0B5887487DCC}" type="datetimeFigureOut">
              <a:rPr lang="fr-FR" smtClean="0"/>
              <a:pPr/>
              <a:t>30/07/2021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852D9-F1FB-42B9-BCDA-DF90297A141E}" type="slidenum">
              <a:rPr lang="fr-FR" smtClean="0"/>
              <a:pPr/>
              <a:t>‹N°›</a:t>
            </a:fld>
            <a:endParaRPr lang="fr-FR"/>
          </a:p>
        </p:txBody>
      </p:sp>
    </p:spTree>
    <p:extLst>
      <p:ext uri="{BB962C8B-B14F-4D97-AF65-F5344CB8AC3E}">
        <p14:creationId xmlns:p14="http://schemas.microsoft.com/office/powerpoint/2010/main" val="271573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34B852D9-F1FB-42B9-BCDA-DF90297A141E}"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2C0CEF00-1CF6-4533-B83F-EB4C9C665A7B}" type="datetime1">
              <a:rPr lang="fr-FR" smtClean="0"/>
              <a:pPr/>
              <a:t>30/07/2021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0ED8AC49-F361-4EBE-A398-FBFEB9345D5E}" type="datetime1">
              <a:rPr lang="fr-FR" smtClean="0"/>
              <a:pPr/>
              <a:t>30/07/2021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E1E49E77-CBCD-4A9F-B96D-7754000AA6ED}" type="datetime1">
              <a:rPr lang="fr-FR" smtClean="0"/>
              <a:pPr/>
              <a:t>30/07/2021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C5D8FCE-3772-46C0-B1ED-2841E6D0ED8E}" type="datetime1">
              <a:rPr lang="fr-FR" smtClean="0"/>
              <a:pPr/>
              <a:t>30/07/2021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F1D4B3A2-038F-4314-B7C9-E8A9524BF6D2}" type="datetime1">
              <a:rPr lang="fr-FR" smtClean="0"/>
              <a:pPr/>
              <a:t>30/07/2021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D9EE419B-15FB-4E39-9D2A-66F181D9925D}" type="datetime1">
              <a:rPr lang="fr-FR" smtClean="0"/>
              <a:pPr/>
              <a:t>30/07/2021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3FDE74BA-8C27-48DD-AC5F-A616A4DC9605}" type="datetime1">
              <a:rPr lang="fr-FR" smtClean="0"/>
              <a:pPr/>
              <a:t>30/07/2021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BEACE0FE-ED5B-46E6-A491-BEBB21BE5218}" type="datetime1">
              <a:rPr lang="fr-FR" smtClean="0"/>
              <a:pPr/>
              <a:t>30/07/2021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846248B-BBA0-4A50-B662-09D8F0B4AC34}" type="datetime1">
              <a:rPr lang="fr-FR" smtClean="0"/>
              <a:pPr/>
              <a:t>30/07/2021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11B84643-9FD7-4CE5-AAA2-15C84BE4C805}" type="datetime1">
              <a:rPr lang="fr-FR" smtClean="0"/>
              <a:pPr/>
              <a:t>30/07/2021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CE6F254E-01DB-4E7C-8300-F04187D67739}" type="datetime1">
              <a:rPr lang="fr-FR" smtClean="0"/>
              <a:pPr/>
              <a:t>30/07/2021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BFFA5-1079-489A-BF3E-8CCEB882ED74}" type="datetime1">
              <a:rPr lang="fr-FR" smtClean="0"/>
              <a:pPr/>
              <a:t>30/07/2021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gchagnon.fr/cours/dhtml/modif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plugins.jquer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28690" y="357166"/>
            <a:ext cx="7772400" cy="1470025"/>
          </a:xfrm>
          <a:solidFill>
            <a:schemeClr val="accent6">
              <a:lumMod val="20000"/>
              <a:lumOff val="80000"/>
            </a:schemeClr>
          </a:solidFill>
        </p:spPr>
        <p:txBody>
          <a:bodyPr/>
          <a:lstStyle/>
          <a:p>
            <a:r>
              <a:rPr lang="fr-FR" b="1" i="1" dirty="0">
                <a:solidFill>
                  <a:srgbClr val="FF0000"/>
                </a:solidFill>
              </a:rPr>
              <a:t>Cours </a:t>
            </a:r>
            <a:r>
              <a:rPr lang="fr-FR" b="1" i="1" dirty="0" err="1">
                <a:solidFill>
                  <a:srgbClr val="FF0000"/>
                </a:solidFill>
              </a:rPr>
              <a:t>jQuery</a:t>
            </a:r>
            <a:endParaRPr lang="fr-FR" b="1" i="1" dirty="0">
              <a:solidFill>
                <a:srgbClr val="FF0000"/>
              </a:solidFill>
            </a:endParaRPr>
          </a:p>
        </p:txBody>
      </p:sp>
      <p:sp>
        <p:nvSpPr>
          <p:cNvPr id="4" name="Sous-titre 3"/>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a:t>
            </a:r>
            <a:r>
              <a:rPr lang="fr-FR" dirty="0">
                <a:solidFill>
                  <a:srgbClr val="0070C0"/>
                </a:solidFill>
              </a:rPr>
              <a:t> </a:t>
            </a:r>
            <a:r>
              <a:rPr lang="fr-FR" b="1" dirty="0">
                <a:solidFill>
                  <a:srgbClr val="0070C0"/>
                </a:solidFill>
                <a:latin typeface="Times New Roman" pitchFamily="18" charset="0"/>
                <a:cs typeface="Times New Roman" pitchFamily="18" charset="0"/>
              </a:rPr>
              <a:t>Les sélecteurs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2. Filtrage</a:t>
            </a:r>
            <a:endParaRPr lang="fr-FR" dirty="0"/>
          </a:p>
        </p:txBody>
      </p:sp>
      <p:sp>
        <p:nvSpPr>
          <p:cNvPr id="3" name="Espace réservé du contenu 2"/>
          <p:cNvSpPr>
            <a:spLocks noGrp="1"/>
          </p:cNvSpPr>
          <p:nvPr>
            <p:ph idx="1"/>
          </p:nvPr>
        </p:nvSpPr>
        <p:spPr>
          <a:xfrm>
            <a:off x="457200" y="1600200"/>
            <a:ext cx="8229600" cy="4900634"/>
          </a:xfrm>
        </p:spPr>
        <p:txBody>
          <a:bodyPr>
            <a:normAutofit fontScale="70000" lnSpcReduction="20000"/>
          </a:bodyPr>
          <a:lstStyle/>
          <a:p>
            <a:pPr algn="just">
              <a:buNone/>
            </a:pPr>
            <a:r>
              <a:rPr lang="fr-FR" b="1" dirty="0"/>
              <a:t>a. Filtres sur l'arborescence</a:t>
            </a:r>
          </a:p>
          <a:p>
            <a:pPr algn="just"/>
            <a:r>
              <a:rPr lang="fr-FR" b="1" dirty="0">
                <a:solidFill>
                  <a:srgbClr val="00B050"/>
                </a:solidFill>
              </a:rPr>
              <a:t>:first</a:t>
            </a:r>
            <a:r>
              <a:rPr lang="fr-FR" dirty="0"/>
              <a:t> sélectionne le premier élément d'une collection, </a:t>
            </a:r>
            <a:r>
              <a:rPr lang="fr-FR" b="1" dirty="0">
                <a:solidFill>
                  <a:srgbClr val="00B050"/>
                </a:solidFill>
              </a:rPr>
              <a:t>:last</a:t>
            </a:r>
            <a:r>
              <a:rPr lang="fr-FR" dirty="0"/>
              <a:t> le dernier. Par exemple, $(".</a:t>
            </a:r>
            <a:r>
              <a:rPr lang="fr-FR" dirty="0" err="1"/>
              <a:t>truc:last</a:t>
            </a:r>
            <a:r>
              <a:rPr lang="fr-FR" dirty="0"/>
              <a:t>") sélectionne le dernier élément de classe truc dans le document.</a:t>
            </a:r>
          </a:p>
          <a:p>
            <a:pPr algn="just">
              <a:buNone/>
            </a:pPr>
            <a:endParaRPr lang="fr-FR" dirty="0"/>
          </a:p>
          <a:p>
            <a:pPr algn="just"/>
            <a:r>
              <a:rPr lang="fr-FR" b="1" dirty="0">
                <a:solidFill>
                  <a:srgbClr val="00B050"/>
                </a:solidFill>
              </a:rPr>
              <a:t>:not(</a:t>
            </a:r>
            <a:r>
              <a:rPr lang="fr-FR" b="1" dirty="0" err="1">
                <a:solidFill>
                  <a:srgbClr val="00B050"/>
                </a:solidFill>
              </a:rPr>
              <a:t>selecteur</a:t>
            </a:r>
            <a:r>
              <a:rPr lang="fr-FR" b="1" dirty="0">
                <a:solidFill>
                  <a:srgbClr val="00B050"/>
                </a:solidFill>
              </a:rPr>
              <a:t>)</a:t>
            </a:r>
            <a:r>
              <a:rPr lang="fr-FR" dirty="0"/>
              <a:t> permet de retirer de la sélection tous les éléments spécifiés. Par exemple, </a:t>
            </a:r>
            <a:r>
              <a:rPr lang="fr-FR" b="1" dirty="0">
                <a:solidFill>
                  <a:srgbClr val="00B050"/>
                </a:solidFill>
              </a:rPr>
              <a:t>$(".</a:t>
            </a:r>
            <a:r>
              <a:rPr lang="fr-FR" b="1" dirty="0" err="1">
                <a:solidFill>
                  <a:srgbClr val="00B050"/>
                </a:solidFill>
              </a:rPr>
              <a:t>truc:not</a:t>
            </a:r>
            <a:r>
              <a:rPr lang="fr-FR" b="1" dirty="0">
                <a:solidFill>
                  <a:srgbClr val="00B050"/>
                </a:solidFill>
              </a:rPr>
              <a:t>(.machin)")</a:t>
            </a:r>
            <a:r>
              <a:rPr lang="fr-FR" dirty="0"/>
              <a:t> permet de sélectionner tous les éléments de classe truc ne possédant pas la classe machin.</a:t>
            </a:r>
          </a:p>
          <a:p>
            <a:pPr algn="just">
              <a:buNone/>
            </a:pPr>
            <a:endParaRPr lang="fr-FR" dirty="0"/>
          </a:p>
          <a:p>
            <a:pPr algn="just"/>
            <a:r>
              <a:rPr lang="fr-FR" b="1" dirty="0">
                <a:solidFill>
                  <a:srgbClr val="00B050"/>
                </a:solidFill>
              </a:rPr>
              <a:t>:header</a:t>
            </a:r>
            <a:r>
              <a:rPr lang="fr-FR" dirty="0"/>
              <a:t> sélectionne tous les titres (h1, h2, etc.)</a:t>
            </a:r>
          </a:p>
          <a:p>
            <a:pPr algn="just"/>
            <a:r>
              <a:rPr lang="fr-FR" b="1" dirty="0">
                <a:solidFill>
                  <a:srgbClr val="00B050"/>
                </a:solidFill>
              </a:rPr>
              <a:t>:</a:t>
            </a:r>
            <a:r>
              <a:rPr lang="fr-FR" b="1" dirty="0" err="1">
                <a:solidFill>
                  <a:srgbClr val="00B050"/>
                </a:solidFill>
              </a:rPr>
              <a:t>odd</a:t>
            </a:r>
            <a:r>
              <a:rPr lang="fr-FR" dirty="0"/>
              <a:t> et </a:t>
            </a:r>
            <a:r>
              <a:rPr lang="fr-FR" b="1" dirty="0">
                <a:solidFill>
                  <a:srgbClr val="00B050"/>
                </a:solidFill>
              </a:rPr>
              <a:t>:</a:t>
            </a:r>
            <a:r>
              <a:rPr lang="fr-FR" b="1" dirty="0" err="1">
                <a:solidFill>
                  <a:srgbClr val="00B050"/>
                </a:solidFill>
              </a:rPr>
              <a:t>even</a:t>
            </a:r>
            <a:r>
              <a:rPr lang="fr-FR" dirty="0"/>
              <a:t> sélectionne tous les éléments d'ordre respectivement impair et pair d'une collection. Par exemple, $(</a:t>
            </a:r>
            <a:r>
              <a:rPr lang="fr-FR" dirty="0" err="1"/>
              <a:t>tr:even</a:t>
            </a:r>
            <a:r>
              <a:rPr lang="fr-FR" dirty="0"/>
              <a:t>) sélectionne les lignes de tableau n°0, 2, 4, etc.</a:t>
            </a:r>
          </a:p>
          <a:p>
            <a:pPr>
              <a:buNone/>
            </a:pPr>
            <a:endParaRPr lang="fr-FR"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a:t>
            </a:r>
            <a:r>
              <a:rPr lang="fr-FR" dirty="0">
                <a:solidFill>
                  <a:srgbClr val="0070C0"/>
                </a:solidFill>
              </a:rPr>
              <a:t> </a:t>
            </a:r>
            <a:r>
              <a:rPr lang="fr-FR" b="1" dirty="0">
                <a:solidFill>
                  <a:srgbClr val="0070C0"/>
                </a:solidFill>
                <a:latin typeface="Times New Roman" pitchFamily="18" charset="0"/>
                <a:cs typeface="Times New Roman" pitchFamily="18" charset="0"/>
              </a:rPr>
              <a:t>Les sélecteurs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2. Filtrage</a:t>
            </a:r>
            <a:endParaRPr lang="fr-FR" dirty="0"/>
          </a:p>
        </p:txBody>
      </p:sp>
      <p:sp>
        <p:nvSpPr>
          <p:cNvPr id="3" name="Espace réservé du contenu 2"/>
          <p:cNvSpPr>
            <a:spLocks noGrp="1"/>
          </p:cNvSpPr>
          <p:nvPr>
            <p:ph idx="1"/>
          </p:nvPr>
        </p:nvSpPr>
        <p:spPr>
          <a:xfrm>
            <a:off x="285720" y="1600200"/>
            <a:ext cx="8501122" cy="4525963"/>
          </a:xfrm>
        </p:spPr>
        <p:txBody>
          <a:bodyPr>
            <a:normAutofit fontScale="85000" lnSpcReduction="20000"/>
          </a:bodyPr>
          <a:lstStyle/>
          <a:p>
            <a:pPr>
              <a:buNone/>
            </a:pPr>
            <a:r>
              <a:rPr lang="fr-FR" b="1" dirty="0"/>
              <a:t>b. Filtres de contenu</a:t>
            </a:r>
          </a:p>
          <a:p>
            <a:pPr algn="just"/>
            <a:r>
              <a:rPr lang="fr-FR" b="1" dirty="0" err="1">
                <a:solidFill>
                  <a:srgbClr val="00B050"/>
                </a:solidFill>
              </a:rPr>
              <a:t>contains</a:t>
            </a:r>
            <a:r>
              <a:rPr lang="fr-FR" b="1" dirty="0">
                <a:solidFill>
                  <a:srgbClr val="00B050"/>
                </a:solidFill>
              </a:rPr>
              <a:t>(texte)</a:t>
            </a:r>
            <a:r>
              <a:rPr lang="fr-FR" dirty="0"/>
              <a:t> sélectionne tous les éléments contenant un texte donné (par exemple:</a:t>
            </a:r>
            <a:r>
              <a:rPr lang="fr-FR" b="1" dirty="0">
                <a:solidFill>
                  <a:srgbClr val="00B050"/>
                </a:solidFill>
              </a:rPr>
              <a:t>$("</a:t>
            </a:r>
            <a:r>
              <a:rPr lang="fr-FR" b="1" dirty="0" err="1">
                <a:solidFill>
                  <a:srgbClr val="00B050"/>
                </a:solidFill>
              </a:rPr>
              <a:t>p:contains</a:t>
            </a:r>
            <a:r>
              <a:rPr lang="fr-FR" b="1" dirty="0">
                <a:solidFill>
                  <a:srgbClr val="00B050"/>
                </a:solidFill>
              </a:rPr>
              <a:t>(’test’)")</a:t>
            </a:r>
            <a:r>
              <a:rPr lang="fr-FR" dirty="0"/>
              <a:t> cible tous les paragraphes contenant le texte "test".</a:t>
            </a:r>
          </a:p>
          <a:p>
            <a:pPr algn="just"/>
            <a:endParaRPr lang="fr-FR" dirty="0"/>
          </a:p>
          <a:p>
            <a:pPr algn="just"/>
            <a:r>
              <a:rPr lang="fr-FR" b="1" dirty="0">
                <a:solidFill>
                  <a:srgbClr val="00B050"/>
                </a:solidFill>
              </a:rPr>
              <a:t>has(sélecteur)</a:t>
            </a:r>
            <a:r>
              <a:rPr lang="fr-FR" dirty="0"/>
              <a:t> sélectionne les éléments contenant au moins un élément sélectionné par sélecteur. Par exemple, $("</a:t>
            </a:r>
            <a:r>
              <a:rPr lang="fr-FR" dirty="0" err="1"/>
              <a:t>li:has</a:t>
            </a:r>
            <a:r>
              <a:rPr lang="fr-FR" dirty="0"/>
              <a:t>(</a:t>
            </a:r>
            <a:r>
              <a:rPr lang="fr-FR" dirty="0" err="1"/>
              <a:t>ul</a:t>
            </a:r>
            <a:r>
              <a:rPr lang="fr-FR" dirty="0"/>
              <a:t>)") sélectionne les éléments d'item de liste (li) contenant au moins une liste.</a:t>
            </a:r>
          </a:p>
          <a:p>
            <a:pPr algn="just"/>
            <a:endParaRPr lang="fr-FR" dirty="0"/>
          </a:p>
          <a:p>
            <a:pPr algn="just"/>
            <a:r>
              <a:rPr lang="fr-FR" b="1" dirty="0">
                <a:solidFill>
                  <a:srgbClr val="00B050"/>
                </a:solidFill>
              </a:rPr>
              <a:t>:</a:t>
            </a:r>
            <a:r>
              <a:rPr lang="fr-FR" b="1" dirty="0" err="1">
                <a:solidFill>
                  <a:srgbClr val="00B050"/>
                </a:solidFill>
              </a:rPr>
              <a:t>empty</a:t>
            </a:r>
            <a:r>
              <a:rPr lang="fr-FR" dirty="0"/>
              <a:t> sélectionne les éléments vides.</a:t>
            </a:r>
          </a:p>
          <a:p>
            <a:endParaRPr lang="fr-FR" b="1" dirty="0"/>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a:t>
            </a:r>
            <a:r>
              <a:rPr lang="fr-FR" dirty="0">
                <a:solidFill>
                  <a:srgbClr val="0070C0"/>
                </a:solidFill>
              </a:rPr>
              <a:t> </a:t>
            </a:r>
            <a:r>
              <a:rPr lang="fr-FR" b="1" dirty="0">
                <a:solidFill>
                  <a:srgbClr val="0070C0"/>
                </a:solidFill>
                <a:latin typeface="Times New Roman" pitchFamily="18" charset="0"/>
                <a:cs typeface="Times New Roman" pitchFamily="18" charset="0"/>
              </a:rPr>
              <a:t>Les sélecteurs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2. Filtrage</a:t>
            </a:r>
            <a:endParaRPr lang="fr-FR" dirty="0"/>
          </a:p>
        </p:txBody>
      </p:sp>
      <p:sp>
        <p:nvSpPr>
          <p:cNvPr id="3" name="Espace réservé du contenu 2"/>
          <p:cNvSpPr>
            <a:spLocks noGrp="1"/>
          </p:cNvSpPr>
          <p:nvPr>
            <p:ph idx="1"/>
          </p:nvPr>
        </p:nvSpPr>
        <p:spPr>
          <a:xfrm>
            <a:off x="285720" y="1600200"/>
            <a:ext cx="8643998" cy="4525963"/>
          </a:xfrm>
        </p:spPr>
        <p:txBody>
          <a:bodyPr>
            <a:normAutofit fontScale="77500" lnSpcReduction="20000"/>
          </a:bodyPr>
          <a:lstStyle/>
          <a:p>
            <a:pPr>
              <a:buNone/>
            </a:pPr>
            <a:r>
              <a:rPr lang="fr-FR" b="1" dirty="0"/>
              <a:t>c. Filtres de visibilité</a:t>
            </a:r>
          </a:p>
          <a:p>
            <a:r>
              <a:rPr lang="fr-FR" b="1" dirty="0">
                <a:solidFill>
                  <a:srgbClr val="00B050"/>
                </a:solidFill>
              </a:rPr>
              <a:t>:visible</a:t>
            </a:r>
            <a:r>
              <a:rPr lang="fr-FR" dirty="0"/>
              <a:t> sélectionne les éléments qui sont visibles</a:t>
            </a:r>
          </a:p>
          <a:p>
            <a:r>
              <a:rPr lang="fr-FR" b="1" dirty="0">
                <a:solidFill>
                  <a:srgbClr val="00B050"/>
                </a:solidFill>
              </a:rPr>
              <a:t>:</a:t>
            </a:r>
            <a:r>
              <a:rPr lang="fr-FR" b="1" dirty="0" err="1">
                <a:solidFill>
                  <a:srgbClr val="00B050"/>
                </a:solidFill>
              </a:rPr>
              <a:t>hidden</a:t>
            </a:r>
            <a:r>
              <a:rPr lang="fr-FR" dirty="0"/>
              <a:t> sélectionne les éléments qui ont été cachés (voir ci-après)</a:t>
            </a:r>
          </a:p>
          <a:p>
            <a:pPr>
              <a:buNone/>
            </a:pPr>
            <a:endParaRPr lang="fr-FR" dirty="0"/>
          </a:p>
          <a:p>
            <a:pPr>
              <a:buNone/>
            </a:pPr>
            <a:r>
              <a:rPr lang="fr-FR" b="1" dirty="0"/>
              <a:t>d. Filtres d'attributs</a:t>
            </a:r>
          </a:p>
          <a:p>
            <a:r>
              <a:rPr lang="fr-FR" b="1" dirty="0">
                <a:solidFill>
                  <a:srgbClr val="00B050"/>
                </a:solidFill>
              </a:rPr>
              <a:t>[attribut]</a:t>
            </a:r>
            <a:r>
              <a:rPr lang="fr-FR" dirty="0"/>
              <a:t> sélectionne les éléments possédant l'attribut attribut. </a:t>
            </a:r>
          </a:p>
          <a:p>
            <a:r>
              <a:rPr lang="fr-FR" b="1" dirty="0">
                <a:solidFill>
                  <a:srgbClr val="00B050"/>
                </a:solidFill>
              </a:rPr>
              <a:t>[</a:t>
            </a:r>
            <a:r>
              <a:rPr lang="fr-FR" b="1" dirty="0" err="1">
                <a:solidFill>
                  <a:srgbClr val="00B050"/>
                </a:solidFill>
              </a:rPr>
              <a:t>attribute</a:t>
            </a:r>
            <a:r>
              <a:rPr lang="fr-FR" b="1" dirty="0">
                <a:solidFill>
                  <a:srgbClr val="00B050"/>
                </a:solidFill>
              </a:rPr>
              <a:t>=valeur]</a:t>
            </a:r>
            <a:r>
              <a:rPr lang="fr-FR" dirty="0"/>
              <a:t> sélectionne les éléments possédant un attribut </a:t>
            </a:r>
            <a:r>
              <a:rPr lang="fr-FR" i="1" dirty="0" err="1"/>
              <a:t>attribut</a:t>
            </a:r>
            <a:r>
              <a:rPr lang="fr-FR" dirty="0"/>
              <a:t> valant </a:t>
            </a:r>
            <a:r>
              <a:rPr lang="fr-FR" i="1" dirty="0"/>
              <a:t>valeur</a:t>
            </a:r>
            <a:r>
              <a:rPr lang="fr-FR" dirty="0"/>
              <a:t>. Par exemple:$("td[</a:t>
            </a:r>
            <a:r>
              <a:rPr lang="fr-FR" dirty="0" err="1"/>
              <a:t>colspan</a:t>
            </a:r>
            <a:r>
              <a:rPr lang="fr-FR" dirty="0"/>
              <a:t>=2]") </a:t>
            </a:r>
          </a:p>
          <a:p>
            <a:pPr>
              <a:buNone/>
            </a:pPr>
            <a:r>
              <a:rPr lang="fr-FR" dirty="0"/>
              <a:t>	sélectionne les cellules de tableaux s'étendant sur deux colonnes.</a:t>
            </a:r>
          </a:p>
          <a:p>
            <a:endParaRPr lang="fr-FR" dirty="0"/>
          </a:p>
          <a:p>
            <a:pPr>
              <a:buNone/>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rgbClr val="0070C0"/>
                </a:solidFill>
                <a:latin typeface="Times New Roman" pitchFamily="18" charset="0"/>
                <a:cs typeface="Times New Roman" pitchFamily="18" charset="0"/>
              </a:rPr>
              <a:t>III.</a:t>
            </a:r>
            <a:r>
              <a:rPr lang="fr-FR" dirty="0">
                <a:solidFill>
                  <a:srgbClr val="0070C0"/>
                </a:solidFill>
              </a:rPr>
              <a:t> </a:t>
            </a:r>
            <a:r>
              <a:rPr lang="fr-FR" sz="3600" b="1" dirty="0">
                <a:solidFill>
                  <a:srgbClr val="0070C0"/>
                </a:solidFill>
                <a:latin typeface="Times New Roman" pitchFamily="18" charset="0"/>
                <a:cs typeface="Times New Roman" pitchFamily="18" charset="0"/>
              </a:rPr>
              <a:t>Les évènements</a:t>
            </a:r>
          </a:p>
        </p:txBody>
      </p:sp>
      <p:sp>
        <p:nvSpPr>
          <p:cNvPr id="3" name="Espace réservé du contenu 2"/>
          <p:cNvSpPr>
            <a:spLocks noGrp="1"/>
          </p:cNvSpPr>
          <p:nvPr>
            <p:ph idx="1"/>
          </p:nvPr>
        </p:nvSpPr>
        <p:spPr/>
        <p:txBody>
          <a:bodyPr/>
          <a:lstStyle/>
          <a:p>
            <a:pPr marL="514350" indent="-514350">
              <a:buAutoNum type="arabicPeriod"/>
            </a:pPr>
            <a:r>
              <a:rPr lang="fr-FR" dirty="0">
                <a:solidFill>
                  <a:schemeClr val="accent1">
                    <a:lumMod val="75000"/>
                  </a:schemeClr>
                </a:solidFill>
              </a:rPr>
              <a:t>Evénements du DOM</a:t>
            </a:r>
          </a:p>
          <a:p>
            <a:pPr marL="514350" indent="-514350">
              <a:buAutoNum type="arabicPeriod"/>
            </a:pPr>
            <a:r>
              <a:rPr lang="fr-FR" dirty="0">
                <a:solidFill>
                  <a:schemeClr val="accent1">
                    <a:lumMod val="75000"/>
                  </a:schemeClr>
                </a:solidFill>
              </a:rPr>
              <a:t>Nouveaux événements</a:t>
            </a:r>
          </a:p>
          <a:p>
            <a:pPr marL="514350" indent="-514350">
              <a:buAutoNum type="arabicPeriod"/>
            </a:pPr>
            <a:r>
              <a:rPr lang="fr-FR" dirty="0">
                <a:solidFill>
                  <a:schemeClr val="accent1">
                    <a:lumMod val="75000"/>
                  </a:schemeClr>
                </a:solidFill>
              </a:rPr>
              <a:t>Gestionnaires d’évènements</a:t>
            </a:r>
          </a:p>
          <a:p>
            <a:pPr marL="514350" indent="-514350">
              <a:buAutoNum type="arabicPeriod"/>
            </a:pPr>
            <a:r>
              <a:rPr lang="fr-FR" dirty="0">
                <a:solidFill>
                  <a:schemeClr val="accent1">
                    <a:lumMod val="75000"/>
                  </a:schemeClr>
                </a:solidFill>
              </a:rPr>
              <a:t>Exercice: Premiers effets</a:t>
            </a:r>
          </a:p>
          <a:p>
            <a:pPr marL="514350" indent="-514350">
              <a:buAutoNum type="arabicPeriod"/>
            </a:pPr>
            <a:r>
              <a:rPr lang="fr-FR" dirty="0">
                <a:solidFill>
                  <a:schemeClr val="accent1">
                    <a:lumMod val="75000"/>
                  </a:schemeClr>
                </a:solidFill>
              </a:rPr>
              <a:t>Exercice: Sélecteurs</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III.</a:t>
            </a:r>
            <a:r>
              <a:rPr lang="fr-FR" dirty="0">
                <a:solidFill>
                  <a:srgbClr val="0070C0"/>
                </a:solidFill>
              </a:rPr>
              <a:t> </a:t>
            </a:r>
            <a:r>
              <a:rPr lang="fr-FR" b="1" dirty="0">
                <a:solidFill>
                  <a:srgbClr val="0070C0"/>
                </a:solidFill>
                <a:latin typeface="Times New Roman" pitchFamily="18" charset="0"/>
                <a:cs typeface="Times New Roman" pitchFamily="18" charset="0"/>
              </a:rPr>
              <a:t>Les évènements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1. Evènements du DOM</a:t>
            </a:r>
            <a:endParaRPr lang="fr-FR" dirty="0"/>
          </a:p>
        </p:txBody>
      </p:sp>
      <p:sp>
        <p:nvSpPr>
          <p:cNvPr id="3" name="Espace réservé du contenu 2"/>
          <p:cNvSpPr>
            <a:spLocks noGrp="1"/>
          </p:cNvSpPr>
          <p:nvPr>
            <p:ph idx="1"/>
          </p:nvPr>
        </p:nvSpPr>
        <p:spPr>
          <a:xfrm>
            <a:off x="457200" y="1831995"/>
            <a:ext cx="8472518" cy="4525963"/>
          </a:xfrm>
        </p:spPr>
        <p:txBody>
          <a:bodyPr>
            <a:normAutofit/>
          </a:bodyPr>
          <a:lstStyle/>
          <a:p>
            <a:pPr algn="just"/>
            <a:r>
              <a:rPr lang="fr-FR" sz="2800" dirty="0"/>
              <a:t>Les événements de la spécification du DOM sont baptisés simplement en enlevant le préfixe on de l'attribut HTML correspondant : on obtient alors le nom de la méthode à appliquer à l'élément sélectionné.</a:t>
            </a:r>
          </a:p>
          <a:p>
            <a:pPr algn="just"/>
            <a:r>
              <a:rPr lang="fr-FR" sz="2800" dirty="0"/>
              <a:t>Par exemple, $("p").click(</a:t>
            </a:r>
            <a:r>
              <a:rPr lang="fr-FR" sz="2800" dirty="0" err="1"/>
              <a:t>function</a:t>
            </a:r>
            <a:r>
              <a:rPr lang="fr-FR" sz="2800" dirty="0"/>
              <a:t>(){</a:t>
            </a:r>
            <a:r>
              <a:rPr lang="fr-FR" sz="2800" dirty="0" err="1"/>
              <a:t>alert</a:t>
            </a:r>
            <a:r>
              <a:rPr lang="fr-FR" sz="2800" dirty="0"/>
              <a:t>("salut!")})</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III.</a:t>
            </a:r>
            <a:r>
              <a:rPr lang="fr-FR" dirty="0">
                <a:solidFill>
                  <a:srgbClr val="0070C0"/>
                </a:solidFill>
              </a:rPr>
              <a:t> </a:t>
            </a:r>
            <a:r>
              <a:rPr lang="fr-FR" b="1" dirty="0">
                <a:solidFill>
                  <a:srgbClr val="0070C0"/>
                </a:solidFill>
                <a:latin typeface="Times New Roman" pitchFamily="18" charset="0"/>
                <a:cs typeface="Times New Roman" pitchFamily="18" charset="0"/>
              </a:rPr>
              <a:t>Les évènements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2. Nouveaux Evénements</a:t>
            </a:r>
            <a:endParaRPr lang="fr-FR" dirty="0"/>
          </a:p>
        </p:txBody>
      </p:sp>
      <p:sp>
        <p:nvSpPr>
          <p:cNvPr id="3" name="Espace réservé du contenu 2"/>
          <p:cNvSpPr>
            <a:spLocks noGrp="1"/>
          </p:cNvSpPr>
          <p:nvPr>
            <p:ph idx="1"/>
          </p:nvPr>
        </p:nvSpPr>
        <p:spPr>
          <a:xfrm>
            <a:off x="214282" y="1760557"/>
            <a:ext cx="8643998" cy="4525963"/>
          </a:xfrm>
        </p:spPr>
        <p:txBody>
          <a:bodyPr>
            <a:normAutofit fontScale="92500" lnSpcReduction="10000"/>
          </a:bodyPr>
          <a:lstStyle/>
          <a:p>
            <a:pPr algn="just"/>
            <a:r>
              <a:rPr lang="fr-FR" dirty="0" err="1"/>
              <a:t>jQuery</a:t>
            </a:r>
            <a:r>
              <a:rPr lang="fr-FR" dirty="0"/>
              <a:t> définit de nouveaux événements. En voici quelques-uns :</a:t>
            </a:r>
          </a:p>
          <a:p>
            <a:pPr algn="just"/>
            <a:r>
              <a:rPr lang="fr-FR" b="1" dirty="0" err="1">
                <a:solidFill>
                  <a:srgbClr val="00B050"/>
                </a:solidFill>
              </a:rPr>
              <a:t>mouseenter</a:t>
            </a:r>
            <a:r>
              <a:rPr lang="fr-FR" dirty="0"/>
              <a:t> est lancé quand la souris pénètre « au-dessus » d'un élément. Il n'est actif qu'à l'</a:t>
            </a:r>
            <a:r>
              <a:rPr lang="fr-FR" i="1" dirty="0"/>
              <a:t>entrée</a:t>
            </a:r>
            <a:r>
              <a:rPr lang="fr-FR" dirty="0"/>
              <a:t> de la souris, contrairement au </a:t>
            </a:r>
            <a:r>
              <a:rPr lang="fr-FR" b="1" dirty="0" err="1">
                <a:solidFill>
                  <a:srgbClr val="00B050"/>
                </a:solidFill>
              </a:rPr>
              <a:t>mouseover</a:t>
            </a:r>
            <a:r>
              <a:rPr lang="fr-FR" dirty="0"/>
              <a:t> qui, lui, est lancé aussi quand la souris survole l'élément. Il est associé à </a:t>
            </a:r>
            <a:r>
              <a:rPr lang="fr-FR" b="1" dirty="0" err="1">
                <a:solidFill>
                  <a:srgbClr val="00B050"/>
                </a:solidFill>
              </a:rPr>
              <a:t>mouseleave</a:t>
            </a:r>
            <a:r>
              <a:rPr lang="fr-FR" dirty="0"/>
              <a:t>, qui est actif quand la souris quitte l'élément.</a:t>
            </a:r>
          </a:p>
          <a:p>
            <a:pPr algn="just"/>
            <a:r>
              <a:rPr lang="fr-FR" b="1" dirty="0">
                <a:solidFill>
                  <a:srgbClr val="00B050"/>
                </a:solidFill>
              </a:rPr>
              <a:t>scroll</a:t>
            </a:r>
            <a:r>
              <a:rPr lang="fr-FR" dirty="0"/>
              <a:t> est lancé quand l'utilisateur fait défiler la page.</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15</a:t>
            </a:fld>
            <a:endParaRPr lang="fr-B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III.</a:t>
            </a:r>
            <a:r>
              <a:rPr lang="fr-FR" dirty="0">
                <a:solidFill>
                  <a:srgbClr val="0070C0"/>
                </a:solidFill>
              </a:rPr>
              <a:t> </a:t>
            </a:r>
            <a:r>
              <a:rPr lang="fr-FR" b="1" dirty="0">
                <a:solidFill>
                  <a:srgbClr val="0070C0"/>
                </a:solidFill>
                <a:latin typeface="Times New Roman" pitchFamily="18" charset="0"/>
                <a:cs typeface="Times New Roman" pitchFamily="18" charset="0"/>
              </a:rPr>
              <a:t>Les évènements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3. Gestionnaires d’événements</a:t>
            </a:r>
            <a:endParaRPr lang="fr-FR" dirty="0"/>
          </a:p>
        </p:txBody>
      </p:sp>
      <p:sp>
        <p:nvSpPr>
          <p:cNvPr id="3" name="Espace réservé du contenu 2"/>
          <p:cNvSpPr>
            <a:spLocks noGrp="1"/>
          </p:cNvSpPr>
          <p:nvPr>
            <p:ph idx="1"/>
          </p:nvPr>
        </p:nvSpPr>
        <p:spPr/>
        <p:txBody>
          <a:bodyPr>
            <a:normAutofit fontScale="62500" lnSpcReduction="20000"/>
          </a:bodyPr>
          <a:lstStyle/>
          <a:p>
            <a:pPr algn="just"/>
            <a:r>
              <a:rPr lang="fr-FR" dirty="0"/>
              <a:t>Pour mémoire, un gestionnaire d’événement est une fonction destinée à être lancée en réponse à une action de l’utilisateur (par exemple un clic de souris sur un élément donné). De la même manière qu’avec le DOM, </a:t>
            </a:r>
            <a:r>
              <a:rPr lang="fr-FR" dirty="0" err="1"/>
              <a:t>jQuery</a:t>
            </a:r>
            <a:r>
              <a:rPr lang="fr-FR" dirty="0"/>
              <a:t> fournit deux manières de définir un gestionnaire d’événement :</a:t>
            </a:r>
          </a:p>
          <a:p>
            <a:pPr algn="just"/>
            <a:r>
              <a:rPr lang="fr-FR" dirty="0"/>
              <a:t>soit en indiquant le </a:t>
            </a:r>
            <a:r>
              <a:rPr lang="fr-FR" i="1" dirty="0"/>
              <a:t>nom</a:t>
            </a:r>
            <a:r>
              <a:rPr lang="fr-FR" dirty="0"/>
              <a:t> du gestionnaire, par exemple...</a:t>
            </a:r>
          </a:p>
          <a:p>
            <a:r>
              <a:rPr lang="fr-FR" b="1" dirty="0"/>
              <a:t>$</a:t>
            </a:r>
            <a:r>
              <a:rPr lang="fr-FR" dirty="0"/>
              <a:t>("p").</a:t>
            </a:r>
            <a:r>
              <a:rPr lang="fr-FR" b="1" dirty="0"/>
              <a:t>click</a:t>
            </a:r>
            <a:r>
              <a:rPr lang="fr-FR" dirty="0"/>
              <a:t>(Gestionnaire) ;</a:t>
            </a:r>
            <a:br>
              <a:rPr lang="fr-FR" dirty="0"/>
            </a:br>
            <a:br>
              <a:rPr lang="fr-FR" dirty="0"/>
            </a:br>
            <a:r>
              <a:rPr lang="fr-FR" b="1" dirty="0" err="1"/>
              <a:t>function</a:t>
            </a:r>
            <a:r>
              <a:rPr lang="fr-FR" dirty="0"/>
              <a:t> Gestionnaire(</a:t>
            </a:r>
            <a:r>
              <a:rPr lang="fr-FR" dirty="0" err="1"/>
              <a:t>evt</a:t>
            </a:r>
            <a:r>
              <a:rPr lang="fr-FR" dirty="0"/>
              <a:t>)</a:t>
            </a:r>
            <a:br>
              <a:rPr lang="fr-FR" dirty="0"/>
            </a:br>
            <a:r>
              <a:rPr lang="fr-FR" dirty="0"/>
              <a:t>{</a:t>
            </a:r>
            <a:br>
              <a:rPr lang="fr-FR" dirty="0"/>
            </a:br>
            <a:r>
              <a:rPr lang="fr-FR" b="1" dirty="0" err="1"/>
              <a:t>alert</a:t>
            </a:r>
            <a:r>
              <a:rPr lang="fr-FR" dirty="0"/>
              <a:t>("Ceci est un paragraphe") ;</a:t>
            </a:r>
            <a:br>
              <a:rPr lang="fr-FR" dirty="0"/>
            </a:br>
            <a:r>
              <a:rPr lang="fr-FR" dirty="0"/>
              <a:t>}</a:t>
            </a:r>
            <a:br>
              <a:rPr lang="fr-FR" dirty="0"/>
            </a:br>
            <a:endParaRPr lang="fr-FR" dirty="0"/>
          </a:p>
          <a:p>
            <a:pPr algn="just"/>
            <a:r>
              <a:rPr lang="fr-FR" dirty="0"/>
              <a:t>soit en codant directement le gestionnaire, par exemple...</a:t>
            </a:r>
          </a:p>
          <a:p>
            <a:r>
              <a:rPr lang="fr-FR" b="1" dirty="0"/>
              <a:t>$</a:t>
            </a:r>
            <a:r>
              <a:rPr lang="fr-FR" dirty="0"/>
              <a:t>("p").</a:t>
            </a:r>
            <a:r>
              <a:rPr lang="fr-FR" b="1" dirty="0"/>
              <a:t>click</a:t>
            </a:r>
            <a:r>
              <a:rPr lang="fr-FR" dirty="0"/>
              <a:t>(</a:t>
            </a:r>
            <a:r>
              <a:rPr lang="fr-FR" dirty="0" err="1"/>
              <a:t>function</a:t>
            </a:r>
            <a:r>
              <a:rPr lang="fr-FR" dirty="0"/>
              <a:t>(){</a:t>
            </a:r>
            <a:r>
              <a:rPr lang="fr-FR" dirty="0" err="1"/>
              <a:t>alert</a:t>
            </a:r>
            <a:r>
              <a:rPr lang="fr-FR" dirty="0"/>
              <a:t>("Ceci est un paragraphe");}) ;</a:t>
            </a:r>
            <a:br>
              <a:rPr lang="fr-FR" dirty="0"/>
            </a:br>
            <a:br>
              <a:rPr lang="fr-FR" dirty="0"/>
            </a:b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III.</a:t>
            </a:r>
            <a:r>
              <a:rPr lang="fr-FR" dirty="0">
                <a:solidFill>
                  <a:srgbClr val="0070C0"/>
                </a:solidFill>
              </a:rPr>
              <a:t> </a:t>
            </a:r>
            <a:r>
              <a:rPr lang="fr-FR" b="1" dirty="0">
                <a:solidFill>
                  <a:srgbClr val="0070C0"/>
                </a:solidFill>
                <a:latin typeface="Times New Roman" pitchFamily="18" charset="0"/>
                <a:cs typeface="Times New Roman" pitchFamily="18" charset="0"/>
              </a:rPr>
              <a:t>Les évènements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 4. Exercice: Premiers effets</a:t>
            </a:r>
            <a:endParaRPr lang="fr-FR" dirty="0"/>
          </a:p>
        </p:txBody>
      </p:sp>
      <p:sp>
        <p:nvSpPr>
          <p:cNvPr id="3" name="Espace réservé du contenu 2"/>
          <p:cNvSpPr>
            <a:spLocks noGrp="1"/>
          </p:cNvSpPr>
          <p:nvPr>
            <p:ph idx="1"/>
          </p:nvPr>
        </p:nvSpPr>
        <p:spPr>
          <a:xfrm>
            <a:off x="500034" y="1928802"/>
            <a:ext cx="8229600" cy="4525963"/>
          </a:xfrm>
        </p:spPr>
        <p:txBody>
          <a:bodyPr>
            <a:normAutofit/>
          </a:bodyPr>
          <a:lstStyle/>
          <a:p>
            <a:pPr algn="just"/>
            <a:r>
              <a:rPr lang="fr-FR" dirty="0"/>
              <a:t>Insérer deux paragraphes dans </a:t>
            </a:r>
            <a:r>
              <a:rPr lang="fr-FR"/>
              <a:t>une page html</a:t>
            </a:r>
            <a:endParaRPr lang="fr-FR" dirty="0"/>
          </a:p>
          <a:p>
            <a:pPr algn="just"/>
            <a:r>
              <a:rPr lang="fr-FR" dirty="0"/>
              <a:t>Affecter aux deux paragraphes le gestionnaire </a:t>
            </a:r>
            <a:r>
              <a:rPr lang="fr-FR" dirty="0" err="1"/>
              <a:t>clickP</a:t>
            </a:r>
            <a:r>
              <a:rPr lang="fr-FR" dirty="0"/>
              <a:t> associé au clic. Cette fonction change la couleur de l'élément cliqué en rouge.</a:t>
            </a:r>
          </a:p>
          <a:p>
            <a:pPr algn="just">
              <a:buNone/>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17</a:t>
            </a:fld>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III.</a:t>
            </a:r>
            <a:r>
              <a:rPr lang="fr-FR" dirty="0">
                <a:solidFill>
                  <a:srgbClr val="0070C0"/>
                </a:solidFill>
              </a:rPr>
              <a:t> </a:t>
            </a:r>
            <a:r>
              <a:rPr lang="fr-FR" b="1" dirty="0">
                <a:solidFill>
                  <a:srgbClr val="0070C0"/>
                </a:solidFill>
                <a:latin typeface="Times New Roman" pitchFamily="18" charset="0"/>
                <a:cs typeface="Times New Roman" pitchFamily="18" charset="0"/>
              </a:rPr>
              <a:t>Les évènements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 5. Exercice: Sélecteurs</a:t>
            </a:r>
            <a:endParaRPr lang="fr-FR" dirty="0"/>
          </a:p>
        </p:txBody>
      </p:sp>
      <p:sp>
        <p:nvSpPr>
          <p:cNvPr id="3" name="Espace réservé du contenu 2"/>
          <p:cNvSpPr>
            <a:spLocks noGrp="1"/>
          </p:cNvSpPr>
          <p:nvPr>
            <p:ph idx="1"/>
          </p:nvPr>
        </p:nvSpPr>
        <p:spPr>
          <a:xfrm>
            <a:off x="214282" y="1600200"/>
            <a:ext cx="8715436" cy="4525963"/>
          </a:xfrm>
        </p:spPr>
        <p:txBody>
          <a:bodyPr>
            <a:normAutofit/>
          </a:bodyPr>
          <a:lstStyle/>
          <a:p>
            <a:pPr algn="just"/>
            <a:r>
              <a:rPr lang="fr-FR" dirty="0"/>
              <a:t>Au chargement de la page, affecter aux deux paragraphes de classe rouge le gestionnaire </a:t>
            </a:r>
            <a:r>
              <a:rPr lang="fr-FR" dirty="0" err="1"/>
              <a:t>clickRouge</a:t>
            </a:r>
            <a:r>
              <a:rPr lang="fr-FR" dirty="0"/>
              <a:t> associé au clic.</a:t>
            </a:r>
          </a:p>
          <a:p>
            <a:pPr algn="just"/>
            <a:r>
              <a:rPr lang="fr-FR" dirty="0"/>
              <a:t>Ce gestionnaire associe ensuite au clic sur chacun des paragraphes </a:t>
            </a:r>
            <a:r>
              <a:rPr lang="fr-FR" i="1" dirty="0"/>
              <a:t>qui ne sont pas</a:t>
            </a:r>
            <a:r>
              <a:rPr lang="fr-FR" dirty="0"/>
              <a:t> de classe rouge le gestionnaire </a:t>
            </a:r>
            <a:r>
              <a:rPr lang="fr-FR" dirty="0" err="1"/>
              <a:t>clickP</a:t>
            </a:r>
            <a:r>
              <a:rPr lang="fr-FR" dirty="0"/>
              <a:t>, qui affiche l'identifiant de l'élément cliqué dans une boîte d'alerte.</a:t>
            </a:r>
          </a:p>
          <a:p>
            <a:pPr>
              <a:buNone/>
            </a:pP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rgbClr val="0070C0"/>
                </a:solidFill>
                <a:latin typeface="Times New Roman" pitchFamily="18" charset="0"/>
                <a:cs typeface="Times New Roman" pitchFamily="18" charset="0"/>
              </a:rPr>
              <a:t>IV. Quelques effets</a:t>
            </a:r>
          </a:p>
        </p:txBody>
      </p:sp>
      <p:sp>
        <p:nvSpPr>
          <p:cNvPr id="3" name="Espace réservé du contenu 2"/>
          <p:cNvSpPr>
            <a:spLocks noGrp="1"/>
          </p:cNvSpPr>
          <p:nvPr>
            <p:ph idx="1"/>
          </p:nvPr>
        </p:nvSpPr>
        <p:spPr/>
        <p:txBody>
          <a:bodyPr/>
          <a:lstStyle/>
          <a:p>
            <a:pPr marL="514350" indent="-514350">
              <a:buAutoNum type="arabicPeriod"/>
            </a:pPr>
            <a:r>
              <a:rPr lang="fr-FR" dirty="0">
                <a:solidFill>
                  <a:schemeClr val="accent1">
                    <a:lumMod val="75000"/>
                  </a:schemeClr>
                </a:solidFill>
              </a:rPr>
              <a:t>Apparition, disparition</a:t>
            </a:r>
          </a:p>
          <a:p>
            <a:pPr marL="514350" indent="-514350">
              <a:buAutoNum type="arabicPeriod"/>
            </a:pPr>
            <a:r>
              <a:rPr lang="fr-FR" dirty="0">
                <a:solidFill>
                  <a:schemeClr val="accent1">
                    <a:lumMod val="75000"/>
                  </a:schemeClr>
                </a:solidFill>
              </a:rPr>
              <a:t>Effets personnalisés, contrôle</a:t>
            </a:r>
          </a:p>
          <a:p>
            <a:pPr marL="514350" indent="-514350">
              <a:buAutoNum type="arabicPeriod"/>
            </a:pPr>
            <a:r>
              <a:rPr lang="fr-FR" dirty="0">
                <a:solidFill>
                  <a:schemeClr val="accent1">
                    <a:lumMod val="75000"/>
                  </a:schemeClr>
                </a:solidFill>
              </a:rPr>
              <a:t>Exercice: Effets</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rgbClr val="0070C0"/>
                </a:solidFill>
              </a:rPr>
              <a:t>Plan du cours</a:t>
            </a:r>
          </a:p>
        </p:txBody>
      </p:sp>
      <p:sp>
        <p:nvSpPr>
          <p:cNvPr id="3" name="Espace réservé du contenu 2"/>
          <p:cNvSpPr>
            <a:spLocks noGrp="1"/>
          </p:cNvSpPr>
          <p:nvPr>
            <p:ph idx="1"/>
          </p:nvPr>
        </p:nvSpPr>
        <p:spPr/>
        <p:txBody>
          <a:bodyPr/>
          <a:lstStyle/>
          <a:p>
            <a:pPr>
              <a:buNone/>
            </a:pPr>
            <a:r>
              <a:rPr lang="fr-FR" b="1" dirty="0">
                <a:solidFill>
                  <a:schemeClr val="bg1">
                    <a:lumMod val="50000"/>
                  </a:schemeClr>
                </a:solidFill>
              </a:rPr>
              <a:t>I. Introduction</a:t>
            </a:r>
          </a:p>
          <a:p>
            <a:pPr>
              <a:buNone/>
            </a:pPr>
            <a:r>
              <a:rPr lang="fr-FR" b="1" dirty="0">
                <a:solidFill>
                  <a:schemeClr val="bg1">
                    <a:lumMod val="50000"/>
                  </a:schemeClr>
                </a:solidFill>
              </a:rPr>
              <a:t>II. Les sélecteurs</a:t>
            </a:r>
          </a:p>
          <a:p>
            <a:pPr>
              <a:buNone/>
            </a:pPr>
            <a:r>
              <a:rPr lang="fr-FR" b="1" dirty="0">
                <a:solidFill>
                  <a:schemeClr val="bg1">
                    <a:lumMod val="50000"/>
                  </a:schemeClr>
                </a:solidFill>
              </a:rPr>
              <a:t>III. Les évènements</a:t>
            </a:r>
          </a:p>
          <a:p>
            <a:pPr>
              <a:buNone/>
            </a:pPr>
            <a:r>
              <a:rPr lang="fr-FR" b="1" dirty="0">
                <a:solidFill>
                  <a:schemeClr val="bg1">
                    <a:lumMod val="50000"/>
                  </a:schemeClr>
                </a:solidFill>
              </a:rPr>
              <a:t>IV. Quelques effets</a:t>
            </a:r>
          </a:p>
          <a:p>
            <a:pPr>
              <a:buNone/>
            </a:pPr>
            <a:r>
              <a:rPr lang="fr-FR" b="1" dirty="0">
                <a:solidFill>
                  <a:schemeClr val="bg1">
                    <a:lumMod val="50000"/>
                  </a:schemeClr>
                </a:solidFill>
              </a:rPr>
              <a:t>V. Manipulation du DOM</a:t>
            </a:r>
            <a:endParaRPr lang="fr-FR" dirty="0">
              <a:solidFill>
                <a:schemeClr val="bg1">
                  <a:lumMod val="50000"/>
                </a:schemeClr>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IV. Quelques effets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1. Apparition, disparition</a:t>
            </a:r>
            <a:endParaRPr lang="fr-FR" dirty="0"/>
          </a:p>
        </p:txBody>
      </p:sp>
      <p:sp>
        <p:nvSpPr>
          <p:cNvPr id="3" name="Espace réservé du contenu 2"/>
          <p:cNvSpPr>
            <a:spLocks noGrp="1"/>
          </p:cNvSpPr>
          <p:nvPr>
            <p:ph idx="1"/>
          </p:nvPr>
        </p:nvSpPr>
        <p:spPr/>
        <p:txBody>
          <a:bodyPr>
            <a:normAutofit fontScale="62500" lnSpcReduction="20000"/>
          </a:bodyPr>
          <a:lstStyle/>
          <a:p>
            <a:pPr algn="just"/>
            <a:r>
              <a:rPr lang="fr-FR" b="1" dirty="0">
                <a:solidFill>
                  <a:srgbClr val="00B050"/>
                </a:solidFill>
              </a:rPr>
              <a:t>show()</a:t>
            </a:r>
            <a:r>
              <a:rPr lang="fr-FR" dirty="0"/>
              <a:t> et</a:t>
            </a:r>
            <a:r>
              <a:rPr lang="fr-FR" b="1" dirty="0">
                <a:solidFill>
                  <a:srgbClr val="00B050"/>
                </a:solidFill>
              </a:rPr>
              <a:t> </a:t>
            </a:r>
            <a:r>
              <a:rPr lang="fr-FR" b="1" dirty="0" err="1">
                <a:solidFill>
                  <a:srgbClr val="00B050"/>
                </a:solidFill>
              </a:rPr>
              <a:t>hide</a:t>
            </a:r>
            <a:r>
              <a:rPr lang="fr-FR" b="1" dirty="0">
                <a:solidFill>
                  <a:srgbClr val="00B050"/>
                </a:solidFill>
              </a:rPr>
              <a:t>()</a:t>
            </a:r>
            <a:r>
              <a:rPr lang="fr-FR" dirty="0"/>
              <a:t> permettent respectivement de montrer et cacher des éléments. Par exemple, $("p").</a:t>
            </a:r>
            <a:r>
              <a:rPr lang="fr-FR" dirty="0" err="1"/>
              <a:t>hide</a:t>
            </a:r>
            <a:r>
              <a:rPr lang="fr-FR" dirty="0"/>
              <a:t>() cache tous les paragraphes du document.</a:t>
            </a:r>
          </a:p>
          <a:p>
            <a:pPr algn="just"/>
            <a:r>
              <a:rPr lang="fr-FR" b="1" dirty="0">
                <a:solidFill>
                  <a:srgbClr val="00B050"/>
                </a:solidFill>
              </a:rPr>
              <a:t>show(vitesse)</a:t>
            </a:r>
            <a:r>
              <a:rPr lang="fr-FR" dirty="0"/>
              <a:t> et </a:t>
            </a:r>
            <a:r>
              <a:rPr lang="fr-FR" b="1" dirty="0" err="1">
                <a:solidFill>
                  <a:srgbClr val="00B050"/>
                </a:solidFill>
              </a:rPr>
              <a:t>hide</a:t>
            </a:r>
            <a:r>
              <a:rPr lang="fr-FR" b="1" dirty="0">
                <a:solidFill>
                  <a:srgbClr val="00B050"/>
                </a:solidFill>
              </a:rPr>
              <a:t>(vitesse)</a:t>
            </a:r>
            <a:r>
              <a:rPr lang="fr-FR" dirty="0"/>
              <a:t> permettent respectivement de montrer et cacher des éléments avec une certaine vitesse. Cette vitesse est indiquée par des mots-clefs (</a:t>
            </a:r>
            <a:r>
              <a:rPr lang="fr-FR" b="1" dirty="0">
                <a:solidFill>
                  <a:srgbClr val="00B050"/>
                </a:solidFill>
              </a:rPr>
              <a:t>"</a:t>
            </a:r>
            <a:r>
              <a:rPr lang="fr-FR" b="1" dirty="0" err="1">
                <a:solidFill>
                  <a:srgbClr val="00B050"/>
                </a:solidFill>
              </a:rPr>
              <a:t>slow"</a:t>
            </a:r>
            <a:r>
              <a:rPr lang="fr-FR" b="1" dirty="0" err="1"/>
              <a:t>,</a:t>
            </a:r>
            <a:r>
              <a:rPr lang="fr-FR" b="1" dirty="0" err="1">
                <a:solidFill>
                  <a:srgbClr val="00B050"/>
                </a:solidFill>
              </a:rPr>
              <a:t>"normal</a:t>
            </a:r>
            <a:r>
              <a:rPr lang="fr-FR" b="1" dirty="0">
                <a:solidFill>
                  <a:srgbClr val="00B050"/>
                </a:solidFill>
              </a:rPr>
              <a:t>"</a:t>
            </a:r>
            <a:r>
              <a:rPr lang="fr-FR" dirty="0"/>
              <a:t> ou </a:t>
            </a:r>
            <a:r>
              <a:rPr lang="fr-FR" b="1" dirty="0">
                <a:solidFill>
                  <a:srgbClr val="00B050"/>
                </a:solidFill>
              </a:rPr>
              <a:t>"</a:t>
            </a:r>
            <a:r>
              <a:rPr lang="fr-FR" b="1" dirty="0" err="1">
                <a:solidFill>
                  <a:srgbClr val="00B050"/>
                </a:solidFill>
              </a:rPr>
              <a:t>fast</a:t>
            </a:r>
            <a:r>
              <a:rPr lang="fr-FR" b="1" dirty="0">
                <a:solidFill>
                  <a:srgbClr val="00B050"/>
                </a:solidFill>
              </a:rPr>
              <a:t>"</a:t>
            </a:r>
            <a:r>
              <a:rPr lang="fr-FR" dirty="0"/>
              <a:t>) ou le nombre de millisecondes que doit durer l'animation.</a:t>
            </a:r>
          </a:p>
          <a:p>
            <a:pPr algn="just"/>
            <a:r>
              <a:rPr lang="fr-FR" b="1" dirty="0" err="1">
                <a:solidFill>
                  <a:srgbClr val="00B050"/>
                </a:solidFill>
              </a:rPr>
              <a:t>toggle</a:t>
            </a:r>
            <a:r>
              <a:rPr lang="fr-FR" b="1" dirty="0">
                <a:solidFill>
                  <a:srgbClr val="00B050"/>
                </a:solidFill>
              </a:rPr>
              <a:t>()</a:t>
            </a:r>
            <a:r>
              <a:rPr lang="fr-FR" dirty="0"/>
              <a:t> et </a:t>
            </a:r>
            <a:r>
              <a:rPr lang="fr-FR" b="1" dirty="0" err="1">
                <a:solidFill>
                  <a:srgbClr val="00B050"/>
                </a:solidFill>
              </a:rPr>
              <a:t>toggle</a:t>
            </a:r>
            <a:r>
              <a:rPr lang="fr-FR" b="1" dirty="0">
                <a:solidFill>
                  <a:srgbClr val="00B050"/>
                </a:solidFill>
              </a:rPr>
              <a:t>(vitesse) </a:t>
            </a:r>
            <a:r>
              <a:rPr lang="fr-FR" dirty="0"/>
              <a:t>permettent de basculer d'un mode d'affichage à un autre (un élément caché devient visible, ou un élément visible devient caché).</a:t>
            </a:r>
          </a:p>
          <a:p>
            <a:pPr algn="just"/>
            <a:r>
              <a:rPr lang="fr-FR" b="1" dirty="0" err="1">
                <a:solidFill>
                  <a:srgbClr val="00B050"/>
                </a:solidFill>
              </a:rPr>
              <a:t>slideDown</a:t>
            </a:r>
            <a:r>
              <a:rPr lang="fr-FR" b="1" dirty="0">
                <a:solidFill>
                  <a:srgbClr val="00B050"/>
                </a:solidFill>
              </a:rPr>
              <a:t>()</a:t>
            </a:r>
            <a:r>
              <a:rPr lang="fr-FR" dirty="0"/>
              <a:t> et</a:t>
            </a:r>
            <a:r>
              <a:rPr lang="fr-FR" b="1" dirty="0">
                <a:solidFill>
                  <a:srgbClr val="00B050"/>
                </a:solidFill>
              </a:rPr>
              <a:t> </a:t>
            </a:r>
            <a:r>
              <a:rPr lang="fr-FR" b="1" dirty="0" err="1">
                <a:solidFill>
                  <a:srgbClr val="00B050"/>
                </a:solidFill>
              </a:rPr>
              <a:t>slideUp</a:t>
            </a:r>
            <a:r>
              <a:rPr lang="fr-FR" b="1" dirty="0">
                <a:solidFill>
                  <a:srgbClr val="00B050"/>
                </a:solidFill>
              </a:rPr>
              <a:t>()</a:t>
            </a:r>
            <a:r>
              <a:rPr lang="fr-FR" dirty="0"/>
              <a:t> permettent de faire apparaître (respectivement disparaître) un élément à la manière d'un store se déroulant ou s'enroulant.</a:t>
            </a:r>
          </a:p>
          <a:p>
            <a:pPr algn="just"/>
            <a:r>
              <a:rPr lang="fr-FR" b="1" dirty="0" err="1">
                <a:solidFill>
                  <a:srgbClr val="00B050"/>
                </a:solidFill>
              </a:rPr>
              <a:t>slideToggle</a:t>
            </a:r>
            <a:r>
              <a:rPr lang="fr-FR" b="1" dirty="0">
                <a:solidFill>
                  <a:srgbClr val="00B050"/>
                </a:solidFill>
              </a:rPr>
              <a:t>()</a:t>
            </a:r>
            <a:r>
              <a:rPr lang="fr-FR" dirty="0"/>
              <a:t> permet de basculer d'un mode d'affichage à un autre.</a:t>
            </a:r>
          </a:p>
          <a:p>
            <a:pPr algn="just"/>
            <a:r>
              <a:rPr lang="fr-FR" b="1" dirty="0" err="1">
                <a:solidFill>
                  <a:srgbClr val="00B050"/>
                </a:solidFill>
              </a:rPr>
              <a:t>fadeIn</a:t>
            </a:r>
            <a:r>
              <a:rPr lang="fr-FR" b="1" dirty="0">
                <a:solidFill>
                  <a:srgbClr val="00B050"/>
                </a:solidFill>
              </a:rPr>
              <a:t>(vitesse)</a:t>
            </a:r>
            <a:r>
              <a:rPr lang="fr-FR" dirty="0"/>
              <a:t> et </a:t>
            </a:r>
            <a:r>
              <a:rPr lang="fr-FR" b="1" dirty="0" err="1">
                <a:solidFill>
                  <a:srgbClr val="00B050"/>
                </a:solidFill>
              </a:rPr>
              <a:t>fadeOut</a:t>
            </a:r>
            <a:r>
              <a:rPr lang="fr-FR" b="1" dirty="0">
                <a:solidFill>
                  <a:srgbClr val="00B050"/>
                </a:solidFill>
              </a:rPr>
              <a:t>(vitesse)</a:t>
            </a:r>
            <a:r>
              <a:rPr lang="fr-FR" dirty="0"/>
              <a:t> permettent de faire progressivement apparaître (ou disparaître) un élément en jouant sur sa transparence.</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IV. Quelques effets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2. Effets personnalisés, contrôle</a:t>
            </a:r>
            <a:endParaRPr lang="fr-FR" dirty="0"/>
          </a:p>
        </p:txBody>
      </p:sp>
      <p:sp>
        <p:nvSpPr>
          <p:cNvPr id="3" name="Espace réservé du contenu 2"/>
          <p:cNvSpPr>
            <a:spLocks noGrp="1"/>
          </p:cNvSpPr>
          <p:nvPr>
            <p:ph idx="1"/>
          </p:nvPr>
        </p:nvSpPr>
        <p:spPr>
          <a:xfrm>
            <a:off x="285720" y="1689119"/>
            <a:ext cx="8472518" cy="4525963"/>
          </a:xfrm>
        </p:spPr>
        <p:txBody>
          <a:bodyPr/>
          <a:lstStyle/>
          <a:p>
            <a:r>
              <a:rPr lang="fr-FR" b="1" dirty="0" err="1">
                <a:solidFill>
                  <a:srgbClr val="00B050"/>
                </a:solidFill>
              </a:rPr>
              <a:t>animate</a:t>
            </a:r>
            <a:r>
              <a:rPr lang="fr-FR" b="1" dirty="0">
                <a:solidFill>
                  <a:srgbClr val="00B050"/>
                </a:solidFill>
              </a:rPr>
              <a:t>(paramètres) </a:t>
            </a:r>
            <a:r>
              <a:rPr lang="fr-FR" dirty="0"/>
              <a:t>permet de contrôler une animation, via par exemple les propriétés CSS.</a:t>
            </a:r>
          </a:p>
          <a:p>
            <a:r>
              <a:rPr lang="fr-FR" b="1" dirty="0">
                <a:solidFill>
                  <a:srgbClr val="00B050"/>
                </a:solidFill>
              </a:rPr>
              <a:t>stop()</a:t>
            </a:r>
            <a:r>
              <a:rPr lang="fr-FR" dirty="0"/>
              <a:t> arrête toutes les animations en cours sur le document</a:t>
            </a:r>
          </a:p>
          <a:p>
            <a:r>
              <a:rPr lang="fr-FR" b="1" dirty="0" err="1">
                <a:solidFill>
                  <a:srgbClr val="00B050"/>
                </a:solidFill>
              </a:rPr>
              <a:t>jQuery.fx.off</a:t>
            </a:r>
            <a:r>
              <a:rPr lang="fr-FR" b="1" dirty="0">
                <a:solidFill>
                  <a:srgbClr val="00B050"/>
                </a:solidFill>
              </a:rPr>
              <a:t> = </a:t>
            </a:r>
            <a:r>
              <a:rPr lang="fr-FR" b="1" dirty="0" err="1">
                <a:solidFill>
                  <a:srgbClr val="00B050"/>
                </a:solidFill>
              </a:rPr>
              <a:t>true</a:t>
            </a:r>
            <a:r>
              <a:rPr lang="fr-FR" b="1" dirty="0">
                <a:solidFill>
                  <a:srgbClr val="00B050"/>
                </a:solidFill>
              </a:rPr>
              <a:t>;</a:t>
            </a:r>
            <a:r>
              <a:rPr lang="fr-FR" dirty="0"/>
              <a:t> permet de désactiver toutes les animations d'un document.</a:t>
            </a:r>
          </a:p>
          <a:p>
            <a:r>
              <a:rPr lang="fr-FR" b="1" dirty="0" err="1">
                <a:solidFill>
                  <a:srgbClr val="00B050"/>
                </a:solidFill>
              </a:rPr>
              <a:t>jQuery.fx.off</a:t>
            </a:r>
            <a:r>
              <a:rPr lang="fr-FR" b="1" dirty="0">
                <a:solidFill>
                  <a:srgbClr val="00B050"/>
                </a:solidFill>
              </a:rPr>
              <a:t> = false;</a:t>
            </a:r>
            <a:r>
              <a:rPr lang="fr-FR" dirty="0"/>
              <a:t> les réactive.</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IV. Quelques effets</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3. Exercice: Effets</a:t>
            </a:r>
            <a:endParaRPr lang="fr-FR" dirty="0"/>
          </a:p>
        </p:txBody>
      </p:sp>
      <p:sp>
        <p:nvSpPr>
          <p:cNvPr id="3" name="Espace réservé du contenu 2"/>
          <p:cNvSpPr>
            <a:spLocks noGrp="1"/>
          </p:cNvSpPr>
          <p:nvPr>
            <p:ph idx="1"/>
          </p:nvPr>
        </p:nvSpPr>
        <p:spPr/>
        <p:txBody>
          <a:bodyPr>
            <a:normAutofit fontScale="85000" lnSpcReduction="20000"/>
          </a:bodyPr>
          <a:lstStyle/>
          <a:p>
            <a:pPr>
              <a:buNone/>
            </a:pPr>
            <a:endParaRPr lang="fr-FR" dirty="0"/>
          </a:p>
          <a:p>
            <a:pPr algn="just"/>
            <a:r>
              <a:rPr lang="fr-FR" dirty="0"/>
              <a:t>Au chargement de la page, associer les gestionnaires </a:t>
            </a:r>
            <a:r>
              <a:rPr lang="fr-FR" dirty="0" err="1"/>
              <a:t>clickPair</a:t>
            </a:r>
            <a:r>
              <a:rPr lang="fr-FR" dirty="0"/>
              <a:t> et </a:t>
            </a:r>
            <a:r>
              <a:rPr lang="fr-FR" dirty="0" err="1"/>
              <a:t>clickImpair</a:t>
            </a:r>
            <a:r>
              <a:rPr lang="fr-FR" dirty="0"/>
              <a:t> respectivement aux items de liste numérotés par des nombres respectivement pair et impair (attention, la numérotation commence à 0...).</a:t>
            </a:r>
          </a:p>
          <a:p>
            <a:pPr algn="just"/>
            <a:r>
              <a:rPr lang="fr-FR" dirty="0"/>
              <a:t>Le gestionnaire </a:t>
            </a:r>
            <a:r>
              <a:rPr lang="fr-FR" dirty="0" err="1"/>
              <a:t>clickImpair</a:t>
            </a:r>
            <a:r>
              <a:rPr lang="fr-FR" dirty="0"/>
              <a:t> permet d'afficher et de masquer l'autre liste. Par exemple, si on clique sur "Item 1.1", la seconde liste disparaît ; elle réapparaît cependant si on clique sur, par exemple, "Item 1.3".</a:t>
            </a:r>
          </a:p>
          <a:p>
            <a:pPr algn="just"/>
            <a:r>
              <a:rPr lang="fr-FR" dirty="0"/>
              <a:t>Le gestionnaire </a:t>
            </a:r>
            <a:r>
              <a:rPr lang="fr-FR" dirty="0" err="1"/>
              <a:t>clickPair</a:t>
            </a:r>
            <a:r>
              <a:rPr lang="fr-FR" dirty="0"/>
              <a:t> fait la même chose, mais avec un effet de déroulement.</a:t>
            </a:r>
          </a:p>
          <a:p>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rgbClr val="0070C0"/>
                </a:solidFill>
                <a:latin typeface="Times New Roman" pitchFamily="18" charset="0"/>
                <a:cs typeface="Times New Roman" pitchFamily="18" charset="0"/>
              </a:rPr>
              <a:t>V. Manipulation du DOM</a:t>
            </a:r>
          </a:p>
        </p:txBody>
      </p:sp>
      <p:sp>
        <p:nvSpPr>
          <p:cNvPr id="3" name="Espace réservé du contenu 2"/>
          <p:cNvSpPr>
            <a:spLocks noGrp="1"/>
          </p:cNvSpPr>
          <p:nvPr>
            <p:ph idx="1"/>
          </p:nvPr>
        </p:nvSpPr>
        <p:spPr/>
        <p:txBody>
          <a:bodyPr>
            <a:normAutofit/>
          </a:bodyPr>
          <a:lstStyle/>
          <a:p>
            <a:pPr marL="514350" indent="-514350">
              <a:buAutoNum type="arabicPeriod"/>
            </a:pPr>
            <a:r>
              <a:rPr lang="fr-FR" dirty="0">
                <a:solidFill>
                  <a:schemeClr val="accent1">
                    <a:lumMod val="75000"/>
                  </a:schemeClr>
                </a:solidFill>
              </a:rPr>
              <a:t>Création des </a:t>
            </a:r>
            <a:r>
              <a:rPr lang="fr-FR" dirty="0" err="1">
                <a:solidFill>
                  <a:schemeClr val="accent1">
                    <a:lumMod val="75000"/>
                  </a:schemeClr>
                </a:solidFill>
              </a:rPr>
              <a:t>noeuds</a:t>
            </a:r>
            <a:endParaRPr lang="fr-FR" dirty="0">
              <a:solidFill>
                <a:schemeClr val="accent1">
                  <a:lumMod val="75000"/>
                </a:schemeClr>
              </a:solidFill>
            </a:endParaRPr>
          </a:p>
          <a:p>
            <a:pPr marL="514350" indent="-514350">
              <a:buAutoNum type="arabicPeriod"/>
            </a:pPr>
            <a:r>
              <a:rPr lang="fr-FR" dirty="0">
                <a:solidFill>
                  <a:schemeClr val="accent1">
                    <a:lumMod val="75000"/>
                  </a:schemeClr>
                </a:solidFill>
              </a:rPr>
              <a:t>Modification des </a:t>
            </a:r>
            <a:r>
              <a:rPr lang="fr-FR" dirty="0" err="1">
                <a:solidFill>
                  <a:schemeClr val="accent1">
                    <a:lumMod val="75000"/>
                  </a:schemeClr>
                </a:solidFill>
              </a:rPr>
              <a:t>noeuds</a:t>
            </a:r>
            <a:endParaRPr lang="fr-FR" dirty="0">
              <a:solidFill>
                <a:schemeClr val="accent1">
                  <a:lumMod val="75000"/>
                </a:schemeClr>
              </a:solidFill>
            </a:endParaRPr>
          </a:p>
          <a:p>
            <a:pPr marL="514350" indent="-514350">
              <a:buAutoNum type="arabicPeriod"/>
            </a:pPr>
            <a:r>
              <a:rPr lang="fr-FR" dirty="0">
                <a:solidFill>
                  <a:schemeClr val="accent1">
                    <a:lumMod val="75000"/>
                  </a:schemeClr>
                </a:solidFill>
              </a:rPr>
              <a:t>Insertion de contenu</a:t>
            </a:r>
          </a:p>
          <a:p>
            <a:pPr marL="914400" lvl="1" indent="-514350">
              <a:buNone/>
            </a:pPr>
            <a:r>
              <a:rPr lang="fr-FR" dirty="0">
                <a:solidFill>
                  <a:schemeClr val="accent1">
                    <a:lumMod val="75000"/>
                  </a:schemeClr>
                </a:solidFill>
              </a:rPr>
              <a:t>a- Insertion à l’intérieur d’un élément donnée</a:t>
            </a:r>
          </a:p>
          <a:p>
            <a:pPr marL="914400" lvl="1" indent="-514350">
              <a:buNone/>
            </a:pPr>
            <a:r>
              <a:rPr lang="fr-FR" dirty="0">
                <a:solidFill>
                  <a:schemeClr val="accent1">
                    <a:lumMod val="75000"/>
                  </a:schemeClr>
                </a:solidFill>
              </a:rPr>
              <a:t>b- Insertion à l’extérieur d’un élément donnée</a:t>
            </a:r>
          </a:p>
          <a:p>
            <a:pPr marL="914400" lvl="1" indent="-514350">
              <a:buNone/>
            </a:pPr>
            <a:r>
              <a:rPr lang="fr-FR" dirty="0">
                <a:solidFill>
                  <a:schemeClr val="accent1">
                    <a:lumMod val="75000"/>
                  </a:schemeClr>
                </a:solidFill>
              </a:rPr>
              <a:t>c-Insertion autour d’un élément donnée</a:t>
            </a:r>
          </a:p>
          <a:p>
            <a:pPr marL="514350" indent="-514350">
              <a:buNone/>
            </a:pPr>
            <a:r>
              <a:rPr lang="fr-FR" dirty="0">
                <a:solidFill>
                  <a:schemeClr val="accent1">
                    <a:lumMod val="75000"/>
                  </a:schemeClr>
                </a:solidFill>
              </a:rPr>
              <a:t>4. Remplacement et suppression</a:t>
            </a:r>
          </a:p>
          <a:p>
            <a:pPr marL="514350" indent="-514350">
              <a:buNone/>
            </a:pPr>
            <a:r>
              <a:rPr lang="fr-FR" dirty="0">
                <a:solidFill>
                  <a:schemeClr val="accent1">
                    <a:lumMod val="75000"/>
                  </a:schemeClr>
                </a:solidFill>
              </a:rPr>
              <a:t>5. Exercice: Manipulation du DOM</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1. Création des </a:t>
            </a:r>
            <a:r>
              <a:rPr lang="fr-FR" b="1" dirty="0" err="1">
                <a:solidFill>
                  <a:srgbClr val="0070C0"/>
                </a:solidFill>
                <a:latin typeface="Times New Roman" pitchFamily="18" charset="0"/>
                <a:cs typeface="Times New Roman" pitchFamily="18" charset="0"/>
              </a:rPr>
              <a:t>noeuds</a:t>
            </a:r>
            <a:endParaRPr lang="fr-FR" dirty="0"/>
          </a:p>
        </p:txBody>
      </p:sp>
      <p:sp>
        <p:nvSpPr>
          <p:cNvPr id="3" name="Espace réservé du contenu 2"/>
          <p:cNvSpPr>
            <a:spLocks noGrp="1"/>
          </p:cNvSpPr>
          <p:nvPr>
            <p:ph idx="1"/>
          </p:nvPr>
        </p:nvSpPr>
        <p:spPr>
          <a:xfrm>
            <a:off x="214282" y="1600200"/>
            <a:ext cx="8643998" cy="4525963"/>
          </a:xfrm>
        </p:spPr>
        <p:txBody>
          <a:bodyPr>
            <a:normAutofit/>
          </a:bodyPr>
          <a:lstStyle/>
          <a:p>
            <a:pPr algn="just"/>
            <a:r>
              <a:rPr lang="fr-FR" dirty="0"/>
              <a:t>La fonction $ permet de facilement créer des nœuds. par exemple: </a:t>
            </a:r>
          </a:p>
          <a:p>
            <a:pPr algn="just">
              <a:buNone/>
            </a:pPr>
            <a:r>
              <a:rPr lang="fr-FR" dirty="0">
                <a:sym typeface="Wingdings" pitchFamily="2" charset="2"/>
              </a:rPr>
              <a:t> </a:t>
            </a:r>
            <a:r>
              <a:rPr lang="fr-FR" dirty="0"/>
              <a:t>crée un élément </a:t>
            </a:r>
            <a:r>
              <a:rPr lang="fr-FR" dirty="0" err="1"/>
              <a:t>div</a:t>
            </a:r>
            <a:r>
              <a:rPr lang="fr-FR" dirty="0"/>
              <a:t> contenant un paragraphe.</a:t>
            </a:r>
          </a:p>
          <a:p>
            <a:pPr algn="just"/>
            <a:r>
              <a:rPr lang="fr-FR" dirty="0"/>
              <a:t> Attention cependant, un tel élément reste « en suspens » tant qu'il n'a pas été explicitement rattaché au DOM, de même qu'un </a:t>
            </a:r>
            <a:r>
              <a:rPr lang="fr-FR" dirty="0" err="1"/>
              <a:t>élement</a:t>
            </a:r>
            <a:r>
              <a:rPr lang="fr-FR" dirty="0"/>
              <a:t> créé avec la méthode </a:t>
            </a:r>
            <a:r>
              <a:rPr lang="fr-FR" dirty="0" err="1">
                <a:hlinkClick r:id="rId2"/>
              </a:rPr>
              <a:t>createElement</a:t>
            </a:r>
            <a:r>
              <a:rPr lang="fr-FR" dirty="0">
                <a:hlinkClick r:id="rId2"/>
              </a:rPr>
              <a:t>()</a:t>
            </a:r>
            <a:r>
              <a:rPr lang="fr-FR" dirty="0"/>
              <a: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a:p>
        </p:txBody>
      </p:sp>
      <p:sp>
        <p:nvSpPr>
          <p:cNvPr id="5" name="Rectangle 4"/>
          <p:cNvSpPr/>
          <p:nvPr/>
        </p:nvSpPr>
        <p:spPr>
          <a:xfrm>
            <a:off x="4214810" y="2214554"/>
            <a:ext cx="4429156"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$("&lt;</a:t>
            </a:r>
            <a:r>
              <a:rPr lang="fr-FR" b="1" dirty="0" err="1">
                <a:solidFill>
                  <a:schemeClr val="tx1"/>
                </a:solidFill>
              </a:rPr>
              <a:t>div</a:t>
            </a:r>
            <a:r>
              <a:rPr lang="fr-FR" b="1" dirty="0">
                <a:solidFill>
                  <a:schemeClr val="tx1"/>
                </a:solidFill>
              </a:rPr>
              <a:t>&gt;&lt;p&gt;Un peu de texte&lt;/p&gt;&lt;/</a:t>
            </a:r>
            <a:r>
              <a:rPr lang="fr-FR" b="1" dirty="0" err="1">
                <a:solidFill>
                  <a:schemeClr val="tx1"/>
                </a:solidFill>
              </a:rPr>
              <a:t>div</a:t>
            </a:r>
            <a:r>
              <a:rPr lang="fr-FR" b="1" dirty="0">
                <a:solidFill>
                  <a:schemeClr val="tx1"/>
                </a:solidFill>
              </a:rPr>
              <a: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2. Modification des </a:t>
            </a:r>
            <a:r>
              <a:rPr lang="fr-FR" b="1" dirty="0" err="1">
                <a:solidFill>
                  <a:srgbClr val="0070C0"/>
                </a:solidFill>
                <a:latin typeface="Times New Roman" pitchFamily="18" charset="0"/>
                <a:cs typeface="Times New Roman" pitchFamily="18" charset="0"/>
              </a:rPr>
              <a:t>noeuds</a:t>
            </a:r>
            <a:endParaRPr lang="fr-FR" dirty="0"/>
          </a:p>
        </p:txBody>
      </p:sp>
      <p:sp>
        <p:nvSpPr>
          <p:cNvPr id="3" name="Espace réservé du contenu 2"/>
          <p:cNvSpPr>
            <a:spLocks noGrp="1"/>
          </p:cNvSpPr>
          <p:nvPr>
            <p:ph idx="1"/>
          </p:nvPr>
        </p:nvSpPr>
        <p:spPr>
          <a:xfrm>
            <a:off x="214282" y="1600200"/>
            <a:ext cx="8429684" cy="4972072"/>
          </a:xfrm>
        </p:spPr>
        <p:txBody>
          <a:bodyPr>
            <a:normAutofit fontScale="62500" lnSpcReduction="20000"/>
          </a:bodyPr>
          <a:lstStyle/>
          <a:p>
            <a:r>
              <a:rPr lang="fr-FR" dirty="0" err="1"/>
              <a:t>jQuery</a:t>
            </a:r>
            <a:r>
              <a:rPr lang="fr-FR" dirty="0"/>
              <a:t> facilite l'accès et la modification des contenus des nœuds.</a:t>
            </a:r>
          </a:p>
          <a:p>
            <a:r>
              <a:rPr lang="fr-FR" dirty="0"/>
              <a:t>Le code HTML est accessible via la méthode html(). Si cette méthode est appelée sans argument, elle renvoie le contenu HTML de l'élément sélectionné. Ainsi, si on a:</a:t>
            </a:r>
          </a:p>
          <a:p>
            <a:pPr>
              <a:buNone/>
            </a:pPr>
            <a:endParaRPr lang="fr-FR" dirty="0"/>
          </a:p>
          <a:p>
            <a:endParaRPr lang="fr-FR" dirty="0"/>
          </a:p>
          <a:p>
            <a:r>
              <a:rPr lang="fr-FR" dirty="0">
                <a:solidFill>
                  <a:srgbClr val="00B0F0"/>
                </a:solidFill>
              </a:rPr>
              <a:t> </a:t>
            </a:r>
            <a:r>
              <a:rPr lang="fr-FR" b="1" dirty="0" err="1">
                <a:solidFill>
                  <a:srgbClr val="00B0F0"/>
                </a:solidFill>
              </a:rPr>
              <a:t>alert</a:t>
            </a:r>
            <a:r>
              <a:rPr lang="fr-FR" b="1" dirty="0">
                <a:solidFill>
                  <a:srgbClr val="00B0F0"/>
                </a:solidFill>
              </a:rPr>
              <a:t>($("#p1").html());</a:t>
            </a:r>
          </a:p>
          <a:p>
            <a:pPr>
              <a:buNone/>
            </a:pPr>
            <a:r>
              <a:rPr lang="fr-FR" dirty="0">
                <a:sym typeface="Wingdings" pitchFamily="2" charset="2"/>
              </a:rPr>
              <a:t></a:t>
            </a:r>
            <a:r>
              <a:rPr lang="fr-FR" dirty="0"/>
              <a:t>affichera </a:t>
            </a:r>
            <a:r>
              <a:rPr lang="fr-FR" b="1" dirty="0">
                <a:solidFill>
                  <a:srgbClr val="00B0F0"/>
                </a:solidFill>
              </a:rPr>
              <a:t>Un peu de texte &lt;</a:t>
            </a:r>
            <a:r>
              <a:rPr lang="fr-FR" b="1" dirty="0" err="1">
                <a:solidFill>
                  <a:srgbClr val="00B0F0"/>
                </a:solidFill>
              </a:rPr>
              <a:t>em</a:t>
            </a:r>
            <a:r>
              <a:rPr lang="fr-FR" b="1" dirty="0">
                <a:solidFill>
                  <a:srgbClr val="00B0F0"/>
                </a:solidFill>
              </a:rPr>
              <a:t>&gt;important&lt;/</a:t>
            </a:r>
            <a:r>
              <a:rPr lang="fr-FR" b="1" dirty="0" err="1">
                <a:solidFill>
                  <a:srgbClr val="00B0F0"/>
                </a:solidFill>
              </a:rPr>
              <a:t>em</a:t>
            </a:r>
            <a:r>
              <a:rPr lang="fr-FR" b="1" dirty="0">
                <a:solidFill>
                  <a:srgbClr val="00B0F0"/>
                </a:solidFill>
              </a:rPr>
              <a:t>&gt;</a:t>
            </a:r>
            <a:endParaRPr lang="fr-FR" dirty="0"/>
          </a:p>
          <a:p>
            <a:r>
              <a:rPr lang="fr-FR" dirty="0"/>
              <a:t>Si cette méthode est appelée avec argument, alors elle permet de modifier le contenu HTML. Toujours avec le même code source HTML, </a:t>
            </a:r>
          </a:p>
          <a:p>
            <a:r>
              <a:rPr lang="fr-FR" b="1" dirty="0" err="1">
                <a:solidFill>
                  <a:srgbClr val="00B0F0"/>
                </a:solidFill>
              </a:rPr>
              <a:t>alert</a:t>
            </a:r>
            <a:r>
              <a:rPr lang="fr-FR" b="1" dirty="0">
                <a:solidFill>
                  <a:srgbClr val="00B0F0"/>
                </a:solidFill>
              </a:rPr>
              <a:t>($("#p1").html("Un peu de texte &lt;</a:t>
            </a:r>
            <a:r>
              <a:rPr lang="fr-FR" b="1" dirty="0" err="1">
                <a:solidFill>
                  <a:srgbClr val="00B0F0"/>
                </a:solidFill>
              </a:rPr>
              <a:t>strong</a:t>
            </a:r>
            <a:r>
              <a:rPr lang="fr-FR" b="1" dirty="0">
                <a:solidFill>
                  <a:srgbClr val="00B0F0"/>
                </a:solidFill>
              </a:rPr>
              <a:t>&gt;très important&lt;/</a:t>
            </a:r>
            <a:r>
              <a:rPr lang="fr-FR" b="1" dirty="0" err="1">
                <a:solidFill>
                  <a:srgbClr val="00B0F0"/>
                </a:solidFill>
              </a:rPr>
              <a:t>strong</a:t>
            </a:r>
            <a:r>
              <a:rPr lang="fr-FR" b="1" dirty="0">
                <a:solidFill>
                  <a:srgbClr val="00B0F0"/>
                </a:solidFill>
              </a:rPr>
              <a:t>&gt;."))</a:t>
            </a:r>
          </a:p>
          <a:p>
            <a:pPr>
              <a:buFont typeface="Wingdings"/>
              <a:buChar char="è"/>
            </a:pPr>
            <a:r>
              <a:rPr lang="fr-FR" dirty="0"/>
              <a:t>a pour effet de remplacer le code source initial.</a:t>
            </a:r>
          </a:p>
          <a:p>
            <a:pPr>
              <a:buNone/>
            </a:pPr>
            <a:endParaRPr lang="fr-FR" dirty="0"/>
          </a:p>
          <a:p>
            <a:pPr algn="just"/>
            <a:r>
              <a:rPr lang="fr-FR" dirty="0"/>
              <a:t>La méthode </a:t>
            </a:r>
            <a:r>
              <a:rPr lang="fr-FR" dirty="0" err="1"/>
              <a:t>text</a:t>
            </a:r>
            <a:r>
              <a:rPr lang="fr-FR" dirty="0"/>
              <a:t>() permet, elle, de lire ou de modifier le contenu textuel des éléments auxquels elle est appliquée. </a:t>
            </a:r>
            <a:r>
              <a:rPr lang="fr-FR" b="1" dirty="0">
                <a:solidFill>
                  <a:srgbClr val="00B0F0"/>
                </a:solidFill>
              </a:rPr>
              <a:t>$("#id1").</a:t>
            </a:r>
            <a:r>
              <a:rPr lang="fr-FR" b="1" dirty="0" err="1">
                <a:solidFill>
                  <a:srgbClr val="00B0F0"/>
                </a:solidFill>
              </a:rPr>
              <a:t>text</a:t>
            </a:r>
            <a:r>
              <a:rPr lang="fr-FR" b="1" dirty="0">
                <a:solidFill>
                  <a:srgbClr val="00B0F0"/>
                </a:solidFill>
              </a:rPr>
              <a:t>()</a:t>
            </a:r>
            <a:r>
              <a:rPr lang="fr-FR" dirty="0"/>
              <a:t> lit ainsi le contenu de l'élément d'identifiant </a:t>
            </a:r>
            <a:r>
              <a:rPr lang="fr-FR" b="1" dirty="0">
                <a:solidFill>
                  <a:srgbClr val="00B0F0"/>
                </a:solidFill>
              </a:rPr>
              <a:t>id1</a:t>
            </a:r>
            <a:r>
              <a:rPr lang="fr-FR" dirty="0"/>
              <a:t>, alors que </a:t>
            </a:r>
            <a:r>
              <a:rPr lang="fr-FR" b="1" dirty="0">
                <a:solidFill>
                  <a:srgbClr val="00B0F0"/>
                </a:solidFill>
              </a:rPr>
              <a:t>$("li").</a:t>
            </a:r>
            <a:r>
              <a:rPr lang="fr-FR" b="1" dirty="0" err="1">
                <a:solidFill>
                  <a:srgbClr val="00B0F0"/>
                </a:solidFill>
              </a:rPr>
              <a:t>text</a:t>
            </a:r>
            <a:r>
              <a:rPr lang="fr-FR" b="1" dirty="0">
                <a:solidFill>
                  <a:srgbClr val="00B0F0"/>
                </a:solidFill>
              </a:rPr>
              <a:t>("salut");</a:t>
            </a:r>
            <a:r>
              <a:rPr lang="fr-FR" dirty="0"/>
              <a:t> permet de modifier le contenu de tous les éléments li en "salut".</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25</a:t>
            </a:fld>
            <a:endParaRPr lang="fr-BE"/>
          </a:p>
        </p:txBody>
      </p:sp>
      <p:sp>
        <p:nvSpPr>
          <p:cNvPr id="5" name="Rectangle 4"/>
          <p:cNvSpPr/>
          <p:nvPr/>
        </p:nvSpPr>
        <p:spPr>
          <a:xfrm>
            <a:off x="1571604" y="2786058"/>
            <a:ext cx="5572164"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 &lt;p id="p1"&gt;Un peu de texte&lt;</a:t>
            </a:r>
            <a:r>
              <a:rPr lang="fr-FR" b="1" dirty="0" err="1">
                <a:solidFill>
                  <a:schemeClr val="tx1"/>
                </a:solidFill>
              </a:rPr>
              <a:t>em</a:t>
            </a:r>
            <a:r>
              <a:rPr lang="fr-FR" b="1" dirty="0">
                <a:solidFill>
                  <a:schemeClr val="tx1"/>
                </a:solidFill>
              </a:rPr>
              <a:t>&gt;important&lt;/</a:t>
            </a:r>
            <a:r>
              <a:rPr lang="fr-FR" b="1" dirty="0" err="1">
                <a:solidFill>
                  <a:schemeClr val="tx1"/>
                </a:solidFill>
              </a:rPr>
              <a:t>em</a:t>
            </a:r>
            <a:r>
              <a:rPr lang="fr-FR" b="1" dirty="0">
                <a:solidFill>
                  <a:schemeClr val="tx1"/>
                </a:solidFill>
              </a:rPr>
              <a:t>&gt;.&lt;/p&gt;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3. Insertion de contenu</a:t>
            </a:r>
            <a:endParaRPr lang="fr-FR" dirty="0"/>
          </a:p>
        </p:txBody>
      </p:sp>
      <p:sp>
        <p:nvSpPr>
          <p:cNvPr id="3" name="Espace réservé du contenu 2"/>
          <p:cNvSpPr>
            <a:spLocks noGrp="1"/>
          </p:cNvSpPr>
          <p:nvPr>
            <p:ph idx="1"/>
          </p:nvPr>
        </p:nvSpPr>
        <p:spPr>
          <a:xfrm>
            <a:off x="457200" y="1600200"/>
            <a:ext cx="8401080" cy="4525963"/>
          </a:xfrm>
        </p:spPr>
        <p:txBody>
          <a:bodyPr>
            <a:normAutofit fontScale="77500" lnSpcReduction="20000"/>
          </a:bodyPr>
          <a:lstStyle/>
          <a:p>
            <a:pPr>
              <a:buNone/>
            </a:pPr>
            <a:r>
              <a:rPr lang="fr-FR" b="1" u="sng" dirty="0">
                <a:solidFill>
                  <a:srgbClr val="00B050"/>
                </a:solidFill>
              </a:rPr>
              <a:t>a. Insertion à l'intérieur d'un élément donné</a:t>
            </a:r>
          </a:p>
          <a:p>
            <a:r>
              <a:rPr lang="fr-FR" dirty="0"/>
              <a:t>Les méthodes </a:t>
            </a:r>
            <a:r>
              <a:rPr lang="fr-FR" b="1" dirty="0">
                <a:solidFill>
                  <a:srgbClr val="00B0F0"/>
                </a:solidFill>
              </a:rPr>
              <a:t>append(contenu)</a:t>
            </a:r>
            <a:r>
              <a:rPr lang="fr-FR" dirty="0"/>
              <a:t> et </a:t>
            </a:r>
            <a:r>
              <a:rPr lang="fr-FR" b="1" dirty="0" err="1">
                <a:solidFill>
                  <a:srgbClr val="00B0F0"/>
                </a:solidFill>
              </a:rPr>
              <a:t>prepend</a:t>
            </a:r>
            <a:r>
              <a:rPr lang="fr-FR" b="1" dirty="0">
                <a:solidFill>
                  <a:srgbClr val="00B0F0"/>
                </a:solidFill>
              </a:rPr>
              <a:t>(contenu)</a:t>
            </a:r>
          </a:p>
          <a:p>
            <a:pPr>
              <a:buNone/>
            </a:pPr>
            <a:r>
              <a:rPr lang="fr-FR" dirty="0"/>
              <a:t> ajoutent contenu à l'élément sélectionné, respectivement à sa fin et à son début.</a:t>
            </a:r>
          </a:p>
          <a:p>
            <a:pPr algn="just"/>
            <a:r>
              <a:rPr lang="fr-FR" dirty="0"/>
              <a:t>Les méthodes </a:t>
            </a:r>
            <a:r>
              <a:rPr lang="fr-FR" b="1" dirty="0" err="1">
                <a:solidFill>
                  <a:srgbClr val="00B0F0"/>
                </a:solidFill>
              </a:rPr>
              <a:t>appendTo</a:t>
            </a:r>
            <a:r>
              <a:rPr lang="fr-FR" b="1" dirty="0">
                <a:solidFill>
                  <a:srgbClr val="00B0F0"/>
                </a:solidFill>
              </a:rPr>
              <a:t>(sélecteur)</a:t>
            </a:r>
            <a:r>
              <a:rPr lang="fr-FR" dirty="0"/>
              <a:t> et </a:t>
            </a:r>
            <a:r>
              <a:rPr lang="fr-FR" b="1" dirty="0" err="1">
                <a:solidFill>
                  <a:srgbClr val="00B0F0"/>
                </a:solidFill>
              </a:rPr>
              <a:t>prependTo</a:t>
            </a:r>
            <a:r>
              <a:rPr lang="fr-FR" b="1" dirty="0">
                <a:solidFill>
                  <a:srgbClr val="00B0F0"/>
                </a:solidFill>
              </a:rPr>
              <a:t>(sélecteur)</a:t>
            </a:r>
          </a:p>
          <a:p>
            <a:pPr algn="just">
              <a:buNone/>
            </a:pPr>
            <a:r>
              <a:rPr lang="fr-FR" dirty="0"/>
              <a:t> 	ajoutent l'élément sélectionné à la fin (respectivement au début) de l'élément spécifié par sélecteur. Par exemple:</a:t>
            </a:r>
          </a:p>
          <a:p>
            <a:pPr>
              <a:buNone/>
            </a:pPr>
            <a:endParaRPr lang="fr-FR" dirty="0"/>
          </a:p>
          <a:p>
            <a:pPr>
              <a:buNone/>
            </a:pPr>
            <a:r>
              <a:rPr lang="fr-FR" dirty="0"/>
              <a:t> 	</a:t>
            </a:r>
          </a:p>
          <a:p>
            <a:pPr>
              <a:buNone/>
            </a:pPr>
            <a:r>
              <a:rPr lang="fr-FR" dirty="0"/>
              <a:t>	</a:t>
            </a:r>
            <a:r>
              <a:rPr lang="fr-FR" dirty="0">
                <a:sym typeface="Wingdings" pitchFamily="2" charset="2"/>
              </a:rPr>
              <a:t> A</a:t>
            </a:r>
            <a:r>
              <a:rPr lang="fr-FR" dirty="0"/>
              <a:t>joute un élément </a:t>
            </a:r>
            <a:r>
              <a:rPr lang="fr-FR" dirty="0" err="1"/>
              <a:t>span</a:t>
            </a:r>
            <a:r>
              <a:rPr lang="fr-FR" dirty="0"/>
              <a:t> à la fin de tous les paragraphes du document.</a:t>
            </a:r>
          </a:p>
          <a:p>
            <a:pPr>
              <a:buNone/>
            </a:pP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26</a:t>
            </a:fld>
            <a:endParaRPr lang="fr-BE"/>
          </a:p>
        </p:txBody>
      </p:sp>
      <p:sp>
        <p:nvSpPr>
          <p:cNvPr id="5" name="Rectangle 4"/>
          <p:cNvSpPr/>
          <p:nvPr/>
        </p:nvSpPr>
        <p:spPr>
          <a:xfrm>
            <a:off x="1259632" y="4293096"/>
            <a:ext cx="5786478"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$("&lt;</a:t>
            </a:r>
            <a:r>
              <a:rPr lang="fr-FR" b="1" dirty="0" err="1">
                <a:solidFill>
                  <a:schemeClr val="tx1"/>
                </a:solidFill>
              </a:rPr>
              <a:t>span</a:t>
            </a:r>
            <a:r>
              <a:rPr lang="fr-FR" b="1" dirty="0">
                <a:solidFill>
                  <a:schemeClr val="tx1"/>
                </a:solidFill>
              </a:rPr>
              <a:t>&gt;(Fin de paragraphe)&lt;/</a:t>
            </a:r>
            <a:r>
              <a:rPr lang="fr-FR" b="1" dirty="0" err="1">
                <a:solidFill>
                  <a:schemeClr val="tx1"/>
                </a:solidFill>
              </a:rPr>
              <a:t>span</a:t>
            </a:r>
            <a:r>
              <a:rPr lang="fr-FR" b="1" dirty="0">
                <a:solidFill>
                  <a:schemeClr val="tx1"/>
                </a:solidFill>
              </a:rPr>
              <a:t>&gt;").</a:t>
            </a:r>
            <a:r>
              <a:rPr lang="fr-FR" b="1" dirty="0" err="1">
                <a:solidFill>
                  <a:schemeClr val="tx1"/>
                </a:solidFill>
              </a:rPr>
              <a:t>appendTo</a:t>
            </a:r>
            <a:r>
              <a:rPr lang="fr-FR" b="1" dirty="0">
                <a:solidFill>
                  <a:schemeClr val="tx1"/>
                </a:solidFill>
              </a:rPr>
              <a:t>($("p"));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3. Insertion de contenu</a:t>
            </a:r>
            <a:endParaRPr lang="fr-FR" dirty="0"/>
          </a:p>
        </p:txBody>
      </p:sp>
      <p:sp>
        <p:nvSpPr>
          <p:cNvPr id="3" name="Espace réservé du contenu 2"/>
          <p:cNvSpPr>
            <a:spLocks noGrp="1"/>
          </p:cNvSpPr>
          <p:nvPr>
            <p:ph idx="1"/>
          </p:nvPr>
        </p:nvSpPr>
        <p:spPr>
          <a:xfrm>
            <a:off x="214282" y="1600200"/>
            <a:ext cx="8643998" cy="4525963"/>
          </a:xfrm>
        </p:spPr>
        <p:txBody>
          <a:bodyPr>
            <a:normAutofit fontScale="85000" lnSpcReduction="20000"/>
          </a:bodyPr>
          <a:lstStyle/>
          <a:p>
            <a:pPr>
              <a:buNone/>
            </a:pPr>
            <a:r>
              <a:rPr lang="fr-FR" sz="3500" b="1" u="sng" dirty="0">
                <a:solidFill>
                  <a:srgbClr val="00B050"/>
                </a:solidFill>
              </a:rPr>
              <a:t>b. Insertion à l'extérieur d'un élément donné</a:t>
            </a:r>
          </a:p>
          <a:p>
            <a:pPr algn="just"/>
            <a:r>
              <a:rPr lang="fr-FR" b="1" dirty="0" err="1">
                <a:solidFill>
                  <a:srgbClr val="00B0F0"/>
                </a:solidFill>
              </a:rPr>
              <a:t>after</a:t>
            </a:r>
            <a:r>
              <a:rPr lang="fr-FR" b="1" dirty="0">
                <a:solidFill>
                  <a:srgbClr val="00B0F0"/>
                </a:solidFill>
              </a:rPr>
              <a:t>(contenu)</a:t>
            </a:r>
            <a:r>
              <a:rPr lang="fr-FR" dirty="0"/>
              <a:t> et </a:t>
            </a:r>
            <a:r>
              <a:rPr lang="fr-FR" b="1" dirty="0" err="1">
                <a:solidFill>
                  <a:srgbClr val="00B0F0"/>
                </a:solidFill>
              </a:rPr>
              <a:t>before</a:t>
            </a:r>
            <a:r>
              <a:rPr lang="fr-FR" b="1" dirty="0">
                <a:solidFill>
                  <a:srgbClr val="00B0F0"/>
                </a:solidFill>
              </a:rPr>
              <a:t>(contenu)</a:t>
            </a:r>
            <a:r>
              <a:rPr lang="fr-FR" dirty="0"/>
              <a:t> sont des méthodes qui ajoutent contenu respectivement après et avant l'élément sélectionné.</a:t>
            </a:r>
          </a:p>
          <a:p>
            <a:pPr algn="just"/>
            <a:r>
              <a:rPr lang="fr-FR" b="1" dirty="0" err="1">
                <a:solidFill>
                  <a:srgbClr val="00B0F0"/>
                </a:solidFill>
              </a:rPr>
              <a:t>insertAfter</a:t>
            </a:r>
            <a:r>
              <a:rPr lang="fr-FR" b="1" dirty="0">
                <a:solidFill>
                  <a:srgbClr val="00B0F0"/>
                </a:solidFill>
              </a:rPr>
              <a:t>(sélecteur)</a:t>
            </a:r>
            <a:r>
              <a:rPr lang="fr-FR" dirty="0"/>
              <a:t> et </a:t>
            </a:r>
            <a:r>
              <a:rPr lang="fr-FR" b="1" dirty="0" err="1">
                <a:solidFill>
                  <a:srgbClr val="00B0F0"/>
                </a:solidFill>
              </a:rPr>
              <a:t>insertBefore</a:t>
            </a:r>
            <a:r>
              <a:rPr lang="fr-FR" b="1" dirty="0">
                <a:solidFill>
                  <a:srgbClr val="00B0F0"/>
                </a:solidFill>
              </a:rPr>
              <a:t>(sélecteur)</a:t>
            </a:r>
            <a:r>
              <a:rPr lang="fr-FR" dirty="0"/>
              <a:t> </a:t>
            </a:r>
          </a:p>
          <a:p>
            <a:pPr algn="just">
              <a:buNone/>
            </a:pPr>
            <a:r>
              <a:rPr lang="fr-FR" dirty="0"/>
              <a:t>	sont deux méthodes qui ajoutent l'élément sélectionné après (respectivement avant) l'élément spécifié par sélecteur. Par exemple:</a:t>
            </a:r>
          </a:p>
          <a:p>
            <a:pPr algn="just">
              <a:buNone/>
            </a:pPr>
            <a:endParaRPr lang="fr-FR" dirty="0">
              <a:sym typeface="Wingdings" pitchFamily="2" charset="2"/>
            </a:endParaRPr>
          </a:p>
          <a:p>
            <a:pPr algn="just">
              <a:buNone/>
            </a:pPr>
            <a:r>
              <a:rPr lang="fr-FR" dirty="0">
                <a:sym typeface="Wingdings" pitchFamily="2" charset="2"/>
              </a:rPr>
              <a:t>A</a:t>
            </a:r>
            <a:r>
              <a:rPr lang="fr-FR" dirty="0"/>
              <a:t>joute un paragraphe avant tous les titres du document, à l'exception des titres h1.</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27</a:t>
            </a:fld>
            <a:endParaRPr lang="fr-BE"/>
          </a:p>
        </p:txBody>
      </p:sp>
      <p:sp>
        <p:nvSpPr>
          <p:cNvPr id="5" name="Rectangle 4"/>
          <p:cNvSpPr/>
          <p:nvPr/>
        </p:nvSpPr>
        <p:spPr>
          <a:xfrm>
            <a:off x="1214414" y="4643446"/>
            <a:ext cx="6572296"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$("&lt;p&gt;(Fin de section)&lt;/p&gt;").</a:t>
            </a:r>
            <a:r>
              <a:rPr lang="fr-FR" b="1" dirty="0" err="1">
                <a:solidFill>
                  <a:schemeClr val="tx1"/>
                </a:solidFill>
              </a:rPr>
              <a:t>insertBefore</a:t>
            </a:r>
            <a:r>
              <a:rPr lang="fr-FR" b="1" dirty="0">
                <a:solidFill>
                  <a:schemeClr val="tx1"/>
                </a:solidFill>
              </a:rPr>
              <a:t>($("*:</a:t>
            </a:r>
            <a:r>
              <a:rPr lang="fr-FR" b="1" dirty="0" err="1">
                <a:solidFill>
                  <a:schemeClr val="tx1"/>
                </a:solidFill>
              </a:rPr>
              <a:t>header:not</a:t>
            </a:r>
            <a:r>
              <a:rPr lang="fr-FR" b="1" dirty="0">
                <a:solidFill>
                  <a:schemeClr val="tx1"/>
                </a:solidFill>
              </a:rPr>
              <a:t>(h1)"));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3. Insertion de contenu</a:t>
            </a:r>
            <a:endParaRPr lang="fr-FR" dirty="0"/>
          </a:p>
        </p:txBody>
      </p:sp>
      <p:sp>
        <p:nvSpPr>
          <p:cNvPr id="3" name="Espace réservé du contenu 2"/>
          <p:cNvSpPr>
            <a:spLocks noGrp="1"/>
          </p:cNvSpPr>
          <p:nvPr>
            <p:ph idx="1"/>
          </p:nvPr>
        </p:nvSpPr>
        <p:spPr>
          <a:xfrm>
            <a:off x="457200" y="1600200"/>
            <a:ext cx="8543956" cy="4686320"/>
          </a:xfrm>
        </p:spPr>
        <p:txBody>
          <a:bodyPr>
            <a:normAutofit lnSpcReduction="10000"/>
          </a:bodyPr>
          <a:lstStyle/>
          <a:p>
            <a:pPr>
              <a:lnSpc>
                <a:spcPct val="90000"/>
              </a:lnSpc>
              <a:buNone/>
            </a:pPr>
            <a:r>
              <a:rPr lang="fr-FR" sz="2900" b="1" u="sng" dirty="0">
                <a:solidFill>
                  <a:srgbClr val="00B050"/>
                </a:solidFill>
              </a:rPr>
              <a:t>c. Insertion autour d'un élément donné</a:t>
            </a:r>
          </a:p>
          <a:p>
            <a:pPr algn="just"/>
            <a:r>
              <a:rPr lang="fr-FR" b="1" dirty="0" err="1">
                <a:solidFill>
                  <a:srgbClr val="00B0F0"/>
                </a:solidFill>
              </a:rPr>
              <a:t>wrap</a:t>
            </a:r>
            <a:r>
              <a:rPr lang="fr-FR" b="1" dirty="0">
                <a:solidFill>
                  <a:srgbClr val="00B0F0"/>
                </a:solidFill>
              </a:rPr>
              <a:t>(html)</a:t>
            </a:r>
            <a:r>
              <a:rPr lang="fr-FR" dirty="0"/>
              <a:t> permet d'intégrer l'élément sélectionné dans le code HTML spécifié.</a:t>
            </a:r>
          </a:p>
          <a:p>
            <a:pPr algn="just"/>
            <a:r>
              <a:rPr lang="fr-FR" b="1" dirty="0" err="1">
                <a:solidFill>
                  <a:srgbClr val="00B0F0"/>
                </a:solidFill>
              </a:rPr>
              <a:t>wrap</a:t>
            </a:r>
            <a:r>
              <a:rPr lang="fr-FR" b="1" dirty="0">
                <a:solidFill>
                  <a:srgbClr val="00B0F0"/>
                </a:solidFill>
              </a:rPr>
              <a:t>(élément)</a:t>
            </a:r>
            <a:r>
              <a:rPr lang="fr-FR" dirty="0"/>
              <a:t> permet d'intégrer l'élément sélectionné dans l'élément spécifié.</a:t>
            </a:r>
          </a:p>
          <a:p>
            <a:pPr algn="just"/>
            <a:r>
              <a:rPr lang="fr-FR" dirty="0"/>
              <a:t>Par exemple:</a:t>
            </a:r>
          </a:p>
          <a:p>
            <a:pPr algn="just"/>
            <a:endParaRPr lang="fr-FR" dirty="0"/>
          </a:p>
          <a:p>
            <a:pPr algn="just">
              <a:buNone/>
            </a:pPr>
            <a:r>
              <a:rPr lang="fr-FR" dirty="0">
                <a:sym typeface="Wingdings" pitchFamily="2" charset="2"/>
              </a:rPr>
              <a:t></a:t>
            </a:r>
            <a:r>
              <a:rPr lang="fr-FR" dirty="0"/>
              <a:t>Permettent d'entourer tous les paragraphes par un élément div.</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28</a:t>
            </a:fld>
            <a:endParaRPr lang="fr-BE" dirty="0"/>
          </a:p>
        </p:txBody>
      </p:sp>
      <p:sp>
        <p:nvSpPr>
          <p:cNvPr id="5" name="Rectangle 4"/>
          <p:cNvSpPr/>
          <p:nvPr/>
        </p:nvSpPr>
        <p:spPr>
          <a:xfrm>
            <a:off x="3071834" y="4000504"/>
            <a:ext cx="5857884" cy="85725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$("p").</a:t>
            </a:r>
            <a:r>
              <a:rPr lang="fr-FR" sz="2400" b="1" dirty="0" err="1">
                <a:solidFill>
                  <a:schemeClr val="tx1"/>
                </a:solidFill>
              </a:rPr>
              <a:t>wrap</a:t>
            </a:r>
            <a:r>
              <a:rPr lang="fr-FR" sz="2400" b="1" dirty="0">
                <a:solidFill>
                  <a:schemeClr val="tx1"/>
                </a:solidFill>
              </a:rPr>
              <a:t>($("&lt;</a:t>
            </a:r>
            <a:r>
              <a:rPr lang="fr-FR" sz="2400" b="1" dirty="0" err="1">
                <a:solidFill>
                  <a:schemeClr val="tx1"/>
                </a:solidFill>
              </a:rPr>
              <a:t>div</a:t>
            </a:r>
            <a:r>
              <a:rPr lang="fr-FR" sz="2400" b="1" dirty="0">
                <a:solidFill>
                  <a:schemeClr val="tx1"/>
                </a:solidFill>
              </a:rPr>
              <a:t>&gt;&lt;/</a:t>
            </a:r>
            <a:r>
              <a:rPr lang="fr-FR" sz="2400" b="1" dirty="0" err="1">
                <a:solidFill>
                  <a:schemeClr val="tx1"/>
                </a:solidFill>
              </a:rPr>
              <a:t>div</a:t>
            </a:r>
            <a:r>
              <a:rPr lang="fr-FR" sz="2400" b="1" dirty="0">
                <a:solidFill>
                  <a:schemeClr val="tx1"/>
                </a:solidFill>
              </a:rPr>
              <a:t>&gt;"));</a:t>
            </a:r>
          </a:p>
          <a:p>
            <a:pPr algn="ctr"/>
            <a:r>
              <a:rPr lang="fr-FR" sz="2400" b="1" dirty="0">
                <a:solidFill>
                  <a:schemeClr val="tx1"/>
                </a:solidFill>
              </a:rPr>
              <a:t>$("p").</a:t>
            </a:r>
            <a:r>
              <a:rPr lang="fr-FR" sz="2400" b="1" dirty="0" err="1">
                <a:solidFill>
                  <a:schemeClr val="tx1"/>
                </a:solidFill>
              </a:rPr>
              <a:t>wrap</a:t>
            </a:r>
            <a:r>
              <a:rPr lang="fr-FR" sz="2400" b="1" dirty="0">
                <a:solidFill>
                  <a:schemeClr val="tx1"/>
                </a:solidFill>
              </a:rPr>
              <a:t>(</a:t>
            </a:r>
            <a:r>
              <a:rPr lang="fr-FR" sz="2400" b="1" dirty="0" err="1">
                <a:solidFill>
                  <a:schemeClr val="tx1"/>
                </a:solidFill>
              </a:rPr>
              <a:t>document.createElement</a:t>
            </a:r>
            <a:r>
              <a:rPr lang="fr-FR" sz="2400" b="1" dirty="0">
                <a:solidFill>
                  <a:schemeClr val="tx1"/>
                </a:solidFill>
              </a:rPr>
              <a:t>(</a:t>
            </a:r>
            <a:r>
              <a:rPr lang="fr-FR" sz="2400" b="1" dirty="0" err="1">
                <a:solidFill>
                  <a:schemeClr val="tx1"/>
                </a:solidFill>
              </a:rPr>
              <a:t>div</a:t>
            </a:r>
            <a:r>
              <a:rPr lang="fr-FR" sz="2400" b="1" dirty="0">
                <a:solidFill>
                  <a:schemeClr val="tx1"/>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4. Remplacement et suppression(1)</a:t>
            </a:r>
            <a:endParaRPr lang="fr-FR" dirty="0"/>
          </a:p>
        </p:txBody>
      </p:sp>
      <p:sp>
        <p:nvSpPr>
          <p:cNvPr id="3" name="Espace réservé du contenu 2"/>
          <p:cNvSpPr>
            <a:spLocks noGrp="1"/>
          </p:cNvSpPr>
          <p:nvPr>
            <p:ph idx="1"/>
          </p:nvPr>
        </p:nvSpPr>
        <p:spPr>
          <a:xfrm>
            <a:off x="457200" y="1600200"/>
            <a:ext cx="8229600" cy="4757758"/>
          </a:xfrm>
        </p:spPr>
        <p:txBody>
          <a:bodyPr>
            <a:normAutofit fontScale="92500" lnSpcReduction="10000"/>
          </a:bodyPr>
          <a:lstStyle/>
          <a:p>
            <a:pPr algn="just"/>
            <a:r>
              <a:rPr lang="fr-FR" sz="2800" b="1" dirty="0" err="1">
                <a:solidFill>
                  <a:srgbClr val="00B0F0"/>
                </a:solidFill>
              </a:rPr>
              <a:t>replaceAll</a:t>
            </a:r>
            <a:r>
              <a:rPr lang="fr-FR" sz="2800" b="1" dirty="0">
                <a:solidFill>
                  <a:srgbClr val="00B0F0"/>
                </a:solidFill>
              </a:rPr>
              <a:t>(sélecteur)</a:t>
            </a:r>
            <a:r>
              <a:rPr lang="fr-FR" sz="2800" dirty="0"/>
              <a:t> permet de remplacer l'élément indiqué par sélecteur par le contenu spécifié, exemple:</a:t>
            </a:r>
          </a:p>
          <a:p>
            <a:pPr algn="just">
              <a:buNone/>
            </a:pPr>
            <a:endParaRPr lang="fr-FR" dirty="0"/>
          </a:p>
          <a:p>
            <a:pPr algn="just">
              <a:buNone/>
            </a:pPr>
            <a:r>
              <a:rPr lang="fr-FR" dirty="0">
                <a:sym typeface="Wingdings" pitchFamily="2" charset="2"/>
              </a:rPr>
              <a:t></a:t>
            </a:r>
            <a:r>
              <a:rPr lang="fr-FR" sz="2800" dirty="0">
                <a:sym typeface="Wingdings" pitchFamily="2" charset="2"/>
              </a:rPr>
              <a:t>R</a:t>
            </a:r>
            <a:r>
              <a:rPr lang="fr-FR" sz="2800" dirty="0"/>
              <a:t>emplace tous les titres de niveau 3 par des paragraphes avec le même contenu.</a:t>
            </a:r>
          </a:p>
          <a:p>
            <a:pPr algn="just"/>
            <a:r>
              <a:rPr lang="fr-FR" sz="2800" b="1" dirty="0" err="1">
                <a:solidFill>
                  <a:srgbClr val="00B0F0"/>
                </a:solidFill>
              </a:rPr>
              <a:t>replaceWith</a:t>
            </a:r>
            <a:r>
              <a:rPr lang="fr-FR" sz="2800" b="1" dirty="0">
                <a:solidFill>
                  <a:srgbClr val="00B0F0"/>
                </a:solidFill>
              </a:rPr>
              <a:t>(contenu)</a:t>
            </a:r>
            <a:r>
              <a:rPr lang="fr-FR" sz="2800" dirty="0"/>
              <a:t> permet de remplacer l'élément sélectionné par contenu :</a:t>
            </a:r>
          </a:p>
          <a:p>
            <a:pPr algn="just"/>
            <a:endParaRPr lang="fr-FR" sz="2800" dirty="0"/>
          </a:p>
          <a:p>
            <a:pPr algn="just"/>
            <a:endParaRPr lang="fr-FR" sz="2800" dirty="0"/>
          </a:p>
          <a:p>
            <a:pPr algn="just">
              <a:buNone/>
            </a:pPr>
            <a:r>
              <a:rPr lang="fr-FR" sz="2800" dirty="0">
                <a:sym typeface="Wingdings" pitchFamily="2" charset="2"/>
              </a:rPr>
              <a:t></a:t>
            </a:r>
            <a:r>
              <a:rPr lang="fr-FR" sz="2800" dirty="0"/>
              <a:t>remplace ainsi au clic un élément </a:t>
            </a:r>
            <a:r>
              <a:rPr lang="fr-FR" sz="2800" dirty="0" err="1"/>
              <a:t>em</a:t>
            </a:r>
            <a:r>
              <a:rPr lang="fr-FR" sz="2800" dirty="0"/>
              <a:t> par un élément </a:t>
            </a:r>
            <a:r>
              <a:rPr lang="fr-FR" sz="2800" dirty="0" err="1"/>
              <a:t>strong</a:t>
            </a:r>
            <a:r>
              <a:rPr lang="fr-FR" sz="2800" dirty="0"/>
              <a: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29</a:t>
            </a:fld>
            <a:endParaRPr lang="fr-BE"/>
          </a:p>
        </p:txBody>
      </p:sp>
      <p:sp>
        <p:nvSpPr>
          <p:cNvPr id="5" name="Rectangle 4"/>
          <p:cNvSpPr/>
          <p:nvPr/>
        </p:nvSpPr>
        <p:spPr>
          <a:xfrm>
            <a:off x="1714480" y="2357430"/>
            <a:ext cx="5929354" cy="5715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$("&lt;p&gt;Paragraphe&lt;/p&gt;").</a:t>
            </a:r>
            <a:r>
              <a:rPr lang="fr-FR" sz="2400" b="1" dirty="0" err="1">
                <a:solidFill>
                  <a:schemeClr val="tx1"/>
                </a:solidFill>
              </a:rPr>
              <a:t>replaceAll</a:t>
            </a:r>
            <a:r>
              <a:rPr lang="fr-FR" sz="2400" b="1" dirty="0">
                <a:solidFill>
                  <a:schemeClr val="tx1"/>
                </a:solidFill>
              </a:rPr>
              <a:t>("h3");</a:t>
            </a:r>
          </a:p>
        </p:txBody>
      </p:sp>
      <p:sp>
        <p:nvSpPr>
          <p:cNvPr id="7" name="Rectangle 6"/>
          <p:cNvSpPr/>
          <p:nvPr/>
        </p:nvSpPr>
        <p:spPr>
          <a:xfrm>
            <a:off x="1714480" y="4572008"/>
            <a:ext cx="5991268" cy="77629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a:t>
            </a:r>
            <a:r>
              <a:rPr lang="fr-FR" sz="2400" b="1" dirty="0" err="1">
                <a:solidFill>
                  <a:schemeClr val="tx1"/>
                </a:solidFill>
              </a:rPr>
              <a:t>em</a:t>
            </a:r>
            <a:r>
              <a:rPr lang="fr-FR" sz="2400" b="1" dirty="0">
                <a:solidFill>
                  <a:schemeClr val="tx1"/>
                </a:solidFill>
              </a:rPr>
              <a:t>").click(</a:t>
            </a:r>
            <a:r>
              <a:rPr lang="fr-FR" sz="2400" b="1" dirty="0" err="1">
                <a:solidFill>
                  <a:schemeClr val="tx1"/>
                </a:solidFill>
              </a:rPr>
              <a:t>function</a:t>
            </a:r>
            <a:r>
              <a:rPr lang="fr-FR" sz="2400" b="1" dirty="0">
                <a:solidFill>
                  <a:schemeClr val="tx1"/>
                </a:solidFill>
              </a:rPr>
              <a:t>(){$(</a:t>
            </a:r>
            <a:r>
              <a:rPr lang="fr-FR" sz="2400" b="1" dirty="0" err="1">
                <a:solidFill>
                  <a:schemeClr val="tx1"/>
                </a:solidFill>
              </a:rPr>
              <a:t>this</a:t>
            </a:r>
            <a:r>
              <a:rPr lang="fr-FR" sz="2400" b="1" dirty="0">
                <a:solidFill>
                  <a:schemeClr val="tx1"/>
                </a:solidFill>
              </a:rPr>
              <a:t>).</a:t>
            </a:r>
            <a:r>
              <a:rPr lang="fr-FR" sz="2400" b="1" dirty="0" err="1">
                <a:solidFill>
                  <a:schemeClr val="tx1"/>
                </a:solidFill>
              </a:rPr>
              <a:t>replaceWith</a:t>
            </a:r>
            <a:r>
              <a:rPr lang="fr-FR" sz="2400" b="1" dirty="0">
                <a:solidFill>
                  <a:schemeClr val="tx1"/>
                </a:solidFill>
              </a:rPr>
              <a:t>("&lt;</a:t>
            </a:r>
            <a:r>
              <a:rPr lang="fr-FR" sz="2400" b="1" dirty="0" err="1">
                <a:solidFill>
                  <a:schemeClr val="tx1"/>
                </a:solidFill>
              </a:rPr>
              <a:t>strong</a:t>
            </a:r>
            <a:r>
              <a:rPr lang="fr-FR" sz="2400" b="1" dirty="0">
                <a:solidFill>
                  <a:schemeClr val="tx1"/>
                </a:solidFill>
              </a:rPr>
              <a:t>&gt;"+$(</a:t>
            </a:r>
            <a:r>
              <a:rPr lang="fr-FR" sz="2400" b="1" dirty="0" err="1">
                <a:solidFill>
                  <a:schemeClr val="tx1"/>
                </a:solidFill>
              </a:rPr>
              <a:t>this</a:t>
            </a:r>
            <a:r>
              <a:rPr lang="fr-FR" sz="2400" b="1" dirty="0">
                <a:solidFill>
                  <a:schemeClr val="tx1"/>
                </a:solidFill>
              </a:rPr>
              <a:t>).</a:t>
            </a:r>
            <a:r>
              <a:rPr lang="fr-FR" sz="2400" b="1" dirty="0" err="1">
                <a:solidFill>
                  <a:schemeClr val="tx1"/>
                </a:solidFill>
              </a:rPr>
              <a:t>text</a:t>
            </a:r>
            <a:r>
              <a:rPr lang="fr-FR" sz="2400" b="1" dirty="0">
                <a:solidFill>
                  <a:schemeClr val="tx1"/>
                </a:solidFill>
              </a:rPr>
              <a:t>()+"&lt;/</a:t>
            </a:r>
            <a:r>
              <a:rPr lang="fr-FR" sz="2400" b="1" dirty="0" err="1">
                <a:solidFill>
                  <a:schemeClr val="tx1"/>
                </a:solidFill>
              </a:rPr>
              <a:t>strong</a:t>
            </a:r>
            <a:r>
              <a:rPr lang="fr-FR" sz="2400" b="1" dirty="0">
                <a:solidFill>
                  <a:schemeClr val="tx1"/>
                </a:solidFill>
              </a:rPr>
              <a:t>&gt;")});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rgbClr val="0070C0"/>
                </a:solidFill>
                <a:latin typeface="Times New Roman" pitchFamily="18" charset="0"/>
                <a:cs typeface="Times New Roman" pitchFamily="18" charset="0"/>
              </a:rPr>
              <a:t>I.</a:t>
            </a:r>
            <a:r>
              <a:rPr lang="fr-FR" dirty="0">
                <a:solidFill>
                  <a:srgbClr val="0070C0"/>
                </a:solidFill>
              </a:rPr>
              <a:t> </a:t>
            </a:r>
            <a:r>
              <a:rPr lang="fr-FR" sz="3600" b="1" dirty="0">
                <a:solidFill>
                  <a:srgbClr val="0070C0"/>
                </a:solidFill>
                <a:latin typeface="Times New Roman" pitchFamily="18" charset="0"/>
                <a:cs typeface="Times New Roman" pitchFamily="18" charset="0"/>
              </a:rPr>
              <a:t>Introduction</a:t>
            </a:r>
          </a:p>
        </p:txBody>
      </p:sp>
      <p:sp>
        <p:nvSpPr>
          <p:cNvPr id="3" name="Espace réservé du contenu 2"/>
          <p:cNvSpPr>
            <a:spLocks noGrp="1"/>
          </p:cNvSpPr>
          <p:nvPr>
            <p:ph idx="1"/>
          </p:nvPr>
        </p:nvSpPr>
        <p:spPr/>
        <p:txBody>
          <a:bodyPr/>
          <a:lstStyle/>
          <a:p>
            <a:pPr marL="514350" indent="-514350">
              <a:buAutoNum type="arabicPeriod"/>
            </a:pPr>
            <a:r>
              <a:rPr lang="fr-FR" dirty="0">
                <a:solidFill>
                  <a:schemeClr val="accent1">
                    <a:lumMod val="75000"/>
                  </a:schemeClr>
                </a:solidFill>
              </a:rPr>
              <a:t>Principe</a:t>
            </a:r>
          </a:p>
          <a:p>
            <a:pPr marL="514350" indent="-514350">
              <a:buAutoNum type="arabicPeriod"/>
            </a:pPr>
            <a:r>
              <a:rPr lang="fr-FR" dirty="0">
                <a:solidFill>
                  <a:schemeClr val="accent1">
                    <a:lumMod val="75000"/>
                  </a:schemeClr>
                </a:solidFill>
              </a:rPr>
              <a:t>Utilisation</a:t>
            </a:r>
          </a:p>
          <a:p>
            <a:pPr marL="914400" lvl="1" indent="-514350">
              <a:buAutoNum type="alphaLcPeriod"/>
            </a:pPr>
            <a:r>
              <a:rPr lang="fr-FR" dirty="0">
                <a:solidFill>
                  <a:schemeClr val="accent1">
                    <a:lumMod val="75000"/>
                  </a:schemeClr>
                </a:solidFill>
              </a:rPr>
              <a:t>Chargement de la bibliothèque</a:t>
            </a:r>
          </a:p>
          <a:p>
            <a:pPr marL="914400" lvl="1" indent="-514350">
              <a:buAutoNum type="alphaLcPeriod"/>
            </a:pPr>
            <a:r>
              <a:rPr lang="fr-FR" dirty="0">
                <a:solidFill>
                  <a:schemeClr val="accent1">
                    <a:lumMod val="75000"/>
                  </a:schemeClr>
                </a:solidFill>
              </a:rPr>
              <a:t>Lancement au chargement de la page</a:t>
            </a:r>
          </a:p>
          <a:p>
            <a:pPr marL="514350" indent="-514350">
              <a:buAutoNum type="arabicPeriod"/>
            </a:pPr>
            <a:r>
              <a:rPr lang="fr-FR" dirty="0">
                <a:solidFill>
                  <a:schemeClr val="accent1">
                    <a:lumMod val="75000"/>
                  </a:schemeClr>
                </a:solidFill>
              </a:rPr>
              <a:t>Utilisation de plugins</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a:t>
            </a:fld>
            <a:endParaRPr lang="fr-B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4. Remplacement et suppression(2)</a:t>
            </a:r>
            <a:endParaRPr lang="fr-FR" dirty="0"/>
          </a:p>
        </p:txBody>
      </p:sp>
      <p:sp>
        <p:nvSpPr>
          <p:cNvPr id="3" name="Espace réservé du contenu 2"/>
          <p:cNvSpPr>
            <a:spLocks noGrp="1"/>
          </p:cNvSpPr>
          <p:nvPr>
            <p:ph idx="1"/>
          </p:nvPr>
        </p:nvSpPr>
        <p:spPr>
          <a:xfrm>
            <a:off x="457200" y="1857364"/>
            <a:ext cx="8229600" cy="4525963"/>
          </a:xfrm>
        </p:spPr>
        <p:txBody>
          <a:bodyPr>
            <a:normAutofit fontScale="92500" lnSpcReduction="20000"/>
          </a:bodyPr>
          <a:lstStyle/>
          <a:p>
            <a:pPr algn="just"/>
            <a:r>
              <a:rPr lang="fr-FR" dirty="0"/>
              <a:t>Pour vider un élément sélectionné, on fait appel à la méthode </a:t>
            </a:r>
            <a:r>
              <a:rPr lang="fr-FR" b="1" dirty="0" err="1">
                <a:solidFill>
                  <a:srgbClr val="00B0F0"/>
                </a:solidFill>
              </a:rPr>
              <a:t>empty</a:t>
            </a:r>
            <a:r>
              <a:rPr lang="fr-FR" b="1" dirty="0">
                <a:solidFill>
                  <a:srgbClr val="00B0F0"/>
                </a:solidFill>
              </a:rPr>
              <a:t>()</a:t>
            </a:r>
            <a:r>
              <a:rPr lang="fr-FR" dirty="0"/>
              <a:t>. Par exemple:</a:t>
            </a:r>
          </a:p>
          <a:p>
            <a:pPr algn="just">
              <a:buNone/>
            </a:pPr>
            <a:r>
              <a:rPr lang="fr-FR" dirty="0">
                <a:sym typeface="Wingdings" pitchFamily="2" charset="2"/>
              </a:rPr>
              <a:t></a:t>
            </a:r>
            <a:r>
              <a:rPr lang="fr-FR" dirty="0"/>
              <a:t>laisse présent l'élément d'identifiant p1, mais supprime tous ses enfants.</a:t>
            </a:r>
          </a:p>
          <a:p>
            <a:pPr algn="just"/>
            <a:r>
              <a:rPr lang="fr-FR" dirty="0"/>
              <a:t>La méthode </a:t>
            </a:r>
            <a:r>
              <a:rPr lang="fr-FR" b="1" dirty="0" err="1">
                <a:solidFill>
                  <a:srgbClr val="00B0F0"/>
                </a:solidFill>
              </a:rPr>
              <a:t>remove</a:t>
            </a:r>
            <a:r>
              <a:rPr lang="fr-FR" b="1" dirty="0">
                <a:solidFill>
                  <a:srgbClr val="00B0F0"/>
                </a:solidFill>
              </a:rPr>
              <a:t>(expression)</a:t>
            </a:r>
            <a:r>
              <a:rPr lang="fr-FR" dirty="0"/>
              <a:t> supprime de l'élément sélectionné le contenu indiqué par expression Par exemple:</a:t>
            </a:r>
          </a:p>
          <a:p>
            <a:pPr algn="just">
              <a:buNone/>
            </a:pPr>
            <a:r>
              <a:rPr lang="fr-FR" dirty="0"/>
              <a:t> </a:t>
            </a:r>
          </a:p>
          <a:p>
            <a:pPr algn="just">
              <a:buNone/>
            </a:pPr>
            <a:r>
              <a:rPr lang="fr-FR" dirty="0">
                <a:sym typeface="Wingdings" pitchFamily="2" charset="2"/>
              </a:rPr>
              <a:t></a:t>
            </a:r>
            <a:r>
              <a:rPr lang="fr-FR" dirty="0"/>
              <a:t>supprime tous les paragraphes contenant la chaîne de caractères "test".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30</a:t>
            </a:fld>
            <a:endParaRPr lang="fr-BE"/>
          </a:p>
        </p:txBody>
      </p:sp>
      <p:sp>
        <p:nvSpPr>
          <p:cNvPr id="6" name="Rectangle 5"/>
          <p:cNvSpPr/>
          <p:nvPr/>
        </p:nvSpPr>
        <p:spPr>
          <a:xfrm>
            <a:off x="6215074" y="2285992"/>
            <a:ext cx="2428892"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$("#p1").</a:t>
            </a:r>
            <a:r>
              <a:rPr lang="fr-FR" sz="2400" b="1" dirty="0" err="1">
                <a:solidFill>
                  <a:schemeClr val="tx1"/>
                </a:solidFill>
              </a:rPr>
              <a:t>empty</a:t>
            </a:r>
            <a:r>
              <a:rPr lang="fr-FR" sz="2400" b="1" dirty="0">
                <a:solidFill>
                  <a:schemeClr val="tx1"/>
                </a:solidFill>
              </a:rPr>
              <a:t>()</a:t>
            </a:r>
          </a:p>
        </p:txBody>
      </p:sp>
      <p:sp>
        <p:nvSpPr>
          <p:cNvPr id="7" name="Rectangle 6"/>
          <p:cNvSpPr/>
          <p:nvPr/>
        </p:nvSpPr>
        <p:spPr>
          <a:xfrm>
            <a:off x="2071670" y="4714884"/>
            <a:ext cx="5153060" cy="42862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tx1"/>
                </a:solidFill>
              </a:rPr>
              <a:t>$("p").</a:t>
            </a:r>
            <a:r>
              <a:rPr lang="fr-FR" sz="2400" b="1" dirty="0" err="1">
                <a:solidFill>
                  <a:schemeClr val="tx1"/>
                </a:solidFill>
              </a:rPr>
              <a:t>remove</a:t>
            </a:r>
            <a:r>
              <a:rPr lang="fr-FR" sz="2400" b="1" dirty="0">
                <a:solidFill>
                  <a:schemeClr val="tx1"/>
                </a:solidFill>
              </a:rPr>
              <a:t>($(":</a:t>
            </a:r>
            <a:r>
              <a:rPr lang="fr-FR" sz="2400" b="1" dirty="0" err="1">
                <a:solidFill>
                  <a:schemeClr val="tx1"/>
                </a:solidFill>
              </a:rPr>
              <a:t>contains</a:t>
            </a:r>
            <a:r>
              <a:rPr lang="fr-FR" sz="2400" b="1" dirty="0">
                <a:solidFill>
                  <a:schemeClr val="tx1"/>
                </a:solidFill>
              </a:rPr>
              <a:t>('test')"));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V. Manipulation du DOM</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5. Exercice: Manipulation du DOM</a:t>
            </a:r>
            <a:endParaRPr lang="fr-FR" dirty="0"/>
          </a:p>
        </p:txBody>
      </p:sp>
      <p:sp>
        <p:nvSpPr>
          <p:cNvPr id="3" name="Espace réservé du contenu 2"/>
          <p:cNvSpPr>
            <a:spLocks noGrp="1"/>
          </p:cNvSpPr>
          <p:nvPr>
            <p:ph idx="1"/>
          </p:nvPr>
        </p:nvSpPr>
        <p:spPr>
          <a:xfrm>
            <a:off x="500034" y="1571612"/>
            <a:ext cx="8229600" cy="4525963"/>
          </a:xfrm>
        </p:spPr>
        <p:txBody>
          <a:bodyPr>
            <a:normAutofit fontScale="77500" lnSpcReduction="20000"/>
          </a:bodyPr>
          <a:lstStyle/>
          <a:p>
            <a:pPr algn="just"/>
            <a:r>
              <a:rPr lang="fr-FR" dirty="0"/>
              <a:t>Au chargement de la page, affecter les gestionnaires suivants au clic sur les listes :</a:t>
            </a:r>
          </a:p>
          <a:p>
            <a:pPr algn="just"/>
            <a:r>
              <a:rPr lang="fr-FR" dirty="0"/>
              <a:t>Le gestionnaire ajoute associé à la première liste lui ajoute un élément d'item de liste (li). Cet item contient le texte "Item" suivi du numéro de l'item (par exemple, au premier clic, on obtient une liste dont le troisième item contient "Item 3").</a:t>
            </a:r>
          </a:p>
          <a:p>
            <a:pPr algn="just"/>
            <a:r>
              <a:rPr lang="fr-FR" dirty="0"/>
              <a:t>Le gestionnaire retire associé à la deuxième liste enlève le dernier item de la première liste.</a:t>
            </a:r>
          </a:p>
          <a:p>
            <a:pPr algn="just"/>
            <a:r>
              <a:rPr lang="fr-FR" dirty="0"/>
              <a:t>Le gestionnaire remplace associé à la troisième liste remplace son premier item par le dernier de la première liste. Que se passe-t-il quand on utilise </a:t>
            </a:r>
            <a:r>
              <a:rPr lang="fr-FR" dirty="0" err="1"/>
              <a:t>replaceWith</a:t>
            </a:r>
            <a:r>
              <a:rPr lang="fr-FR" dirty="0"/>
              <a:t> ?</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31</a:t>
            </a:fld>
            <a:endParaRPr lang="fr-B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43174" y="2071678"/>
            <a:ext cx="3929090" cy="1114420"/>
          </a:xfrm>
        </p:spPr>
        <p:txBody>
          <a:bodyPr>
            <a:normAutofit/>
          </a:bodyPr>
          <a:lstStyle/>
          <a:p>
            <a:pPr>
              <a:buNone/>
            </a:pPr>
            <a:r>
              <a:rPr lang="fr-FR" sz="6600" b="1" dirty="0">
                <a:solidFill>
                  <a:srgbClr val="0070C0"/>
                </a:solidFill>
                <a:latin typeface="Times New Roman" pitchFamily="18" charset="0"/>
                <a:cs typeface="Times New Roman" pitchFamily="18" charset="0"/>
              </a:rPr>
              <a:t>Question?</a:t>
            </a:r>
            <a:endParaRPr lang="fr-FR" sz="6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32</a:t>
            </a:fld>
            <a:endParaRPr lang="fr-B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b="1" dirty="0">
                <a:solidFill>
                  <a:srgbClr val="0070C0"/>
                </a:solidFill>
                <a:latin typeface="Times New Roman" pitchFamily="18" charset="0"/>
                <a:cs typeface="Times New Roman" pitchFamily="18" charset="0"/>
              </a:rPr>
              <a:t>I. Introduction</a:t>
            </a:r>
            <a:br>
              <a:rPr lang="fr-FR" sz="3600" b="1" dirty="0">
                <a:solidFill>
                  <a:srgbClr val="0070C0"/>
                </a:solidFill>
                <a:latin typeface="Times New Roman" pitchFamily="18" charset="0"/>
                <a:cs typeface="Times New Roman" pitchFamily="18" charset="0"/>
              </a:rPr>
            </a:br>
            <a:r>
              <a:rPr lang="fr-FR" sz="3600" b="1" dirty="0">
                <a:solidFill>
                  <a:srgbClr val="0070C0"/>
                </a:solidFill>
                <a:latin typeface="Times New Roman" pitchFamily="18" charset="0"/>
                <a:cs typeface="Times New Roman" pitchFamily="18" charset="0"/>
              </a:rPr>
              <a:t>1.Principe</a:t>
            </a:r>
          </a:p>
        </p:txBody>
      </p:sp>
      <p:sp>
        <p:nvSpPr>
          <p:cNvPr id="3" name="Espace réservé du contenu 2"/>
          <p:cNvSpPr>
            <a:spLocks noGrp="1"/>
          </p:cNvSpPr>
          <p:nvPr>
            <p:ph idx="1"/>
          </p:nvPr>
        </p:nvSpPr>
        <p:spPr>
          <a:xfrm>
            <a:off x="457200" y="1600200"/>
            <a:ext cx="8229600" cy="4972072"/>
          </a:xfrm>
        </p:spPr>
        <p:txBody>
          <a:bodyPr>
            <a:normAutofit fontScale="85000" lnSpcReduction="20000"/>
          </a:bodyPr>
          <a:lstStyle/>
          <a:p>
            <a:pPr algn="just"/>
            <a:r>
              <a:rPr lang="fr-FR" dirty="0" err="1"/>
              <a:t>jQuery</a:t>
            </a:r>
            <a:r>
              <a:rPr lang="fr-FR" dirty="0"/>
              <a:t> est une bibliothèque JavaScript qui a pour but de soulager le développeur des tâches fastidieuses de gestion de compatibilité inter-navigateurs, ainsi que de lui fournir des effets classiques « clef en main ».</a:t>
            </a:r>
          </a:p>
          <a:p>
            <a:pPr algn="just"/>
            <a:r>
              <a:rPr lang="fr-FR" dirty="0"/>
              <a:t>Une fonction incontournable de cette bibliothèque est la fonction  </a:t>
            </a:r>
            <a:r>
              <a:rPr lang="fr-FR" dirty="0" err="1">
                <a:solidFill>
                  <a:srgbClr val="FF0000"/>
                </a:solidFill>
              </a:rPr>
              <a:t>jQuery</a:t>
            </a:r>
            <a:r>
              <a:rPr lang="fr-FR" dirty="0">
                <a:solidFill>
                  <a:srgbClr val="FF0000"/>
                </a:solidFill>
              </a:rPr>
              <a:t>() </a:t>
            </a:r>
            <a:r>
              <a:rPr lang="fr-FR" dirty="0"/>
              <a:t>ou son alias </a:t>
            </a:r>
            <a:r>
              <a:rPr lang="fr-FR" b="1" dirty="0">
                <a:solidFill>
                  <a:srgbClr val="FF0000"/>
                </a:solidFill>
              </a:rPr>
              <a:t>$()</a:t>
            </a:r>
            <a:r>
              <a:rPr lang="fr-FR" dirty="0"/>
              <a:t>, qui a de multiples usages comme nous allons le voir. </a:t>
            </a:r>
          </a:p>
          <a:p>
            <a:pPr algn="just"/>
            <a:r>
              <a:rPr lang="fr-FR" dirty="0"/>
              <a:t>Le but de ce chapitre n'est pas de donner une liste détaillée de toutes les propriétés et méthodes définies par cette bibliothèque. Le site officiel de </a:t>
            </a:r>
            <a:r>
              <a:rPr lang="fr-FR" dirty="0" err="1"/>
              <a:t>Jquery</a:t>
            </a:r>
            <a:r>
              <a:rPr lang="fr-FR" dirty="0"/>
              <a:t> </a:t>
            </a:r>
            <a:r>
              <a:rPr lang="fr-FR" dirty="0">
                <a:hlinkClick r:id="rId2"/>
              </a:rPr>
              <a:t>http://jquery.com/</a:t>
            </a:r>
            <a:r>
              <a:rPr lang="fr-FR" dirty="0"/>
              <a:t> le fait bien plus complètement ; il s'agit simplement de fournir les bases permettant de saisir le principe de fonctionnement de la bibliothèque.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b="1" dirty="0">
                <a:solidFill>
                  <a:srgbClr val="0070C0"/>
                </a:solidFill>
                <a:latin typeface="Times New Roman" pitchFamily="18" charset="0"/>
                <a:cs typeface="Times New Roman" pitchFamily="18" charset="0"/>
              </a:rPr>
              <a:t>I. Introduction</a:t>
            </a:r>
            <a:br>
              <a:rPr lang="fr-FR" sz="3600" b="1" dirty="0">
                <a:solidFill>
                  <a:srgbClr val="0070C0"/>
                </a:solidFill>
                <a:latin typeface="Times New Roman" pitchFamily="18" charset="0"/>
                <a:cs typeface="Times New Roman" pitchFamily="18" charset="0"/>
              </a:rPr>
            </a:br>
            <a:r>
              <a:rPr lang="fr-FR" sz="3600" b="1" dirty="0">
                <a:solidFill>
                  <a:srgbClr val="0070C0"/>
                </a:solidFill>
                <a:latin typeface="Times New Roman" pitchFamily="18" charset="0"/>
                <a:cs typeface="Times New Roman" pitchFamily="18" charset="0"/>
              </a:rPr>
              <a:t>2.Utilisation</a:t>
            </a:r>
          </a:p>
        </p:txBody>
      </p:sp>
      <p:sp>
        <p:nvSpPr>
          <p:cNvPr id="3" name="Espace réservé du contenu 2"/>
          <p:cNvSpPr>
            <a:spLocks noGrp="1"/>
          </p:cNvSpPr>
          <p:nvPr>
            <p:ph idx="1"/>
          </p:nvPr>
        </p:nvSpPr>
        <p:spPr>
          <a:xfrm>
            <a:off x="314324" y="1600200"/>
            <a:ext cx="8472518" cy="5114948"/>
          </a:xfrm>
        </p:spPr>
        <p:txBody>
          <a:bodyPr>
            <a:normAutofit fontScale="92500"/>
          </a:bodyPr>
          <a:lstStyle/>
          <a:p>
            <a:pPr>
              <a:buNone/>
            </a:pPr>
            <a:r>
              <a:rPr lang="fr-FR" b="1" i="1" dirty="0">
                <a:solidFill>
                  <a:srgbClr val="00B050"/>
                </a:solidFill>
              </a:rPr>
              <a:t>a. Chargement de la bibliothèque</a:t>
            </a:r>
          </a:p>
          <a:p>
            <a:pPr algn="just"/>
            <a:r>
              <a:rPr lang="fr-FR" dirty="0"/>
              <a:t>Pour commencer, il faut évidemment télécharger la bibliothèque, qui est disponible sur le site officiel. Il suffit ensuite de l'incorporer à l'aide d'un élément script dans l'entête du document HTML :</a:t>
            </a:r>
          </a:p>
          <a:p>
            <a:endParaRPr lang="fr-FR" dirty="0"/>
          </a:p>
          <a:p>
            <a:endParaRPr lang="fr-FR" dirty="0"/>
          </a:p>
          <a:p>
            <a:pPr algn="just"/>
            <a:r>
              <a:rPr lang="fr-FR" dirty="0"/>
              <a:t>Le script doit être présent sur le serveur afin de limiter les risques de rejet du code lié à la protection contre les scripts inter-domaines.</a:t>
            </a:r>
          </a:p>
        </p:txBody>
      </p:sp>
      <p:sp>
        <p:nvSpPr>
          <p:cNvPr id="4" name="Rectangle 3"/>
          <p:cNvSpPr/>
          <p:nvPr/>
        </p:nvSpPr>
        <p:spPr>
          <a:xfrm>
            <a:off x="500034" y="4214818"/>
            <a:ext cx="8215370" cy="92869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&lt;script type="</a:t>
            </a:r>
            <a:r>
              <a:rPr lang="fr-FR" b="1" i="1" dirty="0" err="1">
                <a:solidFill>
                  <a:schemeClr val="tx1"/>
                </a:solidFill>
              </a:rPr>
              <a:t>text</a:t>
            </a:r>
            <a:r>
              <a:rPr lang="fr-FR" b="1" i="1" dirty="0">
                <a:solidFill>
                  <a:schemeClr val="tx1"/>
                </a:solidFill>
              </a:rPr>
              <a:t>/</a:t>
            </a:r>
            <a:r>
              <a:rPr lang="fr-FR" b="1" i="1" dirty="0" err="1">
                <a:solidFill>
                  <a:schemeClr val="tx1"/>
                </a:solidFill>
              </a:rPr>
              <a:t>javascript</a:t>
            </a:r>
            <a:r>
              <a:rPr lang="fr-FR" b="1" dirty="0">
                <a:solidFill>
                  <a:schemeClr val="tx1"/>
                </a:solidFill>
              </a:rPr>
              <a:t>" </a:t>
            </a:r>
            <a:r>
              <a:rPr lang="fr-FR" b="1" dirty="0" err="1">
                <a:solidFill>
                  <a:schemeClr val="tx1"/>
                </a:solidFill>
              </a:rPr>
              <a:t>src</a:t>
            </a:r>
            <a:r>
              <a:rPr lang="fr-FR" b="1" dirty="0">
                <a:solidFill>
                  <a:schemeClr val="tx1"/>
                </a:solidFill>
              </a:rPr>
              <a:t>="</a:t>
            </a:r>
            <a:r>
              <a:rPr lang="fr-FR" b="1" i="1" dirty="0">
                <a:solidFill>
                  <a:schemeClr val="tx1"/>
                </a:solidFill>
              </a:rPr>
              <a:t>CheminRelatifVersLeFichierjQuery.js</a:t>
            </a:r>
            <a:r>
              <a:rPr lang="fr-FR" b="1" dirty="0">
                <a:solidFill>
                  <a:schemeClr val="tx1"/>
                </a:solidFill>
              </a:rPr>
              <a:t>"&gt;&lt;/script&gt;</a:t>
            </a:r>
            <a:endParaRPr lang="fr-FR" dirty="0">
              <a:solidFill>
                <a:schemeClr val="tx1"/>
              </a:solidFill>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4"/>
            <a:ext cx="8229600" cy="1143000"/>
          </a:xfrm>
        </p:spPr>
        <p:txBody>
          <a:bodyPr>
            <a:noAutofit/>
          </a:bodyPr>
          <a:lstStyle/>
          <a:p>
            <a:r>
              <a:rPr lang="fr-FR" sz="3600" b="1" dirty="0">
                <a:solidFill>
                  <a:srgbClr val="0070C0"/>
                </a:solidFill>
                <a:latin typeface="Times New Roman" pitchFamily="18" charset="0"/>
                <a:cs typeface="Times New Roman" pitchFamily="18" charset="0"/>
              </a:rPr>
              <a:t>I. Introduction</a:t>
            </a:r>
            <a:br>
              <a:rPr lang="fr-FR" sz="3600" b="1" dirty="0">
                <a:solidFill>
                  <a:srgbClr val="0070C0"/>
                </a:solidFill>
                <a:latin typeface="Times New Roman" pitchFamily="18" charset="0"/>
                <a:cs typeface="Times New Roman" pitchFamily="18" charset="0"/>
              </a:rPr>
            </a:br>
            <a:r>
              <a:rPr lang="fr-FR" sz="3600" b="1" dirty="0">
                <a:solidFill>
                  <a:srgbClr val="0070C0"/>
                </a:solidFill>
                <a:latin typeface="Times New Roman" pitchFamily="18" charset="0"/>
                <a:cs typeface="Times New Roman" pitchFamily="18" charset="0"/>
              </a:rPr>
              <a:t>2.Utilisation</a:t>
            </a:r>
            <a:endParaRPr lang="fr-FR" sz="3600" b="1" dirty="0">
              <a:latin typeface="Times New Roman" pitchFamily="18" charset="0"/>
              <a:cs typeface="Times New Roman" pitchFamily="18" charset="0"/>
            </a:endParaRPr>
          </a:p>
        </p:txBody>
      </p:sp>
      <p:sp>
        <p:nvSpPr>
          <p:cNvPr id="3" name="Espace réservé du contenu 2"/>
          <p:cNvSpPr>
            <a:spLocks noGrp="1"/>
          </p:cNvSpPr>
          <p:nvPr>
            <p:ph idx="1"/>
          </p:nvPr>
        </p:nvSpPr>
        <p:spPr>
          <a:xfrm>
            <a:off x="214282" y="1428736"/>
            <a:ext cx="8643998" cy="5286412"/>
          </a:xfrm>
        </p:spPr>
        <p:txBody>
          <a:bodyPr>
            <a:normAutofit lnSpcReduction="10000"/>
          </a:bodyPr>
          <a:lstStyle/>
          <a:p>
            <a:pPr>
              <a:buNone/>
            </a:pPr>
            <a:r>
              <a:rPr lang="fr-FR" b="1" dirty="0">
                <a:solidFill>
                  <a:srgbClr val="00B050"/>
                </a:solidFill>
              </a:rPr>
              <a:t>b. Lancement au chargement de la page</a:t>
            </a:r>
          </a:p>
          <a:p>
            <a:pPr algn="just"/>
            <a:r>
              <a:rPr lang="fr-FR" sz="2400" dirty="0"/>
              <a:t>Pour ne lancer un script que lorsque l'on est sûr que l'intégralité du DOM a été chargée. </a:t>
            </a:r>
            <a:r>
              <a:rPr lang="fr-FR" sz="2400" dirty="0" err="1"/>
              <a:t>jQuery</a:t>
            </a:r>
            <a:r>
              <a:rPr lang="fr-FR" sz="2400" dirty="0"/>
              <a:t> offre une méthode plus souple, à l'aide de la méthode </a:t>
            </a:r>
            <a:r>
              <a:rPr lang="fr-FR" sz="2400" b="1" dirty="0" err="1"/>
              <a:t>ready</a:t>
            </a:r>
            <a:r>
              <a:rPr lang="fr-FR" sz="2400" dirty="0"/>
              <a:t> :</a:t>
            </a:r>
          </a:p>
          <a:p>
            <a:pPr algn="just">
              <a:buNone/>
            </a:pPr>
            <a:endParaRPr lang="fr-FR" sz="2400" dirty="0"/>
          </a:p>
          <a:p>
            <a:pPr algn="just"/>
            <a:r>
              <a:rPr lang="fr-FR" sz="2400" dirty="0"/>
              <a:t> On peut ainsi écrire :</a:t>
            </a:r>
          </a:p>
          <a:p>
            <a:pPr algn="just"/>
            <a:endParaRPr lang="fr-FR" sz="2400" dirty="0"/>
          </a:p>
          <a:p>
            <a:pPr algn="just"/>
            <a:r>
              <a:rPr lang="fr-FR" sz="2400" dirty="0"/>
              <a:t>Ou bien :</a:t>
            </a:r>
          </a:p>
          <a:p>
            <a:pPr algn="just"/>
            <a:endParaRPr lang="fr-FR" sz="2400" dirty="0"/>
          </a:p>
          <a:p>
            <a:pPr algn="just"/>
            <a:r>
              <a:rPr lang="fr-FR" sz="2400" dirty="0"/>
              <a:t>En général une écriture </a:t>
            </a:r>
            <a:r>
              <a:rPr lang="fr-FR" sz="2400" dirty="0" err="1"/>
              <a:t>jQuery</a:t>
            </a:r>
            <a:r>
              <a:rPr lang="fr-FR" sz="2400" dirty="0"/>
              <a:t> suit le syntaxe suivant: </a:t>
            </a:r>
            <a:r>
              <a:rPr lang="fr-FR" sz="2400" b="1" dirty="0">
                <a:solidFill>
                  <a:srgbClr val="FF0000"/>
                </a:solidFill>
              </a:rPr>
              <a:t>$(</a:t>
            </a:r>
            <a:r>
              <a:rPr lang="fr-FR" sz="2400" b="1" dirty="0" err="1">
                <a:solidFill>
                  <a:srgbClr val="FF0000"/>
                </a:solidFill>
              </a:rPr>
              <a:t>selecteur</a:t>
            </a:r>
            <a:r>
              <a:rPr lang="fr-FR" sz="2400" b="1" dirty="0">
                <a:solidFill>
                  <a:srgbClr val="FF0000"/>
                </a:solidFill>
              </a:rPr>
              <a:t>).action();</a:t>
            </a:r>
          </a:p>
          <a:p>
            <a:pPr algn="just"/>
            <a:r>
              <a:rPr lang="fr-FR" sz="2400" dirty="0"/>
              <a:t>Il suffit de placer cette ligne de code entre les balises &lt;script&gt; et &lt;/script&gt; dans l’entête du document HTML.</a:t>
            </a:r>
          </a:p>
        </p:txBody>
      </p:sp>
      <p:sp>
        <p:nvSpPr>
          <p:cNvPr id="4" name="Rectangle 3"/>
          <p:cNvSpPr/>
          <p:nvPr/>
        </p:nvSpPr>
        <p:spPr>
          <a:xfrm>
            <a:off x="4214810" y="2714620"/>
            <a:ext cx="4429156"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a:t>
            </a:r>
            <a:r>
              <a:rPr lang="fr-FR" dirty="0">
                <a:solidFill>
                  <a:schemeClr val="tx1"/>
                </a:solidFill>
              </a:rPr>
              <a:t>(document).</a:t>
            </a:r>
            <a:r>
              <a:rPr lang="fr-FR" b="1" dirty="0" err="1">
                <a:solidFill>
                  <a:schemeClr val="tx1"/>
                </a:solidFill>
              </a:rPr>
              <a:t>ready</a:t>
            </a:r>
            <a:r>
              <a:rPr lang="fr-FR" dirty="0">
                <a:solidFill>
                  <a:schemeClr val="tx1"/>
                </a:solidFill>
              </a:rPr>
              <a:t>(</a:t>
            </a:r>
            <a:r>
              <a:rPr lang="fr-FR" i="1" dirty="0" err="1">
                <a:solidFill>
                  <a:schemeClr val="tx1"/>
                </a:solidFill>
              </a:rPr>
              <a:t>GestionnaireALancer</a:t>
            </a:r>
            <a:r>
              <a:rPr lang="fr-FR" dirty="0">
                <a:solidFill>
                  <a:schemeClr val="tx1"/>
                </a:solidFill>
              </a:rPr>
              <a:t>) ;</a:t>
            </a:r>
          </a:p>
        </p:txBody>
      </p:sp>
      <p:sp>
        <p:nvSpPr>
          <p:cNvPr id="5" name="Rectangle 4"/>
          <p:cNvSpPr/>
          <p:nvPr/>
        </p:nvSpPr>
        <p:spPr>
          <a:xfrm>
            <a:off x="4214810" y="3357562"/>
            <a:ext cx="4429156" cy="35719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a:t>
            </a:r>
            <a:r>
              <a:rPr lang="fr-FR" dirty="0">
                <a:solidFill>
                  <a:schemeClr val="tx1"/>
                </a:solidFill>
              </a:rPr>
              <a:t>(document).</a:t>
            </a:r>
            <a:r>
              <a:rPr lang="fr-FR" b="1" dirty="0" err="1">
                <a:solidFill>
                  <a:schemeClr val="tx1"/>
                </a:solidFill>
              </a:rPr>
              <a:t>ready</a:t>
            </a:r>
            <a:r>
              <a:rPr lang="fr-FR" dirty="0">
                <a:solidFill>
                  <a:schemeClr val="tx1"/>
                </a:solidFill>
              </a:rPr>
              <a:t>(</a:t>
            </a:r>
            <a:r>
              <a:rPr lang="fr-FR" dirty="0" err="1">
                <a:solidFill>
                  <a:schemeClr val="tx1"/>
                </a:solidFill>
              </a:rPr>
              <a:t>function</a:t>
            </a:r>
            <a:r>
              <a:rPr lang="fr-FR" dirty="0">
                <a:solidFill>
                  <a:schemeClr val="tx1"/>
                </a:solidFill>
              </a:rPr>
              <a:t>(){...}) ;</a:t>
            </a:r>
          </a:p>
        </p:txBody>
      </p:sp>
      <p:sp>
        <p:nvSpPr>
          <p:cNvPr id="6" name="Rectangle 5"/>
          <p:cNvSpPr/>
          <p:nvPr/>
        </p:nvSpPr>
        <p:spPr>
          <a:xfrm>
            <a:off x="4214810" y="4071942"/>
            <a:ext cx="4429156" cy="57150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a:t>
            </a:r>
            <a:r>
              <a:rPr lang="fr-FR" dirty="0">
                <a:solidFill>
                  <a:schemeClr val="tx1"/>
                </a:solidFill>
              </a:rPr>
              <a:t>(document).</a:t>
            </a:r>
            <a:r>
              <a:rPr lang="fr-FR" b="1" dirty="0" err="1">
                <a:solidFill>
                  <a:schemeClr val="tx1"/>
                </a:solidFill>
              </a:rPr>
              <a:t>ready</a:t>
            </a:r>
            <a:r>
              <a:rPr lang="fr-FR" dirty="0">
                <a:solidFill>
                  <a:schemeClr val="tx1"/>
                </a:solidFill>
              </a:rPr>
              <a:t>(Gestionnaire) ;</a:t>
            </a:r>
            <a:br>
              <a:rPr lang="fr-FR" dirty="0">
                <a:solidFill>
                  <a:schemeClr val="tx1"/>
                </a:solidFill>
              </a:rPr>
            </a:br>
            <a:r>
              <a:rPr lang="fr-FR" b="1" dirty="0" err="1">
                <a:solidFill>
                  <a:schemeClr val="tx1"/>
                </a:solidFill>
              </a:rPr>
              <a:t>function</a:t>
            </a:r>
            <a:r>
              <a:rPr lang="fr-FR" dirty="0">
                <a:solidFill>
                  <a:schemeClr val="tx1"/>
                </a:solidFill>
              </a:rPr>
              <a:t> Gestionnaire(</a:t>
            </a:r>
            <a:r>
              <a:rPr lang="fr-FR" dirty="0" err="1">
                <a:solidFill>
                  <a:schemeClr val="tx1"/>
                </a:solidFill>
              </a:rPr>
              <a:t>evt</a:t>
            </a:r>
            <a:r>
              <a:rPr lang="fr-FR" dirty="0">
                <a:solidFill>
                  <a:schemeClr val="tx1"/>
                </a:solidFill>
              </a:rPr>
              <a:t>){...}</a:t>
            </a:r>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pPr/>
              <a:t>6</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rgbClr val="0070C0"/>
                </a:solidFill>
                <a:latin typeface="Times New Roman" pitchFamily="18" charset="0"/>
                <a:cs typeface="Times New Roman" pitchFamily="18" charset="0"/>
              </a:rPr>
              <a:t>I. Introduction</a:t>
            </a:r>
            <a:br>
              <a:rPr lang="fr-FR" b="1" dirty="0">
                <a:solidFill>
                  <a:srgbClr val="0070C0"/>
                </a:solidFill>
                <a:latin typeface="Times New Roman" pitchFamily="18" charset="0"/>
                <a:cs typeface="Times New Roman" pitchFamily="18" charset="0"/>
              </a:rPr>
            </a:br>
            <a:r>
              <a:rPr lang="fr-FR" b="1" dirty="0">
                <a:solidFill>
                  <a:srgbClr val="0070C0"/>
                </a:solidFill>
                <a:latin typeface="Times New Roman" pitchFamily="18" charset="0"/>
                <a:cs typeface="Times New Roman" pitchFamily="18" charset="0"/>
              </a:rPr>
              <a:t>3.Utilisation des plugins</a:t>
            </a:r>
            <a:endParaRPr lang="fr-FR" dirty="0"/>
          </a:p>
        </p:txBody>
      </p:sp>
      <p:sp>
        <p:nvSpPr>
          <p:cNvPr id="3" name="Espace réservé du contenu 2"/>
          <p:cNvSpPr>
            <a:spLocks noGrp="1"/>
          </p:cNvSpPr>
          <p:nvPr>
            <p:ph idx="1"/>
          </p:nvPr>
        </p:nvSpPr>
        <p:spPr/>
        <p:txBody>
          <a:bodyPr>
            <a:normAutofit fontScale="77500" lnSpcReduction="20000"/>
          </a:bodyPr>
          <a:lstStyle/>
          <a:p>
            <a:pPr algn="just"/>
            <a:endParaRPr lang="fr-FR" sz="3100" dirty="0"/>
          </a:p>
          <a:p>
            <a:pPr algn="just"/>
            <a:r>
              <a:rPr lang="fr-FR" sz="3100" dirty="0" err="1"/>
              <a:t>jQuery</a:t>
            </a:r>
            <a:r>
              <a:rPr lang="fr-FR" sz="3100" dirty="0"/>
              <a:t> est très utile en combinaison avec des extensions, ou plugins. Il en existe de toutes sortes, disponibles sur le </a:t>
            </a:r>
            <a:r>
              <a:rPr lang="fr-FR" sz="3100" dirty="0">
                <a:solidFill>
                  <a:srgbClr val="00B050"/>
                </a:solidFill>
                <a:hlinkClick r:id="rId2"/>
              </a:rPr>
              <a:t>site officiel des plugins</a:t>
            </a:r>
            <a:r>
              <a:rPr lang="fr-FR" sz="3100" dirty="0">
                <a:solidFill>
                  <a:srgbClr val="00B050"/>
                </a:solidFill>
              </a:rPr>
              <a:t> (</a:t>
            </a:r>
            <a:r>
              <a:rPr lang="fr-FR" sz="3100" dirty="0">
                <a:solidFill>
                  <a:srgbClr val="00B050"/>
                </a:solidFill>
                <a:hlinkClick r:id="rId2"/>
              </a:rPr>
              <a:t>http://plugins.jquery.com/</a:t>
            </a:r>
            <a:r>
              <a:rPr lang="fr-FR" sz="3100" dirty="0">
                <a:solidFill>
                  <a:srgbClr val="00B050"/>
                </a:solidFill>
              </a:rPr>
              <a:t>), </a:t>
            </a:r>
            <a:r>
              <a:rPr lang="fr-FR" sz="3100" dirty="0"/>
              <a:t>où des démonstrations sont possibles. Avant de réaliser un effet, il est souvent judicieux de vérifier s’il n’existe pas déjà un plugin qui permet de le réaliser, souvent avec des options attractives.</a:t>
            </a:r>
          </a:p>
          <a:p>
            <a:pPr>
              <a:buNone/>
            </a:pPr>
            <a:endParaRPr lang="fr-FR" dirty="0"/>
          </a:p>
          <a:p>
            <a:pPr algn="just"/>
            <a:r>
              <a:rPr lang="fr-FR" sz="3100" dirty="0"/>
              <a:t>Pour utiliser un plugin, il suffit de charger au préalable la bibliothèque, puis le fichier JavaScript de l’extension.</a:t>
            </a:r>
          </a:p>
          <a:p>
            <a:endParaRPr lang="fr-FR" dirty="0"/>
          </a:p>
          <a:p>
            <a:pPr>
              <a:buNone/>
            </a:pPr>
            <a:br>
              <a:rPr lang="fr-FR" dirty="0"/>
            </a:b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7</a:t>
            </a:fld>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rgbClr val="0070C0"/>
                </a:solidFill>
                <a:latin typeface="Times New Roman" pitchFamily="18" charset="0"/>
                <a:cs typeface="Times New Roman" pitchFamily="18" charset="0"/>
              </a:rPr>
              <a:t>II.</a:t>
            </a:r>
            <a:r>
              <a:rPr lang="fr-FR" dirty="0">
                <a:solidFill>
                  <a:srgbClr val="0070C0"/>
                </a:solidFill>
              </a:rPr>
              <a:t> </a:t>
            </a:r>
            <a:r>
              <a:rPr lang="fr-FR" sz="3600" b="1" dirty="0">
                <a:solidFill>
                  <a:srgbClr val="0070C0"/>
                </a:solidFill>
                <a:latin typeface="Times New Roman" pitchFamily="18" charset="0"/>
                <a:cs typeface="Times New Roman" pitchFamily="18" charset="0"/>
              </a:rPr>
              <a:t>Les sélecteurs</a:t>
            </a:r>
          </a:p>
        </p:txBody>
      </p:sp>
      <p:sp>
        <p:nvSpPr>
          <p:cNvPr id="3" name="Espace réservé du contenu 2"/>
          <p:cNvSpPr>
            <a:spLocks noGrp="1"/>
          </p:cNvSpPr>
          <p:nvPr>
            <p:ph idx="1"/>
          </p:nvPr>
        </p:nvSpPr>
        <p:spPr/>
        <p:txBody>
          <a:bodyPr/>
          <a:lstStyle/>
          <a:p>
            <a:pPr marL="514350" indent="-514350">
              <a:buAutoNum type="arabicPeriod"/>
            </a:pPr>
            <a:r>
              <a:rPr lang="fr-FR" dirty="0">
                <a:solidFill>
                  <a:schemeClr val="accent1">
                    <a:lumMod val="75000"/>
                  </a:schemeClr>
                </a:solidFill>
              </a:rPr>
              <a:t>Sélecteurs de base</a:t>
            </a:r>
          </a:p>
          <a:p>
            <a:pPr marL="514350" indent="-514350">
              <a:buAutoNum type="arabicPeriod"/>
            </a:pPr>
            <a:r>
              <a:rPr lang="fr-FR" dirty="0">
                <a:solidFill>
                  <a:schemeClr val="accent1">
                    <a:lumMod val="75000"/>
                  </a:schemeClr>
                </a:solidFill>
              </a:rPr>
              <a:t>Filtrage</a:t>
            </a:r>
          </a:p>
          <a:p>
            <a:pPr marL="914400" lvl="1" indent="-514350">
              <a:buAutoNum type="alphaLcPeriod"/>
            </a:pPr>
            <a:r>
              <a:rPr lang="fr-FR" dirty="0">
                <a:solidFill>
                  <a:schemeClr val="accent1">
                    <a:lumMod val="75000"/>
                  </a:schemeClr>
                </a:solidFill>
              </a:rPr>
              <a:t>Filtre sur l’arborescence </a:t>
            </a:r>
          </a:p>
          <a:p>
            <a:pPr marL="914400" lvl="1" indent="-514350">
              <a:buAutoNum type="alphaLcPeriod"/>
            </a:pPr>
            <a:r>
              <a:rPr lang="fr-FR" dirty="0">
                <a:solidFill>
                  <a:schemeClr val="accent1">
                    <a:lumMod val="75000"/>
                  </a:schemeClr>
                </a:solidFill>
              </a:rPr>
              <a:t>Filtre de contenu</a:t>
            </a:r>
          </a:p>
          <a:p>
            <a:pPr marL="914400" lvl="1" indent="-514350">
              <a:buAutoNum type="alphaLcPeriod"/>
            </a:pPr>
            <a:r>
              <a:rPr lang="fr-FR" dirty="0">
                <a:solidFill>
                  <a:schemeClr val="accent1">
                    <a:lumMod val="75000"/>
                  </a:schemeClr>
                </a:solidFill>
              </a:rPr>
              <a:t>Filtre de visibilité</a:t>
            </a:r>
          </a:p>
          <a:p>
            <a:pPr marL="914400" lvl="1" indent="-514350">
              <a:buAutoNum type="alphaLcPeriod"/>
            </a:pPr>
            <a:r>
              <a:rPr lang="fr-FR" dirty="0">
                <a:solidFill>
                  <a:schemeClr val="accent1">
                    <a:lumMod val="75000"/>
                  </a:schemeClr>
                </a:solidFill>
              </a:rPr>
              <a:t>Filtre d’attributs</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8</a:t>
            </a:fld>
            <a:endParaRPr lang="fr-B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03200"/>
            <a:ext cx="8229600" cy="1082660"/>
          </a:xfrm>
        </p:spPr>
        <p:txBody>
          <a:bodyPr>
            <a:noAutofit/>
          </a:bodyPr>
          <a:lstStyle/>
          <a:p>
            <a:r>
              <a:rPr lang="fr-FR" sz="3600" b="1" dirty="0">
                <a:solidFill>
                  <a:srgbClr val="0070C0"/>
                </a:solidFill>
                <a:latin typeface="Times New Roman" pitchFamily="18" charset="0"/>
                <a:cs typeface="Times New Roman" pitchFamily="18" charset="0"/>
              </a:rPr>
              <a:t>II.</a:t>
            </a:r>
            <a:r>
              <a:rPr lang="fr-FR" sz="3600" dirty="0">
                <a:solidFill>
                  <a:srgbClr val="0070C0"/>
                </a:solidFill>
              </a:rPr>
              <a:t> </a:t>
            </a:r>
            <a:r>
              <a:rPr lang="fr-FR" sz="3600" b="1" dirty="0">
                <a:solidFill>
                  <a:srgbClr val="0070C0"/>
                </a:solidFill>
                <a:latin typeface="Times New Roman" pitchFamily="18" charset="0"/>
                <a:cs typeface="Times New Roman" pitchFamily="18" charset="0"/>
              </a:rPr>
              <a:t>Les sélecteurs</a:t>
            </a:r>
            <a:br>
              <a:rPr lang="fr-FR" sz="3600" b="1" dirty="0">
                <a:solidFill>
                  <a:srgbClr val="0070C0"/>
                </a:solidFill>
                <a:latin typeface="Times New Roman" pitchFamily="18" charset="0"/>
                <a:cs typeface="Times New Roman" pitchFamily="18" charset="0"/>
              </a:rPr>
            </a:br>
            <a:r>
              <a:rPr lang="fr-FR" sz="3600" b="1" dirty="0">
                <a:solidFill>
                  <a:srgbClr val="0070C0"/>
                </a:solidFill>
                <a:latin typeface="Times New Roman" pitchFamily="18" charset="0"/>
                <a:cs typeface="Times New Roman" pitchFamily="18" charset="0"/>
              </a:rPr>
              <a:t>1. Les sélecteurs de base</a:t>
            </a:r>
            <a:endParaRPr lang="fr-FR" sz="3600" dirty="0"/>
          </a:p>
        </p:txBody>
      </p:sp>
      <p:sp>
        <p:nvSpPr>
          <p:cNvPr id="3" name="Espace réservé du contenu 2"/>
          <p:cNvSpPr>
            <a:spLocks noGrp="1"/>
          </p:cNvSpPr>
          <p:nvPr>
            <p:ph idx="1"/>
          </p:nvPr>
        </p:nvSpPr>
        <p:spPr>
          <a:xfrm>
            <a:off x="457200" y="1600200"/>
            <a:ext cx="8229600" cy="5043510"/>
          </a:xfrm>
        </p:spPr>
        <p:txBody>
          <a:bodyPr>
            <a:normAutofit fontScale="55000" lnSpcReduction="20000"/>
          </a:bodyPr>
          <a:lstStyle/>
          <a:p>
            <a:pPr algn="just"/>
            <a:r>
              <a:rPr lang="fr-FR" dirty="0"/>
              <a:t>La fonction $ permet de sélectionner directement des éléments à l’aide de la syntaxe CSS . Du coup on distingue:</a:t>
            </a:r>
          </a:p>
          <a:p>
            <a:pPr algn="just">
              <a:buNone/>
            </a:pPr>
            <a:endParaRPr lang="fr-FR" dirty="0"/>
          </a:p>
          <a:p>
            <a:pPr algn="just">
              <a:buNone/>
            </a:pPr>
            <a:r>
              <a:rPr lang="fr-FR" b="1" dirty="0"/>
              <a:t>	</a:t>
            </a:r>
            <a:r>
              <a:rPr lang="fr-FR" sz="3800" b="1" dirty="0"/>
              <a:t>a] </a:t>
            </a:r>
            <a:r>
              <a:rPr lang="fr-FR" sz="3800" b="1" u="sng" dirty="0"/>
              <a:t>Sélecteur natif:</a:t>
            </a:r>
          </a:p>
          <a:p>
            <a:pPr algn="just">
              <a:buNone/>
            </a:pPr>
            <a:r>
              <a:rPr lang="fr-FR" b="1" dirty="0">
                <a:sym typeface="Wingdings" pitchFamily="2" charset="2"/>
              </a:rPr>
              <a:t></a:t>
            </a:r>
            <a:r>
              <a:rPr lang="fr-FR" b="1" dirty="0">
                <a:solidFill>
                  <a:srgbClr val="00B050"/>
                </a:solidFill>
              </a:rPr>
              <a:t>$("#</a:t>
            </a:r>
            <a:r>
              <a:rPr lang="fr-FR" b="1" dirty="0" err="1">
                <a:solidFill>
                  <a:srgbClr val="00B050"/>
                </a:solidFill>
              </a:rPr>
              <a:t>ident</a:t>
            </a:r>
            <a:r>
              <a:rPr lang="fr-FR" b="1" dirty="0">
                <a:solidFill>
                  <a:srgbClr val="00B050"/>
                </a:solidFill>
              </a:rPr>
              <a:t>") </a:t>
            </a:r>
            <a:r>
              <a:rPr lang="fr-FR" sz="2900" b="1" dirty="0">
                <a:solidFill>
                  <a:srgbClr val="00B050"/>
                </a:solidFill>
                <a:sym typeface="Wingdings" pitchFamily="2" charset="2"/>
              </a:rPr>
              <a:t></a:t>
            </a:r>
            <a:r>
              <a:rPr lang="fr-FR" b="1" dirty="0">
                <a:solidFill>
                  <a:srgbClr val="00B050"/>
                </a:solidFill>
              </a:rPr>
              <a:t> </a:t>
            </a:r>
            <a:r>
              <a:rPr lang="fr-FR" b="1" dirty="0" err="1">
                <a:solidFill>
                  <a:srgbClr val="00B050"/>
                </a:solidFill>
              </a:rPr>
              <a:t>document.getElementById</a:t>
            </a:r>
            <a:r>
              <a:rPr lang="fr-FR" b="1" dirty="0">
                <a:solidFill>
                  <a:srgbClr val="00B050"/>
                </a:solidFill>
              </a:rPr>
              <a:t>("</a:t>
            </a:r>
            <a:r>
              <a:rPr lang="fr-FR" b="1" dirty="0" err="1">
                <a:solidFill>
                  <a:srgbClr val="00B050"/>
                </a:solidFill>
              </a:rPr>
              <a:t>ident</a:t>
            </a:r>
            <a:r>
              <a:rPr lang="fr-FR" b="1" dirty="0">
                <a:solidFill>
                  <a:srgbClr val="00B050"/>
                </a:solidFill>
              </a:rPr>
              <a:t>")</a:t>
            </a:r>
            <a:r>
              <a:rPr lang="fr-FR" dirty="0"/>
              <a:t> en plus court</a:t>
            </a:r>
          </a:p>
          <a:p>
            <a:pPr algn="just">
              <a:buNone/>
            </a:pPr>
            <a:r>
              <a:rPr lang="fr-FR" dirty="0">
                <a:sym typeface="Wingdings" pitchFamily="2" charset="2"/>
              </a:rPr>
              <a:t></a:t>
            </a:r>
            <a:r>
              <a:rPr lang="fr-FR" b="1" dirty="0">
                <a:solidFill>
                  <a:srgbClr val="00B050"/>
                </a:solidFill>
              </a:rPr>
              <a:t>$("h2")[1]</a:t>
            </a:r>
            <a:r>
              <a:rPr lang="fr-FR" dirty="0"/>
              <a:t> cible le deuxième élément h2 du document.</a:t>
            </a:r>
          </a:p>
          <a:p>
            <a:pPr algn="just">
              <a:buNone/>
            </a:pPr>
            <a:r>
              <a:rPr lang="fr-FR" dirty="0">
                <a:sym typeface="Wingdings" pitchFamily="2" charset="2"/>
              </a:rPr>
              <a:t></a:t>
            </a:r>
            <a:r>
              <a:rPr lang="fr-FR" b="1" dirty="0">
                <a:solidFill>
                  <a:srgbClr val="00B050"/>
                </a:solidFill>
              </a:rPr>
              <a:t>$("p").</a:t>
            </a:r>
            <a:r>
              <a:rPr lang="fr-FR" b="1" dirty="0" err="1">
                <a:solidFill>
                  <a:srgbClr val="00B050"/>
                </a:solidFill>
              </a:rPr>
              <a:t>length</a:t>
            </a:r>
            <a:r>
              <a:rPr lang="fr-FR" dirty="0"/>
              <a:t> donne le nombre de paragraphes dans un document.</a:t>
            </a:r>
          </a:p>
          <a:p>
            <a:pPr algn="just">
              <a:buNone/>
            </a:pPr>
            <a:r>
              <a:rPr lang="fr-FR" b="1" dirty="0">
                <a:sym typeface="Wingdings" pitchFamily="2" charset="2"/>
              </a:rPr>
              <a:t></a:t>
            </a:r>
            <a:r>
              <a:rPr lang="fr-FR" b="1" dirty="0">
                <a:solidFill>
                  <a:srgbClr val="00B050"/>
                </a:solidFill>
              </a:rPr>
              <a:t>$("p")</a:t>
            </a:r>
            <a:r>
              <a:rPr lang="fr-FR" dirty="0"/>
              <a:t> sélectionne tous les éléments p du document.</a:t>
            </a:r>
          </a:p>
          <a:p>
            <a:pPr algn="just">
              <a:buNone/>
            </a:pPr>
            <a:r>
              <a:rPr lang="fr-FR" b="1" dirty="0"/>
              <a:t>	</a:t>
            </a:r>
            <a:r>
              <a:rPr lang="fr-FR" sz="3800" b="1" dirty="0"/>
              <a:t>b] </a:t>
            </a:r>
            <a:r>
              <a:rPr lang="fr-FR" sz="3800" b="1" u="sng" dirty="0"/>
              <a:t>Sélecteur de id:</a:t>
            </a:r>
            <a:endParaRPr lang="fr-FR" sz="3800" u="sng" dirty="0"/>
          </a:p>
          <a:p>
            <a:pPr algn="just">
              <a:buNone/>
            </a:pPr>
            <a:r>
              <a:rPr lang="fr-FR" sz="3100" b="1" dirty="0">
                <a:sym typeface="Wingdings" pitchFamily="2" charset="2"/>
              </a:rPr>
              <a:t></a:t>
            </a:r>
            <a:r>
              <a:rPr lang="fr-FR" sz="3100" b="1" dirty="0">
                <a:solidFill>
                  <a:srgbClr val="00B050"/>
                </a:solidFill>
              </a:rPr>
              <a:t>$("#truc")</a:t>
            </a:r>
            <a:r>
              <a:rPr lang="fr-FR" dirty="0"/>
              <a:t> sélectionne l’élément portant l’identifiant truc.</a:t>
            </a:r>
          </a:p>
          <a:p>
            <a:pPr algn="just">
              <a:buNone/>
            </a:pPr>
            <a:r>
              <a:rPr lang="fr-FR" b="1" dirty="0"/>
              <a:t>	</a:t>
            </a:r>
            <a:r>
              <a:rPr lang="fr-FR" sz="3800" b="1" dirty="0"/>
              <a:t>c] </a:t>
            </a:r>
            <a:r>
              <a:rPr lang="fr-FR" sz="3800" b="1" u="sng" dirty="0"/>
              <a:t>Sélecteur de class:</a:t>
            </a:r>
          </a:p>
          <a:p>
            <a:pPr algn="just">
              <a:buNone/>
            </a:pPr>
            <a:r>
              <a:rPr lang="fr-FR" sz="3100" b="1" dirty="0">
                <a:sym typeface="Wingdings" pitchFamily="2" charset="2"/>
              </a:rPr>
              <a:t></a:t>
            </a:r>
            <a:r>
              <a:rPr lang="fr-FR" sz="3100" b="1" dirty="0">
                <a:solidFill>
                  <a:srgbClr val="00B050"/>
                </a:solidFill>
              </a:rPr>
              <a:t>$(" .truc")</a:t>
            </a:r>
            <a:r>
              <a:rPr lang="fr-FR" dirty="0"/>
              <a:t> sélectionne les éléments portant la classe truc.</a:t>
            </a:r>
          </a:p>
          <a:p>
            <a:pPr algn="just">
              <a:buNone/>
            </a:pPr>
            <a:endParaRPr lang="fr-FR" dirty="0"/>
          </a:p>
          <a:p>
            <a:pPr algn="just"/>
            <a:r>
              <a:rPr lang="fr-FR" b="1" dirty="0">
                <a:solidFill>
                  <a:srgbClr val="00B050"/>
                </a:solidFill>
              </a:rPr>
              <a:t>$("*")</a:t>
            </a:r>
            <a:r>
              <a:rPr lang="fr-FR" dirty="0"/>
              <a:t> sélectionne tous les éléments.</a:t>
            </a:r>
          </a:p>
          <a:p>
            <a:pPr algn="just"/>
            <a:r>
              <a:rPr lang="fr-FR" dirty="0"/>
              <a:t>Il est possible d'indiquer plusieurs sélecteurs, à la manière des CSS : </a:t>
            </a:r>
            <a:r>
              <a:rPr lang="fr-FR" b="1" dirty="0">
                <a:solidFill>
                  <a:srgbClr val="00B050"/>
                </a:solidFill>
              </a:rPr>
              <a:t>$(".truc, </a:t>
            </a:r>
            <a:r>
              <a:rPr lang="fr-FR" b="1" dirty="0" err="1">
                <a:solidFill>
                  <a:srgbClr val="00B050"/>
                </a:solidFill>
              </a:rPr>
              <a:t>div</a:t>
            </a:r>
            <a:r>
              <a:rPr lang="fr-FR" b="1" dirty="0">
                <a:solidFill>
                  <a:srgbClr val="00B050"/>
                </a:solidFill>
              </a:rPr>
              <a:t>, #machin")</a:t>
            </a:r>
            <a:r>
              <a:rPr lang="fr-FR" dirty="0"/>
              <a:t> sélectionne tous les éléments de classe truc, tous les éléments </a:t>
            </a:r>
            <a:r>
              <a:rPr lang="fr-FR" dirty="0" err="1"/>
              <a:t>div</a:t>
            </a:r>
            <a:r>
              <a:rPr lang="fr-FR" dirty="0"/>
              <a:t> et l'élément d'identifiant machin.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9</a:t>
            </a:fld>
            <a:endParaRPr lang="fr-BE"/>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1445</TotalTime>
  <Words>2723</Words>
  <Application>Microsoft Office PowerPoint</Application>
  <PresentationFormat>Affichage à l'écran (4:3)</PresentationFormat>
  <Paragraphs>246</Paragraphs>
  <Slides>32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Times New Roman</vt:lpstr>
      <vt:lpstr>Wingdings</vt:lpstr>
      <vt:lpstr>Thème Office</vt:lpstr>
      <vt:lpstr>Cours jQuery</vt:lpstr>
      <vt:lpstr>Plan du cours</vt:lpstr>
      <vt:lpstr>I. Introduction</vt:lpstr>
      <vt:lpstr>I. Introduction 1.Principe</vt:lpstr>
      <vt:lpstr>I. Introduction 2.Utilisation</vt:lpstr>
      <vt:lpstr>I. Introduction 2.Utilisation</vt:lpstr>
      <vt:lpstr>I. Introduction 3.Utilisation des plugins</vt:lpstr>
      <vt:lpstr>II. Les sélecteurs</vt:lpstr>
      <vt:lpstr>II. Les sélecteurs 1. Les sélecteurs de base</vt:lpstr>
      <vt:lpstr>II. Les sélecteurs 2. Filtrage</vt:lpstr>
      <vt:lpstr>II. Les sélecteurs 2. Filtrage</vt:lpstr>
      <vt:lpstr>II. Les sélecteurs 2. Filtrage</vt:lpstr>
      <vt:lpstr>III. Les évènements</vt:lpstr>
      <vt:lpstr>III. Les évènements 1. Evènements du DOM</vt:lpstr>
      <vt:lpstr>III. Les évènements 2. Nouveaux Evénements</vt:lpstr>
      <vt:lpstr>III. Les évènements 3. Gestionnaires d’événements</vt:lpstr>
      <vt:lpstr>III. Les évènements  4. Exercice: Premiers effets</vt:lpstr>
      <vt:lpstr>III. Les évènements  5. Exercice: Sélecteurs</vt:lpstr>
      <vt:lpstr>IV. Quelques effets</vt:lpstr>
      <vt:lpstr>IV. Quelques effets 1. Apparition, disparition</vt:lpstr>
      <vt:lpstr>IV. Quelques effets 2. Effets personnalisés, contrôle</vt:lpstr>
      <vt:lpstr>IV. Quelques effets 3. Exercice: Effets</vt:lpstr>
      <vt:lpstr>V. Manipulation du DOM</vt:lpstr>
      <vt:lpstr>V. Manipulation du DOM 1. Création des noeuds</vt:lpstr>
      <vt:lpstr>V. Manipulation du DOM 2. Modification des noeuds</vt:lpstr>
      <vt:lpstr>V. Manipulation du DOM 3. Insertion de contenu</vt:lpstr>
      <vt:lpstr>V. Manipulation du DOM 3. Insertion de contenu</vt:lpstr>
      <vt:lpstr>V. Manipulation du DOM 3. Insertion de contenu</vt:lpstr>
      <vt:lpstr>V. Manipulation du DOM 4. Remplacement et suppression(1)</vt:lpstr>
      <vt:lpstr>V. Manipulation du DOM 4. Remplacement et suppression(2)</vt:lpstr>
      <vt:lpstr>V. Manipulation du DOM 5. Exercice: Manipulation du DOM</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Ajax</dc:title>
  <dc:creator>toshiba</dc:creator>
  <cp:lastModifiedBy>MEZGHICH MOHAMED AMINE</cp:lastModifiedBy>
  <cp:revision>103</cp:revision>
  <dcterms:created xsi:type="dcterms:W3CDTF">2012-10-12T14:46:09Z</dcterms:created>
  <dcterms:modified xsi:type="dcterms:W3CDTF">2021-07-30T12:32:14Z</dcterms:modified>
</cp:coreProperties>
</file>