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13" name="Shape 1059" hidden="0"/>
          <p:cNvSpPr>
            <a:spLocks noChangeArrowheads="1" noGrp="1"/>
          </p:cNvSpPr>
          <p:nvPr isPhoto="0"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hidden="0"/>
          <p:cNvSpPr>
            <a:spLocks noChangeArrowheads="1" noGrp="1"/>
          </p:cNvSpPr>
          <p:nvPr isPhoto="0" userDrawn="1"/>
        </p:nvSpPr>
        <p:spPr bwMode="auto">
          <a:xfrm>
            <a:off x="1309514" y="1839834"/>
            <a:ext cx="4011787"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hidden="0"/>
          <p:cNvSpPr>
            <a:spLocks noChangeArrowheads="1" noGrp="1"/>
          </p:cNvSpPr>
          <p:nvPr isPhoto="0" userDrawn="1"/>
        </p:nvSpPr>
        <p:spPr bwMode="auto">
          <a:xfrm>
            <a:off x="6567030"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hidden="0"/>
          <p:cNvSpPr>
            <a:spLocks noChangeArrowheads="1" noGrp="1"/>
          </p:cNvSpPr>
          <p:nvPr isPhoto="0"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hidden="0"/>
          <p:cNvSpPr>
            <a:spLocks noChangeArrowheads="1" noGrp="1"/>
          </p:cNvSpPr>
          <p:nvPr isPhoto="0"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hidden="0"/>
          <p:cNvSpPr>
            <a:spLocks noGrp="1"/>
          </p:cNvSpPr>
          <p:nvPr isPhoto="0" userDrawn="0">
            <p:ph type="subTitle" idx="1" hasCustomPrompt="0"/>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7" name="Заголовок 6" hidden="0"/>
          <p:cNvSpPr>
            <a:spLocks noGrp="1"/>
          </p:cNvSpPr>
          <p:nvPr isPhoto="0" userDrawn="0">
            <p:ph type="title" hasCustomPrompt="0"/>
          </p:nvPr>
        </p:nvSpPr>
        <p:spPr bwMode="auto">
          <a:xfrm>
            <a:off x="4595833" y="1808820"/>
            <a:ext cx="6720745" cy="720079"/>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839199" y="274639"/>
            <a:ext cx="2743200" cy="5851525"/>
          </a:xfrm>
        </p:spPr>
        <p:txBody>
          <a:bodyPr vert="eaVert"/>
          <a:lstStyle>
            <a:lvl1pPr algn="ctr">
              <a:defRPr/>
            </a:lvl1p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a:xfrm>
            <a:off x="609599" y="274639"/>
            <a:ext cx="8026399" cy="5851525"/>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963083" y="4406901"/>
            <a:ext cx="10363199" cy="1362074"/>
          </a:xfrm>
        </p:spPr>
        <p:txBody>
          <a:bodyPr anchor="t"/>
          <a:lstStyle>
            <a:lvl1pPr algn="l">
              <a:defRPr sz="4000" b="1" cap="all"/>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hidden="0"/>
          <p:cNvSpPr>
            <a:spLocks noGrp="1"/>
          </p:cNvSpPr>
          <p:nvPr isPhoto="0" userDrawn="0">
            <p:ph sz="half" idx="2" hasCustomPrompt="0"/>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hidden="0"/>
          <p:cNvSpPr>
            <a:spLocks noGrp="1"/>
          </p:cNvSpPr>
          <p:nvPr isPhoto="0" userDrawn="0">
            <p:ph type="body" sz="quarter" idx="3" hasCustomPrompt="0"/>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5"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4"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609603" y="273049"/>
            <a:ext cx="4011084" cy="1162050"/>
          </a:xfrm>
        </p:spPr>
        <p:txBody>
          <a:bodyPr anchor="b"/>
          <a:lstStyle>
            <a:lvl1pPr algn="l">
              <a:defRPr sz="2000" b="1"/>
            </a:lvl1p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hidden="0"/>
          <p:cNvSpPr>
            <a:spLocks noGrp="1"/>
          </p:cNvSpPr>
          <p:nvPr isPhoto="0" userDrawn="0">
            <p:ph type="body" sz="half" idx="2" hasCustomPrompt="0"/>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389717" y="4800601"/>
            <a:ext cx="7315200" cy="566738"/>
          </a:xfrm>
        </p:spPr>
        <p:txBody>
          <a:bodyPr anchor="b"/>
          <a:lstStyle>
            <a:lvl1pPr algn="l">
              <a:defRPr sz="2000" b="1"/>
            </a:lvl1pPr>
          </a:lstStyle>
          <a:p>
            <a:pPr>
              <a:defRPr/>
            </a:pPr>
            <a:r>
              <a:rPr lang="ru-RU"/>
              <a:t>Образец заголовка</a:t>
            </a:r>
            <a:endParaRPr lang="ru-RU"/>
          </a:p>
        </p:txBody>
      </p:sp>
      <p:sp>
        <p:nvSpPr>
          <p:cNvPr id="3" name="Рисунок 2" hidden="0"/>
          <p:cNvSpPr>
            <a:spLocks noGrp="1"/>
          </p:cNvSpPr>
          <p:nvPr isPhoto="0" userDrawn="0">
            <p:ph type="pic" idx="1" hasCustomPrompt="0"/>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7" name="Shape 1059" hidden="0"/>
          <p:cNvSpPr>
            <a:spLocks noChangeArrowheads="1" noGrp="1"/>
          </p:cNvSpPr>
          <p:nvPr isPhoto="0"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hidden="0"/>
          <p:cNvSpPr>
            <a:spLocks noChangeArrowheads="1" noGrp="1"/>
          </p:cNvSpPr>
          <p:nvPr isPhoto="0"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hidden="0"/>
          <p:cNvSpPr>
            <a:spLocks noChangeArrowheads="1" noGrp="1"/>
          </p:cNvSpPr>
          <p:nvPr isPhoto="0" userDrawn="1"/>
        </p:nvSpPr>
        <p:spPr bwMode="auto">
          <a:xfrm>
            <a:off x="1637456"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hidden="0"/>
          <p:cNvSpPr>
            <a:spLocks noGrp="1"/>
          </p:cNvSpPr>
          <p:nvPr isPhoto="0" userDrawn="0">
            <p:ph type="title" hasCustomPrompt="0"/>
          </p:nvPr>
        </p:nvSpPr>
        <p:spPr bwMode="auto">
          <a:xfrm>
            <a:off x="609599" y="274638"/>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9" y="1600201"/>
            <a:ext cx="10972800" cy="4525962"/>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2" hasCustomPrompt="0"/>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hidden="0"/>
          <p:cNvSpPr>
            <a:spLocks noGrp="1"/>
          </p:cNvSpPr>
          <p:nvPr isPhoto="0" userDrawn="0">
            <p:ph type="sldNum" sz="quarter" idx="4" hasCustomPrompt="0"/>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evathon.com/blog/top-10-best-programming-language-rankings/"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mysql.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s://www.postgresql.org/"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athon.com/blog/firebase-vs-mongodb-stitch-vs-aws-amplify-vs-azure-mobile-apps/" TargetMode="External"/><Relationship Id="rId3" Type="http://schemas.openxmlformats.org/officeDocument/2006/relationships/hyperlink" Target="https://devathon.com/blog/react-vs-or-angular-js-javascript-framework-use/"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pattFill prst="pct30">
          <a:fgClr>
            <a:schemeClr val="accent1">
              <a:lumMod val="40000"/>
              <a:lumOff val="60000"/>
            </a:schemeClr>
          </a:fgClr>
          <a:bgClr>
            <a:srgbClr val="FFFFFF"/>
          </a:bgClr>
        </a:patt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flipH="0" flipV="0">
            <a:off x="4595833" y="1582118"/>
            <a:ext cx="6835818" cy="946781"/>
          </a:xfrm>
        </p:spPr>
        <p:txBody>
          <a:bodyPr vertOverflow="overflow" horzOverflow="clip" vert="horz" wrap="square" lIns="91440" tIns="45720" rIns="91440" bIns="45720" numCol="1" spcCol="0" rtlCol="0" fromWordArt="0" anchor="ctr" anchorCtr="0" forceAA="0" upright="0" compatLnSpc="0">
            <a:normAutofit fontScale="90000" lnSpcReduction="2000"/>
          </a:bodyPr>
          <a:lstStyle/>
          <a:p>
            <a:pPr algn="ctr">
              <a:defRPr/>
            </a:pPr>
            <a:r>
              <a:rPr sz="2600" b="1" i="0" u="none">
                <a:solidFill>
                  <a:schemeClr val="tx1"/>
                </a:solidFill>
                <a:latin typeface="Times New Roman"/>
                <a:ea typeface="Times New Roman"/>
                <a:cs typeface="Times New Roman"/>
              </a:rPr>
              <a:t>MySQL vs PostgreSQL vs</a:t>
            </a:r>
            <a:r>
              <a:rPr sz="2400" b="1" i="0" u="none">
                <a:solidFill>
                  <a:schemeClr val="tx1"/>
                </a:solidFill>
                <a:latin typeface="Times New Roman"/>
                <a:ea typeface="Times New Roman"/>
                <a:cs typeface="Times New Roman"/>
              </a:rPr>
              <a:t> </a:t>
            </a:r>
            <a:r>
              <a:rPr sz="2300" b="1" i="0" u="none">
                <a:solidFill>
                  <a:srgbClr val="000000"/>
                </a:solidFill>
                <a:latin typeface="Times New Roman"/>
                <a:ea typeface="Times New Roman"/>
                <a:cs typeface="Times New Roman"/>
              </a:rPr>
              <a:t>SQL SERVER</a:t>
            </a:r>
            <a:r>
              <a:rPr sz="2400" b="1" i="0" u="none">
                <a:solidFill>
                  <a:srgbClr val="000000"/>
                </a:solidFill>
                <a:latin typeface="Times New Roman"/>
                <a:ea typeface="Times New Roman"/>
                <a:cs typeface="Times New Roman"/>
              </a:rPr>
              <a:t> </a:t>
            </a:r>
            <a:r>
              <a:rPr sz="2600" b="1" i="0" u="none">
                <a:solidFill>
                  <a:schemeClr val="tx1"/>
                </a:solidFill>
                <a:latin typeface="Times New Roman"/>
                <a:ea typeface="Times New Roman"/>
                <a:cs typeface="Times New Roman"/>
              </a:rPr>
              <a:t>: A comparison between 3 popular relational database management systems</a:t>
            </a:r>
            <a:endParaRPr b="1">
              <a:solidFill>
                <a:schemeClr val="tx1"/>
              </a:solidFill>
            </a:endParaRPr>
          </a:p>
        </p:txBody>
      </p:sp>
      <p:sp>
        <p:nvSpPr>
          <p:cNvPr id="3" name="Subtitle 2" hidden="0"/>
          <p:cNvSpPr>
            <a:spLocks noGrp="1"/>
          </p:cNvSpPr>
          <p:nvPr isPhoto="0" userDrawn="0">
            <p:ph type="subTitle" idx="1" hasCustomPrompt="0"/>
          </p:nvPr>
        </p:nvSpPr>
        <p:spPr bwMode="auto">
          <a:xfrm flipH="0" flipV="0">
            <a:off x="873432" y="3386970"/>
            <a:ext cx="10881101" cy="2586333"/>
          </a:xfrm>
        </p:spPr>
        <p:txBody>
          <a:bodyPr/>
          <a:lstStyle/>
          <a:p>
            <a:pPr algn="ctr">
              <a:defRPr/>
            </a:pPr>
            <a:r>
              <a:rPr sz="1800" b="0" i="0" u="none">
                <a:solidFill>
                  <a:srgbClr val="000000"/>
                </a:solidFill>
                <a:latin typeface="Times New Roman"/>
                <a:ea typeface="Times New Roman"/>
                <a:cs typeface="Times New Roman"/>
              </a:rPr>
              <a:t>In this </a:t>
            </a:r>
            <a:r>
              <a:rPr sz="1800" b="0" i="0" u="none">
                <a:solidFill>
                  <a:srgbClr val="000000"/>
                </a:solidFill>
                <a:latin typeface="Droid Sans"/>
                <a:ea typeface="Droid Sans"/>
                <a:cs typeface="Droid Sans"/>
              </a:rPr>
              <a:t>Presentation</a:t>
            </a:r>
            <a:r>
              <a:rPr sz="1800" b="0" i="0" u="none">
                <a:solidFill>
                  <a:srgbClr val="000000"/>
                </a:solidFill>
                <a:latin typeface="Times New Roman"/>
                <a:ea typeface="Times New Roman"/>
                <a:cs typeface="Times New Roman"/>
              </a:rPr>
              <a:t>, i first introduce  MySQL, PostgreSQL, and SQL SERVER,  Then i explain their pros and cons and i  compare them and indicate when one should use them.</a:t>
            </a:r>
            <a:endParaRPr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19432570" name="Заголовок 1" hidden="0"/>
          <p:cNvSpPr>
            <a:spLocks noGrp="1"/>
          </p:cNvSpPr>
          <p:nvPr isPhoto="0" userDrawn="0">
            <p:ph type="title" hasCustomPrompt="0"/>
          </p:nvPr>
        </p:nvSpPr>
        <p:spPr bwMode="auto">
          <a:xfrm flipH="0" flipV="0">
            <a:off x="609598" y="48431"/>
            <a:ext cx="10972800" cy="1130084"/>
          </a:xfrm>
        </p:spPr>
        <p:txBody>
          <a:bodyPr vertOverflow="overflow" horzOverflow="clip" vert="horz" wrap="square" lIns="91440" tIns="45720" rIns="91440" bIns="45720" numCol="1" spcCol="0" rtlCol="0" fromWordArt="0" anchor="ctr" anchorCtr="0" forceAA="0" upright="0" compatLnSpc="0">
            <a:normAutofit/>
          </a:bodyPr>
          <a:lstStyle/>
          <a:p>
            <a:pPr algn="ctr">
              <a:defRPr/>
            </a:pPr>
            <a:r>
              <a:rPr sz="4400" b="1" i="0" u="none">
                <a:solidFill>
                  <a:srgbClr val="333333"/>
                </a:solidFill>
                <a:latin typeface="Times New Roman"/>
                <a:ea typeface="Times New Roman"/>
                <a:cs typeface="Times New Roman"/>
              </a:rPr>
              <a:t>Pros and cons of PostgreSQL</a:t>
            </a:r>
            <a:r>
              <a:rPr sz="4400" b="1"/>
              <a:t> :</a:t>
            </a:r>
            <a:endParaRPr sz="4400" b="1"/>
          </a:p>
        </p:txBody>
      </p:sp>
      <p:sp>
        <p:nvSpPr>
          <p:cNvPr id="1751107232" name="Объект 2" hidden="0"/>
          <p:cNvSpPr>
            <a:spLocks noGrp="1"/>
          </p:cNvSpPr>
          <p:nvPr isPhoto="0" userDrawn="0">
            <p:ph idx="1" hasCustomPrompt="0"/>
          </p:nvPr>
        </p:nvSpPr>
        <p:spPr bwMode="auto">
          <a:xfrm flipH="0" flipV="0">
            <a:off x="276101" y="1130084"/>
            <a:ext cx="11306297" cy="5698855"/>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marL="0" indent="0">
              <a:buFont typeface="Arial"/>
              <a:buNone/>
              <a:defRPr/>
            </a:pPr>
            <a:r>
              <a:rPr sz="1800">
                <a:latin typeface="Droid Sans Mono"/>
                <a:ea typeface="Droid Sans Mono"/>
                <a:cs typeface="Droid Sans Mono"/>
              </a:rPr>
              <a:t>      </a:t>
            </a:r>
            <a:r>
              <a:rPr sz="1800" b="0" i="0" u="none">
                <a:solidFill>
                  <a:srgbClr val="000000"/>
                </a:solidFill>
                <a:latin typeface="Droid Sans Mono"/>
                <a:ea typeface="Droid Sans Mono"/>
                <a:cs typeface="Droid Sans Mono"/>
              </a:rPr>
              <a:t>PostgreSQL offers the following advantages:</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Powerful features:</a:t>
            </a:r>
            <a:r>
              <a:rPr sz="1800" b="0" i="0" u="none">
                <a:solidFill>
                  <a:srgbClr val="000000"/>
                </a:solidFill>
                <a:latin typeface="Droid Sans Mono"/>
                <a:ea typeface="Droid Sans Mono"/>
                <a:cs typeface="Droid Sans Mono"/>
              </a:rPr>
              <a:t> The PostgreSQL developer community claims that it’s a very advanced  RDBMS. Its features support the claim. PostgreSQL supports a wide range  of features like “Multi-version concurrency control” (MVCC), nested  transactions, asynchronous replication, user-defined types, etc.</a:t>
            </a:r>
            <a:endParaRPr sz="1800" b="0" i="0" u="none">
              <a:solidFill>
                <a:srgbClr val="000000"/>
              </a:solidFill>
              <a:latin typeface="Droid Sans Mono"/>
              <a:ea typeface="Droid Sans Mono"/>
              <a:cs typeface="Droid Sans Mono"/>
            </a:endParaRPr>
          </a:p>
          <a:p>
            <a:pPr marL="0" indent="0">
              <a:buFont typeface="Arial"/>
              <a:buNone/>
              <a:defRPr/>
            </a:pPr>
            <a:r>
              <a:rPr sz="1800" b="0" i="0" u="none">
                <a:solidFill>
                  <a:srgbClr val="000000"/>
                </a:solidFill>
                <a:latin typeface="Droid Sans Mono"/>
                <a:ea typeface="Droid Sans Mono"/>
                <a:cs typeface="Droid Sans Mono"/>
              </a:rPr>
              <a:t>  </a:t>
            </a: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The ease of handling transactions:</a:t>
            </a:r>
            <a:r>
              <a:rPr sz="1800" b="0" i="0" u="none">
                <a:solidFill>
                  <a:srgbClr val="000000"/>
                </a:solidFill>
                <a:latin typeface="Droid Sans Mono"/>
                <a:ea typeface="Droid Sans Mono"/>
                <a:cs typeface="Droid Sans Mono"/>
              </a:rPr>
              <a:t> Traditional RDBMSs like Oracle provide SQL statements like INSERT,  UPDATE, and DELETE for handling transactions. However, PostgreSQL  provides DDL (Data Definition Language) statements for transactions too.  This makes transaction-handling easier.</a:t>
            </a:r>
            <a:endParaRPr sz="1800" b="0" i="0" u="none">
              <a:solidFill>
                <a:srgbClr val="000000"/>
              </a:solidFill>
              <a:latin typeface="Droid Sans Mono"/>
              <a:ea typeface="Droid Sans Mono"/>
              <a:cs typeface="Droid Sans Mono"/>
            </a:endParaRPr>
          </a:p>
          <a:p>
            <a:pPr marL="0" indent="0">
              <a:buFont typeface="Arial"/>
              <a:buNone/>
              <a:defRPr/>
            </a:pPr>
            <a:r>
              <a:rPr sz="1800" b="0" i="0" u="none">
                <a:solidFill>
                  <a:srgbClr val="000000"/>
                </a:solidFill>
                <a:latin typeface="Droid Sans Mono"/>
                <a:ea typeface="Droid Sans Mono"/>
                <a:cs typeface="Droid Sans Mono"/>
              </a:rPr>
              <a:t> </a:t>
            </a: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“Code comments”: </a:t>
            </a:r>
            <a:r>
              <a:rPr sz="1800" b="0" i="0" u="none">
                <a:solidFill>
                  <a:srgbClr val="000000"/>
                </a:solidFill>
                <a:latin typeface="Droid Sans Mono"/>
                <a:ea typeface="Droid Sans Mono"/>
                <a:cs typeface="Droid Sans Mono"/>
              </a:rPr>
              <a:t>When  you code an application using PostgreSQL, this RDBMS provides you with  “code comments”. This helps you to understand what the code would do.  You can then modify your code.</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Parameters:</a:t>
            </a:r>
            <a:r>
              <a:rPr sz="1800" b="0" i="0" u="none">
                <a:solidFill>
                  <a:srgbClr val="000000"/>
                </a:solidFill>
                <a:latin typeface="Droid Sans Mono"/>
                <a:ea typeface="Droid Sans Mono"/>
                <a:cs typeface="Droid Sans Mono"/>
              </a:rPr>
              <a:t> You can adjust several parameters when you use PostgreSQL, which helps you to gain better productivity. </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Extensibility:</a:t>
            </a:r>
            <a:r>
              <a:rPr sz="1800" b="0" i="0" u="none">
                <a:solidFill>
                  <a:srgbClr val="000000"/>
                </a:solidFill>
                <a:latin typeface="Droid Sans Mono"/>
                <a:ea typeface="Droid Sans Mono"/>
                <a:cs typeface="Droid Sans Mono"/>
              </a:rPr>
              <a:t> You can create a new feature and add it to PostgreSQL. This extensibility is a powerful aid to developers.</a:t>
            </a:r>
            <a:endParaRPr sz="18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64760943" name="Заголовок 1" hidden="0"/>
          <p:cNvSpPr>
            <a:spLocks noGrp="1"/>
          </p:cNvSpPr>
          <p:nvPr isPhoto="0" userDrawn="0">
            <p:ph type="title" hasCustomPrompt="0"/>
          </p:nvPr>
        </p:nvSpPr>
        <p:spPr bwMode="auto">
          <a:xfrm>
            <a:off x="2341284" y="5414075"/>
            <a:ext cx="7315200" cy="566737"/>
          </a:xfrm>
        </p:spPr>
        <p:txBody>
          <a:bodyPr vertOverflow="overflow" horzOverflow="clip" vert="horz" wrap="square" lIns="91440" tIns="45720" rIns="91440" bIns="45720" numCol="1" spcCol="0" rtlCol="0" fromWordArt="0" anchor="b" anchorCtr="0" forceAA="0" upright="0" compatLnSpc="0">
            <a:normAutofit fontScale="95000" lnSpcReduction="1000"/>
          </a:bodyPr>
          <a:lstStyle>
            <a:lvl1pPr algn="l">
              <a:defRPr sz="2000" b="1"/>
            </a:lvl1pPr>
          </a:lstStyle>
          <a:p>
            <a:pPr>
              <a:defRPr/>
            </a:pPr>
            <a:r>
              <a:rPr sz="3600" b="0">
                <a:solidFill>
                  <a:srgbClr val="FF0000"/>
                </a:solidFill>
              </a:rPr>
              <a:t>Let’s not also forget that :</a:t>
            </a:r>
            <a:endParaRPr sz="3600" b="0">
              <a:solidFill>
                <a:srgbClr val="FF0000"/>
              </a:solidFill>
            </a:endParaRPr>
          </a:p>
        </p:txBody>
      </p:sp>
      <p:sp>
        <p:nvSpPr>
          <p:cNvPr id="395985278" name="Рисунок 2" hidden="0"/>
          <p:cNvSpPr>
            <a:spLocks noGrp="1"/>
          </p:cNvSpPr>
          <p:nvPr isPhoto="0" userDrawn="0">
            <p:ph type="pic" idx="1" hasCustomPrompt="0"/>
          </p:nvPr>
        </p:nvSpPr>
        <p:spPr bwMode="auto">
          <a:xfrm flipH="0" flipV="0">
            <a:off x="57867" y="96864"/>
            <a:ext cx="11890394" cy="5317211"/>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261850" indent="-261850">
              <a:buFont typeface="Arial"/>
              <a:buChar char="•"/>
              <a:defRPr/>
            </a:pPr>
            <a:r>
              <a:rPr sz="1800" b="1" i="0" u="none">
                <a:solidFill>
                  <a:srgbClr val="000000"/>
                </a:solidFill>
                <a:latin typeface="Droid Sans Mono"/>
                <a:ea typeface="Droid Sans Mono"/>
                <a:cs typeface="Droid Sans Mono"/>
              </a:rPr>
              <a:t>Security:</a:t>
            </a:r>
            <a:r>
              <a:rPr sz="1800" b="0" i="0" u="none">
                <a:solidFill>
                  <a:srgbClr val="000000"/>
                </a:solidFill>
                <a:latin typeface="Droid Sans Mono"/>
                <a:ea typeface="Droid Sans Mono"/>
                <a:cs typeface="Droid Sans Mono"/>
              </a:rPr>
              <a:t> Several experts in the field of databases consider PostgreSQL highly  secure. PostgreSQL provides security features at the level of the  application, database, environment, and users. </a:t>
            </a: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 </a:t>
            </a:r>
            <a:endParaRPr sz="1800" b="0" i="0" u="none">
              <a:solidFill>
                <a:srgbClr val="000000"/>
              </a:solidFill>
              <a:latin typeface="Droid Sans Mono"/>
              <a:ea typeface="Droid Sans Mono"/>
              <a:cs typeface="Droid Sans Mono"/>
            </a:endParaRPr>
          </a:p>
          <a:p>
            <a:pPr marL="261850" indent="-261850">
              <a:buFont typeface="Arial"/>
              <a:buChar char="•"/>
              <a:defRPr/>
            </a:pPr>
            <a:r>
              <a:rPr sz="1800" b="1" i="0" u="none">
                <a:solidFill>
                  <a:srgbClr val="000000"/>
                </a:solidFill>
                <a:latin typeface="Droid Sans Mono"/>
                <a:ea typeface="Droid Sans Mono"/>
                <a:cs typeface="Droid Sans Mono"/>
              </a:rPr>
              <a:t>“Rich” SQL:</a:t>
            </a:r>
            <a:r>
              <a:rPr sz="1800" b="0" i="0" u="none">
                <a:solidFill>
                  <a:srgbClr val="000000"/>
                </a:solidFill>
                <a:latin typeface="Droid Sans Mono"/>
                <a:ea typeface="Droid Sans Mono"/>
                <a:cs typeface="Droid Sans Mono"/>
              </a:rPr>
              <a:t> PostgreSQL supports a wide range of SQL syntaxes. A few examples are  common table expressions and “Windows functions”, furthermore, this  RDBMS handles unstructured data.  </a:t>
            </a:r>
            <a:endParaRPr sz="1800" b="0" i="0" u="none">
              <a:solidFill>
                <a:srgbClr val="000000"/>
              </a:solidFill>
              <a:latin typeface="Droid Sans Mono"/>
              <a:ea typeface="Droid Sans Mono"/>
              <a:cs typeface="Droid Sans Mono"/>
            </a:endParaRPr>
          </a:p>
          <a:p>
            <a:pPr marL="261850" indent="-261850">
              <a:buFont typeface="Arial"/>
              <a:buChar char="•"/>
              <a:defRPr/>
            </a:pPr>
            <a:r>
              <a:rPr sz="1800" b="1" i="0" u="none">
                <a:solidFill>
                  <a:srgbClr val="000000"/>
                </a:solidFill>
                <a:latin typeface="Droid Sans Mono"/>
                <a:ea typeface="Droid Sans Mono"/>
                <a:cs typeface="Droid Sans Mono"/>
              </a:rPr>
              <a:t>Flexibility:</a:t>
            </a:r>
            <a:r>
              <a:rPr sz="1800" b="0" i="0" u="none">
                <a:solidFill>
                  <a:srgbClr val="000000"/>
                </a:solidFill>
                <a:latin typeface="Droid Sans Mono"/>
                <a:ea typeface="Droid Sans Mono"/>
                <a:cs typeface="Droid Sans Mono"/>
              </a:rPr>
              <a:t> Developers can code stored functions in popular </a:t>
            </a:r>
            <a:r>
              <a:rPr sz="1800" b="0" i="0" u="sng">
                <a:solidFill>
                  <a:srgbClr val="000000"/>
                </a:solidFill>
                <a:latin typeface="Droid Sans Mono"/>
                <a:ea typeface="Droid Sans Mono"/>
                <a:cs typeface="Droid Sans Mono"/>
                <a:hlinkClick r:id="rId2" tooltip="https://devathon.com/blog/top-10-best-programming-language-rankings/"/>
              </a:rPr>
              <a:t>programming languages</a:t>
            </a:r>
            <a:r>
              <a:rPr sz="1800" b="0" i="0" u="none">
                <a:solidFill>
                  <a:srgbClr val="000000"/>
                </a:solidFill>
                <a:latin typeface="Droid Sans Mono"/>
                <a:ea typeface="Droid Sans Mono"/>
                <a:cs typeface="Droid Sans Mono"/>
              </a:rPr>
              <a:t> like Java, Python, etc. This helps them to add powerful capabilities to their apps. </a:t>
            </a:r>
            <a:endParaRPr sz="1800" b="0" i="0" u="none">
              <a:solidFill>
                <a:srgbClr val="000000"/>
              </a:solidFill>
              <a:latin typeface="Droid Sans Mono"/>
              <a:ea typeface="Droid Sans Mono"/>
              <a:cs typeface="Droid Sans Mono"/>
            </a:endParaRPr>
          </a:p>
          <a:p>
            <a:pPr marL="261850" indent="-261850">
              <a:buFont typeface="Arial"/>
              <a:buChar char="•"/>
              <a:defRPr/>
            </a:pPr>
            <a:endParaRPr sz="1800" b="0" i="0" u="none">
              <a:solidFill>
                <a:srgbClr val="000000"/>
              </a:solidFill>
              <a:latin typeface="Droid Sans Mono"/>
              <a:ea typeface="Droid Sans Mono"/>
              <a:cs typeface="Droid Sans Mono"/>
            </a:endParaRPr>
          </a:p>
          <a:p>
            <a:pPr marL="261850" indent="-261850">
              <a:buFont typeface="Arial"/>
              <a:buChar char="•"/>
              <a:defRPr/>
            </a:pPr>
            <a:r>
              <a:rPr sz="1800" b="1" i="0" u="none">
                <a:solidFill>
                  <a:srgbClr val="000000"/>
                </a:solidFill>
                <a:latin typeface="Droid Sans Mono"/>
                <a:ea typeface="Droid Sans Mono"/>
                <a:cs typeface="Droid Sans Mono"/>
              </a:rPr>
              <a:t>Performance:</a:t>
            </a:r>
            <a:r>
              <a:rPr sz="1800" b="0" i="0" u="none">
                <a:solidFill>
                  <a:srgbClr val="000000"/>
                </a:solidFill>
                <a:latin typeface="Droid Sans Mono"/>
                <a:ea typeface="Droid Sans Mono"/>
                <a:cs typeface="Droid Sans Mono"/>
              </a:rPr>
              <a:t> PostgreSQL 10 and above releases can utilize all the cores of modern  computer processors. This helps PostgreSQL deliver a robust performance.  You can implement partitioning in PostgreSQL, which further improves  the performance of the database.</a:t>
            </a: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 </a:t>
            </a:r>
            <a:endParaRPr sz="1800" b="0" i="0" u="none">
              <a:solidFill>
                <a:srgbClr val="000000"/>
              </a:solidFill>
              <a:latin typeface="Droid Sans Mono"/>
              <a:ea typeface="Droid Sans Mono"/>
              <a:cs typeface="Droid Sans Mono"/>
            </a:endParaRPr>
          </a:p>
          <a:p>
            <a:pPr marL="261850" indent="-261850">
              <a:buFont typeface="Arial"/>
              <a:buChar char="•"/>
              <a:defRPr/>
            </a:pPr>
            <a:r>
              <a:rPr sz="1800" b="1" i="0" u="none">
                <a:solidFill>
                  <a:srgbClr val="000000"/>
                </a:solidFill>
                <a:latin typeface="Droid Sans Mono"/>
                <a:ea typeface="Droid Sans Mono"/>
                <a:cs typeface="Droid Sans Mono"/>
              </a:rPr>
              <a:t>Popularity:</a:t>
            </a:r>
            <a:r>
              <a:rPr sz="1800" b="0" i="0" u="none">
                <a:solidFill>
                  <a:srgbClr val="000000"/>
                </a:solidFill>
                <a:latin typeface="Droid Sans Mono"/>
                <a:ea typeface="Droid Sans Mono"/>
                <a:cs typeface="Droid Sans Mono"/>
              </a:rPr>
              <a:t> The high popularity of PostgreSQL delivers multiple advantages. Most of  the popular tools for database management or development support  PostgreSQL. You will find that most developers have experience in  PostgreSQL.</a:t>
            </a:r>
            <a:endParaRPr sz="1800" b="0" i="0" u="none">
              <a:solidFill>
                <a:srgbClr val="000000"/>
              </a:solidFill>
              <a:latin typeface="Droid Sans Mono"/>
              <a:ea typeface="Droid Sans Mono"/>
              <a:cs typeface="Droid Sans Mono"/>
            </a:endParaRPr>
          </a:p>
          <a:p>
            <a:pPr marL="261850" indent="-261850">
              <a:buFont typeface="Arial"/>
              <a:buChar char="•"/>
              <a:defRPr/>
            </a:pPr>
            <a:endParaRPr sz="1800" b="0" i="0" u="none">
              <a:solidFill>
                <a:srgbClr val="000000"/>
              </a:solidFill>
              <a:latin typeface="Droid Sans Mono"/>
              <a:ea typeface="Droid Sans Mono"/>
              <a:cs typeface="Droid Sans Mono"/>
            </a:endParaRPr>
          </a:p>
          <a:p>
            <a:pPr marL="438080" indent="-438080">
              <a:buFont typeface="Arial"/>
              <a:buChar char="•"/>
              <a:defRPr/>
            </a:pPr>
            <a:r>
              <a:rPr sz="1800" b="1" i="0" u="none">
                <a:solidFill>
                  <a:srgbClr val="000000"/>
                </a:solidFill>
                <a:latin typeface="Droid Sans Mono"/>
                <a:ea typeface="Droid Sans Mono"/>
                <a:cs typeface="Droid Sans Mono"/>
              </a:rPr>
              <a:t>Support:</a:t>
            </a:r>
            <a:r>
              <a:rPr sz="1800" b="0" i="0" u="none">
                <a:solidFill>
                  <a:srgbClr val="000000"/>
                </a:solidFill>
                <a:latin typeface="Droid Sans Mono"/>
                <a:ea typeface="Droid Sans Mono"/>
                <a:cs typeface="Droid Sans Mono"/>
              </a:rPr>
              <a:t> You can find excellent community support for PostgreSQL. The vibrant  developer community is diverse, and PostgreSQL receives regular  enhancements. </a:t>
            </a:r>
            <a:endParaRPr sz="1800" b="0" i="0" u="none">
              <a:solidFill>
                <a:srgbClr val="000000"/>
              </a:solidFill>
              <a:latin typeface="Droid Sans Mono"/>
              <a:ea typeface="Droid Sans Mono"/>
              <a:cs typeface="Droid Sans Mono"/>
            </a:endParaRPr>
          </a:p>
        </p:txBody>
      </p:sp>
      <p:sp>
        <p:nvSpPr>
          <p:cNvPr id="2048711684" name="Текст 3" hidden="0"/>
          <p:cNvSpPr>
            <a:spLocks noGrp="1"/>
          </p:cNvSpPr>
          <p:nvPr isPhoto="0" userDrawn="0">
            <p:ph type="body" sz="half" idx="2" hasCustomPrompt="0"/>
          </p:nvPr>
        </p:nvSpPr>
        <p:spPr bwMode="auto">
          <a:xfrm>
            <a:off x="2341284" y="6029244"/>
            <a:ext cx="73152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r>
              <a:rPr sz="1800" b="0" i="1" u="none">
                <a:solidFill>
                  <a:srgbClr val="000000"/>
                </a:solidFill>
                <a:latin typeface="Droid Sans"/>
                <a:ea typeface="Droid Sans"/>
                <a:cs typeface="Droid Sans"/>
              </a:rPr>
              <a:t>PostgreSQL has a few disadvantages, which are as follows:</a:t>
            </a:r>
            <a:endParaRPr sz="1800" i="1">
              <a:solidFill>
                <a:schemeClr val="tx1"/>
              </a:solidFill>
              <a:latin typeface="Droid Sans"/>
              <a:ea typeface="Droid Sans"/>
              <a:cs typeface="Droid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89544759" name="" hidden="0"/>
          <p:cNvSpPr txBox="1"/>
          <p:nvPr isPhoto="0" userDrawn="0"/>
        </p:nvSpPr>
        <p:spPr bwMode="auto">
          <a:xfrm flipH="0" flipV="0">
            <a:off x="66228" y="290593"/>
            <a:ext cx="11785313" cy="557787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marL="283879" indent="-283879">
              <a:buFont typeface="Arial"/>
              <a:buChar char="•"/>
              <a:defRPr/>
            </a:pPr>
            <a:r>
              <a:rPr sz="1800" b="1" i="0" u="none">
                <a:solidFill>
                  <a:srgbClr val="000000"/>
                </a:solidFill>
                <a:latin typeface="Droid Sans Mono"/>
                <a:ea typeface="Droid Sans Mono"/>
                <a:cs typeface="Droid Sans Mono"/>
              </a:rPr>
              <a:t>The lack of data compression:</a:t>
            </a:r>
            <a:r>
              <a:rPr sz="1800" b="0" i="0" u="none">
                <a:solidFill>
                  <a:srgbClr val="000000"/>
                </a:solidFill>
                <a:latin typeface="Droid Sans Mono"/>
                <a:ea typeface="Droid Sans Mono"/>
                <a:cs typeface="Droid Sans Mono"/>
              </a:rPr>
              <a:t> PostgreSQL lacks data compression capabilities. This can adversely impact performance in high-volume application systems. </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1" i="0" u="none">
                <a:solidFill>
                  <a:srgbClr val="000000"/>
                </a:solidFill>
                <a:latin typeface="Droid Sans Mono"/>
                <a:ea typeface="Droid Sans Mono"/>
                <a:cs typeface="Droid Sans Mono"/>
              </a:rPr>
              <a:t>Analytics-related limitations:</a:t>
            </a:r>
            <a:r>
              <a:rPr sz="1800" b="0" i="0" u="none">
                <a:solidFill>
                  <a:srgbClr val="000000"/>
                </a:solidFill>
                <a:latin typeface="Droid Sans Mono"/>
                <a:ea typeface="Droid Sans Mono"/>
                <a:cs typeface="Droid Sans Mono"/>
              </a:rPr>
              <a:t> Many developers use PostgreSQL for data science projects. However, it  has a few limitations in this area. PostgreSQL doesn’t store tables as  columns. It stores tables as rows. Analytics projects benefit from  tables stored as columns, which also enables data compression. The lack  of powerful “Machine Learning” (ML) libraries in PostgreSQL is another  example. Analytics projects require powerful ML libraries. In the case  of PostgreSQL, you will need to use an external library if you need a  powerful ML library.  </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1" i="0" u="none">
                <a:solidFill>
                  <a:srgbClr val="000000"/>
                </a:solidFill>
                <a:latin typeface="Droid Sans Mono"/>
                <a:ea typeface="Droid Sans Mono"/>
                <a:cs typeface="Droid Sans Mono"/>
              </a:rPr>
              <a:t>Performance-related limitations:</a:t>
            </a:r>
            <a:r>
              <a:rPr sz="1800" b="0" i="0" u="none">
                <a:solidFill>
                  <a:srgbClr val="000000"/>
                </a:solidFill>
                <a:latin typeface="Droid Sans Mono"/>
                <a:ea typeface="Droid Sans Mono"/>
                <a:cs typeface="Droid Sans Mono"/>
              </a:rPr>
              <a:t> PostgreSQL has a few performance issues. This is noticeable in the case of large databases. </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1" i="0" u="none">
                <a:solidFill>
                  <a:srgbClr val="000000"/>
                </a:solidFill>
                <a:latin typeface="Droid Sans Mono"/>
                <a:ea typeface="Droid Sans Mono"/>
                <a:cs typeface="Droid Sans Mono"/>
              </a:rPr>
              <a:t>Administration-related challenges: </a:t>
            </a:r>
            <a:r>
              <a:rPr sz="1800" b="0" i="0" u="none">
                <a:solidFill>
                  <a:srgbClr val="000000"/>
                </a:solidFill>
                <a:latin typeface="Droid Sans Mono"/>
                <a:ea typeface="Droid Sans Mono"/>
                <a:cs typeface="Droid Sans Mono"/>
              </a:rPr>
              <a:t>Certain tasks like back-up and recovery can be hard when you use PostgreSQL. </a:t>
            </a:r>
            <a:endParaRPr sz="18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1893836" name="Заголовок 1" hidden="0"/>
          <p:cNvSpPr>
            <a:spLocks noGrp="1"/>
          </p:cNvSpPr>
          <p:nvPr isPhoto="0" userDrawn="0">
            <p:ph type="title" hasCustomPrompt="0"/>
          </p:nvPr>
        </p:nvSpPr>
        <p:spPr bwMode="auto"/>
        <p:txBody>
          <a:bodyPr/>
          <a:lstStyle/>
          <a:p>
            <a:pPr algn="ctr">
              <a:defRPr/>
            </a:pPr>
            <a:r>
              <a:rPr sz="3600" b="1" i="0" u="none">
                <a:solidFill>
                  <a:srgbClr val="333333"/>
                </a:solidFill>
                <a:latin typeface="Droid Sans"/>
                <a:ea typeface="Droid Sans"/>
                <a:cs typeface="Droid Sans"/>
              </a:rPr>
              <a:t>What is PostgreSQL used for</a:t>
            </a:r>
            <a:r>
              <a:rPr sz="3600" b="1">
                <a:latin typeface="Droid Sans"/>
                <a:ea typeface="Droid Sans"/>
                <a:cs typeface="Droid Sans"/>
              </a:rPr>
              <a:t> :</a:t>
            </a:r>
            <a:endParaRPr/>
          </a:p>
        </p:txBody>
      </p:sp>
      <p:pic>
        <p:nvPicPr>
          <p:cNvPr id="479441681" name="" hidden="0"/>
          <p:cNvPicPr>
            <a:picLocks noChangeAspect="1"/>
          </p:cNvPicPr>
          <p:nvPr isPhoto="0" userDrawn="0">
            <p:ph idx="1" hasCustomPrompt="0"/>
          </p:nvPr>
        </p:nvPicPr>
        <p:blipFill>
          <a:blip r:embed="rId2"/>
          <a:stretch/>
        </p:blipFill>
        <p:spPr bwMode="auto">
          <a:xfrm rot="0" flipH="0" flipV="0">
            <a:off x="1809748" y="1958181"/>
            <a:ext cx="9460462" cy="46124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07880171" name="Заголовок 1" hidden="0"/>
          <p:cNvSpPr>
            <a:spLocks noGrp="1"/>
          </p:cNvSpPr>
          <p:nvPr isPhoto="0" userDrawn="0">
            <p:ph type="title" hasCustomPrompt="0"/>
          </p:nvPr>
        </p:nvSpPr>
        <p:spPr bwMode="auto"/>
        <p:txBody>
          <a:bodyPr/>
          <a:lstStyle/>
          <a:p>
            <a:pPr algn="ctr">
              <a:defRPr/>
            </a:pPr>
            <a:r>
              <a:rPr b="1"/>
              <a:t>SQL server overview</a:t>
            </a:r>
            <a:r>
              <a:rPr/>
              <a:t> :</a:t>
            </a:r>
            <a:endParaRPr/>
          </a:p>
        </p:txBody>
      </p:sp>
      <p:pic>
        <p:nvPicPr>
          <p:cNvPr id="480841427" name="" hidden="0"/>
          <p:cNvPicPr>
            <a:picLocks noChangeAspect="1"/>
          </p:cNvPicPr>
          <p:nvPr isPhoto="0" userDrawn="0">
            <p:ph idx="1" hasCustomPrompt="0"/>
          </p:nvPr>
        </p:nvPicPr>
        <p:blipFill>
          <a:blip r:embed="rId2"/>
          <a:stretch/>
        </p:blipFill>
        <p:spPr bwMode="auto">
          <a:xfrm rot="0" flipH="0" flipV="0">
            <a:off x="3738138" y="1417637"/>
            <a:ext cx="4715721" cy="3111284"/>
          </a:xfrm>
          <a:prstGeom prst="rect">
            <a:avLst/>
          </a:prstGeom>
        </p:spPr>
      </p:pic>
      <p:sp>
        <p:nvSpPr>
          <p:cNvPr id="1316227646" name="" hidden="0"/>
          <p:cNvSpPr txBox="1"/>
          <p:nvPr isPhoto="0" userDrawn="0"/>
        </p:nvSpPr>
        <p:spPr bwMode="auto">
          <a:xfrm flipH="0" flipV="0">
            <a:off x="114660" y="5502174"/>
            <a:ext cx="11946682" cy="118875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800" b="0" i="0" u="none">
                <a:solidFill>
                  <a:srgbClr val="000000"/>
                </a:solidFill>
                <a:latin typeface="Droid Sans Mono"/>
                <a:ea typeface="Droid Sans Mono"/>
                <a:cs typeface="Droid Sans Mono"/>
              </a:rPr>
              <a:t>SQL Server is a data engine introduced by Microsoft. It provides an  environment used to create and manage databases. It allows secure and  efficient storage. It provides other components and services that  support the business intelligence platform to generate reports and help  analyze the data.</a:t>
            </a:r>
            <a:endParaRPr sz="1800">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73849636" name="Заголовок 1" hidden="0"/>
          <p:cNvSpPr>
            <a:spLocks noGrp="1"/>
          </p:cNvSpPr>
          <p:nvPr isPhoto="0" userDrawn="0">
            <p:ph type="title" hasCustomPrompt="0"/>
          </p:nvPr>
        </p:nvSpPr>
        <p:spPr bwMode="auto">
          <a:xfrm flipH="0" flipV="0">
            <a:off x="706463" y="32476"/>
            <a:ext cx="10676756" cy="855446"/>
          </a:xfrm>
        </p:spPr>
        <p:txBody>
          <a:bodyPr/>
          <a:lstStyle/>
          <a:p>
            <a:pPr algn="ctr">
              <a:defRPr/>
            </a:pPr>
            <a:r>
              <a:rPr b="1"/>
              <a:t>Key features of SQL server :</a:t>
            </a:r>
            <a:endParaRPr b="1"/>
          </a:p>
        </p:txBody>
      </p:sp>
      <p:sp>
        <p:nvSpPr>
          <p:cNvPr id="737351387" name="Объект 2" hidden="0"/>
          <p:cNvSpPr>
            <a:spLocks noGrp="1"/>
          </p:cNvSpPr>
          <p:nvPr isPhoto="0" userDrawn="0">
            <p:ph idx="1" hasCustomPrompt="0"/>
          </p:nvPr>
        </p:nvSpPr>
        <p:spPr bwMode="auto">
          <a:xfrm flipH="0" flipV="0">
            <a:off x="340677" y="968643"/>
            <a:ext cx="11769025" cy="5892584"/>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sz="1800" b="1" i="0" u="none">
                <a:solidFill>
                  <a:srgbClr val="000000"/>
                </a:solidFill>
                <a:latin typeface="Droid Sans Mono"/>
                <a:ea typeface="Droid Sans Mono"/>
                <a:cs typeface="Droid Sans Mono"/>
              </a:rPr>
              <a:t>Scalability: </a:t>
            </a:r>
            <a:r>
              <a:rPr sz="1800" b="0" i="0" u="none">
                <a:solidFill>
                  <a:srgbClr val="000000"/>
                </a:solidFill>
                <a:latin typeface="Droid Sans Mono"/>
                <a:ea typeface="Droid Sans Mono"/>
                <a:cs typeface="Droid Sans Mono"/>
              </a:rPr>
              <a:t>It allows distributing  data in the large tables into different file groups. The server can  access the file groups simultaneously.</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CLR integration: </a:t>
            </a:r>
            <a:r>
              <a:rPr sz="1800" b="0" i="0" u="none">
                <a:solidFill>
                  <a:srgbClr val="000000"/>
                </a:solidFill>
                <a:latin typeface="Droid Sans Mono"/>
                <a:ea typeface="Droid Sans Mono"/>
                <a:cs typeface="Droid Sans Mono"/>
              </a:rPr>
              <a:t>It allows user to use the CLR features of the .NET Framework into the server database.</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 Service oriented architecture: </a:t>
            </a:r>
            <a:r>
              <a:rPr sz="1800" b="0" i="0" u="none">
                <a:solidFill>
                  <a:srgbClr val="000000"/>
                </a:solidFill>
                <a:latin typeface="Droid Sans Mono"/>
                <a:ea typeface="Droid Sans Mono"/>
                <a:cs typeface="Droid Sans Mono"/>
              </a:rPr>
              <a:t>It provides distributed, asynchronous application framework for large scale applications.</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 Web services support: </a:t>
            </a:r>
            <a:r>
              <a:rPr sz="1800" b="0" i="0" u="none">
                <a:solidFill>
                  <a:srgbClr val="000000"/>
                </a:solidFill>
                <a:latin typeface="Droid Sans Mono"/>
                <a:ea typeface="Droid Sans Mono"/>
                <a:cs typeface="Droid Sans Mono"/>
              </a:rPr>
              <a:t>It allows direct access to the data from web services by implementing the HTTP endpoints.</a:t>
            </a: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 High security: </a:t>
            </a:r>
            <a:r>
              <a:rPr sz="1800" b="0" i="0" u="none">
                <a:solidFill>
                  <a:srgbClr val="000000"/>
                </a:solidFill>
                <a:latin typeface="Droid Sans Mono"/>
                <a:ea typeface="Droid Sans Mono"/>
                <a:cs typeface="Droid Sans Mono"/>
              </a:rPr>
              <a:t>It implements high security by adding policies for log on and passwords.</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 Support for data migration and analysis: </a:t>
            </a:r>
            <a:r>
              <a:rPr sz="1800" b="0" i="0" u="none">
                <a:solidFill>
                  <a:srgbClr val="000000"/>
                </a:solidFill>
                <a:latin typeface="Droid Sans Mono"/>
                <a:ea typeface="Droid Sans Mono"/>
                <a:cs typeface="Droid Sans Mono"/>
              </a:rPr>
              <a:t>It provides tools to migrate data from data sources to a common database.</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 Policy based management: </a:t>
            </a:r>
            <a:r>
              <a:rPr sz="1800" b="0" i="0" u="none">
                <a:solidFill>
                  <a:srgbClr val="000000"/>
                </a:solidFill>
                <a:latin typeface="Droid Sans Mono"/>
                <a:ea typeface="Droid Sans Mono"/>
                <a:cs typeface="Droid Sans Mono"/>
              </a:rPr>
              <a:t>It is used to define a set of policies for configuring and managing data.</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 Resource governor: </a:t>
            </a:r>
            <a:r>
              <a:rPr sz="1800" b="0" i="0" u="none">
                <a:solidFill>
                  <a:srgbClr val="000000"/>
                </a:solidFill>
                <a:latin typeface="Droid Sans Mono"/>
                <a:ea typeface="Droid Sans Mono"/>
                <a:cs typeface="Droid Sans Mono"/>
              </a:rPr>
              <a:t>It is used to manage the workload of the server by allocating and managing resources.</a:t>
            </a:r>
            <a:endParaRPr sz="18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56179" name="Заголовок 1" hidden="0"/>
          <p:cNvSpPr>
            <a:spLocks noGrp="1"/>
          </p:cNvSpPr>
          <p:nvPr isPhoto="0" userDrawn="0">
            <p:ph type="title" hasCustomPrompt="0"/>
          </p:nvPr>
        </p:nvSpPr>
        <p:spPr bwMode="auto">
          <a:xfrm flipH="0" flipV="0">
            <a:off x="609598" y="32476"/>
            <a:ext cx="10972800" cy="952310"/>
          </a:xfrm>
        </p:spPr>
        <p:txBody>
          <a:bodyPr/>
          <a:lstStyle/>
          <a:p>
            <a:pPr algn="ctr">
              <a:defRPr/>
            </a:pPr>
            <a:r>
              <a:rPr b="1"/>
              <a:t>Pros and cons of SQL server  :</a:t>
            </a:r>
            <a:endParaRPr b="1"/>
          </a:p>
        </p:txBody>
      </p:sp>
      <p:sp>
        <p:nvSpPr>
          <p:cNvPr id="200963385" name="Объект 2" hidden="0"/>
          <p:cNvSpPr>
            <a:spLocks noGrp="1"/>
          </p:cNvSpPr>
          <p:nvPr isPhoto="0" userDrawn="0">
            <p:ph idx="1" hasCustomPrompt="0"/>
          </p:nvPr>
        </p:nvSpPr>
        <p:spPr bwMode="auto">
          <a:xfrm flipH="0" flipV="0">
            <a:off x="609598" y="984787"/>
            <a:ext cx="10972800" cy="5141374"/>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marL="217793" indent="-217793">
              <a:buAutoNum type="arabicPeriod"/>
              <a:defRPr/>
            </a:pPr>
            <a:r>
              <a:rPr sz="1800" b="1">
                <a:latin typeface="Droid Sans Mono"/>
                <a:ea typeface="Droid Sans Mono"/>
                <a:cs typeface="Droid Sans Mono"/>
              </a:rPr>
              <a:t>P</a:t>
            </a:r>
            <a:r>
              <a:rPr sz="1800" b="1">
                <a:latin typeface="Droid Sans Mono"/>
                <a:ea typeface="Droid Sans Mono"/>
                <a:cs typeface="Droid Sans Mono"/>
              </a:rPr>
              <a:t>lenty of career opportunities</a:t>
            </a:r>
            <a:r>
              <a:rPr sz="1800" b="0">
                <a:latin typeface="Droid Sans Mono"/>
                <a:ea typeface="Droid Sans Mono"/>
                <a:cs typeface="Droid Sans Mono"/>
              </a:rPr>
              <a:t>.</a:t>
            </a:r>
            <a:r>
              <a:rPr sz="1800" b="0" i="0" u="none">
                <a:solidFill>
                  <a:srgbClr val="000000"/>
                </a:solidFill>
                <a:latin typeface="Droid Sans Mono"/>
                <a:ea typeface="Droid Sans Mono"/>
                <a:cs typeface="Droid Sans Mono"/>
              </a:rPr>
              <a:t> Are you  interested in database administration, performance tuning, or T-SQL  programming? Would you like to design and implement data cleansing and  extract, transform, and load operations? Are you keen on data mining and  online analytical processing? Or do you see yourself as a dashboard and  interactive reports designer or developer? As we mentioned in our list  of pros and cons of Microsoft SQL Server, the platform gives you many  possibilities to suit your career aspirations.</a:t>
            </a:r>
            <a:endParaRPr sz="1800" b="0" i="0" u="none">
              <a:solidFill>
                <a:srgbClr val="000000"/>
              </a:solidFill>
              <a:latin typeface="Droid Sans Mono"/>
              <a:ea typeface="Droid Sans Mono"/>
              <a:cs typeface="Droid Sans Mono"/>
            </a:endParaRPr>
          </a:p>
          <a:p>
            <a:pPr marL="217793" indent="-217793">
              <a:buAutoNum type="arabicPeriod"/>
              <a:defRPr/>
            </a:pPr>
            <a:endParaRPr sz="1800" b="0" i="0" u="none">
              <a:solidFill>
                <a:srgbClr val="000000"/>
              </a:solidFill>
              <a:latin typeface="Droid Sans Mono"/>
              <a:ea typeface="Droid Sans Mono"/>
              <a:cs typeface="Droid Sans Mono"/>
            </a:endParaRPr>
          </a:p>
          <a:p>
            <a:pPr marL="217793" indent="-217793">
              <a:buAutoNum type="arabicPeriod"/>
              <a:defRPr/>
            </a:pPr>
            <a:r>
              <a:rPr sz="1800" b="0" i="0" u="none">
                <a:solidFill>
                  <a:srgbClr val="000000"/>
                </a:solidFill>
                <a:latin typeface="Droid Sans Mono"/>
                <a:ea typeface="Droid Sans Mono"/>
                <a:cs typeface="Droid Sans Mono"/>
              </a:rPr>
              <a:t> </a:t>
            </a:r>
            <a:r>
              <a:rPr sz="1800" b="1" i="0" u="none">
                <a:solidFill>
                  <a:srgbClr val="000000"/>
                </a:solidFill>
                <a:latin typeface="Droid Sans Mono"/>
                <a:ea typeface="Droid Sans Mono"/>
                <a:cs typeface="Droid Sans Mono"/>
              </a:rPr>
              <a:t>Free Developer edition</a:t>
            </a:r>
            <a:r>
              <a:rPr sz="1800" b="0" i="0" u="none">
                <a:solidFill>
                  <a:srgbClr val="000000"/>
                </a:solidFill>
                <a:latin typeface="Droid Sans Mono"/>
                <a:ea typeface="Droid Sans Mono"/>
                <a:cs typeface="Droid Sans Mono"/>
              </a:rPr>
              <a:t>.</a:t>
            </a:r>
            <a:r>
              <a:rPr sz="1800" b="0" i="0" u="none">
                <a:solidFill>
                  <a:srgbClr val="000000"/>
                </a:solidFill>
                <a:latin typeface="Droid Sans Mono"/>
                <a:ea typeface="Droid Sans Mono"/>
                <a:cs typeface="Droid Sans Mono"/>
              </a:rPr>
              <a:t> The SQL Server Developer  edition is completely free and includes all enterprise SQL Server  features. You can just download, install, and configure your own  development environment and explore all features and functionalities of  the latest SQL Server version.</a:t>
            </a:r>
            <a:endParaRPr sz="1800" b="0" i="0" u="none">
              <a:solidFill>
                <a:srgbClr val="000000"/>
              </a:solidFill>
              <a:latin typeface="Droid Sans Mono"/>
              <a:ea typeface="Droid Sans Mono"/>
              <a:cs typeface="Droid Sans Mono"/>
            </a:endParaRPr>
          </a:p>
          <a:p>
            <a:pPr marL="217793" indent="-217793">
              <a:buAutoNum type="arabicPeriod"/>
              <a:defRPr/>
            </a:pPr>
            <a:r>
              <a:rPr sz="1800" b="0" i="0" u="none">
                <a:solidFill>
                  <a:srgbClr val="000000"/>
                </a:solidFill>
                <a:latin typeface="Droid Sans Mono"/>
                <a:ea typeface="Droid Sans Mono"/>
                <a:cs typeface="Droid Sans Mono"/>
              </a:rPr>
              <a:t> </a:t>
            </a:r>
            <a:r>
              <a:rPr sz="1800" b="1" i="0" u="none">
                <a:solidFill>
                  <a:srgbClr val="000000"/>
                </a:solidFill>
                <a:latin typeface="Droid Sans Mono"/>
                <a:ea typeface="Droid Sans Mono"/>
                <a:cs typeface="Droid Sans Mono"/>
              </a:rPr>
              <a:t>A growing community.</a:t>
            </a:r>
            <a:r>
              <a:rPr sz="1800" b="0" i="0" u="none">
                <a:solidFill>
                  <a:srgbClr val="000000"/>
                </a:solidFill>
                <a:latin typeface="Droid Sans Mono"/>
                <a:ea typeface="Droid Sans Mono"/>
                <a:cs typeface="Droid Sans Mono"/>
              </a:rPr>
              <a:t> SQL Server has a thriving  community. There are many community-hosted global events, like SQL  Saturday, as well as conferences, educational materials, and a great  network of highly skilled professionals who are always ready to help you  (the hashtag </a:t>
            </a:r>
            <a:r>
              <a:rPr sz="1800" b="0" i="0" u="none">
                <a:solidFill>
                  <a:srgbClr val="000000"/>
                </a:solidFill>
                <a:latin typeface="Droid Sans Mono"/>
                <a:ea typeface="Droid Sans Mono"/>
                <a:cs typeface="Droid Sans Mono"/>
              </a:rPr>
              <a:t>#sqlhelp</a:t>
            </a:r>
            <a:r>
              <a:rPr sz="1800" b="0" i="0" u="none">
                <a:solidFill>
                  <a:srgbClr val="000000"/>
                </a:solidFill>
                <a:latin typeface="Droid Sans Mono"/>
                <a:ea typeface="Droid Sans Mono"/>
                <a:cs typeface="Droid Sans Mono"/>
              </a:rPr>
              <a:t> works very well on Twitter).</a:t>
            </a:r>
            <a:endParaRPr sz="1800" b="0" i="0" u="none">
              <a:solidFill>
                <a:srgbClr val="000000"/>
              </a:solidFill>
              <a:latin typeface="Droid Sans Mono"/>
              <a:ea typeface="Droid Sans Mono"/>
              <a:cs typeface="Droid Sans Mono"/>
            </a:endParaRPr>
          </a:p>
          <a:p>
            <a:pPr marL="0" indent="0">
              <a:buFont typeface="Arial"/>
              <a:buNone/>
              <a:defRPr/>
            </a:pPr>
            <a:endParaRPr sz="1800" b="0" i="0" u="none">
              <a:solidFill>
                <a:srgbClr val="000000"/>
              </a:solidFill>
              <a:latin typeface="Droid Sans Mono"/>
              <a:ea typeface="Droid Sans Mono"/>
              <a:cs typeface="Droid Sans Mono"/>
            </a:endParaRPr>
          </a:p>
          <a:p>
            <a:pPr marL="0" indent="0">
              <a:buFont typeface="Arial"/>
              <a:buNone/>
              <a:defRPr/>
            </a:pPr>
            <a:r>
              <a:rPr sz="1800" b="0" i="0" u="none">
                <a:solidFill>
                  <a:srgbClr val="000000"/>
                </a:solidFill>
                <a:latin typeface="Droid Sans Mono"/>
                <a:ea typeface="Droid Sans Mono"/>
                <a:cs typeface="Droid Sans Mono"/>
              </a:rPr>
              <a:t>4. </a:t>
            </a:r>
            <a:r>
              <a:rPr sz="1800" b="1" i="0" u="none">
                <a:solidFill>
                  <a:srgbClr val="000000"/>
                </a:solidFill>
                <a:latin typeface="Droid Sans Mono"/>
                <a:ea typeface="Droid Sans Mono"/>
                <a:cs typeface="Droid Sans Mono"/>
              </a:rPr>
              <a:t>Useful online documentation.</a:t>
            </a:r>
            <a:r>
              <a:rPr sz="1800" b="0" i="0" u="none">
                <a:solidFill>
                  <a:srgbClr val="000000"/>
                </a:solidFill>
                <a:latin typeface="Droid Sans Mono"/>
                <a:ea typeface="Droid Sans Mono"/>
                <a:cs typeface="Droid Sans Mono"/>
              </a:rPr>
              <a:t> Personally speaking,  I find the online documentation for Microsoft SQL Server very detailed  and well structured. There are also plenty of whitepapers and useful  demos that help you to understand a specific topic in greater detail.</a:t>
            </a:r>
            <a:endParaRPr sz="18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95343989" name="Заголовок 1" hidden="0"/>
          <p:cNvSpPr>
            <a:spLocks noGrp="1"/>
          </p:cNvSpPr>
          <p:nvPr isPhoto="0" userDrawn="0">
            <p:ph type="title" hasCustomPrompt="0"/>
          </p:nvPr>
        </p:nvSpPr>
        <p:spPr bwMode="auto"/>
        <p:txBody>
          <a:bodyPr/>
          <a:lstStyle/>
          <a:p>
            <a:pPr algn="ctr">
              <a:defRPr/>
            </a:pPr>
            <a:r>
              <a:rPr b="1"/>
              <a:t>Drawbacks of SQL server :</a:t>
            </a:r>
            <a:endParaRPr b="1"/>
          </a:p>
        </p:txBody>
      </p:sp>
      <p:sp>
        <p:nvSpPr>
          <p:cNvPr id="595505898" name="Объект 2" hidden="0"/>
          <p:cNvSpPr>
            <a:spLocks noGrp="1"/>
          </p:cNvSpPr>
          <p:nvPr isPhoto="0" userDrawn="0">
            <p:ph idx="1" hasCustomPrompt="0"/>
          </p:nvPr>
        </p:nvSpPr>
        <p:spPr bwMode="auto">
          <a:xfrm flipH="0" flipV="0">
            <a:off x="609598" y="1417637"/>
            <a:ext cx="10972800" cy="4708524"/>
          </a:xfrm>
        </p:spPr>
        <p:txBody>
          <a:bodyPr/>
          <a:lstStyle/>
          <a:p>
            <a:pPr>
              <a:defRPr/>
            </a:pPr>
            <a:r>
              <a:rPr sz="2000" b="1">
                <a:latin typeface="Droid Sans Mono"/>
                <a:ea typeface="Droid Sans Mono"/>
                <a:cs typeface="Droid Sans Mono"/>
              </a:rPr>
              <a:t>Complex performance tuning</a:t>
            </a:r>
            <a:r>
              <a:rPr sz="2000">
                <a:latin typeface="Droid Sans Mono"/>
                <a:ea typeface="Droid Sans Mono"/>
                <a:cs typeface="Droid Sans Mono"/>
              </a:rPr>
              <a:t>.</a:t>
            </a:r>
            <a:r>
              <a:rPr sz="2000" b="0" i="0" u="none">
                <a:solidFill>
                  <a:srgbClr val="000000"/>
                </a:solidFill>
                <a:latin typeface="Droid Sans Mono"/>
                <a:ea typeface="Droid Sans Mono"/>
                <a:cs typeface="Droid Sans Mono"/>
              </a:rPr>
              <a:t> Query optimization  and performance tuning can be difficult for data specialists who don’t  have deep, specialized knowledge. However, this isn’t really a problem  if you’re a beginner, as you won’t be performing much query optimization  anyway (unless you operate on very large data sets).</a:t>
            </a:r>
            <a:endParaRPr sz="2000" b="0" i="0" u="none">
              <a:solidFill>
                <a:srgbClr val="000000"/>
              </a:solidFill>
              <a:latin typeface="Droid Sans Mono"/>
              <a:ea typeface="Droid Sans Mono"/>
              <a:cs typeface="Droid Sans Mono"/>
            </a:endParaRPr>
          </a:p>
          <a:p>
            <a:pPr>
              <a:defRPr/>
            </a:pPr>
            <a:endParaRPr sz="2000" b="0" i="0" u="none">
              <a:solidFill>
                <a:srgbClr val="000000"/>
              </a:solidFill>
              <a:latin typeface="Droid Sans Mono"/>
              <a:ea typeface="Droid Sans Mono"/>
              <a:cs typeface="Droid Sans Mono"/>
            </a:endParaRPr>
          </a:p>
          <a:p>
            <a:pPr>
              <a:defRPr/>
            </a:pPr>
            <a:endParaRPr sz="2000" b="0" i="0" u="none">
              <a:solidFill>
                <a:srgbClr val="000000"/>
              </a:solidFill>
              <a:latin typeface="Droid Sans Mono"/>
              <a:ea typeface="Droid Sans Mono"/>
              <a:cs typeface="Droid Sans Mono"/>
            </a:endParaRPr>
          </a:p>
          <a:p>
            <a:pPr>
              <a:defRPr/>
            </a:pPr>
            <a:endParaRPr sz="2000" b="0" i="0" u="none">
              <a:solidFill>
                <a:srgbClr val="000000"/>
              </a:solidFill>
              <a:latin typeface="Droid Sans Mono"/>
              <a:ea typeface="Droid Sans Mono"/>
              <a:cs typeface="Droid Sans Mono"/>
            </a:endParaRPr>
          </a:p>
          <a:p>
            <a:pPr>
              <a:defRPr/>
            </a:pPr>
            <a:endParaRPr sz="2000" b="0" i="0" u="none">
              <a:solidFill>
                <a:srgbClr val="000000"/>
              </a:solidFill>
              <a:latin typeface="Droid Sans Mono"/>
              <a:ea typeface="Droid Sans Mono"/>
              <a:cs typeface="Droid Sans Mono"/>
            </a:endParaRPr>
          </a:p>
          <a:p>
            <a:pPr>
              <a:defRPr/>
            </a:pPr>
            <a:r>
              <a:rPr sz="2000" b="1" i="0" u="none">
                <a:solidFill>
                  <a:srgbClr val="000000"/>
                </a:solidFill>
                <a:latin typeface="Droid Sans Mono"/>
                <a:ea typeface="Droid Sans Mono"/>
                <a:cs typeface="Droid Sans Mono"/>
              </a:rPr>
              <a:t> Lack of native support for source control.</a:t>
            </a:r>
            <a:r>
              <a:rPr sz="2000" b="0" i="0" u="none">
                <a:solidFill>
                  <a:srgbClr val="000000"/>
                </a:solidFill>
                <a:latin typeface="Droid Sans Mono"/>
                <a:ea typeface="Droid Sans Mono"/>
                <a:cs typeface="Droid Sans Mono"/>
              </a:rPr>
              <a:t> The  closing point of our list of pros and cons of Microsoft SQL Server is  related to source control: it is not native in SQL Server. To maintain  all changes made to database objects, you’ll need to use third-party  tools.</a:t>
            </a:r>
            <a:endParaRPr sz="20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90924770" name="Заголовок 1" hidden="0"/>
          <p:cNvSpPr>
            <a:spLocks noGrp="1"/>
          </p:cNvSpPr>
          <p:nvPr isPhoto="0" userDrawn="0">
            <p:ph type="title" hasCustomPrompt="0"/>
          </p:nvPr>
        </p:nvSpPr>
        <p:spPr bwMode="auto">
          <a:xfrm>
            <a:off x="738755" y="273048"/>
            <a:ext cx="4011084" cy="1162049"/>
          </a:xfrm>
        </p:spPr>
        <p:txBody>
          <a:bodyPr vertOverflow="overflow" horzOverflow="clip" vert="horz" wrap="square" lIns="91440" tIns="45720" rIns="91440" bIns="45720" numCol="1" spcCol="0" rtlCol="0" fromWordArt="0" anchor="b" anchorCtr="0" forceAA="0" upright="0" compatLnSpc="0">
            <a:normAutofit/>
          </a:bodyPr>
          <a:lstStyle>
            <a:lvl1pPr algn="l">
              <a:defRPr sz="2000" b="1"/>
            </a:lvl1pPr>
          </a:lstStyle>
          <a:p>
            <a:pPr algn="ctr">
              <a:defRPr/>
            </a:pPr>
            <a:r>
              <a:rPr sz="3600">
                <a:solidFill>
                  <a:srgbClr val="FF0000"/>
                </a:solidFill>
                <a:latin typeface="Droid Sans"/>
                <a:ea typeface="Droid Sans"/>
                <a:cs typeface="Droid Sans"/>
              </a:rPr>
              <a:t>The best RDBMS ?</a:t>
            </a:r>
            <a:endParaRPr sz="3600">
              <a:solidFill>
                <a:srgbClr val="FF0000"/>
              </a:solidFill>
              <a:latin typeface="Droid Sans"/>
              <a:ea typeface="Droid Sans"/>
              <a:cs typeface="Droid Sans"/>
            </a:endParaRPr>
          </a:p>
        </p:txBody>
      </p:sp>
      <p:pic>
        <p:nvPicPr>
          <p:cNvPr id="749967399" name="" hidden="0"/>
          <p:cNvPicPr>
            <a:picLocks noChangeAspect="1"/>
          </p:cNvPicPr>
          <p:nvPr isPhoto="0" userDrawn="0">
            <p:ph idx="1" hasCustomPrompt="0"/>
          </p:nvPr>
        </p:nvPicPr>
        <p:blipFill>
          <a:blip r:embed="rId2"/>
          <a:stretch/>
        </p:blipFill>
        <p:spPr bwMode="auto">
          <a:xfrm rot="0" flipH="0" flipV="0">
            <a:off x="4749839" y="16143"/>
            <a:ext cx="7698889" cy="6699787"/>
          </a:xfrm>
          <a:prstGeom prst="rect">
            <a:avLst/>
          </a:prstGeom>
        </p:spPr>
      </p:pic>
      <p:sp>
        <p:nvSpPr>
          <p:cNvPr id="2077222323" name="Текст 3" hidden="0"/>
          <p:cNvSpPr>
            <a:spLocks noGrp="1"/>
          </p:cNvSpPr>
          <p:nvPr isPhoto="0" userDrawn="0">
            <p:ph type="body" sz="half" idx="2" hasCustomPrompt="0"/>
          </p:nvPr>
        </p:nvSpPr>
        <p:spPr bwMode="auto">
          <a:xfrm flipH="0" flipV="0">
            <a:off x="179237" y="1435101"/>
            <a:ext cx="4441449"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defRPr/>
            </a:pPr>
            <a:endParaRPr sz="1800" b="1">
              <a:latin typeface="Droid Sans Mono"/>
              <a:ea typeface="Droid Sans Mono"/>
              <a:cs typeface="Droid Sans Mono"/>
            </a:endParaRPr>
          </a:p>
          <a:p>
            <a:pPr algn="ctr">
              <a:defRPr/>
            </a:pPr>
            <a:endParaRPr sz="1800" b="1">
              <a:latin typeface="Droid Sans Mono"/>
              <a:ea typeface="Droid Sans Mono"/>
              <a:cs typeface="Droid Sans Mono"/>
            </a:endParaRPr>
          </a:p>
          <a:p>
            <a:pPr algn="ctr">
              <a:defRPr/>
            </a:pPr>
            <a:endParaRPr sz="1800" b="1">
              <a:latin typeface="Droid Sans Mono"/>
              <a:ea typeface="Droid Sans Mono"/>
              <a:cs typeface="Droid Sans Mono"/>
            </a:endParaRPr>
          </a:p>
          <a:p>
            <a:pPr algn="ctr">
              <a:defRPr/>
            </a:pPr>
            <a:endParaRPr sz="1800" b="1">
              <a:latin typeface="Droid Sans Mono"/>
              <a:ea typeface="Droid Sans Mono"/>
              <a:cs typeface="Droid Sans Mono"/>
            </a:endParaRPr>
          </a:p>
          <a:p>
            <a:pPr algn="ctr">
              <a:defRPr/>
            </a:pPr>
            <a:endParaRPr sz="1800" b="1">
              <a:latin typeface="Droid Sans Mono"/>
              <a:ea typeface="Droid Sans Mono"/>
              <a:cs typeface="Droid Sans Mono"/>
            </a:endParaRPr>
          </a:p>
          <a:p>
            <a:pPr algn="ctr">
              <a:defRPr/>
            </a:pPr>
            <a:r>
              <a:rPr sz="1800" b="1">
                <a:latin typeface="Droid Sans Mono"/>
                <a:ea typeface="Droid Sans Mono"/>
                <a:cs typeface="Droid Sans Mono"/>
              </a:rPr>
              <a:t>As you can see in the alongside table that compares most of the popular RDBMSs , there is no exclusive winner between MySql , posgreSQL and SQL server, it’s mostly depends on the need. </a:t>
            </a:r>
            <a:endParaRPr sz="1800" b="1">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18828296" name="Заголовок 1" hidden="0"/>
          <p:cNvSpPr>
            <a:spLocks noGrp="1"/>
          </p:cNvSpPr>
          <p:nvPr isPhoto="0" userDrawn="0">
            <p:ph type="title" hasCustomPrompt="0"/>
          </p:nvPr>
        </p:nvSpPr>
        <p:spPr bwMode="auto">
          <a:xfrm flipH="0" flipV="0">
            <a:off x="1223073" y="846137"/>
            <a:ext cx="10628324" cy="1091149"/>
          </a:xfrm>
        </p:spPr>
        <p:txBody>
          <a:bodyPr/>
          <a:lstStyle/>
          <a:p>
            <a:pPr algn="ctr">
              <a:defRPr/>
            </a:pPr>
            <a:r>
              <a:rPr b="1">
                <a:solidFill>
                  <a:srgbClr val="FF0000"/>
                </a:solidFill>
              </a:rPr>
              <a:t>      So ??</a:t>
            </a:r>
            <a:endParaRPr b="1">
              <a:solidFill>
                <a:srgbClr val="FF0000"/>
              </a:solidFill>
            </a:endParaRPr>
          </a:p>
        </p:txBody>
      </p:sp>
      <p:sp>
        <p:nvSpPr>
          <p:cNvPr id="124940701" name="Объект 2" hidden="0"/>
          <p:cNvSpPr>
            <a:spLocks noGrp="1"/>
          </p:cNvSpPr>
          <p:nvPr isPhoto="0" userDrawn="0">
            <p:ph idx="1" hasCustomPrompt="0"/>
          </p:nvPr>
        </p:nvSpPr>
        <p:spPr bwMode="auto">
          <a:xfrm>
            <a:off x="738751" y="2391260"/>
            <a:ext cx="10972800" cy="4525961"/>
          </a:xfrm>
        </p:spPr>
        <p:txBody>
          <a:bodyPr/>
          <a:lstStyle/>
          <a:p>
            <a:pPr marL="0" indent="0">
              <a:buFont typeface="Arial"/>
              <a:buNone/>
              <a:defRPr/>
            </a:pPr>
            <a:r>
              <a:rPr lang="en-US" sz="1800" b="0" i="0" u="none" strike="noStrike" cap="none" spc="0">
                <a:solidFill>
                  <a:schemeClr val="tx1">
                    <a:lumMod val="75000"/>
                    <a:lumOff val="25000"/>
                  </a:schemeClr>
                </a:solidFill>
                <a:latin typeface="Droid Sans Mono"/>
                <a:ea typeface="Droid Sans Mono"/>
                <a:cs typeface="Droid Sans Mono"/>
              </a:rPr>
              <a:t>    </a:t>
            </a:r>
            <a:endParaRPr lang="en-US" sz="1800" b="0" i="0" u="none" strike="noStrike" cap="none" spc="0">
              <a:solidFill>
                <a:schemeClr val="tx1">
                  <a:lumMod val="75000"/>
                  <a:lumOff val="25000"/>
                </a:schemeClr>
              </a:solidFill>
              <a:latin typeface="Droid Sans Mono"/>
              <a:ea typeface="Droid Sans Mono"/>
              <a:cs typeface="Droid Sans Mono"/>
            </a:endParaRPr>
          </a:p>
          <a:p>
            <a:pPr marL="0" indent="0">
              <a:buFont typeface="Arial"/>
              <a:buNone/>
              <a:defRPr/>
            </a:pPr>
            <a:r>
              <a:rPr lang="en-US" sz="1800" b="0" i="0" u="none" strike="noStrike" cap="none" spc="0">
                <a:solidFill>
                  <a:schemeClr val="tx1">
                    <a:lumMod val="75000"/>
                    <a:lumOff val="25000"/>
                  </a:schemeClr>
                </a:solidFill>
                <a:latin typeface="Droid Sans Mono"/>
                <a:ea typeface="Droid Sans Mono"/>
                <a:cs typeface="Droid Sans Mono"/>
              </a:rPr>
              <a:t>    </a:t>
            </a:r>
            <a:r>
              <a:rPr lang="en-US" sz="1800" b="0" i="0" u="none" strike="noStrike" cap="none" spc="0">
                <a:solidFill>
                  <a:schemeClr val="tx1">
                    <a:lumMod val="75000"/>
                    <a:lumOff val="25000"/>
                  </a:schemeClr>
                </a:solidFill>
                <a:latin typeface="Droid Sans Mono"/>
                <a:ea typeface="Droid Sans Mono"/>
                <a:cs typeface="Droid Sans Mono"/>
              </a:rPr>
              <a:t>The choice between the three most popular databases 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endParaRPr lang="en-US" sz="1800" b="0" i="0" u="none" strike="noStrike" cap="none" spc="0">
              <a:solidFill>
                <a:schemeClr val="tx1">
                  <a:lumMod val="75000"/>
                  <a:lumOff val="25000"/>
                </a:schemeClr>
              </a:solidFill>
              <a:latin typeface="Droid Sans Mono"/>
              <a:ea typeface="Droid Sans Mono"/>
              <a:cs typeface="Droid Sans Mono"/>
            </a:endParaRPr>
          </a:p>
          <a:p>
            <a:pPr marL="0" indent="0">
              <a:buFont typeface="Arial"/>
              <a:buNone/>
              <a:defRPr/>
            </a:pPr>
            <a:endParaRPr sz="1800" b="0" i="0" u="none" strike="noStrike" cap="none" spc="0">
              <a:solidFill>
                <a:schemeClr val="tx1">
                  <a:lumMod val="75000"/>
                  <a:lumOff val="25000"/>
                </a:schemeClr>
              </a:solidFill>
              <a:latin typeface="Droid Sans Mono"/>
              <a:ea typeface="Droid Sans Mono"/>
              <a:cs typeface="Droid Sans Mono"/>
            </a:endParaRPr>
          </a:p>
          <a:p>
            <a:pPr marL="0" indent="0">
              <a:buFont typeface="Arial"/>
              <a:buNone/>
              <a:defRPr/>
            </a:pPr>
            <a:endParaRPr sz="1800" b="0" i="0" u="none" strike="noStrike" cap="none" spc="0">
              <a:solidFill>
                <a:schemeClr val="tx1">
                  <a:lumMod val="75000"/>
                  <a:lumOff val="25000"/>
                </a:schemeClr>
              </a:solidFill>
              <a:latin typeface="Droid Sans Mono"/>
              <a:ea typeface="Droid Sans Mono"/>
              <a:cs typeface="Droid Sans Mono"/>
            </a:endParaRPr>
          </a:p>
          <a:p>
            <a:pPr marL="0" indent="0">
              <a:buFont typeface="Arial"/>
              <a:buNone/>
              <a:defRPr/>
            </a:pPr>
            <a:endParaRPr sz="1800" b="0" i="0" u="none" strike="noStrike" cap="none" spc="0">
              <a:solidFill>
                <a:schemeClr val="tx1">
                  <a:lumMod val="75000"/>
                  <a:lumOff val="25000"/>
                </a:schemeClr>
              </a:solidFill>
              <a:latin typeface="Droid Sans Mono"/>
              <a:ea typeface="Droid Sans Mono"/>
              <a:cs typeface="Droid Sans Mono"/>
            </a:endParaRPr>
          </a:p>
          <a:p>
            <a:pPr>
              <a:defRPr/>
            </a:pPr>
            <a:endParaRPr sz="1800" b="0" i="0" u="none" strike="noStrike" cap="none" spc="0">
              <a:solidFill>
                <a:schemeClr val="tx1">
                  <a:lumMod val="75000"/>
                  <a:lumOff val="25000"/>
                </a:schemeClr>
              </a:solidFill>
              <a:latin typeface="Droid Sans Mono"/>
              <a:ea typeface="Droid Sans Mono"/>
              <a:cs typeface="Droid Sans Mono"/>
            </a:endParaRPr>
          </a:p>
          <a:p>
            <a:pPr marL="0" indent="0">
              <a:buFont typeface="Arial"/>
              <a:buNone/>
              <a:defRPr/>
            </a:pPr>
            <a:r>
              <a:rPr lang="en-US" sz="1800" b="0" i="0" u="none" strike="noStrike" cap="none" spc="0">
                <a:solidFill>
                  <a:schemeClr val="tx1">
                    <a:lumMod val="75000"/>
                    <a:lumOff val="25000"/>
                  </a:schemeClr>
                </a:solidFill>
                <a:latin typeface="Droid Sans Mono"/>
                <a:ea typeface="Droid Sans Mono"/>
                <a:cs typeface="Droid Sans Mono"/>
              </a:rPr>
              <a:t>    For corporations that prefer traditional commercial solutions, software like SQL Server backed up by a big corporation and compatible with an extensive infrastructure, is a better bet. They have access to constant technical support, personalized assistance, and professional management tools.</a:t>
            </a:r>
            <a:endParaRPr sz="1800" b="0" i="0" u="none" strike="noStrike" cap="none" spc="0">
              <a:solidFill>
                <a:schemeClr val="tx1">
                  <a:lumMod val="75000"/>
                  <a:lumOff val="25000"/>
                </a:schemeClr>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38676218" name="Заголовок 1" hidden="0"/>
          <p:cNvSpPr>
            <a:spLocks noGrp="1"/>
          </p:cNvSpPr>
          <p:nvPr isPhoto="0" userDrawn="0">
            <p:ph type="title" hasCustomPrompt="0"/>
          </p:nvPr>
        </p:nvSpPr>
        <p:spPr bwMode="auto"/>
        <p:txBody>
          <a:bodyPr/>
          <a:lstStyle/>
          <a:p>
            <a:pPr algn="ctr">
              <a:defRPr/>
            </a:pPr>
            <a:r>
              <a:rPr sz="2400" b="1" i="0" u="none">
                <a:solidFill>
                  <a:srgbClr val="333333"/>
                </a:solidFill>
                <a:latin typeface="Times New Roman"/>
                <a:ea typeface="Times New Roman"/>
                <a:cs typeface="Times New Roman"/>
              </a:rPr>
              <a:t>MySQL: An overview</a:t>
            </a:r>
            <a:endParaRPr/>
          </a:p>
        </p:txBody>
      </p:sp>
      <p:pic>
        <p:nvPicPr>
          <p:cNvPr id="403587816" name="" hidden="0"/>
          <p:cNvPicPr>
            <a:picLocks noChangeAspect="1"/>
          </p:cNvPicPr>
          <p:nvPr isPhoto="0" userDrawn="0">
            <p:ph idx="1" hasCustomPrompt="0"/>
          </p:nvPr>
        </p:nvPicPr>
        <p:blipFill>
          <a:blip r:embed="rId2"/>
          <a:stretch/>
        </p:blipFill>
        <p:spPr bwMode="auto">
          <a:xfrm rot="0" flipH="0" flipV="0">
            <a:off x="2132669" y="1353062"/>
            <a:ext cx="8185042" cy="4106404"/>
          </a:xfrm>
          <a:prstGeom prst="rect">
            <a:avLst/>
          </a:prstGeom>
        </p:spPr>
      </p:pic>
      <p:sp>
        <p:nvSpPr>
          <p:cNvPr id="1362689733" name="" hidden="0"/>
          <p:cNvSpPr txBox="1"/>
          <p:nvPr isPhoto="0" userDrawn="0"/>
        </p:nvSpPr>
        <p:spPr bwMode="auto">
          <a:xfrm flipH="0" flipV="0">
            <a:off x="453686" y="5844152"/>
            <a:ext cx="11155658" cy="8229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600" u="sng">
                <a:solidFill>
                  <a:schemeClr val="hlink"/>
                </a:solidFill>
                <a:latin typeface="Droid Sans Mono"/>
                <a:ea typeface="Droid Sans Mono"/>
                <a:cs typeface="Droid Sans Mono"/>
                <a:hlinkClick r:id="rId3" tooltip="https://www.mysql.com/"/>
              </a:rPr>
              <a:t>MySQL</a:t>
            </a:r>
            <a:endParaRPr sz="1600">
              <a:latin typeface="Droid Sans Mono"/>
              <a:ea typeface="Droid Sans Mono"/>
              <a:cs typeface="Droid Sans Mono"/>
            </a:endParaRPr>
          </a:p>
          <a:p>
            <a:pPr>
              <a:defRPr/>
            </a:pPr>
            <a:r>
              <a:rPr sz="1600" b="0" i="0" u="none">
                <a:solidFill>
                  <a:srgbClr val="000000"/>
                </a:solidFill>
                <a:latin typeface="Droid Sans Mono"/>
                <a:ea typeface="Droid Sans Mono"/>
                <a:cs typeface="Droid Sans Mono"/>
              </a:rPr>
              <a:t> occupies a prominent place among open-source RDBMSs. Many prominent companies use it since MySQL offers several key advantages</a:t>
            </a:r>
            <a:endParaRPr sz="16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52014097" name="Подзаголовок 2" hidden="0"/>
          <p:cNvSpPr>
            <a:spLocks noGrp="1"/>
          </p:cNvSpPr>
          <p:nvPr isPhoto="0" userDrawn="0">
            <p:ph type="subTitle" idx="1" hasCustomPrompt="0"/>
          </p:nvPr>
        </p:nvSpPr>
        <p:spPr bwMode="auto">
          <a:xfrm>
            <a:off x="4655838" y="2708919"/>
            <a:ext cx="6720745" cy="720078"/>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i="1">
                <a:solidFill>
                  <a:schemeClr val="accent3">
                    <a:lumMod val="60000"/>
                    <a:lumOff val="40000"/>
                  </a:schemeClr>
                </a:solidFill>
              </a:rPr>
              <a:t>Mezlini Hamza</a:t>
            </a:r>
            <a:endParaRPr>
              <a:solidFill>
                <a:schemeClr val="accent3">
                  <a:lumMod val="40000"/>
                  <a:lumOff val="60000"/>
                </a:schemeClr>
              </a:solidFill>
            </a:endParaRPr>
          </a:p>
        </p:txBody>
      </p:sp>
      <p:sp>
        <p:nvSpPr>
          <p:cNvPr id="707749770" name="Заголовок 6" hidden="0"/>
          <p:cNvSpPr>
            <a:spLocks noGrp="1"/>
          </p:cNvSpPr>
          <p:nvPr isPhoto="0" userDrawn="0">
            <p:ph type="title" hasCustomPrompt="0"/>
          </p:nvPr>
        </p:nvSpPr>
        <p:spPr bwMode="auto">
          <a:xfrm flipH="0" flipV="0">
            <a:off x="4595832" y="1808820"/>
            <a:ext cx="7158700" cy="720078"/>
          </a:xfrm>
        </p:spPr>
        <p:txBody>
          <a:bodyPr vertOverflow="overflow" horzOverflow="clip" vert="horz" wrap="square" lIns="91440" tIns="45720" rIns="91440" bIns="45720" numCol="1" spcCol="0" rtlCol="0" fromWordArt="0" anchor="ctr" anchorCtr="0" forceAA="0" upright="0" compatLnSpc="0">
            <a:normAutofit fontScale="95000" lnSpcReduction="1000"/>
          </a:bodyPr>
          <a:lstStyle>
            <a:lvl1pPr algn="r">
              <a:defRPr/>
            </a:lvl1pPr>
          </a:lstStyle>
          <a:p>
            <a:pPr>
              <a:defRPr/>
            </a:pPr>
            <a:r>
              <a:rPr>
                <a:solidFill>
                  <a:srgbClr val="0070C0"/>
                </a:solidFill>
              </a:rPr>
              <a:t> Thank you for your attention </a:t>
            </a:r>
            <a:endParaRPr>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56640307" name="Заголовок 1" hidden="0"/>
          <p:cNvSpPr>
            <a:spLocks noGrp="1"/>
          </p:cNvSpPr>
          <p:nvPr isPhoto="0" userDrawn="0">
            <p:ph type="title" hasCustomPrompt="0"/>
          </p:nvPr>
        </p:nvSpPr>
        <p:spPr bwMode="auto"/>
        <p:txBody>
          <a:bodyPr/>
          <a:lstStyle/>
          <a:p>
            <a:pPr algn="ctr">
              <a:defRPr/>
            </a:pPr>
            <a:r>
              <a:rPr sz="2600" b="1" i="0" u="none">
                <a:solidFill>
                  <a:srgbClr val="333333"/>
                </a:solidFill>
                <a:latin typeface="Times New Roman"/>
                <a:ea typeface="Times New Roman"/>
                <a:cs typeface="Times New Roman"/>
              </a:rPr>
              <a:t>Key features of MySQL</a:t>
            </a:r>
            <a:endParaRPr sz="2600" b="1"/>
          </a:p>
        </p:txBody>
      </p:sp>
      <p:sp>
        <p:nvSpPr>
          <p:cNvPr id="241680582" name="Объект 2" hidden="0"/>
          <p:cNvSpPr>
            <a:spLocks noGrp="1"/>
          </p:cNvSpPr>
          <p:nvPr isPhoto="0" userDrawn="0">
            <p:ph idx="1" hasCustomPrompt="0"/>
          </p:nvPr>
        </p:nvSpPr>
        <p:spPr bwMode="auto"/>
        <p:txBody>
          <a:bodyPr/>
          <a:lstStyle/>
          <a:p>
            <a:pPr marL="0" indent="0">
              <a:buFont typeface="Arial"/>
              <a:buNone/>
              <a:defRPr/>
            </a:pPr>
            <a:r>
              <a:rPr sz="2000" b="0" i="0" u="none">
                <a:solidFill>
                  <a:srgbClr val="000000"/>
                </a:solidFill>
                <a:latin typeface="Droid Sans Mono"/>
                <a:ea typeface="Droid Sans Mono"/>
                <a:cs typeface="Droid Sans Mono"/>
              </a:rPr>
              <a:t>As an RDBMS, MySQL is based on SQL. The key features of MySQL are as follows:</a:t>
            </a:r>
            <a:endParaRPr sz="2000" b="0" i="0" u="none">
              <a:solidFill>
                <a:srgbClr val="000000"/>
              </a:solidFill>
              <a:latin typeface="Droid Sans Mono"/>
              <a:ea typeface="Droid Sans Mono"/>
              <a:cs typeface="Droid Sans Mono"/>
            </a:endParaRPr>
          </a:p>
          <a:p>
            <a:pPr marL="0" indent="0">
              <a:buFont typeface="Arial"/>
              <a:buNone/>
              <a:defRPr/>
            </a:pPr>
            <a:endParaRPr sz="2000" b="0" i="0" u="none">
              <a:solidFill>
                <a:srgbClr val="000000"/>
              </a:solidFill>
              <a:latin typeface="Droid Sans Mono"/>
              <a:ea typeface="Droid Sans Mono"/>
              <a:cs typeface="Droid Sans Mono"/>
            </a:endParaRPr>
          </a:p>
          <a:p>
            <a:pPr>
              <a:defRPr/>
            </a:pPr>
            <a:r>
              <a:rPr sz="2000" b="0" i="0" u="none">
                <a:solidFill>
                  <a:srgbClr val="000000"/>
                </a:solidFill>
                <a:latin typeface="Droid Sans Mono"/>
                <a:ea typeface="Droid Sans Mono"/>
                <a:cs typeface="Droid Sans Mono"/>
              </a:rPr>
              <a:t>The creators of this RDBMS used C and C++ to create MySQL.</a:t>
            </a:r>
            <a:endParaRPr sz="2000" b="0" i="0" u="none">
              <a:solidFill>
                <a:srgbClr val="000000"/>
              </a:solidFill>
              <a:latin typeface="Droid Sans Mono"/>
              <a:ea typeface="Droid Sans Mono"/>
              <a:cs typeface="Droid Sans Mono"/>
            </a:endParaRPr>
          </a:p>
          <a:p>
            <a:pPr>
              <a:defRPr/>
            </a:pPr>
            <a:endParaRPr sz="2000" b="0" i="0" u="none">
              <a:solidFill>
                <a:srgbClr val="000000"/>
              </a:solidFill>
              <a:latin typeface="Droid Sans Mono"/>
              <a:ea typeface="Droid Sans Mono"/>
              <a:cs typeface="Droid Sans Mono"/>
            </a:endParaRPr>
          </a:p>
          <a:p>
            <a:pPr>
              <a:defRPr/>
            </a:pPr>
            <a:r>
              <a:rPr sz="2000" b="0" i="0" u="none">
                <a:solidFill>
                  <a:srgbClr val="000000"/>
                </a:solidFill>
                <a:latin typeface="Droid Sans Mono"/>
                <a:ea typeface="Droid Sans Mono"/>
                <a:cs typeface="Droid Sans Mono"/>
              </a:rPr>
              <a:t>MySQL uses a client-server architecture.</a:t>
            </a:r>
            <a:endParaRPr sz="2000" b="0" i="0" u="none">
              <a:solidFill>
                <a:srgbClr val="000000"/>
              </a:solidFill>
              <a:latin typeface="Droid Sans Mono"/>
              <a:ea typeface="Droid Sans Mono"/>
              <a:cs typeface="Droid Sans Mono"/>
            </a:endParaRPr>
          </a:p>
          <a:p>
            <a:pPr>
              <a:defRPr/>
            </a:pPr>
            <a:endParaRPr sz="2000" b="0" i="0" u="none">
              <a:solidFill>
                <a:srgbClr val="000000"/>
              </a:solidFill>
              <a:latin typeface="Droid Sans Mono"/>
              <a:ea typeface="Droid Sans Mono"/>
              <a:cs typeface="Droid Sans Mono"/>
            </a:endParaRPr>
          </a:p>
          <a:p>
            <a:pPr>
              <a:defRPr/>
            </a:pPr>
            <a:r>
              <a:rPr sz="2000" b="0" i="0" u="none">
                <a:solidFill>
                  <a:srgbClr val="000000"/>
                </a:solidFill>
                <a:latin typeface="Droid Sans Mono"/>
                <a:ea typeface="Droid Sans Mono"/>
                <a:cs typeface="Droid Sans Mono"/>
              </a:rPr>
              <a:t>This RDBMS works with a wide range of operating systems like Windows, Linux, Unix, OS/2, FreeBSD, etc.</a:t>
            </a:r>
            <a:endParaRPr sz="2000" b="0" i="0" u="none">
              <a:solidFill>
                <a:srgbClr val="000000"/>
              </a:solidFill>
              <a:latin typeface="Droid Sans Mono"/>
              <a:ea typeface="Droid Sans Mono"/>
              <a:cs typeface="Droid Sans Mono"/>
            </a:endParaRPr>
          </a:p>
          <a:p>
            <a:pPr marL="0" indent="0">
              <a:buFont typeface="Arial"/>
              <a:buNone/>
              <a:defRPr/>
            </a:pPr>
            <a:r>
              <a:rPr sz="2000" b="0" i="0" u="none">
                <a:solidFill>
                  <a:srgbClr val="000000"/>
                </a:solidFill>
                <a:latin typeface="Droid Sans Mono"/>
                <a:ea typeface="Droid Sans Mono"/>
                <a:cs typeface="Droid Sans Mono"/>
              </a:rPr>
              <a:t> </a:t>
            </a:r>
            <a:endParaRPr sz="2000" b="0" i="0" u="none">
              <a:solidFill>
                <a:srgbClr val="000000"/>
              </a:solidFill>
              <a:latin typeface="Droid Sans Mono"/>
              <a:ea typeface="Droid Sans Mono"/>
              <a:cs typeface="Droid Sans Mono"/>
            </a:endParaRPr>
          </a:p>
          <a:p>
            <a:pPr>
              <a:defRPr/>
            </a:pPr>
            <a:r>
              <a:rPr sz="2000" b="0" i="0" u="none">
                <a:solidFill>
                  <a:srgbClr val="000000"/>
                </a:solidFill>
                <a:latin typeface="Droid Sans Mono"/>
                <a:ea typeface="Droid Sans Mono"/>
                <a:cs typeface="Droid Sans Mono"/>
              </a:rPr>
              <a:t>You can install and run MySQL on all key platforms.</a:t>
            </a:r>
            <a:endParaRPr sz="20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195645984" name="Заголовок 1" hidden="0"/>
          <p:cNvSpPr>
            <a:spLocks noGrp="1"/>
          </p:cNvSpPr>
          <p:nvPr isPhoto="0" userDrawn="0">
            <p:ph type="title" hasCustomPrompt="0"/>
          </p:nvPr>
        </p:nvSpPr>
        <p:spPr bwMode="auto"/>
        <p:txBody>
          <a:bodyPr/>
          <a:lstStyle/>
          <a:p>
            <a:pPr algn="ctr">
              <a:defRPr/>
            </a:pPr>
            <a:r>
              <a:rPr sz="2600" b="1" i="0" u="none">
                <a:solidFill>
                  <a:srgbClr val="333333"/>
                </a:solidFill>
                <a:latin typeface="Times New Roman"/>
                <a:ea typeface="Times New Roman"/>
                <a:cs typeface="Times New Roman"/>
              </a:rPr>
              <a:t>Pros and cons of MySQL</a:t>
            </a:r>
            <a:r>
              <a:rPr sz="2600" b="1"/>
              <a:t> : </a:t>
            </a:r>
            <a:endParaRPr sz="2600" b="1"/>
          </a:p>
        </p:txBody>
      </p:sp>
      <p:sp>
        <p:nvSpPr>
          <p:cNvPr id="1498758153" name="Объект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0000" lnSpcReduction="2000"/>
          </a:bodyPr>
          <a:lstStyle/>
          <a:p>
            <a:pPr marL="0" indent="0">
              <a:buFont typeface="Arial"/>
              <a:buNone/>
              <a:defRPr/>
            </a:pPr>
            <a:r>
              <a:rPr sz="1800" b="0" i="0" u="none">
                <a:solidFill>
                  <a:srgbClr val="000000"/>
                </a:solidFill>
                <a:latin typeface="Droid Sans Mono"/>
                <a:ea typeface="Droid Sans Mono"/>
                <a:cs typeface="Droid Sans Mono"/>
              </a:rPr>
              <a:t>Apart from being an open-source and free RDBMS, MySQL offers the following advantages:</a:t>
            </a:r>
            <a:endParaRPr sz="1800" b="0" i="0" u="none">
              <a:solidFill>
                <a:srgbClr val="000000"/>
              </a:solidFill>
              <a:latin typeface="Droid Sans Mono"/>
              <a:ea typeface="Droid Sans Mono"/>
              <a:cs typeface="Droid Sans Mono"/>
            </a:endParaRPr>
          </a:p>
          <a:p>
            <a:pPr marL="0" indent="0">
              <a:buFont typeface="Arial"/>
              <a:buNone/>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The ease of installation:</a:t>
            </a:r>
            <a:r>
              <a:rPr sz="1800" b="0" i="0" u="none">
                <a:solidFill>
                  <a:srgbClr val="000000"/>
                </a:solidFill>
                <a:latin typeface="Droid Sans Mono"/>
                <a:ea typeface="Droid Sans Mono"/>
                <a:cs typeface="Droid Sans Mono"/>
              </a:rPr>
              <a:t> On all key operating systems, you can download and install MySQL easily.</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Lightweight:</a:t>
            </a:r>
            <a:r>
              <a:rPr sz="1800" b="0" i="0" u="none">
                <a:solidFill>
                  <a:srgbClr val="000000"/>
                </a:solidFill>
                <a:latin typeface="Droid Sans Mono"/>
                <a:ea typeface="Droid Sans Mono"/>
                <a:cs typeface="Droid Sans Mono"/>
              </a:rPr>
              <a:t> MySQL doesn’t consume too much computing resources since it’s lightweight.</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Tooling support:</a:t>
            </a:r>
            <a:r>
              <a:rPr sz="1800" b="0" i="0" u="none">
                <a:solidFill>
                  <a:srgbClr val="000000"/>
                </a:solidFill>
                <a:latin typeface="Droid Sans Mono"/>
                <a:ea typeface="Droid Sans Mono"/>
                <a:cs typeface="Droid Sans Mono"/>
              </a:rPr>
              <a:t> Data modelers and DBAs can use a wide range of tools for creating and  modeling databases. You can access easy-to-use tools for development,  import, export, etc. Architects, DBAs, and developers can use “MySQL  Workbench”, a very helpful GUI tool.</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Compatibility:</a:t>
            </a:r>
            <a:r>
              <a:rPr sz="1800" b="0" i="0" u="none">
                <a:solidFill>
                  <a:srgbClr val="000000"/>
                </a:solidFill>
                <a:latin typeface="Droid Sans Mono"/>
                <a:ea typeface="Droid Sans Mono"/>
                <a:cs typeface="Droid Sans Mono"/>
              </a:rPr>
              <a:t> As we already mentioned, MySQL supports all key operating systems/platforms.</a:t>
            </a: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 </a:t>
            </a:r>
            <a:endParaRPr sz="1800" b="0" i="0" u="none">
              <a:solidFill>
                <a:srgbClr val="000000"/>
              </a:solidFill>
              <a:latin typeface="Droid Sans Mono"/>
              <a:ea typeface="Droid Sans Mono"/>
              <a:cs typeface="Droid Sans Mono"/>
            </a:endParaRPr>
          </a:p>
          <a:p>
            <a:pPr>
              <a:defRPr/>
            </a:pPr>
            <a:r>
              <a:rPr sz="1800" b="1" i="0" u="none">
                <a:solidFill>
                  <a:srgbClr val="000000"/>
                </a:solidFill>
                <a:latin typeface="Droid Sans Mono"/>
                <a:ea typeface="Droid Sans Mono"/>
                <a:cs typeface="Droid Sans Mono"/>
              </a:rPr>
              <a:t>The ease of use:</a:t>
            </a:r>
            <a:r>
              <a:rPr sz="1800" b="0" i="0" u="none">
                <a:solidFill>
                  <a:srgbClr val="000000"/>
                </a:solidFill>
                <a:latin typeface="Droid Sans Mono"/>
                <a:ea typeface="Droid Sans Mono"/>
                <a:cs typeface="Droid Sans Mono"/>
              </a:rPr>
              <a:t> Developers need SQL skills to use MySQL. Most developers have this skill, and they can easily use this RDBMS.</a:t>
            </a:r>
            <a:endParaRPr sz="18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78110307" name="Заголовок 1" hidden="0"/>
          <p:cNvSpPr>
            <a:spLocks noGrp="1"/>
          </p:cNvSpPr>
          <p:nvPr isPhoto="0" userDrawn="0">
            <p:ph type="title" hasCustomPrompt="0"/>
          </p:nvPr>
        </p:nvSpPr>
        <p:spPr bwMode="auto">
          <a:xfrm>
            <a:off x="2115267" y="5486400"/>
            <a:ext cx="7315200" cy="566738"/>
          </a:xfrm>
        </p:spPr>
        <p:txBody>
          <a:bodyPr vertOverflow="overflow" horzOverflow="clip" vert="horz" wrap="square" lIns="91440" tIns="45720" rIns="91440" bIns="45720" numCol="1" spcCol="0" rtlCol="0" fromWordArt="0" anchor="b" anchorCtr="0" forceAA="0" upright="0" compatLnSpc="0">
            <a:normAutofit fontScale="90000" lnSpcReduction="2000"/>
          </a:bodyPr>
          <a:lstStyle>
            <a:lvl1pPr algn="l">
              <a:defRPr sz="2000" b="1"/>
            </a:lvl1pPr>
          </a:lstStyle>
          <a:p>
            <a:pPr algn="ctr">
              <a:defRPr/>
            </a:pPr>
            <a:r>
              <a:rPr sz="4800">
                <a:solidFill>
                  <a:srgbClr val="FF0000"/>
                </a:solidFill>
              </a:rPr>
              <a:t>BUT also</a:t>
            </a:r>
            <a:endParaRPr sz="4800">
              <a:solidFill>
                <a:srgbClr val="FF0000"/>
              </a:solidFill>
            </a:endParaRPr>
          </a:p>
        </p:txBody>
      </p:sp>
      <p:sp>
        <p:nvSpPr>
          <p:cNvPr id="1671227571" name="Рисунок 2" hidden="0"/>
          <p:cNvSpPr>
            <a:spLocks noGrp="1"/>
          </p:cNvSpPr>
          <p:nvPr isPhoto="0" userDrawn="0">
            <p:ph type="pic" idx="1" hasCustomPrompt="0"/>
          </p:nvPr>
        </p:nvSpPr>
        <p:spPr bwMode="auto">
          <a:xfrm flipH="0" flipV="0">
            <a:off x="211525" y="80720"/>
            <a:ext cx="11914321" cy="5405680"/>
          </a:xfrm>
        </p:spPr>
        <p:txBody>
          <a:bodyPr vertOverflow="overflow" horzOverflow="clip" vert="horz" wrap="square" lIns="91440" tIns="45720" rIns="91440" bIns="45720" numCol="1" spcCol="0" rtlCol="0" fromWordArt="0" anchor="t" anchorCtr="0" forceAA="0" upright="0" compatLnSpc="0">
            <a:normAutofit fontScale="50000" lnSpcReduction="10000"/>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sz="3200" b="1" i="0" u="none" strike="noStrike" cap="none" spc="0">
                <a:solidFill>
                  <a:srgbClr val="000000"/>
                </a:solidFill>
                <a:latin typeface="Droid Sans Mono"/>
                <a:ea typeface="Droid Sans Mono"/>
                <a:cs typeface="Droid Sans Mono"/>
              </a:rPr>
              <a:t>Security:</a:t>
            </a:r>
            <a:r>
              <a:rPr lang="en-US" sz="3200" b="0" i="0" u="none" strike="noStrike" cap="none" spc="0">
                <a:solidFill>
                  <a:srgbClr val="000000"/>
                </a:solidFill>
                <a:latin typeface="Droid Sans Mono"/>
                <a:ea typeface="Droid Sans Mono"/>
                <a:cs typeface="Droid Sans Mono"/>
              </a:rPr>
              <a:t> MySQL employs a robust security layer. Its other features like  encrypted passwords, etc. ensure that your sensitive data is safe. You  can take advantage of the “Dual Password” feature in MySQL Server 8.0  onwards. This feature includes a current password, furthermore, it  allows a secondary password.  </a:t>
            </a:r>
            <a:endParaRPr lang="en-US" sz="3200" b="0" i="0" u="none" strike="noStrike" cap="none" spc="0">
              <a:solidFill>
                <a:srgbClr val="000000"/>
              </a:solidFill>
              <a:latin typeface="Droid Sans Mono"/>
              <a:ea typeface="Droid Sans Mono"/>
              <a:cs typeface="Droid Sans Mono"/>
            </a:endParaRPr>
          </a:p>
          <a:p>
            <a:pPr>
              <a:defRPr/>
            </a:pPr>
            <a:endParaRPr sz="3200" b="0" i="0" u="none">
              <a:solidFill>
                <a:srgbClr val="000000"/>
              </a:solidFill>
              <a:latin typeface="Droid Sans Mono"/>
              <a:ea typeface="Droid Sans Mono"/>
              <a:cs typeface="Droid Sans Mono"/>
            </a:endParaRPr>
          </a:p>
          <a:p>
            <a:pPr>
              <a:defRPr/>
            </a:pPr>
            <a:r>
              <a:rPr lang="en-US" sz="3200" b="1" i="0" u="none" strike="noStrike" cap="none" spc="0">
                <a:solidFill>
                  <a:srgbClr val="000000"/>
                </a:solidFill>
                <a:latin typeface="Droid Sans Mono"/>
                <a:ea typeface="Droid Sans Mono"/>
                <a:cs typeface="Droid Sans Mono"/>
              </a:rPr>
              <a:t>Performance:</a:t>
            </a:r>
            <a:r>
              <a:rPr lang="en-US" sz="3200" b="0" i="0" u="none" strike="noStrike" cap="none" spc="0">
                <a:solidFill>
                  <a:srgbClr val="000000"/>
                </a:solidFill>
                <a:latin typeface="Droid Sans Mono"/>
                <a:ea typeface="Droid Sans Mono"/>
                <a:cs typeface="Droid Sans Mono"/>
              </a:rPr>
              <a:t> Multiple benchmarking exercises have consistently confirmed that MySQL  offers very good speed. The storage engine architecture delivers cost  advantages, furthermore, it loads fast. MySQL supports partitioning,  which improves the performance of a large database.</a:t>
            </a:r>
            <a:endParaRPr lang="en-US" sz="3200" b="0" i="0" u="none" strike="noStrike" cap="none" spc="0">
              <a:solidFill>
                <a:srgbClr val="000000"/>
              </a:solidFill>
              <a:latin typeface="Droid Sans Mono"/>
              <a:ea typeface="Droid Sans Mono"/>
              <a:cs typeface="Droid Sans Mono"/>
            </a:endParaRPr>
          </a:p>
          <a:p>
            <a:pPr>
              <a:defRPr/>
            </a:pPr>
            <a:endParaRPr sz="3200" b="0" i="0" u="none">
              <a:solidFill>
                <a:srgbClr val="000000"/>
              </a:solidFill>
              <a:latin typeface="Droid Sans Mono"/>
              <a:ea typeface="Droid Sans Mono"/>
              <a:cs typeface="Droid Sans Mono"/>
            </a:endParaRPr>
          </a:p>
          <a:p>
            <a:pPr>
              <a:defRPr/>
            </a:pPr>
            <a:r>
              <a:rPr lang="en-US" sz="3200" b="1" i="0" u="none" strike="noStrike" cap="none" spc="0">
                <a:solidFill>
                  <a:srgbClr val="000000"/>
                </a:solidFill>
                <a:latin typeface="Droid Sans Mono"/>
                <a:ea typeface="Droid Sans Mono"/>
                <a:cs typeface="Droid Sans Mono"/>
              </a:rPr>
              <a:t>Scalability:</a:t>
            </a:r>
            <a:r>
              <a:rPr lang="en-US" sz="3200" b="0" i="0" u="none" strike="noStrike" cap="none" spc="0">
                <a:solidFill>
                  <a:srgbClr val="000000"/>
                </a:solidFill>
                <a:latin typeface="Droid Sans Mono"/>
                <a:ea typeface="Droid Sans Mono"/>
                <a:cs typeface="Droid Sans Mono"/>
              </a:rPr>
              <a:t> MySQL supports multi-threading, which makes it a highly scalable RDBMS.</a:t>
            </a:r>
            <a:endParaRPr lang="en-US" sz="3200" b="0" i="0" u="none" strike="noStrike" cap="none" spc="0">
              <a:solidFill>
                <a:srgbClr val="000000"/>
              </a:solidFill>
              <a:latin typeface="Droid Sans Mono"/>
              <a:ea typeface="Droid Sans Mono"/>
              <a:cs typeface="Droid Sans Mono"/>
            </a:endParaRPr>
          </a:p>
          <a:p>
            <a:pPr>
              <a:defRPr/>
            </a:pPr>
            <a:r>
              <a:rPr lang="en-US" sz="3200" b="0" i="0" u="none" strike="noStrike" cap="none" spc="0">
                <a:solidFill>
                  <a:srgbClr val="000000"/>
                </a:solidFill>
                <a:latin typeface="Droid Sans Mono"/>
                <a:ea typeface="Droid Sans Mono"/>
                <a:cs typeface="Droid Sans Mono"/>
              </a:rPr>
              <a:t> </a:t>
            </a:r>
            <a:endParaRPr sz="3200" b="0" i="0" u="none">
              <a:solidFill>
                <a:srgbClr val="000000"/>
              </a:solidFill>
              <a:latin typeface="Droid Sans Mono"/>
              <a:ea typeface="Droid Sans Mono"/>
              <a:cs typeface="Droid Sans Mono"/>
            </a:endParaRPr>
          </a:p>
          <a:p>
            <a:pPr>
              <a:defRPr/>
            </a:pPr>
            <a:r>
              <a:rPr lang="en-US" sz="3200" b="1" i="0" u="none" strike="noStrike" cap="none" spc="0">
                <a:solidFill>
                  <a:srgbClr val="000000"/>
                </a:solidFill>
                <a:latin typeface="Droid Sans Mono"/>
                <a:ea typeface="Droid Sans Mono"/>
                <a:cs typeface="Droid Sans Mono"/>
              </a:rPr>
              <a:t>Availability:</a:t>
            </a:r>
            <a:r>
              <a:rPr lang="en-US" sz="3200" b="0" i="0" u="none" strike="noStrike" cap="none" spc="0">
                <a:solidFill>
                  <a:srgbClr val="000000"/>
                </a:solidFill>
                <a:latin typeface="Droid Sans Mono"/>
                <a:ea typeface="Droid Sans Mono"/>
                <a:cs typeface="Droid Sans Mono"/>
              </a:rPr>
              <a:t> MySQL offers excellent availability.</a:t>
            </a:r>
            <a:endParaRPr lang="en-US" sz="3200" b="0" i="0" u="none" strike="noStrike" cap="none" spc="0">
              <a:solidFill>
                <a:srgbClr val="000000"/>
              </a:solidFill>
              <a:latin typeface="Droid Sans Mono"/>
              <a:ea typeface="Droid Sans Mono"/>
              <a:cs typeface="Droid Sans Mono"/>
            </a:endParaRPr>
          </a:p>
          <a:p>
            <a:pPr>
              <a:defRPr/>
            </a:pPr>
            <a:endParaRPr sz="3200" b="0" i="0" u="none">
              <a:solidFill>
                <a:srgbClr val="000000"/>
              </a:solidFill>
              <a:latin typeface="Droid Sans Mono"/>
              <a:ea typeface="Droid Sans Mono"/>
              <a:cs typeface="Droid Sans Mono"/>
            </a:endParaRPr>
          </a:p>
          <a:p>
            <a:pPr>
              <a:defRPr/>
            </a:pPr>
            <a:r>
              <a:rPr lang="en-US" sz="3200" b="1" i="0" u="none" strike="noStrike" cap="none" spc="0">
                <a:solidFill>
                  <a:srgbClr val="000000"/>
                </a:solidFill>
                <a:latin typeface="Droid Sans Mono"/>
                <a:ea typeface="Droid Sans Mono"/>
                <a:cs typeface="Droid Sans Mono"/>
              </a:rPr>
              <a:t>High productivity:</a:t>
            </a:r>
            <a:r>
              <a:rPr lang="en-US" sz="3200" b="0" i="0" u="none" strike="noStrike" cap="none" spc="0">
                <a:solidFill>
                  <a:srgbClr val="000000"/>
                </a:solidFill>
                <a:latin typeface="Droid Sans Mono"/>
                <a:ea typeface="Droid Sans Mono"/>
                <a:cs typeface="Droid Sans Mono"/>
              </a:rPr>
              <a:t> A versatile RDBMS, MySQL uses stored procedures, triggers, views, etc., which delivers high productivity to developers.</a:t>
            </a:r>
            <a:endParaRPr lang="en-US" sz="3200" b="0" i="0" u="none" strike="noStrike" cap="none" spc="0">
              <a:solidFill>
                <a:srgbClr val="000000"/>
              </a:solidFill>
              <a:latin typeface="Droid Sans Mono"/>
              <a:ea typeface="Droid Sans Mono"/>
              <a:cs typeface="Droid Sans Mono"/>
            </a:endParaRPr>
          </a:p>
          <a:p>
            <a:pPr>
              <a:defRPr/>
            </a:pPr>
            <a:endParaRPr sz="3200" b="0" i="0" u="none">
              <a:solidFill>
                <a:srgbClr val="000000"/>
              </a:solidFill>
              <a:latin typeface="Droid Sans Mono"/>
              <a:ea typeface="Droid Sans Mono"/>
              <a:cs typeface="Droid Sans Mono"/>
            </a:endParaRPr>
          </a:p>
          <a:p>
            <a:pPr>
              <a:defRPr/>
            </a:pPr>
            <a:r>
              <a:rPr lang="en-US" sz="3200" b="1" i="0" u="none" strike="noStrike" cap="none" spc="0">
                <a:solidFill>
                  <a:srgbClr val="000000"/>
                </a:solidFill>
                <a:latin typeface="Droid Sans Mono"/>
                <a:ea typeface="Droid Sans Mono"/>
                <a:cs typeface="Droid Sans Mono"/>
              </a:rPr>
              <a:t>Efficiency:</a:t>
            </a:r>
            <a:r>
              <a:rPr lang="en-US" sz="3200" b="0" i="0" u="none" strike="noStrike" cap="none" spc="0">
                <a:solidFill>
                  <a:srgbClr val="000000"/>
                </a:solidFill>
                <a:latin typeface="Droid Sans Mono"/>
                <a:ea typeface="Droid Sans Mono"/>
                <a:cs typeface="Droid Sans Mono"/>
              </a:rPr>
              <a:t> This popular RDBMS allows the commit and rollback of transactions.  MySQL supports recovery from crashes. This RDBMS experiences very little  memory leakage, which makes it more efficient.</a:t>
            </a:r>
            <a:endParaRPr lang="en-US" sz="3200" b="0" i="0" u="none" strike="noStrike" cap="none" spc="0">
              <a:solidFill>
                <a:srgbClr val="000000"/>
              </a:solidFill>
              <a:latin typeface="Droid Sans Mono"/>
              <a:ea typeface="Droid Sans Mono"/>
              <a:cs typeface="Droid Sans Mono"/>
            </a:endParaRPr>
          </a:p>
          <a:p>
            <a:pPr>
              <a:defRPr/>
            </a:pPr>
            <a:r>
              <a:rPr lang="en-US" sz="3200" b="0" i="0" u="none" strike="noStrike" cap="none" spc="0">
                <a:solidFill>
                  <a:srgbClr val="000000"/>
                </a:solidFill>
                <a:latin typeface="Droid Sans Mono"/>
                <a:ea typeface="Droid Sans Mono"/>
                <a:cs typeface="Droid Sans Mono"/>
              </a:rPr>
              <a:t> </a:t>
            </a:r>
            <a:endParaRPr sz="3200" b="0" i="0" u="none">
              <a:solidFill>
                <a:srgbClr val="000000"/>
              </a:solidFill>
              <a:latin typeface="Droid Sans Mono"/>
              <a:ea typeface="Droid Sans Mono"/>
              <a:cs typeface="Droid Sans Mono"/>
            </a:endParaRPr>
          </a:p>
          <a:p>
            <a:pPr>
              <a:defRPr/>
            </a:pPr>
            <a:r>
              <a:rPr lang="en-US" sz="3200" b="1" i="0" u="none" strike="noStrike" cap="none" spc="0">
                <a:solidFill>
                  <a:srgbClr val="000000"/>
                </a:solidFill>
                <a:latin typeface="Droid Sans Mono"/>
                <a:ea typeface="Droid Sans Mono"/>
                <a:cs typeface="Droid Sans Mono"/>
              </a:rPr>
              <a:t>Support:</a:t>
            </a:r>
            <a:r>
              <a:rPr lang="en-US" sz="3200" b="0" i="0" u="none" strike="noStrike" cap="none" spc="0">
                <a:solidFill>
                  <a:srgbClr val="000000"/>
                </a:solidFill>
                <a:latin typeface="Droid Sans Mono"/>
                <a:ea typeface="Droid Sans Mono"/>
                <a:cs typeface="Droid Sans Mono"/>
              </a:rPr>
              <a:t> MySQL has a large and vibrant developer community to support it. Oracle provides considerable support to it too.</a:t>
            </a:r>
            <a:endParaRPr sz="3200" b="0" i="0" u="none">
              <a:solidFill>
                <a:srgbClr val="000000"/>
              </a:solidFill>
              <a:latin typeface="Droid Sans Mono"/>
              <a:ea typeface="Droid Sans Mono"/>
              <a:cs typeface="Droid Sans Mono"/>
            </a:endParaRPr>
          </a:p>
        </p:txBody>
      </p:sp>
      <p:sp>
        <p:nvSpPr>
          <p:cNvPr id="185104243" name="Текст 3" hidden="0"/>
          <p:cNvSpPr>
            <a:spLocks noGrp="1"/>
          </p:cNvSpPr>
          <p:nvPr isPhoto="0" userDrawn="0">
            <p:ph type="body" sz="half" idx="2" hasCustomPrompt="0"/>
          </p:nvPr>
        </p:nvSpPr>
        <p:spPr bwMode="auto">
          <a:xfrm flipH="0" flipV="0">
            <a:off x="2115267" y="6053139"/>
            <a:ext cx="857375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r>
              <a:rPr sz="2400" b="1" i="0" u="none">
                <a:solidFill>
                  <a:srgbClr val="000000"/>
                </a:solidFill>
                <a:latin typeface="Times New Roman"/>
                <a:ea typeface="Times New Roman"/>
                <a:cs typeface="Times New Roman"/>
              </a:rPr>
              <a:t>MySQL has a few disadvantages too, which are as follows:</a:t>
            </a:r>
            <a:endParaRPr sz="24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77734353" name="" hidden="0"/>
          <p:cNvSpPr txBox="1"/>
          <p:nvPr isPhoto="0" userDrawn="0"/>
        </p:nvSpPr>
        <p:spPr bwMode="auto">
          <a:xfrm flipH="0" flipV="0">
            <a:off x="776567" y="339025"/>
            <a:ext cx="9492711"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1657926532" name="" hidden="0"/>
          <p:cNvSpPr txBox="1"/>
          <p:nvPr isPhoto="0" userDrawn="0"/>
        </p:nvSpPr>
        <p:spPr bwMode="auto">
          <a:xfrm flipH="0" flipV="0">
            <a:off x="824999" y="-10830"/>
            <a:ext cx="11172126" cy="6400836"/>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marL="283879" indent="-283879">
              <a:buFont typeface="Arial"/>
              <a:buChar char="•"/>
              <a:defRPr/>
            </a:pPr>
            <a:r>
              <a:rPr sz="1800" b="1" i="0" u="none">
                <a:solidFill>
                  <a:srgbClr val="000000"/>
                </a:solidFill>
                <a:latin typeface="Droid Sans Mono"/>
                <a:ea typeface="Droid Sans Mono"/>
                <a:cs typeface="Droid Sans Mono"/>
              </a:rPr>
              <a:t>Limitations vis-a-vis embedding in an application:</a:t>
            </a:r>
            <a:r>
              <a:rPr sz="1800" b="0" i="0" u="none">
                <a:solidFill>
                  <a:srgbClr val="000000"/>
                </a:solidFill>
                <a:latin typeface="Droid Sans Mono"/>
                <a:ea typeface="Droid Sans Mono"/>
                <a:cs typeface="Droid Sans Mono"/>
              </a:rPr>
              <a:t> You can install MySQL as a server database, however, you can’t embed it  easily in a portable application. You need to use complex tools for  this.</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1" i="0" u="none">
                <a:solidFill>
                  <a:srgbClr val="000000"/>
                </a:solidFill>
                <a:latin typeface="Droid Sans Mono"/>
                <a:ea typeface="Droid Sans Mono"/>
                <a:cs typeface="Droid Sans Mono"/>
              </a:rPr>
              <a:t>Business logic-related limitations:</a:t>
            </a:r>
            <a:r>
              <a:rPr sz="1800" b="0" i="0" u="none">
                <a:solidFill>
                  <a:srgbClr val="000000"/>
                </a:solidFill>
                <a:latin typeface="Droid Sans Mono"/>
                <a:ea typeface="Droid Sans Mono"/>
                <a:cs typeface="Droid Sans Mono"/>
              </a:rPr>
              <a:t> MySQL can support simple-to-medium complexity business logic very well.  However, it’s not the best database for implementing complex business  logic.</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1" i="0" u="none">
                <a:solidFill>
                  <a:srgbClr val="000000"/>
                </a:solidFill>
                <a:latin typeface="Droid Sans Mono"/>
                <a:ea typeface="Droid Sans Mono"/>
                <a:cs typeface="Droid Sans Mono"/>
              </a:rPr>
              <a:t>Stability issues:</a:t>
            </a:r>
            <a:r>
              <a:rPr sz="1800" b="0" i="0" u="none">
                <a:solidFill>
                  <a:srgbClr val="000000"/>
                </a:solidFill>
                <a:latin typeface="Droid Sans Mono"/>
                <a:ea typeface="Droid Sans Mono"/>
                <a:cs typeface="Droid Sans Mono"/>
              </a:rPr>
              <a:t> Using MySQL sometimes results in a few stability issues. This can cause  issues with handling transactions. You might also experience the  corruption of data. </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1" i="0" u="none">
                <a:solidFill>
                  <a:srgbClr val="000000"/>
                </a:solidFill>
                <a:latin typeface="Droid Sans Mono"/>
                <a:ea typeface="Droid Sans Mono"/>
                <a:cs typeface="Droid Sans Mono"/>
              </a:rPr>
              <a:t>The dependency on add-ons:</a:t>
            </a:r>
            <a:r>
              <a:rPr sz="1800" b="0" i="0" u="none">
                <a:solidFill>
                  <a:srgbClr val="000000"/>
                </a:solidFill>
                <a:latin typeface="Droid Sans Mono"/>
                <a:ea typeface="Droid Sans Mono"/>
                <a:cs typeface="Droid Sans Mono"/>
              </a:rPr>
              <a:t> You can support complex functionalities using MySQL, however, this has a heavy dependency on add-ons.</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1" i="0" u="none">
                <a:solidFill>
                  <a:srgbClr val="000000"/>
                </a:solidFill>
                <a:latin typeface="Droid Sans Mono"/>
                <a:ea typeface="Droid Sans Mono"/>
                <a:cs typeface="Droid Sans Mono"/>
              </a:rPr>
              <a:t>Limitations concerning tools when compared to paid databases:</a:t>
            </a:r>
            <a:r>
              <a:rPr sz="1800" b="0" i="0" u="none">
                <a:solidFill>
                  <a:srgbClr val="000000"/>
                </a:solidFill>
                <a:latin typeface="Droid Sans Mono"/>
                <a:ea typeface="Droid Sans Mono"/>
                <a:cs typeface="Droid Sans Mono"/>
              </a:rPr>
              <a:t> While MySQL provides good tooling support, paid databases to provide  better tools. This RDBMS doesn’t support SQL check constraints.</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0" i="0" u="none">
                <a:solidFill>
                  <a:srgbClr val="000000"/>
                </a:solidFill>
                <a:latin typeface="Droid Sans Mono"/>
                <a:ea typeface="Droid Sans Mono"/>
                <a:cs typeface="Droid Sans Mono"/>
              </a:rPr>
              <a:t>MySQL isn’t very efficient when handling large databases. </a:t>
            </a:r>
            <a:endParaRPr sz="1800" b="0" i="0" u="none">
              <a:solidFill>
                <a:srgbClr val="000000"/>
              </a:solidFill>
              <a:latin typeface="Droid Sans Mono"/>
              <a:ea typeface="Droid Sans Mono"/>
              <a:cs typeface="Droid Sans Mono"/>
            </a:endParaRPr>
          </a:p>
          <a:p>
            <a:pPr marL="283879" indent="-283879">
              <a:buFont typeface="Arial"/>
              <a:buChar char="•"/>
              <a:defRPr/>
            </a:pPr>
            <a:endParaRPr sz="1800" b="0" i="0" u="none">
              <a:solidFill>
                <a:srgbClr val="000000"/>
              </a:solidFill>
              <a:latin typeface="Droid Sans Mono"/>
              <a:ea typeface="Droid Sans Mono"/>
              <a:cs typeface="Droid Sans Mono"/>
            </a:endParaRPr>
          </a:p>
          <a:p>
            <a:pPr marL="283879" indent="-283879">
              <a:buFont typeface="Arial"/>
              <a:buChar char="•"/>
              <a:defRPr/>
            </a:pPr>
            <a:r>
              <a:rPr sz="1800" b="0" i="0" u="none">
                <a:solidFill>
                  <a:srgbClr val="000000"/>
                </a:solidFill>
                <a:latin typeface="Droid Sans Mono"/>
                <a:ea typeface="Droid Sans Mono"/>
                <a:cs typeface="Droid Sans Mono"/>
              </a:rPr>
              <a:t>MySQL versions prior to 5.0 don’t support commits and stored procedures. </a:t>
            </a:r>
            <a:endParaRPr sz="18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11119670" name="Заголовок 1" hidden="0"/>
          <p:cNvSpPr>
            <a:spLocks noGrp="1"/>
          </p:cNvSpPr>
          <p:nvPr isPhoto="0" userDrawn="0">
            <p:ph type="title" hasCustomPrompt="0"/>
          </p:nvPr>
        </p:nvSpPr>
        <p:spPr bwMode="auto"/>
        <p:txBody>
          <a:bodyPr/>
          <a:lstStyle/>
          <a:p>
            <a:pPr algn="ctr">
              <a:defRPr/>
            </a:pPr>
            <a:r>
              <a:rPr sz="2400" b="1" i="0" u="none">
                <a:solidFill>
                  <a:srgbClr val="333333"/>
                </a:solidFill>
                <a:latin typeface="Times New Roman"/>
                <a:ea typeface="Times New Roman"/>
                <a:cs typeface="Times New Roman"/>
              </a:rPr>
              <a:t>What is MySQL used for</a:t>
            </a:r>
            <a:r>
              <a:rPr sz="2400" b="1"/>
              <a:t> :</a:t>
            </a:r>
            <a:endParaRPr sz="2400" b="1"/>
          </a:p>
        </p:txBody>
      </p:sp>
      <p:pic>
        <p:nvPicPr>
          <p:cNvPr id="1880805661" name="" hidden="0"/>
          <p:cNvPicPr>
            <a:picLocks noChangeAspect="1"/>
          </p:cNvPicPr>
          <p:nvPr isPhoto="0" userDrawn="0">
            <p:ph idx="1" hasCustomPrompt="0"/>
          </p:nvPr>
        </p:nvPicPr>
        <p:blipFill>
          <a:blip r:embed="rId2"/>
          <a:stretch/>
        </p:blipFill>
        <p:spPr bwMode="auto">
          <a:xfrm rot="0" flipH="0" flipV="0">
            <a:off x="1115593" y="1989798"/>
            <a:ext cx="9815592" cy="46673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73719802" name="Заголовок 1" hidden="0"/>
          <p:cNvSpPr>
            <a:spLocks noGrp="1"/>
          </p:cNvSpPr>
          <p:nvPr isPhoto="0" userDrawn="0">
            <p:ph type="title" hasCustomPrompt="0"/>
          </p:nvPr>
        </p:nvSpPr>
        <p:spPr bwMode="auto"/>
        <p:txBody>
          <a:bodyPr/>
          <a:lstStyle/>
          <a:p>
            <a:pPr algn="ctr">
              <a:defRPr/>
            </a:pPr>
            <a:r>
              <a:rPr lang="en-US" sz="4400" b="0" i="0" u="none" strike="noStrike" cap="none" spc="0">
                <a:solidFill>
                  <a:schemeClr val="tx1">
                    <a:lumMod val="65000"/>
                    <a:lumOff val="35000"/>
                  </a:schemeClr>
                </a:solidFill>
                <a:latin typeface="Arial"/>
                <a:ea typeface="Arial"/>
                <a:cs typeface="Arial"/>
              </a:rPr>
              <a:t>PostgreSQL: An overview</a:t>
            </a:r>
            <a:endParaRPr/>
          </a:p>
        </p:txBody>
      </p:sp>
      <p:pic>
        <p:nvPicPr>
          <p:cNvPr id="1443236395" name="" hidden="0"/>
          <p:cNvPicPr>
            <a:picLocks noChangeAspect="1"/>
          </p:cNvPicPr>
          <p:nvPr isPhoto="0" userDrawn="0">
            <p:ph idx="1" hasCustomPrompt="0"/>
          </p:nvPr>
        </p:nvPicPr>
        <p:blipFill>
          <a:blip r:embed="rId2"/>
          <a:stretch/>
        </p:blipFill>
        <p:spPr bwMode="auto">
          <a:xfrm rot="0" flipH="0" flipV="0">
            <a:off x="2216602" y="1600200"/>
            <a:ext cx="7326193" cy="4273612"/>
          </a:xfrm>
          <a:prstGeom prst="rect">
            <a:avLst/>
          </a:prstGeom>
        </p:spPr>
      </p:pic>
      <p:sp>
        <p:nvSpPr>
          <p:cNvPr id="1136525721" name="" hidden="0"/>
          <p:cNvSpPr txBox="1"/>
          <p:nvPr isPhoto="0" userDrawn="0"/>
        </p:nvSpPr>
        <p:spPr bwMode="auto">
          <a:xfrm flipH="0" flipV="0">
            <a:off x="380872" y="5992272"/>
            <a:ext cx="11430251"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1800" b="0" i="0" u="none">
                <a:solidFill>
                  <a:srgbClr val="000000"/>
                </a:solidFill>
                <a:latin typeface="Droid Sans Mono"/>
                <a:ea typeface="Droid Sans Mono"/>
                <a:cs typeface="Droid Sans Mono"/>
              </a:rPr>
              <a:t>Among the established open-source RDBMSs, </a:t>
            </a:r>
            <a:r>
              <a:rPr sz="1800" b="0" i="0" u="sng">
                <a:solidFill>
                  <a:srgbClr val="000000"/>
                </a:solidFill>
                <a:latin typeface="Droid Sans Mono"/>
                <a:ea typeface="Droid Sans Mono"/>
                <a:cs typeface="Droid Sans Mono"/>
                <a:hlinkClick r:id="rId3" tooltip="https://www.postgresql.org/"/>
              </a:rPr>
              <a:t>PostgreSQL</a:t>
            </a:r>
            <a:r>
              <a:rPr sz="1800" b="0" i="0" u="none">
                <a:solidFill>
                  <a:srgbClr val="000000"/>
                </a:solidFill>
                <a:latin typeface="Droid Sans Mono"/>
                <a:ea typeface="Droid Sans Mono"/>
                <a:cs typeface="Droid Sans Mono"/>
              </a:rPr>
              <a:t> enjoys a lot of prominences. This RDBMS is also known as “Postgres”, and it enjoys high popularity.</a:t>
            </a:r>
            <a:endParaRPr sz="1800" b="1">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16452454" name="Заголовок 1" hidden="0"/>
          <p:cNvSpPr>
            <a:spLocks noGrp="1"/>
          </p:cNvSpPr>
          <p:nvPr isPhoto="0" userDrawn="0">
            <p:ph type="title" hasCustomPrompt="0"/>
          </p:nvPr>
        </p:nvSpPr>
        <p:spPr bwMode="auto"/>
        <p:txBody>
          <a:bodyPr/>
          <a:lstStyle/>
          <a:p>
            <a:pPr algn="ctr">
              <a:defRPr/>
            </a:pPr>
            <a:r>
              <a:rPr sz="4800" b="1" i="0" u="none">
                <a:solidFill>
                  <a:srgbClr val="333333"/>
                </a:solidFill>
                <a:latin typeface="Times New Roman"/>
                <a:ea typeface="Times New Roman"/>
                <a:cs typeface="Times New Roman"/>
              </a:rPr>
              <a:t>Key features of PostgreSQL</a:t>
            </a:r>
            <a:endParaRPr sz="4800" b="1"/>
          </a:p>
        </p:txBody>
      </p:sp>
      <p:sp>
        <p:nvSpPr>
          <p:cNvPr id="1231182574" name="Объект 2" hidden="0"/>
          <p:cNvSpPr>
            <a:spLocks noGrp="1"/>
          </p:cNvSpPr>
          <p:nvPr isPhoto="0" userDrawn="0">
            <p:ph idx="1" hasCustomPrompt="0"/>
          </p:nvPr>
        </p:nvSpPr>
        <p:spPr bwMode="auto">
          <a:xfrm flipH="0" flipV="0">
            <a:off x="609598" y="1600200"/>
            <a:ext cx="10972800" cy="4986578"/>
          </a:xfrm>
        </p:spPr>
        <p:txBody>
          <a:bodyPr vertOverflow="overflow" horzOverflow="clip" vert="horz" wrap="square" lIns="91440" tIns="45720" rIns="91440" bIns="45720" numCol="1" spcCol="0" rtlCol="0" fromWordArt="0" anchor="t" anchorCtr="0" forceAA="0" upright="0" compatLnSpc="0">
            <a:normAutofit/>
          </a:bodyPr>
          <a:lstStyle/>
          <a:p>
            <a:pPr marL="0" indent="0">
              <a:buFont typeface="Arial"/>
              <a:buNone/>
              <a:defRPr/>
            </a:pPr>
            <a:r>
              <a:rPr sz="1800" b="0" i="0" u="none">
                <a:solidFill>
                  <a:srgbClr val="000000"/>
                </a:solidFill>
                <a:latin typeface="Droid Sans Mono"/>
                <a:ea typeface="Droid Sans Mono"/>
                <a:cs typeface="Droid Sans Mono"/>
              </a:rPr>
              <a:t>     The following are the noticeable features of PostgreSQL:</a:t>
            </a:r>
            <a:endParaRPr sz="1800" b="0" i="0" u="none">
              <a:solidFill>
                <a:srgbClr val="000000"/>
              </a:solidFill>
              <a:latin typeface="Droid Sans Mono"/>
              <a:ea typeface="Droid Sans Mono"/>
              <a:cs typeface="Droid Sans Mono"/>
            </a:endParaRPr>
          </a:p>
          <a:p>
            <a:pPr marL="0" indent="0">
              <a:buFont typeface="Arial"/>
              <a:buNone/>
              <a:defRPr/>
            </a:pP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This open-source RDBMS is free.</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Its creators used the C language to develop PostgreSQL.</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PostgreSQL supports all the key platforms like Windows, Linux, Mac, etc.</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This RDBMS uses SQL and offers features similar to traditional RDBMSs like Oracle and DB2. </a:t>
            </a:r>
            <a:endParaRPr sz="1800" b="0" i="0" u="none">
              <a:solidFill>
                <a:srgbClr val="000000"/>
              </a:solidFill>
              <a:latin typeface="Droid Sans Mono"/>
              <a:ea typeface="Droid Sans Mono"/>
              <a:cs typeface="Droid Sans Mono"/>
            </a:endParaRPr>
          </a:p>
          <a:p>
            <a:pPr>
              <a:defRPr/>
            </a:pP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PostgreSQL  offers noticeable extensibility. You can use it along with other  popular RDBMSs like Oracle and MySQL. Furthermore, you can use it along  with popular NoSQL databases like </a:t>
            </a:r>
            <a:r>
              <a:rPr sz="1800" b="0" i="0" u="sng">
                <a:solidFill>
                  <a:srgbClr val="000000"/>
                </a:solidFill>
                <a:latin typeface="Droid Sans Mono"/>
                <a:ea typeface="Droid Sans Mono"/>
                <a:cs typeface="Droid Sans Mono"/>
                <a:hlinkClick r:id="rId2" tooltip="https://devathon.com/blog/firebase-vs-mongodb-stitch-vs-aws-amplify-vs-azure-mobile-apps/"/>
              </a:rPr>
              <a:t>MongoDB</a:t>
            </a:r>
            <a:r>
              <a:rPr sz="1800" b="0" i="0" u="none">
                <a:solidFill>
                  <a:srgbClr val="000000"/>
                </a:solidFill>
                <a:latin typeface="Droid Sans Mono"/>
                <a:ea typeface="Droid Sans Mono"/>
                <a:cs typeface="Droid Sans Mono"/>
              </a:rPr>
              <a:t>. </a:t>
            </a:r>
            <a:endParaRPr sz="1800" b="0" i="0" u="none">
              <a:solidFill>
                <a:srgbClr val="000000"/>
              </a:solidFill>
              <a:latin typeface="Droid Sans Mono"/>
              <a:ea typeface="Droid Sans Mono"/>
              <a:cs typeface="Droid Sans Mono"/>
            </a:endParaRPr>
          </a:p>
          <a:p>
            <a:pPr marL="0" indent="0">
              <a:buFont typeface="Arial"/>
              <a:buNone/>
              <a:defRPr/>
            </a:pPr>
            <a:r>
              <a:rPr sz="1800" b="0" i="0" u="none">
                <a:solidFill>
                  <a:srgbClr val="000000"/>
                </a:solidFill>
                <a:latin typeface="Droid Sans Mono"/>
                <a:ea typeface="Droid Sans Mono"/>
                <a:cs typeface="Droid Sans Mono"/>
              </a:rPr>
              <a:t> </a:t>
            </a:r>
            <a:endParaRPr sz="1800" b="0" i="0" u="none">
              <a:solidFill>
                <a:srgbClr val="000000"/>
              </a:solidFill>
              <a:latin typeface="Droid Sans Mono"/>
              <a:ea typeface="Droid Sans Mono"/>
              <a:cs typeface="Droid Sans Mono"/>
            </a:endParaRPr>
          </a:p>
          <a:p>
            <a:pPr>
              <a:defRPr/>
            </a:pPr>
            <a:r>
              <a:rPr sz="1800" b="0" i="0" u="none">
                <a:solidFill>
                  <a:srgbClr val="000000"/>
                </a:solidFill>
                <a:latin typeface="Droid Sans Mono"/>
                <a:ea typeface="Droid Sans Mono"/>
                <a:cs typeface="Droid Sans Mono"/>
              </a:rPr>
              <a:t>PostgreSQL supports all popular languages like Java, Python, C, C++, C#, </a:t>
            </a:r>
            <a:r>
              <a:rPr sz="1800" b="0" i="0" u="sng">
                <a:solidFill>
                  <a:srgbClr val="000000"/>
                </a:solidFill>
                <a:latin typeface="Droid Sans Mono"/>
                <a:ea typeface="Droid Sans Mono"/>
                <a:cs typeface="Droid Sans Mono"/>
                <a:hlinkClick r:id="rId3" tooltip="https://devathon.com/blog/react-vs-or-angular-js-javascript-framework-use/"/>
              </a:rPr>
              <a:t>JavaScript</a:t>
            </a:r>
            <a:r>
              <a:rPr sz="1800" b="0" i="0" u="none">
                <a:solidFill>
                  <a:srgbClr val="000000"/>
                </a:solidFill>
                <a:latin typeface="Droid Sans Mono"/>
                <a:ea typeface="Droid Sans Mono"/>
                <a:cs typeface="Droid Sans Mono"/>
              </a:rPr>
              <a:t>, Ruby, Go, etc. </a:t>
            </a:r>
            <a:endParaRPr sz="1800" b="0" i="0" u="none">
              <a:solidFill>
                <a:srgbClr val="000000"/>
              </a:solidFill>
              <a:latin typeface="Droid Sans Mono"/>
              <a:ea typeface="Droid Sans Mono"/>
              <a:cs typeface="Droid Sans Mon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ONLYOFFICE/7.0.0.127</Application>
  <DocSecurity>0</DocSecurity>
  <PresentationFormat>Widescreen</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7</cp:revision>
  <dcterms:created xsi:type="dcterms:W3CDTF">2012-12-03T06:56:55Z</dcterms:created>
  <dcterms:modified xsi:type="dcterms:W3CDTF">2022-02-20T15:02:21Z</dcterms:modified>
  <cp:category/>
  <cp:contentStatus/>
  <cp:version/>
</cp:coreProperties>
</file>