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4CD0B-A904-43E6-82A0-B803C1486050}" type="datetimeFigureOut">
              <a:rPr lang="id-ID" smtClean="0"/>
              <a:t>30/03/2015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2EA-799A-4AAC-B779-80A0BF143E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3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B2EA-799A-4AAC-B779-80A0BF143E3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77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0425"/>
            <a:ext cx="7772400" cy="1470025"/>
          </a:xfrm>
        </p:spPr>
        <p:txBody>
          <a:bodyPr/>
          <a:lstStyle>
            <a:lvl1pPr algn="l">
              <a:defRPr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772400" cy="1752600"/>
          </a:xfrm>
        </p:spPr>
        <p:txBody>
          <a:bodyPr/>
          <a:lstStyle>
            <a:lvl1pPr marL="0" indent="0" algn="l">
              <a:buNone/>
              <a:defRPr b="1" cap="small" baseline="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133600" cy="365125"/>
          </a:xfrm>
        </p:spPr>
        <p:txBody>
          <a:bodyPr/>
          <a:lstStyle/>
          <a:p>
            <a:fld id="{31B0D940-B42F-426E-9B3D-3F1F4337079E}" type="datetime1">
              <a:rPr lang="id-ID" smtClean="0"/>
              <a:t>30/03/2015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9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CFBA-629E-43C4-ACE1-1A644A6DC877}" type="datetime1">
              <a:rPr lang="id-ID" smtClean="0"/>
              <a:t>30/03/2015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9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3886" y="274638"/>
            <a:ext cx="20053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44F3-EE71-40F1-925D-CF6BCB3D85E6}" type="datetime1">
              <a:rPr lang="id-ID" smtClean="0"/>
              <a:t>30/03/2015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11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/>
          <a:lstStyle>
            <a:lvl1pPr algn="l">
              <a:defRPr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01762"/>
            <a:ext cx="7924800" cy="4525963"/>
          </a:xfrm>
        </p:spPr>
        <p:txBody>
          <a:bodyPr/>
          <a:lstStyle>
            <a:lvl1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1pPr>
            <a:lvl2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2pPr>
            <a:lvl3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3pPr>
            <a:lvl4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4pPr>
            <a:lvl5pPr algn="l">
              <a:spcBef>
                <a:spcPts val="1200"/>
              </a:spcBef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356350"/>
            <a:ext cx="2133600" cy="365125"/>
          </a:xfrm>
        </p:spPr>
        <p:txBody>
          <a:bodyPr/>
          <a:lstStyle/>
          <a:p>
            <a:fld id="{675482D3-D0F8-49ED-AEB3-968BEC87A6DE}" type="datetime1">
              <a:rPr lang="id-ID" smtClean="0"/>
              <a:t>30/03/2015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72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</p:spPr>
        <p:txBody>
          <a:bodyPr anchor="t"/>
          <a:lstStyle>
            <a:lvl1pPr algn="l">
              <a:defRPr sz="4000" b="1" cap="small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 cap="small" baseline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133600" cy="365125"/>
          </a:xfrm>
        </p:spPr>
        <p:txBody>
          <a:bodyPr/>
          <a:lstStyle/>
          <a:p>
            <a:fld id="{4990AB34-B060-48BA-869A-DBC5A80D93A9}" type="datetime1">
              <a:rPr lang="id-ID" smtClean="0"/>
              <a:t>30/03/2015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46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3"/>
            <a:ext cx="8229600" cy="1143000"/>
          </a:xfrm>
        </p:spPr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55725"/>
            <a:ext cx="3840480" cy="4525963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000">
                <a:latin typeface="Gill Sans MT" panose="020B0502020104020203" pitchFamily="34" charset="0"/>
              </a:defRPr>
            </a:lvl3pPr>
            <a:lvl4pPr>
              <a:defRPr sz="1800">
                <a:latin typeface="Gill Sans MT" panose="020B0502020104020203" pitchFamily="34" charset="0"/>
              </a:defRPr>
            </a:lvl4pPr>
            <a:lvl5pPr>
              <a:defRPr sz="18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355725"/>
            <a:ext cx="3840480" cy="4525963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000">
                <a:latin typeface="Gill Sans MT" panose="020B0502020104020203" pitchFamily="34" charset="0"/>
              </a:defRPr>
            </a:lvl3pPr>
            <a:lvl4pPr>
              <a:defRPr sz="1800">
                <a:latin typeface="Gill Sans MT" panose="020B0502020104020203" pitchFamily="34" charset="0"/>
              </a:defRPr>
            </a:lvl4pPr>
            <a:lvl5pPr>
              <a:defRPr sz="18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40475"/>
            <a:ext cx="2133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16149B19-5EC2-4290-80B2-26727B431212}" type="datetime1">
              <a:rPr lang="id-ID" smtClean="0"/>
              <a:t>30/03/2015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40475"/>
            <a:ext cx="2895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40475"/>
            <a:ext cx="2133600" cy="365125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9FEBDE5E-3C79-4D30-9F6E-7745DEAB664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705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55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255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5AA-4CC8-46BD-AF6B-16B9E065551B}" type="datetime1">
              <a:rPr lang="id-ID" smtClean="0"/>
              <a:t>30/03/2015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64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6BEE-12EE-40DF-95D0-534E4A4A97D4}" type="datetime1">
              <a:rPr lang="id-ID" smtClean="0"/>
              <a:t>30/03/2015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181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E41-D95C-4E13-A5A0-89B1D4C06736}" type="datetime1">
              <a:rPr lang="id-ID" smtClean="0"/>
              <a:t>30/03/2015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152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8956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5029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435100"/>
            <a:ext cx="2895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C8FF-434D-460F-A75F-421577474851}" type="datetime1">
              <a:rPr lang="id-ID" smtClean="0"/>
              <a:t>30/03/2015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9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1C28-781A-4FEC-B37B-30A65E1FA292}" type="datetime1">
              <a:rPr lang="id-ID" smtClean="0"/>
              <a:t>30/03/2015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01762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3B2B-69DA-4EEB-8B25-44B18EA1B1E7}" type="datetime1">
              <a:rPr lang="id-ID" smtClean="0"/>
              <a:t>30/03/2015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404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DE5E-3C79-4D30-9F6E-7745DEAB664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9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</a:t>
            </a:r>
          </a:p>
          <a:p>
            <a:endParaRPr lang="id-ID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52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Algoritma</a:t>
            </a:r>
            <a:r>
              <a:rPr lang="en-US" sz="32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dan</a:t>
            </a:r>
            <a:r>
              <a:rPr lang="en-US" sz="3200" b="1" cap="small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b="1" cap="small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Pemrograman</a:t>
            </a:r>
            <a:endParaRPr lang="id-ID" sz="3200" b="1" cap="small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Langkah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Pembuatan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787400" y="1752600"/>
            <a:ext cx="828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Buat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Cara </a:t>
            </a: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Penyelesaian</a:t>
            </a:r>
            <a:r>
              <a:rPr lang="en-GB" sz="4000" dirty="0"/>
              <a:t>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Tx/>
              <a:buChar char="•"/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Jika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masalahnya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kompleks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maka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dibagi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dalam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modul-modul</a:t>
            </a:r>
            <a:r>
              <a:rPr lang="en-GB" sz="40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85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Langkah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Pembuatan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863600" y="1571625"/>
            <a:ext cx="828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Menulis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71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Pilihlah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bahasa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mudah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dipelajari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mudah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digunakan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lebih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baik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lagi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jika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sudah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dikuasai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memiliki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tingkat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kompatibilitas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tinggi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perangkat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keras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platform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lainnya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0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Langkah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Pembuatan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939800" y="1571625"/>
            <a:ext cx="828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57188" indent="-357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4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Mencari</a:t>
            </a:r>
            <a:r>
              <a:rPr lang="en-US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Kesalahan</a:t>
            </a:r>
            <a:endParaRPr lang="en-US" sz="4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57188" indent="-357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dirty="0"/>
              <a:t>a.  </a:t>
            </a:r>
            <a:r>
              <a:rPr lang="en-US" sz="3600" dirty="0" err="1"/>
              <a:t>Kesalahan</a:t>
            </a:r>
            <a:r>
              <a:rPr lang="en-US" sz="3600" dirty="0"/>
              <a:t> </a:t>
            </a:r>
            <a:r>
              <a:rPr lang="en-US" sz="3600" dirty="0" err="1"/>
              <a:t>sintaks</a:t>
            </a:r>
            <a:r>
              <a:rPr lang="en-US" sz="3600" dirty="0"/>
              <a:t> (</a:t>
            </a:r>
            <a:r>
              <a:rPr lang="en-US" sz="3600" dirty="0" err="1"/>
              <a:t>penulisan</a:t>
            </a:r>
            <a:r>
              <a:rPr lang="en-US" sz="3600" dirty="0"/>
              <a:t> program</a:t>
            </a:r>
            <a:r>
              <a:rPr lang="en-US" sz="3600" dirty="0" smtClean="0"/>
              <a:t>)</a:t>
            </a:r>
            <a:endParaRPr lang="en-US" sz="3600" dirty="0"/>
          </a:p>
          <a:p>
            <a:pPr marL="357188" indent="-357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dirty="0"/>
              <a:t>b.  </a:t>
            </a:r>
            <a:r>
              <a:rPr lang="en-US" sz="3600" dirty="0" err="1"/>
              <a:t>Kesalahan</a:t>
            </a:r>
            <a:r>
              <a:rPr lang="en-US" sz="3600" dirty="0"/>
              <a:t> </a:t>
            </a:r>
            <a:r>
              <a:rPr lang="en-US" sz="3600" dirty="0" err="1"/>
              <a:t>pelaksanaan</a:t>
            </a:r>
            <a:r>
              <a:rPr lang="en-US" sz="3600" dirty="0"/>
              <a:t>: </a:t>
            </a:r>
            <a:r>
              <a:rPr lang="en-US" sz="3600" dirty="0" err="1"/>
              <a:t>semantik</a:t>
            </a:r>
            <a:r>
              <a:rPr lang="en-US" sz="3600" dirty="0"/>
              <a:t>, </a:t>
            </a:r>
            <a:r>
              <a:rPr lang="en-US" sz="3600" dirty="0" err="1"/>
              <a:t>logika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 smtClean="0"/>
              <a:t>ketelitian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49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Langkah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Pembuatan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939800" y="1835150"/>
            <a:ext cx="828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57188" indent="-357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4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Uji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Verifikasi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  <a:r>
              <a:rPr lang="en-GB" sz="4000" dirty="0"/>
              <a:t> </a:t>
            </a:r>
          </a:p>
          <a:p>
            <a:pPr marL="357188" indent="-357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4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Dokumentasi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</a:p>
          <a:p>
            <a:pPr marL="357188" indent="-357188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4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Pemeliharaan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  <a:r>
              <a:rPr lang="en-GB" sz="40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46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 PENULISAN ALGORITMA</a:t>
            </a:r>
          </a:p>
        </p:txBody>
      </p:sp>
      <p:sp>
        <p:nvSpPr>
          <p:cNvPr id="22531" name="Content Placeholder 2"/>
          <p:cNvSpPr>
            <a:spLocks/>
          </p:cNvSpPr>
          <p:nvPr/>
        </p:nvSpPr>
        <p:spPr bwMode="auto">
          <a:xfrm>
            <a:off x="863600" y="1835150"/>
            <a:ext cx="828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dirty="0" err="1"/>
              <a:t>Setiap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Algoritma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selalu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terdiri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tiga</a:t>
            </a:r>
            <a:r>
              <a:rPr lang="en-US" altLang="en-US" sz="3600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dirty="0" err="1"/>
              <a:t>bagian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yaitu</a:t>
            </a:r>
            <a:r>
              <a:rPr lang="en-US" altLang="en-US" sz="3600" dirty="0"/>
              <a:t>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600" dirty="0" err="1"/>
              <a:t>Judul</a:t>
            </a:r>
            <a:r>
              <a:rPr lang="en-US" altLang="en-US" sz="3600" dirty="0"/>
              <a:t> (Header)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600" dirty="0" err="1"/>
              <a:t>Kamus</a:t>
            </a:r>
            <a:endParaRPr lang="en-US" altLang="en-US" sz="36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600" dirty="0" err="1"/>
              <a:t>Algoritma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53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Header (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Judul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3555" name="Content Placeholder 2"/>
          <p:cNvSpPr>
            <a:spLocks/>
          </p:cNvSpPr>
          <p:nvPr/>
        </p:nvSpPr>
        <p:spPr bwMode="auto">
          <a:xfrm>
            <a:off x="939800" y="1628775"/>
            <a:ext cx="828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Judul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bagian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teks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algoritma</a:t>
            </a:r>
            <a:r>
              <a:rPr lang="en-US" altLang="en-US" sz="3200" dirty="0"/>
              <a:t> yang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digunakan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sebagai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tempat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mendefinisikan</a:t>
            </a:r>
            <a:r>
              <a:rPr lang="en-US" altLang="en-US" sz="3200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nama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dengan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menentukan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apakah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teks</a:t>
            </a:r>
            <a:r>
              <a:rPr lang="en-US" altLang="en-US" sz="3200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tersebut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program, </a:t>
            </a:r>
            <a:r>
              <a:rPr lang="en-US" altLang="en-US" sz="3200" dirty="0" err="1"/>
              <a:t>prosedur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fungsi</a:t>
            </a:r>
            <a:r>
              <a:rPr lang="en-US" altLang="en-US" sz="3200" dirty="0"/>
              <a:t>.</a:t>
            </a:r>
            <a:r>
              <a:rPr lang="en-GB" altLang="en-US" sz="3200" dirty="0"/>
              <a:t> </a:t>
            </a:r>
            <a:endParaRPr lang="en-US" altLang="en-US" sz="3200" dirty="0"/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4438650"/>
            <a:ext cx="75596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Kamus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Deklarasi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4579" name="Content Placeholder 2"/>
          <p:cNvSpPr>
            <a:spLocks/>
          </p:cNvSpPr>
          <p:nvPr/>
        </p:nvSpPr>
        <p:spPr bwMode="auto">
          <a:xfrm>
            <a:off x="863600" y="1628775"/>
            <a:ext cx="828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Kamus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bagian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teks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algoritma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sebagai</a:t>
            </a:r>
            <a:r>
              <a:rPr lang="en-US" altLang="en-US" sz="3200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tempat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mendefinisikan</a:t>
            </a:r>
            <a:r>
              <a:rPr lang="en-US" altLang="en-US" sz="3200" dirty="0"/>
              <a:t>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200" dirty="0"/>
              <a:t>Nama type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200" dirty="0"/>
              <a:t>Nama </a:t>
            </a:r>
            <a:r>
              <a:rPr lang="en-US" altLang="en-US" sz="3200" dirty="0" err="1"/>
              <a:t>konstanta</a:t>
            </a:r>
            <a:endParaRPr lang="en-US" altLang="en-US" sz="32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200" dirty="0"/>
              <a:t>Nama </a:t>
            </a:r>
            <a:r>
              <a:rPr lang="en-US" altLang="en-US" sz="3200" dirty="0" err="1"/>
              <a:t>variabel</a:t>
            </a:r>
            <a:endParaRPr lang="en-US" altLang="en-US" sz="32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200" dirty="0"/>
              <a:t>Nama </a:t>
            </a:r>
            <a:r>
              <a:rPr lang="en-US" altLang="en-US" sz="3200" dirty="0" err="1"/>
              <a:t>fungsi</a:t>
            </a:r>
            <a:endParaRPr lang="en-US" altLang="en-US" sz="32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200" dirty="0"/>
              <a:t>Nama </a:t>
            </a:r>
            <a:r>
              <a:rPr lang="en-US" altLang="en-US" sz="3200" dirty="0" err="1"/>
              <a:t>prosedur</a:t>
            </a:r>
            <a:r>
              <a:rPr lang="en-US" altLang="en-US" sz="3200" dirty="0"/>
              <a:t>.</a:t>
            </a:r>
            <a:r>
              <a:rPr lang="en-GB" altLang="en-US" sz="3200" dirty="0"/>
              <a:t>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16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Kamus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Deklarasi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43000"/>
            <a:ext cx="746567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0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Deskripsi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6627" name="Content Placeholder 2"/>
          <p:cNvSpPr>
            <a:spLocks/>
          </p:cNvSpPr>
          <p:nvPr/>
        </p:nvSpPr>
        <p:spPr bwMode="auto">
          <a:xfrm>
            <a:off x="787400" y="1628775"/>
            <a:ext cx="828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Algoritma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bagian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inti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suatu</a:t>
            </a:r>
            <a:r>
              <a:rPr lang="en-US" altLang="en-US" sz="3200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algoritma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berisi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instruksi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atau</a:t>
            </a:r>
            <a:r>
              <a:rPr lang="en-US" altLang="en-US" sz="3200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pemanggilan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aksi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telah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didefinisikan</a:t>
            </a:r>
            <a:r>
              <a:rPr lang="en-US" altLang="en-US" sz="3200" dirty="0"/>
              <a:t>.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589837" cy="275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5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9906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PENYAJIAN ALGORITMA</a:t>
            </a:r>
          </a:p>
        </p:txBody>
      </p:sp>
      <p:sp>
        <p:nvSpPr>
          <p:cNvPr id="27651" name="Content Placeholder 2"/>
          <p:cNvSpPr>
            <a:spLocks/>
          </p:cNvSpPr>
          <p:nvPr/>
        </p:nvSpPr>
        <p:spPr bwMode="auto">
          <a:xfrm>
            <a:off x="914400" y="1781174"/>
            <a:ext cx="8001000" cy="454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400" dirty="0" err="1"/>
              <a:t>Bentuk</a:t>
            </a:r>
            <a:r>
              <a:rPr lang="en-US" altLang="en-US" sz="3400" dirty="0"/>
              <a:t> </a:t>
            </a:r>
            <a:r>
              <a:rPr lang="en-US" altLang="en-US" sz="3400" dirty="0" err="1"/>
              <a:t>penyajian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untuk</a:t>
            </a:r>
            <a:r>
              <a:rPr lang="en-US" altLang="en-US" sz="3400" dirty="0"/>
              <a:t> </a:t>
            </a:r>
            <a:r>
              <a:rPr lang="en-US" altLang="en-US" sz="3400" dirty="0" err="1"/>
              <a:t>algoritma</a:t>
            </a:r>
            <a:r>
              <a:rPr lang="en-US" altLang="en-US" sz="3400" dirty="0"/>
              <a:t> </a:t>
            </a:r>
            <a:r>
              <a:rPr lang="en-US" altLang="en-US" sz="3400" dirty="0" err="1"/>
              <a:t>dibagi</a:t>
            </a:r>
            <a:r>
              <a:rPr lang="en-US" altLang="en-US" sz="3400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400" dirty="0" err="1"/>
              <a:t>menjadi</a:t>
            </a:r>
            <a:r>
              <a:rPr lang="en-US" altLang="en-US" sz="3400" dirty="0"/>
              <a:t> 3 (</a:t>
            </a:r>
            <a:r>
              <a:rPr lang="en-US" altLang="en-US" sz="3400" dirty="0" err="1"/>
              <a:t>tiga</a:t>
            </a:r>
            <a:r>
              <a:rPr lang="en-US" altLang="en-US" sz="3400" dirty="0"/>
              <a:t>) </a:t>
            </a:r>
            <a:r>
              <a:rPr lang="en-US" altLang="en-US" sz="3400" dirty="0" err="1"/>
              <a:t>bentuk</a:t>
            </a:r>
            <a:r>
              <a:rPr lang="en-US" altLang="en-US" sz="3400" dirty="0"/>
              <a:t> </a:t>
            </a:r>
            <a:r>
              <a:rPr lang="en-US" altLang="en-US" sz="3400" dirty="0" err="1"/>
              <a:t>penyajian</a:t>
            </a:r>
            <a:r>
              <a:rPr lang="en-US" altLang="en-US" sz="3400" dirty="0"/>
              <a:t>, </a:t>
            </a:r>
            <a:r>
              <a:rPr lang="en-US" altLang="en-US" sz="3400" dirty="0" err="1"/>
              <a:t>yaitu</a:t>
            </a:r>
            <a:r>
              <a:rPr lang="en-US" altLang="en-US" sz="3400" dirty="0"/>
              <a:t>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400" dirty="0" err="1"/>
              <a:t>Algoritma</a:t>
            </a:r>
            <a:r>
              <a:rPr lang="en-US" altLang="en-US" sz="3400" dirty="0"/>
              <a:t> </a:t>
            </a:r>
            <a:r>
              <a:rPr lang="en-US" altLang="en-US" sz="3400" dirty="0" err="1"/>
              <a:t>dengan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struktur</a:t>
            </a:r>
            <a:r>
              <a:rPr lang="en-US" altLang="en-US" sz="3400" dirty="0"/>
              <a:t> Bahasa Indonesia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400" dirty="0" err="1"/>
              <a:t>Algoritma</a:t>
            </a:r>
            <a:r>
              <a:rPr lang="en-US" altLang="en-US" sz="3400" dirty="0"/>
              <a:t> </a:t>
            </a:r>
            <a:r>
              <a:rPr lang="en-US" altLang="en-US" sz="3400" dirty="0" err="1"/>
              <a:t>dengan</a:t>
            </a:r>
            <a:r>
              <a:rPr lang="en-US" altLang="en-US" sz="3400" dirty="0"/>
              <a:t> </a:t>
            </a:r>
            <a:r>
              <a:rPr lang="en-US" altLang="en-US" sz="3400" i="1" dirty="0" err="1"/>
              <a:t>Pseudocode</a:t>
            </a:r>
            <a:endParaRPr lang="en-US" altLang="en-US" sz="34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400" dirty="0" err="1"/>
              <a:t>Algoritma</a:t>
            </a:r>
            <a:r>
              <a:rPr lang="en-US" altLang="en-US" sz="3400" dirty="0"/>
              <a:t> </a:t>
            </a:r>
            <a:r>
              <a:rPr lang="en-US" altLang="en-US" sz="3400" dirty="0" err="1"/>
              <a:t>dengan</a:t>
            </a:r>
            <a:r>
              <a:rPr lang="en-US" altLang="en-US" sz="3400" dirty="0"/>
              <a:t> </a:t>
            </a:r>
            <a:r>
              <a:rPr lang="en-US" altLang="en-US" sz="3400" i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427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2</a:t>
            </a:fld>
            <a:endParaRPr lang="id-ID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Analogi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: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7338"/>
            <a:ext cx="8229600" cy="4530725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Jika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seseorang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ingin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mengirim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surat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kepada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kenalannya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di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tempat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lain,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langkah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harus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dilakukan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adalah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109728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Langkah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: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Menulis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surat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Surat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dimasukkan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dalam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amplop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tertutup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Amplop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dikasih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alamat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penerima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pengirim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Amplop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ditempeli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perangko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secukupnya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Pergi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ke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Kantor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terdekat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untuk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mengirimkannya</a:t>
            </a:r>
            <a:endParaRPr lang="en-GB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3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9906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Bahasa Indonesia</a:t>
            </a:r>
          </a:p>
        </p:txBody>
      </p:sp>
      <p:sp>
        <p:nvSpPr>
          <p:cNvPr id="28675" name="Content Placeholder 2"/>
          <p:cNvSpPr>
            <a:spLocks/>
          </p:cNvSpPr>
          <p:nvPr/>
        </p:nvSpPr>
        <p:spPr bwMode="auto">
          <a:xfrm>
            <a:off x="787400" y="1628775"/>
            <a:ext cx="828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4000" dirty="0" err="1"/>
              <a:t>Sifat</a:t>
            </a:r>
            <a:r>
              <a:rPr lang="en-US" altLang="en-US" sz="4000" dirty="0"/>
              <a:t>: </a:t>
            </a:r>
            <a:r>
              <a:rPr lang="en-US" altLang="en-US" sz="4000" dirty="0" err="1"/>
              <a:t>Umum</a:t>
            </a:r>
            <a:endParaRPr lang="en-US" altLang="en-US" sz="40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200" dirty="0" err="1"/>
              <a:t>Tidak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menggunakan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simbol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atau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sintaks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bahasa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pemrograman</a:t>
            </a:r>
            <a:r>
              <a:rPr lang="en-US" altLang="en-US" sz="3200" dirty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200" dirty="0" err="1"/>
              <a:t>Tidak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tergantung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bahasa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pemrograman</a:t>
            </a:r>
            <a:r>
              <a:rPr lang="en-US" altLang="en-US" sz="3200" dirty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en-US" sz="3200" dirty="0" err="1"/>
              <a:t>Notasi-notasinya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dapat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seluruh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bahasa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manapun</a:t>
            </a:r>
            <a:r>
              <a:rPr lang="en-US" alt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2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Bahasa Indonesia</a:t>
            </a:r>
          </a:p>
        </p:txBody>
      </p:sp>
      <p:sp>
        <p:nvSpPr>
          <p:cNvPr id="29699" name="Content Placeholder 2"/>
          <p:cNvSpPr>
            <a:spLocks/>
          </p:cNvSpPr>
          <p:nvPr/>
        </p:nvSpPr>
        <p:spPr bwMode="auto">
          <a:xfrm>
            <a:off x="863600" y="1628775"/>
            <a:ext cx="828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900" b="1" i="1" dirty="0" err="1"/>
              <a:t>Contoh</a:t>
            </a:r>
            <a:r>
              <a:rPr lang="en-US" altLang="en-US" sz="2900" b="1" i="1" dirty="0"/>
              <a:t> : </a:t>
            </a:r>
            <a:r>
              <a:rPr lang="en-US" altLang="en-US" sz="2900" b="1" i="1" dirty="0" err="1"/>
              <a:t>Menghitung</a:t>
            </a:r>
            <a:r>
              <a:rPr lang="en-US" altLang="en-US" sz="2900" b="1" i="1" dirty="0"/>
              <a:t> rata-rata </a:t>
            </a:r>
            <a:r>
              <a:rPr lang="en-US" altLang="en-US" sz="2900" b="1" i="1" dirty="0" err="1"/>
              <a:t>tiga</a:t>
            </a:r>
            <a:r>
              <a:rPr lang="en-US" altLang="en-US" sz="2900" b="1" i="1" dirty="0"/>
              <a:t> </a:t>
            </a:r>
            <a:r>
              <a:rPr lang="en-US" altLang="en-US" sz="2900" b="1" i="1" dirty="0" err="1"/>
              <a:t>buah</a:t>
            </a:r>
            <a:r>
              <a:rPr lang="en-US" altLang="en-US" sz="2900" b="1" i="1" dirty="0"/>
              <a:t> </a:t>
            </a:r>
            <a:r>
              <a:rPr lang="en-US" altLang="en-US" sz="2900" b="1" i="1" dirty="0" smtClean="0"/>
              <a:t>data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29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900" dirty="0" err="1"/>
              <a:t>Algoritma</a:t>
            </a:r>
            <a:r>
              <a:rPr lang="en-US" altLang="en-US" sz="2900" dirty="0"/>
              <a:t> </a:t>
            </a:r>
            <a:r>
              <a:rPr lang="en-US" altLang="en-US" sz="2900" dirty="0" err="1"/>
              <a:t>dengan</a:t>
            </a:r>
            <a:r>
              <a:rPr lang="en-US" altLang="en-US" sz="2900" dirty="0"/>
              <a:t> </a:t>
            </a:r>
            <a:r>
              <a:rPr lang="en-US" altLang="en-US" sz="2900" dirty="0" err="1"/>
              <a:t>struktur</a:t>
            </a:r>
            <a:r>
              <a:rPr lang="en-US" altLang="en-US" sz="2900" dirty="0"/>
              <a:t> </a:t>
            </a:r>
            <a:r>
              <a:rPr lang="en-US" altLang="en-US" sz="2900" dirty="0" err="1"/>
              <a:t>bahasa</a:t>
            </a:r>
            <a:r>
              <a:rPr lang="en-US" altLang="en-US" sz="2900" dirty="0"/>
              <a:t> Indonesia :</a:t>
            </a:r>
          </a:p>
          <a:p>
            <a:pPr marL="685800" indent="-6858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2900" dirty="0"/>
              <a:t>1) 	Baca </a:t>
            </a:r>
            <a:r>
              <a:rPr lang="en-US" altLang="en-US" sz="2900" dirty="0" err="1"/>
              <a:t>bilangan</a:t>
            </a:r>
            <a:r>
              <a:rPr lang="en-US" altLang="en-US" sz="2900" dirty="0"/>
              <a:t> a, b, </a:t>
            </a:r>
            <a:r>
              <a:rPr lang="en-US" altLang="en-US" sz="2900" dirty="0" err="1"/>
              <a:t>dan</a:t>
            </a:r>
            <a:r>
              <a:rPr lang="en-US" altLang="en-US" sz="2900" dirty="0"/>
              <a:t> c</a:t>
            </a:r>
          </a:p>
          <a:p>
            <a:pPr marL="628650" indent="-62865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2900" dirty="0"/>
              <a:t>2)	</a:t>
            </a:r>
            <a:r>
              <a:rPr lang="en-US" altLang="en-US" sz="2900" dirty="0" err="1"/>
              <a:t>Jumlahkan</a:t>
            </a:r>
            <a:r>
              <a:rPr lang="en-US" altLang="en-US" sz="2900" dirty="0"/>
              <a:t> </a:t>
            </a:r>
            <a:r>
              <a:rPr lang="en-US" altLang="en-US" sz="2900" dirty="0" err="1"/>
              <a:t>ketiga</a:t>
            </a:r>
            <a:r>
              <a:rPr lang="en-US" altLang="en-US" sz="2900" dirty="0"/>
              <a:t> </a:t>
            </a:r>
            <a:r>
              <a:rPr lang="en-US" altLang="en-US" sz="2900" dirty="0" err="1"/>
              <a:t>bilangan</a:t>
            </a:r>
            <a:r>
              <a:rPr lang="en-US" altLang="en-US" sz="2900" dirty="0"/>
              <a:t> </a:t>
            </a:r>
            <a:r>
              <a:rPr lang="en-US" altLang="en-US" sz="2900" dirty="0" err="1"/>
              <a:t>tersebut</a:t>
            </a:r>
            <a:endParaRPr lang="en-US" altLang="en-US" sz="2900" dirty="0"/>
          </a:p>
          <a:p>
            <a:pPr marL="685800" indent="-6858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2900" dirty="0"/>
              <a:t>3)	</a:t>
            </a:r>
            <a:r>
              <a:rPr lang="en-US" altLang="en-US" sz="2900" dirty="0" err="1"/>
              <a:t>Bagi</a:t>
            </a:r>
            <a:r>
              <a:rPr lang="en-US" altLang="en-US" sz="2900" dirty="0"/>
              <a:t> </a:t>
            </a:r>
            <a:r>
              <a:rPr lang="en-US" altLang="en-US" sz="2900" dirty="0" err="1"/>
              <a:t>jumlah</a:t>
            </a:r>
            <a:r>
              <a:rPr lang="en-US" altLang="en-US" sz="2900" dirty="0"/>
              <a:t> </a:t>
            </a:r>
            <a:r>
              <a:rPr lang="en-US" altLang="en-US" sz="2900" dirty="0" err="1"/>
              <a:t>tersebut</a:t>
            </a:r>
            <a:r>
              <a:rPr lang="en-US" altLang="en-US" sz="2900" dirty="0"/>
              <a:t> </a:t>
            </a:r>
            <a:r>
              <a:rPr lang="en-US" altLang="en-US" sz="2900" dirty="0" err="1"/>
              <a:t>dengan</a:t>
            </a:r>
            <a:r>
              <a:rPr lang="en-US" altLang="en-US" sz="2900" dirty="0"/>
              <a:t> 3</a:t>
            </a:r>
          </a:p>
          <a:p>
            <a:pPr marL="685800" indent="-6858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2900" dirty="0"/>
              <a:t>4)	</a:t>
            </a:r>
            <a:r>
              <a:rPr lang="en-US" altLang="en-US" sz="2900" dirty="0" err="1"/>
              <a:t>Tulis</a:t>
            </a:r>
            <a:r>
              <a:rPr lang="en-US" altLang="en-US" sz="2900" dirty="0"/>
              <a:t> </a:t>
            </a:r>
            <a:r>
              <a:rPr lang="en-US" altLang="en-US" sz="2900" dirty="0" err="1"/>
              <a:t>hasilnya</a:t>
            </a:r>
            <a:endParaRPr lang="en-US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5168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</a:t>
            </a:r>
          </a:p>
        </p:txBody>
      </p:sp>
      <p:sp>
        <p:nvSpPr>
          <p:cNvPr id="30723" name="Content Placeholder 2"/>
          <p:cNvSpPr>
            <a:spLocks/>
          </p:cNvSpPr>
          <p:nvPr/>
        </p:nvSpPr>
        <p:spPr bwMode="auto">
          <a:xfrm>
            <a:off x="787400" y="1628775"/>
            <a:ext cx="828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400" dirty="0" err="1"/>
              <a:t>Penyajian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algoritma</a:t>
            </a:r>
            <a:r>
              <a:rPr lang="en-US" altLang="en-US" sz="3400" dirty="0"/>
              <a:t> </a:t>
            </a:r>
            <a:r>
              <a:rPr lang="en-US" altLang="en-US" sz="3400" dirty="0" err="1"/>
              <a:t>dengan</a:t>
            </a:r>
            <a:r>
              <a:rPr lang="en-US" altLang="en-US" sz="3400" dirty="0"/>
              <a:t> </a:t>
            </a:r>
            <a:r>
              <a:rPr lang="en-US" altLang="en-US" sz="3400" i="1" dirty="0" err="1"/>
              <a:t>pseudocode</a:t>
            </a:r>
            <a:r>
              <a:rPr lang="en-US" altLang="en-US" sz="3400" i="1" dirty="0"/>
              <a:t> 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400" dirty="0" err="1"/>
              <a:t>berarti</a:t>
            </a:r>
            <a:r>
              <a:rPr lang="en-US" altLang="en-US" sz="3400" dirty="0"/>
              <a:t> </a:t>
            </a:r>
            <a:r>
              <a:rPr lang="en-US" altLang="en-US" sz="3400" dirty="0" err="1"/>
              <a:t>menggunakan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kode</a:t>
            </a:r>
            <a:r>
              <a:rPr lang="en-US" altLang="en-US" sz="3400" dirty="0"/>
              <a:t> yang </a:t>
            </a:r>
            <a:r>
              <a:rPr lang="en-US" altLang="en-US" sz="3400" dirty="0" err="1"/>
              <a:t>mirip</a:t>
            </a:r>
            <a:r>
              <a:rPr lang="en-US" altLang="en-US" sz="3400" dirty="0"/>
              <a:t> 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400" dirty="0" err="1"/>
              <a:t>dengan</a:t>
            </a:r>
            <a:r>
              <a:rPr lang="en-US" altLang="en-US" sz="3400" dirty="0"/>
              <a:t> </a:t>
            </a:r>
            <a:r>
              <a:rPr lang="en-US" altLang="en-US" sz="3400" dirty="0" err="1"/>
              <a:t>kode</a:t>
            </a:r>
            <a:r>
              <a:rPr lang="en-US" altLang="en-US" sz="3400" dirty="0"/>
              <a:t> </a:t>
            </a:r>
            <a:r>
              <a:rPr lang="en-US" altLang="en-US" sz="3400" dirty="0" err="1"/>
              <a:t>pemrograman</a:t>
            </a:r>
            <a:r>
              <a:rPr lang="en-US" altLang="en-US" sz="3400" dirty="0"/>
              <a:t> yang 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400" dirty="0" err="1"/>
              <a:t>sebenarnya</a:t>
            </a:r>
            <a:r>
              <a:rPr lang="en-US" altLang="en-US" sz="3400" dirty="0"/>
              <a:t>. </a:t>
            </a:r>
            <a:r>
              <a:rPr lang="en-US" altLang="en-US" sz="3400" dirty="0" err="1"/>
              <a:t>Pseudocode</a:t>
            </a:r>
            <a:r>
              <a:rPr lang="en-US" altLang="en-US" sz="3400" dirty="0"/>
              <a:t> </a:t>
            </a:r>
            <a:r>
              <a:rPr lang="en-US" altLang="en-US" sz="3400" dirty="0" err="1"/>
              <a:t>lebih</a:t>
            </a:r>
            <a:r>
              <a:rPr lang="en-US" altLang="en-US" sz="3400" dirty="0"/>
              <a:t> </a:t>
            </a:r>
            <a:r>
              <a:rPr lang="en-US" altLang="en-US" sz="3400" dirty="0" err="1"/>
              <a:t>rinci</a:t>
            </a:r>
            <a:r>
              <a:rPr lang="en-US" altLang="en-US" sz="3400" dirty="0"/>
              <a:t> </a:t>
            </a:r>
            <a:r>
              <a:rPr lang="en-US" altLang="en-US" sz="3400" dirty="0" err="1"/>
              <a:t>dari</a:t>
            </a:r>
            <a:r>
              <a:rPr lang="en-US" altLang="en-US" sz="3400" dirty="0"/>
              <a:t> 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400" dirty="0"/>
              <a:t>English</a:t>
            </a:r>
            <a:r>
              <a:rPr lang="en-US" altLang="en-US" sz="3400" i="1" dirty="0"/>
              <a:t>/</a:t>
            </a:r>
            <a:r>
              <a:rPr lang="en-US" altLang="en-US" sz="3400" dirty="0"/>
              <a:t>Indonesia</a:t>
            </a:r>
            <a:r>
              <a:rPr lang="en-US" altLang="en-US" sz="3400" i="1" dirty="0"/>
              <a:t> Structure</a:t>
            </a:r>
            <a:r>
              <a:rPr lang="en-US" altLang="en-US" sz="3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3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</a:t>
            </a:r>
          </a:p>
        </p:txBody>
      </p:sp>
      <p:sp>
        <p:nvSpPr>
          <p:cNvPr id="31747" name="Content Placeholder 2"/>
          <p:cNvSpPr>
            <a:spLocks/>
          </p:cNvSpPr>
          <p:nvPr/>
        </p:nvSpPr>
        <p:spPr bwMode="auto">
          <a:xfrm>
            <a:off x="852488" y="1628775"/>
            <a:ext cx="8139112" cy="469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0" indent="-27432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b="1" i="1" dirty="0" err="1"/>
              <a:t>Contoh</a:t>
            </a:r>
            <a:r>
              <a:rPr lang="en-US" altLang="en-US" sz="3600" b="1" i="1" dirty="0"/>
              <a:t> (1) : </a:t>
            </a:r>
            <a:r>
              <a:rPr lang="en-US" altLang="en-US" sz="3600" b="1" i="1" dirty="0" err="1"/>
              <a:t>Menghitung</a:t>
            </a:r>
            <a:r>
              <a:rPr lang="en-US" altLang="en-US" sz="3600" b="1" i="1" dirty="0"/>
              <a:t> rata-rata </a:t>
            </a:r>
            <a:r>
              <a:rPr lang="en-US" altLang="en-US" sz="3600" b="1" i="1" dirty="0" err="1"/>
              <a:t>tiga</a:t>
            </a:r>
            <a:r>
              <a:rPr lang="en-US" altLang="en-US" sz="3600" b="1" i="1" dirty="0"/>
              <a:t> </a:t>
            </a:r>
            <a:r>
              <a:rPr lang="en-US" altLang="en-US" sz="3600" b="1" i="1" dirty="0" err="1" smtClean="0"/>
              <a:t>buah</a:t>
            </a:r>
            <a:r>
              <a:rPr lang="en-US" altLang="en-US" sz="3600" b="1" i="1" dirty="0" smtClean="0"/>
              <a:t> data</a:t>
            </a:r>
          </a:p>
          <a:p>
            <a:pPr marL="2743200" indent="-27432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600" i="1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i="1" dirty="0" err="1" smtClean="0"/>
              <a:t>Algoritma</a:t>
            </a:r>
            <a:r>
              <a:rPr lang="en-US" altLang="en-US" sz="3200" i="1" dirty="0" smtClean="0"/>
              <a:t> </a:t>
            </a:r>
            <a:r>
              <a:rPr lang="en-US" altLang="en-US" sz="3200" i="1" dirty="0" err="1"/>
              <a:t>dengan</a:t>
            </a:r>
            <a:r>
              <a:rPr lang="en-US" altLang="en-US" sz="3200" i="1" dirty="0"/>
              <a:t> </a:t>
            </a:r>
            <a:r>
              <a:rPr lang="en-US" altLang="en-US" sz="3200" i="1" dirty="0" err="1"/>
              <a:t>struktur</a:t>
            </a:r>
            <a:r>
              <a:rPr lang="en-US" altLang="en-US" sz="3200" i="1" dirty="0"/>
              <a:t> </a:t>
            </a:r>
            <a:r>
              <a:rPr lang="en-US" altLang="en-US" sz="3200" i="1" dirty="0" err="1"/>
              <a:t>pseudocode</a:t>
            </a:r>
            <a:r>
              <a:rPr lang="en-US" altLang="en-US" sz="3200" i="1" dirty="0"/>
              <a:t> :</a:t>
            </a:r>
          </a:p>
          <a:p>
            <a:pPr marL="628650" indent="-62865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3200" i="1" dirty="0"/>
              <a:t>1)	input (a, b, c)</a:t>
            </a:r>
          </a:p>
          <a:p>
            <a:pPr marL="628650" indent="-62865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3200" i="1" dirty="0"/>
              <a:t>2)	</a:t>
            </a:r>
            <a:r>
              <a:rPr lang="en-US" altLang="en-US" sz="3200" i="1" dirty="0" err="1"/>
              <a:t>Jml</a:t>
            </a:r>
            <a:r>
              <a:rPr lang="en-US" altLang="en-US" sz="3200" i="1" dirty="0"/>
              <a:t> = </a:t>
            </a:r>
            <a:r>
              <a:rPr lang="en-US" altLang="en-US" sz="3200" i="1" dirty="0" err="1"/>
              <a:t>a+b+c</a:t>
            </a:r>
            <a:endParaRPr lang="en-US" altLang="en-US" sz="3200" i="1" dirty="0"/>
          </a:p>
          <a:p>
            <a:pPr marL="628650" indent="-62865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3200" i="1" dirty="0"/>
              <a:t>3)	</a:t>
            </a:r>
            <a:r>
              <a:rPr lang="en-US" altLang="en-US" sz="3200" i="1" dirty="0" err="1"/>
              <a:t>Rerata</a:t>
            </a:r>
            <a:r>
              <a:rPr lang="en-US" altLang="en-US" sz="3200" i="1" dirty="0"/>
              <a:t> = </a:t>
            </a:r>
            <a:r>
              <a:rPr lang="en-US" altLang="en-US" sz="3200" i="1" dirty="0" err="1"/>
              <a:t>Jml</a:t>
            </a:r>
            <a:r>
              <a:rPr lang="en-US" altLang="en-US" sz="3200" i="1" dirty="0"/>
              <a:t>/3</a:t>
            </a:r>
          </a:p>
          <a:p>
            <a:pPr marL="628650" indent="-62865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en-US" sz="3200" i="1" dirty="0"/>
              <a:t>4)	Output (</a:t>
            </a:r>
            <a:r>
              <a:rPr lang="en-US" altLang="en-US" sz="3200" i="1" dirty="0" err="1"/>
              <a:t>Rerata</a:t>
            </a:r>
            <a:r>
              <a:rPr lang="en-US" altLang="en-US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2192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Flowchart</a:t>
            </a:r>
          </a:p>
        </p:txBody>
      </p:sp>
      <p:sp>
        <p:nvSpPr>
          <p:cNvPr id="32771" name="Content Placeholder 2"/>
          <p:cNvSpPr>
            <a:spLocks/>
          </p:cNvSpPr>
          <p:nvPr/>
        </p:nvSpPr>
        <p:spPr bwMode="auto">
          <a:xfrm>
            <a:off x="863600" y="1628775"/>
            <a:ext cx="828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en-US" sz="3200" dirty="0"/>
              <a:t>Flowchart </a:t>
            </a:r>
            <a:r>
              <a:rPr lang="en-US" altLang="en-US" sz="3200" dirty="0" err="1"/>
              <a:t>adalah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penggambaran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secara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grafik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langkah-langkah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urut-urutan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prosedur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suatu</a:t>
            </a:r>
            <a:r>
              <a:rPr lang="en-US" altLang="en-US" sz="3200" dirty="0" smtClean="0"/>
              <a:t> program.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en-US" sz="3200" dirty="0" smtClean="0"/>
              <a:t>Flowchart </a:t>
            </a:r>
            <a:r>
              <a:rPr lang="en-US" altLang="en-US" sz="3200" dirty="0" err="1"/>
              <a:t>menolong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analis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dan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programmer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memecahkan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masalah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ke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dalam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segmen-segmen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yang </a:t>
            </a:r>
            <a:r>
              <a:rPr lang="en-US" altLang="en-US" sz="3200" dirty="0" err="1"/>
              <a:t>lebih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kecil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dan</a:t>
            </a:r>
            <a:endParaRPr lang="en-US" altLang="en-US" sz="3200" dirty="0" smtClean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en-US" sz="3200" dirty="0" err="1" smtClean="0"/>
              <a:t>menolong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dalam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menganalisis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alternatif-alternatif</a:t>
            </a:r>
            <a:r>
              <a:rPr lang="en-US" altLang="en-US" sz="3200" dirty="0"/>
              <a:t> lain </a:t>
            </a:r>
            <a:r>
              <a:rPr lang="en-US" altLang="en-US" sz="3200" dirty="0" err="1"/>
              <a:t>dalam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pengoperasian</a:t>
            </a:r>
            <a:r>
              <a:rPr lang="en-US" altLang="en-US" sz="3200" dirty="0"/>
              <a:t>.</a:t>
            </a:r>
            <a:r>
              <a:rPr lang="en-GB" altLang="en-US" sz="3200" dirty="0"/>
              <a:t>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82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Flowchart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914400" y="1447800"/>
            <a:ext cx="80772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dirty="0" err="1"/>
              <a:t>Kegunaan</a:t>
            </a:r>
            <a:r>
              <a:rPr lang="en-US" altLang="en-US" sz="3600" dirty="0"/>
              <a:t>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mendesain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program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altLang="en-US" sz="3600" dirty="0" err="1" smtClean="0"/>
              <a:t>Untuk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merepresentasikan</a:t>
            </a:r>
            <a:r>
              <a:rPr lang="en-US" altLang="en-US" sz="3600" dirty="0"/>
              <a:t> program</a:t>
            </a:r>
          </a:p>
          <a:p>
            <a:endParaRPr lang="en-US" altLang="en-US" sz="3600" dirty="0"/>
          </a:p>
          <a:p>
            <a:pPr marL="571500" indent="-571500"/>
            <a:r>
              <a:rPr lang="en-US" altLang="en-US" sz="3600" dirty="0" err="1"/>
              <a:t>Maka</a:t>
            </a:r>
            <a:r>
              <a:rPr lang="en-US" altLang="en-US" sz="3600" dirty="0"/>
              <a:t>, </a:t>
            </a:r>
            <a:r>
              <a:rPr lang="en-US" altLang="en-US" sz="3600" dirty="0" smtClean="0"/>
              <a:t>flowchart </a:t>
            </a:r>
            <a:r>
              <a:rPr lang="en-US" altLang="en-US" sz="3600" dirty="0" err="1" smtClean="0"/>
              <a:t>harus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dapat</a:t>
            </a:r>
            <a:r>
              <a:rPr lang="en-US" altLang="en-US" sz="3600" dirty="0"/>
              <a:t> </a:t>
            </a:r>
            <a:r>
              <a:rPr lang="en-US" altLang="en-US" sz="3600" dirty="0" err="1" smtClean="0"/>
              <a:t>merepresentasikan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komponen-komponen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dalam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bahasa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pemrograman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66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Mengapa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Flowchart</a:t>
            </a:r>
          </a:p>
        </p:txBody>
      </p:sp>
      <p:sp>
        <p:nvSpPr>
          <p:cNvPr id="34819" name="Content Placeholder 2"/>
          <p:cNvSpPr>
            <a:spLocks/>
          </p:cNvSpPr>
          <p:nvPr/>
        </p:nvSpPr>
        <p:spPr bwMode="auto">
          <a:xfrm>
            <a:off x="914400" y="1447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b="1" dirty="0"/>
              <a:t>a. Relationship</a:t>
            </a:r>
          </a:p>
          <a:p>
            <a:pPr indent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dirty="0"/>
              <a:t>Flowchart </a:t>
            </a:r>
            <a:r>
              <a:rPr lang="en-US" altLang="en-US" sz="3600" dirty="0" err="1"/>
              <a:t>dapat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memberikan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gambaran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efektif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jelas</a:t>
            </a:r>
            <a:r>
              <a:rPr lang="en-US" altLang="en-US" sz="3600" dirty="0"/>
              <a:t>,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ringkas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tentang</a:t>
            </a:r>
            <a:r>
              <a:rPr lang="en-US" altLang="en-US" sz="3600" dirty="0"/>
              <a:t> </a:t>
            </a:r>
            <a:r>
              <a:rPr lang="sv-SE" altLang="en-US" sz="3600" dirty="0"/>
              <a:t>prosedur </a:t>
            </a:r>
            <a:r>
              <a:rPr lang="sv-SE" altLang="en-US" sz="3600" i="1" dirty="0"/>
              <a:t>logic</a:t>
            </a:r>
            <a:r>
              <a:rPr lang="sv-SE" altLang="en-US" sz="3600" i="1" dirty="0" smtClean="0"/>
              <a:t>.</a:t>
            </a:r>
          </a:p>
          <a:p>
            <a:pPr indent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sv-SE" altLang="en-US" sz="3600" i="1" dirty="0" smtClean="0"/>
              <a:t>Teknik </a:t>
            </a:r>
            <a:r>
              <a:rPr lang="sv-SE" altLang="en-US" sz="3600" i="1" dirty="0"/>
              <a:t>penyajian yang </a:t>
            </a:r>
            <a:r>
              <a:rPr lang="en-US" altLang="en-US" sz="3600" dirty="0" err="1"/>
              <a:t>bersifat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grafis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jelas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lebih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baik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daripada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uraian-uraian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bersifat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teks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khususnya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dalam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menyajikan</a:t>
            </a:r>
            <a:r>
              <a:rPr lang="en-US" altLang="en-US" sz="3600" dirty="0"/>
              <a:t> </a:t>
            </a:r>
            <a:r>
              <a:rPr lang="en-US" altLang="en-US" sz="3600" dirty="0" err="1" smtClean="0"/>
              <a:t>logika-logika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yang </a:t>
            </a:r>
            <a:r>
              <a:rPr lang="en-US" altLang="en-US" sz="3600" dirty="0" err="1"/>
              <a:t>bersifat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kompleks</a:t>
            </a:r>
            <a:r>
              <a:rPr lang="en-US" altLang="en-US" sz="3600" dirty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25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Mengapa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Flowchart</a:t>
            </a:r>
          </a:p>
        </p:txBody>
      </p:sp>
      <p:sp>
        <p:nvSpPr>
          <p:cNvPr id="35843" name="Content Placeholder 2"/>
          <p:cNvSpPr>
            <a:spLocks/>
          </p:cNvSpPr>
          <p:nvPr/>
        </p:nvSpPr>
        <p:spPr bwMode="auto">
          <a:xfrm>
            <a:off x="8382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b="1" dirty="0"/>
              <a:t>b. Analysis</a:t>
            </a:r>
          </a:p>
          <a:p>
            <a:pPr indent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adanya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pengungkapan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jelas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dalam</a:t>
            </a:r>
            <a:r>
              <a:rPr lang="en-US" altLang="en-US" sz="3600" dirty="0"/>
              <a:t> model </a:t>
            </a:r>
            <a:r>
              <a:rPr lang="en-US" altLang="en-US" sz="3600" dirty="0" err="1"/>
              <a:t>atau</a:t>
            </a:r>
            <a:r>
              <a:rPr lang="en-US" altLang="en-US" sz="3600" dirty="0"/>
              <a:t> chart, </a:t>
            </a:r>
            <a:r>
              <a:rPr lang="en-US" altLang="en-US" sz="3600" dirty="0" err="1"/>
              <a:t>maka</a:t>
            </a:r>
            <a:r>
              <a:rPr lang="en-US" altLang="en-US" sz="3600" dirty="0"/>
              <a:t> para </a:t>
            </a:r>
            <a:r>
              <a:rPr lang="en-US" altLang="en-US" sz="3600" dirty="0" err="1"/>
              <a:t>pembaca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dapat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mudah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melihat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permasalahan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atau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memfokuskan</a:t>
            </a:r>
            <a:r>
              <a:rPr lang="en-US" altLang="en-US" sz="3600" dirty="0"/>
              <a:t> </a:t>
            </a:r>
            <a:r>
              <a:rPr lang="fi-FI" altLang="en-US" sz="3600" dirty="0"/>
              <a:t>perhatian pada area-area tertentu sistem </a:t>
            </a:r>
            <a:r>
              <a:rPr lang="en-US" altLang="en-US" sz="3600" dirty="0" err="1"/>
              <a:t>informasi</a:t>
            </a:r>
            <a:r>
              <a:rPr lang="en-US" altLang="en-US" sz="3600" dirty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35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Mengapa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Flowchart</a:t>
            </a:r>
          </a:p>
        </p:txBody>
      </p:sp>
      <p:sp>
        <p:nvSpPr>
          <p:cNvPr id="36867" name="Content Placeholder 2"/>
          <p:cNvSpPr>
            <a:spLocks/>
          </p:cNvSpPr>
          <p:nvPr/>
        </p:nvSpPr>
        <p:spPr bwMode="auto">
          <a:xfrm>
            <a:off x="838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b="1" dirty="0"/>
              <a:t>c. Communication</a:t>
            </a:r>
          </a:p>
          <a:p>
            <a:pPr indent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dirty="0" err="1"/>
              <a:t>Karena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simbol-simbol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digunakan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mengikuti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suatu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standar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tertentu</a:t>
            </a:r>
            <a:r>
              <a:rPr lang="en-US" altLang="en-US" sz="3600" dirty="0"/>
              <a:t> yang </a:t>
            </a:r>
            <a:r>
              <a:rPr lang="pt-BR" altLang="en-US" sz="3600" dirty="0"/>
              <a:t>sudah diakui secara umum, maka </a:t>
            </a:r>
            <a:r>
              <a:rPr lang="sv-SE" altLang="en-US" sz="3600" dirty="0"/>
              <a:t>flowchart dapat merupakan alat bantu </a:t>
            </a:r>
            <a:r>
              <a:rPr lang="en-US" altLang="en-US" sz="3600" dirty="0"/>
              <a:t>yang </a:t>
            </a:r>
            <a:r>
              <a:rPr lang="en-US" altLang="en-US" sz="3600" dirty="0" err="1"/>
              <a:t>sangat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efektif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dalam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mengkomunikasikan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logika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suatu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masalah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atau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dalam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mendokumentasikan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logika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tersebut</a:t>
            </a:r>
            <a:r>
              <a:rPr lang="en-US" altLang="en-US" sz="3600" dirty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25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4638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Lambang</a:t>
            </a:r>
            <a:endParaRPr lang="en-US" sz="5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828800"/>
            <a:ext cx="7143750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35116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2014 - STIS - PTI - Ria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DE5E-3C79-4D30-9F6E-7745DEAB6643}" type="slidenum">
              <a:rPr lang="id-ID" smtClean="0"/>
              <a:t>3</a:t>
            </a:fld>
            <a:endParaRPr lang="id-ID"/>
          </a:p>
        </p:txBody>
      </p:sp>
      <p:sp>
        <p:nvSpPr>
          <p:cNvPr id="8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Apa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Itu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</a:p>
        </p:txBody>
      </p:sp>
      <p:sp>
        <p:nvSpPr>
          <p:cNvPr id="9" name="Content Placeholder 2"/>
          <p:cNvSpPr>
            <a:spLocks/>
          </p:cNvSpPr>
          <p:nvPr/>
        </p:nvSpPr>
        <p:spPr bwMode="auto">
          <a:xfrm>
            <a:off x="685800" y="1500188"/>
            <a:ext cx="80295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Definisi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Urutan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langkah-langkah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untuk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memecahkan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masalah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disusun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secara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sistematis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logis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Kamus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Besar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Bahasa Indonesia:</a:t>
            </a:r>
            <a:b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adalah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urutan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logis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pengambilan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putusan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untuk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pemecahan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7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masalah</a:t>
            </a:r>
            <a:r>
              <a:rPr 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dibutuhkan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untuk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memerintah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komputer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mengambil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langkah-langkah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tertentu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dalam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menyelesaikan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masalah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Lambang</a:t>
            </a:r>
            <a:r>
              <a:rPr 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(2)</a:t>
            </a:r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9647" y="1655762"/>
            <a:ext cx="7659553" cy="4745037"/>
          </a:xfrm>
          <a:noFill/>
        </p:spPr>
      </p:pic>
    </p:spTree>
    <p:extLst>
      <p:ext uri="{BB962C8B-B14F-4D97-AF65-F5344CB8AC3E}">
        <p14:creationId xmlns:p14="http://schemas.microsoft.com/office/powerpoint/2010/main" val="27376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Lambang</a:t>
            </a:r>
            <a:r>
              <a:rPr 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(3)</a:t>
            </a:r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752600"/>
            <a:ext cx="7108825" cy="4530725"/>
          </a:xfrm>
          <a:noFill/>
        </p:spPr>
      </p:pic>
    </p:spTree>
    <p:extLst>
      <p:ext uri="{BB962C8B-B14F-4D97-AF65-F5344CB8AC3E}">
        <p14:creationId xmlns:p14="http://schemas.microsoft.com/office/powerpoint/2010/main" val="7686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4638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Lambang</a:t>
            </a:r>
            <a:r>
              <a:rPr 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(4)</a:t>
            </a:r>
          </a:p>
        </p:txBody>
      </p:sp>
      <p:pic>
        <p:nvPicPr>
          <p:cNvPr id="40963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9700" y="1600200"/>
            <a:ext cx="7277100" cy="4834461"/>
          </a:xfrm>
          <a:noFill/>
        </p:spPr>
      </p:pic>
    </p:spTree>
    <p:extLst>
      <p:ext uri="{BB962C8B-B14F-4D97-AF65-F5344CB8AC3E}">
        <p14:creationId xmlns:p14="http://schemas.microsoft.com/office/powerpoint/2010/main" val="554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274638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Lambang</a:t>
            </a:r>
            <a:r>
              <a:rPr lang="en-US" sz="6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(5)</a:t>
            </a:r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524000"/>
            <a:ext cx="7219950" cy="5125805"/>
          </a:xfrm>
          <a:noFill/>
        </p:spPr>
      </p:pic>
    </p:spTree>
    <p:extLst>
      <p:ext uri="{BB962C8B-B14F-4D97-AF65-F5344CB8AC3E}">
        <p14:creationId xmlns:p14="http://schemas.microsoft.com/office/powerpoint/2010/main" val="30386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Contoh Flowchart</a:t>
            </a:r>
          </a:p>
        </p:txBody>
      </p:sp>
      <p:sp>
        <p:nvSpPr>
          <p:cNvPr id="43011" name="Content Placeholder 3"/>
          <p:cNvSpPr>
            <a:spLocks noGrp="1"/>
          </p:cNvSpPr>
          <p:nvPr>
            <p:ph idx="4294967295"/>
          </p:nvPr>
        </p:nvSpPr>
        <p:spPr>
          <a:xfrm>
            <a:off x="838200" y="1343024"/>
            <a:ext cx="5114925" cy="5286375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Problem:</a:t>
            </a:r>
          </a:p>
          <a:p>
            <a:pPr indent="0">
              <a:buFont typeface="Wingdings" pitchFamily="2" charset="2"/>
              <a:buNone/>
            </a:pPr>
            <a:r>
              <a:rPr lang="en-US" altLang="en-US" dirty="0" err="1" smtClean="0"/>
              <a:t>Menghitung</a:t>
            </a:r>
            <a:r>
              <a:rPr lang="en-US" altLang="en-US" dirty="0" smtClean="0"/>
              <a:t> Luas </a:t>
            </a:r>
            <a:r>
              <a:rPr lang="en-US" altLang="en-US" dirty="0" err="1" smtClean="0"/>
              <a:t>persegi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panjang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err="1" smtClean="0"/>
              <a:t>Algoritma</a:t>
            </a:r>
            <a:r>
              <a:rPr lang="en-US" altLang="en-US" dirty="0" smtClean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1.Masukkanpanjang(p) 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2.Masukkanlebar(l) 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3.Hitungluas(L), </a:t>
            </a:r>
          </a:p>
          <a:p>
            <a:pPr indent="0">
              <a:buFont typeface="Wingdings" pitchFamily="2" charset="2"/>
              <a:buNone/>
            </a:pPr>
            <a:r>
              <a:rPr lang="en-US" altLang="en-US" dirty="0" err="1" smtClean="0"/>
              <a:t>yaitu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panjang</a:t>
            </a:r>
            <a:r>
              <a:rPr lang="en-US" altLang="en-US" dirty="0" smtClean="0"/>
              <a:t> kali </a:t>
            </a:r>
            <a:r>
              <a:rPr lang="en-US" altLang="en-US" dirty="0" err="1" smtClean="0"/>
              <a:t>lebar</a:t>
            </a: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4.Cetakluas(L)</a:t>
            </a:r>
          </a:p>
          <a:p>
            <a:endParaRPr lang="en-US" altLang="en-US" dirty="0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343025"/>
            <a:ext cx="27336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3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2296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Contoh Flowchart</a:t>
            </a:r>
          </a:p>
        </p:txBody>
      </p:sp>
      <p:sp>
        <p:nvSpPr>
          <p:cNvPr id="44035" name="Content Placeholder 3"/>
          <p:cNvSpPr>
            <a:spLocks noGrp="1"/>
          </p:cNvSpPr>
          <p:nvPr>
            <p:ph idx="4294967295"/>
          </p:nvPr>
        </p:nvSpPr>
        <p:spPr>
          <a:xfrm>
            <a:off x="838200" y="1219200"/>
            <a:ext cx="4343400" cy="51054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Problem:</a:t>
            </a:r>
          </a:p>
          <a:p>
            <a:pPr>
              <a:buFont typeface="Wingdings" pitchFamily="2" charset="2"/>
              <a:buNone/>
            </a:pPr>
            <a:r>
              <a:rPr lang="en-US" altLang="en-US" sz="3600" dirty="0" err="1" smtClean="0"/>
              <a:t>Menentukan</a:t>
            </a:r>
            <a:endParaRPr lang="en-US" altLang="en-US" sz="3600" dirty="0" smtClean="0"/>
          </a:p>
          <a:p>
            <a:pPr>
              <a:buFont typeface="Wingdings" pitchFamily="2" charset="2"/>
              <a:buNone/>
            </a:pPr>
            <a:r>
              <a:rPr lang="en-US" altLang="en-US" sz="3600" dirty="0" err="1" smtClean="0"/>
              <a:t>Bilangan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ganjil</a:t>
            </a:r>
            <a:endParaRPr lang="en-US" altLang="en-US" sz="3600" dirty="0" smtClean="0"/>
          </a:p>
          <a:p>
            <a:pPr>
              <a:buFont typeface="Wingdings" pitchFamily="2" charset="2"/>
              <a:buNone/>
            </a:pPr>
            <a:r>
              <a:rPr lang="en-US" altLang="en-US" sz="3600" dirty="0" err="1" smtClean="0"/>
              <a:t>Atau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Genap</a:t>
            </a:r>
            <a:endParaRPr lang="en-US" altLang="en-US" sz="3600" dirty="0" smtClean="0"/>
          </a:p>
          <a:p>
            <a:endParaRPr lang="en-US" altLang="en-US" sz="3600" dirty="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95388"/>
            <a:ext cx="476885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9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 DASAR ALGORITMA</a:t>
            </a:r>
          </a:p>
        </p:txBody>
      </p:sp>
      <p:sp>
        <p:nvSpPr>
          <p:cNvPr id="45059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sp>
        <p:nvSpPr>
          <p:cNvPr id="45060" name="Content Placeholder 3"/>
          <p:cNvSpPr>
            <a:spLocks/>
          </p:cNvSpPr>
          <p:nvPr/>
        </p:nvSpPr>
        <p:spPr bwMode="auto">
          <a:xfrm>
            <a:off x="849313" y="1916113"/>
            <a:ext cx="8218487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400" dirty="0" err="1"/>
              <a:t>Struktur</a:t>
            </a:r>
            <a:r>
              <a:rPr lang="en-US" altLang="en-US" sz="3400" dirty="0"/>
              <a:t> </a:t>
            </a:r>
            <a:r>
              <a:rPr lang="en-US" altLang="en-US" sz="3400" dirty="0" err="1"/>
              <a:t>dasar</a:t>
            </a:r>
            <a:r>
              <a:rPr lang="en-US" altLang="en-US" sz="3400" dirty="0"/>
              <a:t> </a:t>
            </a:r>
            <a:r>
              <a:rPr lang="en-US" altLang="en-US" sz="3400" dirty="0" err="1"/>
              <a:t>algoritma</a:t>
            </a:r>
            <a:r>
              <a:rPr lang="en-US" altLang="en-US" sz="3400" dirty="0"/>
              <a:t> :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3400" dirty="0" err="1"/>
              <a:t>Struktur</a:t>
            </a:r>
            <a:r>
              <a:rPr lang="en-US" altLang="en-US" sz="3400" dirty="0"/>
              <a:t> </a:t>
            </a:r>
            <a:r>
              <a:rPr lang="en-US" altLang="en-US" sz="3400" dirty="0" err="1"/>
              <a:t>Runtunan</a:t>
            </a:r>
            <a:r>
              <a:rPr lang="en-US" altLang="en-US" sz="3400" dirty="0"/>
              <a:t> (Sequence Proses)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3400" dirty="0" err="1"/>
              <a:t>Struktur</a:t>
            </a:r>
            <a:r>
              <a:rPr lang="en-US" altLang="en-US" sz="3400" dirty="0"/>
              <a:t> </a:t>
            </a:r>
            <a:r>
              <a:rPr lang="en-US" altLang="en-US" sz="3400" dirty="0" err="1"/>
              <a:t>Pemilihan</a:t>
            </a:r>
            <a:r>
              <a:rPr lang="en-US" altLang="en-US" sz="3400" dirty="0"/>
              <a:t> (Selection Proses)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3400" dirty="0" err="1"/>
              <a:t>Struktur</a:t>
            </a:r>
            <a:r>
              <a:rPr lang="en-US" altLang="en-US" sz="3400" dirty="0"/>
              <a:t> </a:t>
            </a:r>
            <a:r>
              <a:rPr lang="en-US" altLang="en-US" sz="3400" dirty="0" err="1"/>
              <a:t>Pengulangan</a:t>
            </a:r>
            <a:r>
              <a:rPr lang="en-US" altLang="en-US" sz="3400" dirty="0"/>
              <a:t> (Iteration Proses)</a:t>
            </a:r>
          </a:p>
        </p:txBody>
      </p:sp>
    </p:spTree>
    <p:extLst>
      <p:ext uri="{BB962C8B-B14F-4D97-AF65-F5344CB8AC3E}">
        <p14:creationId xmlns:p14="http://schemas.microsoft.com/office/powerpoint/2010/main" val="41005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Runtunan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sp>
        <p:nvSpPr>
          <p:cNvPr id="46084" name="Content Placeholder 3"/>
          <p:cNvSpPr>
            <a:spLocks/>
          </p:cNvSpPr>
          <p:nvPr/>
        </p:nvSpPr>
        <p:spPr bwMode="auto">
          <a:xfrm>
            <a:off x="468312" y="1916113"/>
            <a:ext cx="8675687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971550" indent="-571500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3600" dirty="0" err="1"/>
              <a:t>Sebuah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runtunan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terdiri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dari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satu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atau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lebih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‘</a:t>
            </a:r>
            <a:r>
              <a:rPr lang="en-US" altLang="en-US" sz="3600" dirty="0" err="1"/>
              <a:t>instruksi</a:t>
            </a:r>
            <a:r>
              <a:rPr lang="en-US" altLang="en-US" sz="3600" dirty="0" smtClean="0"/>
              <a:t>’;</a:t>
            </a:r>
          </a:p>
          <a:p>
            <a:pPr marL="971550" indent="-571500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3600" dirty="0" err="1" smtClean="0"/>
              <a:t>Tiap-tiap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instruksi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dilaksanakan</a:t>
            </a:r>
            <a:r>
              <a:rPr lang="en-US" altLang="en-US" sz="3600" dirty="0"/>
              <a:t> </a:t>
            </a:r>
            <a:r>
              <a:rPr lang="en-US" altLang="en-US" sz="3600" dirty="0" err="1" smtClean="0"/>
              <a:t>secara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berurutan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sesuai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urutan</a:t>
            </a:r>
            <a:r>
              <a:rPr lang="en-US" altLang="en-US" sz="3600" dirty="0"/>
              <a:t> </a:t>
            </a:r>
            <a:r>
              <a:rPr lang="en-US" altLang="en-US" sz="3600" dirty="0" err="1" smtClean="0"/>
              <a:t>penulisannya</a:t>
            </a:r>
            <a:r>
              <a:rPr lang="en-US" altLang="en-US" sz="3600" dirty="0" smtClean="0"/>
              <a:t>;</a:t>
            </a:r>
          </a:p>
          <a:p>
            <a:pPr marL="971550" indent="-571500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sz="3600" dirty="0" err="1" smtClean="0"/>
              <a:t>sebuah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instruksi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baru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bisa</a:t>
            </a:r>
            <a:r>
              <a:rPr lang="en-US" altLang="en-US" sz="3600" dirty="0"/>
              <a:t> </a:t>
            </a:r>
            <a:r>
              <a:rPr lang="en-US" altLang="en-US" sz="3600" dirty="0" err="1" smtClean="0"/>
              <a:t>dilaksanakan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setelah</a:t>
            </a:r>
            <a:r>
              <a:rPr lang="en-US" altLang="en-US" sz="3600" dirty="0"/>
              <a:t> </a:t>
            </a:r>
            <a:r>
              <a:rPr lang="en-US" altLang="en-US" sz="3600" dirty="0" err="1"/>
              <a:t>instruksi</a:t>
            </a:r>
            <a:r>
              <a:rPr lang="en-US" altLang="en-US" sz="3600" dirty="0"/>
              <a:t> </a:t>
            </a:r>
            <a:r>
              <a:rPr lang="en-US" altLang="en-US" sz="3600" dirty="0" err="1" smtClean="0"/>
              <a:t>sebelumnya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selesai</a:t>
            </a:r>
            <a:r>
              <a:rPr lang="en-US" altLang="en-US" sz="3600" dirty="0" smtClean="0"/>
              <a:t> </a:t>
            </a:r>
            <a:r>
              <a:rPr lang="en-US" altLang="en-US" sz="3600" dirty="0" err="1"/>
              <a:t>dilaksanakan</a:t>
            </a:r>
            <a:r>
              <a:rPr lang="en-US" alt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6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Runtunan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47" y="1752600"/>
            <a:ext cx="7986453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6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Pemilihan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sp>
        <p:nvSpPr>
          <p:cNvPr id="48132" name="Content Placeholder 3"/>
          <p:cNvSpPr>
            <a:spLocks/>
          </p:cNvSpPr>
          <p:nvPr/>
        </p:nvSpPr>
        <p:spPr bwMode="auto">
          <a:xfrm>
            <a:off x="838200" y="1916113"/>
            <a:ext cx="82296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Pada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struktur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ini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jika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kondisi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terpenuhi</a:t>
            </a:r>
            <a:r>
              <a:rPr lang="en-US" altLang="en-US" sz="3200" dirty="0"/>
              <a:t> </a:t>
            </a:r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maka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salah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aksi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akan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dilaksanakan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dan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aksi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ke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dua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diabaikan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 dirty="0"/>
          </a:p>
          <a:p>
            <a:pPr marL="57150" indent="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b="1" i="1" dirty="0" err="1" smtClean="0"/>
              <a:t>Kondisi</a:t>
            </a:r>
            <a:r>
              <a:rPr lang="en-US" altLang="en-US" sz="3200" b="1" i="1" dirty="0" smtClean="0"/>
              <a:t> </a:t>
            </a:r>
            <a:r>
              <a:rPr lang="en-US" altLang="en-US" sz="3200" b="1" i="1" dirty="0" err="1"/>
              <a:t>adalah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persyaratan</a:t>
            </a:r>
            <a:r>
              <a:rPr lang="en-US" altLang="en-US" sz="3200" b="1" i="1" dirty="0"/>
              <a:t> yang </a:t>
            </a:r>
            <a:r>
              <a:rPr lang="en-US" altLang="en-US" sz="3200" b="1" i="1" dirty="0" err="1"/>
              <a:t>dapat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dinilai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benar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atau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 smtClean="0"/>
              <a:t>salah</a:t>
            </a:r>
            <a:r>
              <a:rPr lang="en-US" altLang="en-US" sz="3200" b="1" i="1" dirty="0" smtClean="0"/>
              <a:t> </a:t>
            </a:r>
            <a:r>
              <a:rPr lang="en-US" altLang="en-US" sz="3200" b="1" i="1" dirty="0" err="1"/>
              <a:t>sehingga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akan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/>
              <a:t>memunculkan</a:t>
            </a:r>
            <a:r>
              <a:rPr lang="en-US" altLang="en-US" sz="3200" b="1" i="1" dirty="0"/>
              <a:t> ‘</a:t>
            </a:r>
            <a:r>
              <a:rPr lang="en-US" altLang="en-US" sz="3200" b="1" i="1" dirty="0" err="1"/>
              <a:t>aksi</a:t>
            </a:r>
            <a:r>
              <a:rPr lang="en-US" altLang="en-US" sz="3200" b="1" i="1" dirty="0"/>
              <a:t>’ yang </a:t>
            </a:r>
            <a:r>
              <a:rPr lang="en-US" altLang="en-US" sz="3200" b="1" i="1" dirty="0" err="1"/>
              <a:t>berbeda</a:t>
            </a:r>
            <a:r>
              <a:rPr lang="en-US" altLang="en-US" sz="3200" b="1" i="1" dirty="0"/>
              <a:t> </a:t>
            </a:r>
            <a:r>
              <a:rPr lang="en-US" altLang="en-US" sz="3200" b="1" i="1" dirty="0" err="1" smtClean="0"/>
              <a:t>dengan</a:t>
            </a:r>
            <a:r>
              <a:rPr lang="en-US" altLang="en-US" sz="3200" b="1" i="1" dirty="0" smtClean="0"/>
              <a:t> </a:t>
            </a:r>
            <a:r>
              <a:rPr lang="en-US" altLang="en-US" sz="3200" b="1" i="1" dirty="0"/>
              <a:t>‘</a:t>
            </a:r>
            <a:r>
              <a:rPr lang="en-US" altLang="en-US" sz="3200" b="1" i="1" dirty="0" err="1"/>
              <a:t>kondisi</a:t>
            </a:r>
            <a:r>
              <a:rPr lang="en-US" altLang="en-US" sz="3200" b="1" i="1" dirty="0"/>
              <a:t>’ yang </a:t>
            </a:r>
            <a:r>
              <a:rPr lang="en-US" altLang="en-US" sz="3200" b="1" i="1" dirty="0" err="1"/>
              <a:t>berbeda</a:t>
            </a:r>
            <a:r>
              <a:rPr lang="en-US" altLang="en-US" sz="3200" b="1" i="1" dirty="0"/>
              <a:t>.</a:t>
            </a:r>
            <a:r>
              <a:rPr lang="en-US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2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9906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Apa</a:t>
            </a:r>
            <a:r>
              <a:rPr lang="en-US" sz="3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Itu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Program/</a:t>
            </a: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Pemrograman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857250" y="1785938"/>
            <a:ext cx="8286750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Definisi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Kumpulan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instruksi-instruksi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tersendiri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biasanya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disebut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source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code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dibuat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oleh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programmer (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pembuat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program).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Program :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Realisasi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dari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endParaRPr lang="en-US" sz="27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14375" y="485775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Program = </a:t>
            </a:r>
            <a:r>
              <a:rPr lang="en-US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Algoritma</a:t>
            </a:r>
            <a:r>
              <a:rPr lang="en-US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+ </a:t>
            </a:r>
            <a:r>
              <a:rPr lang="en-US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Bahasa</a:t>
            </a:r>
            <a:endParaRPr lang="en-US" sz="36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54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Pemilihan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5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1628774"/>
            <a:ext cx="4217407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5505450" y="2708274"/>
            <a:ext cx="3333750" cy="2625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dirty="0" err="1"/>
              <a:t>Notasi</a:t>
            </a:r>
            <a:r>
              <a:rPr lang="en-GB" altLang="en-US" sz="2800" dirty="0"/>
              <a:t> </a:t>
            </a:r>
            <a:r>
              <a:rPr lang="en-GB" altLang="en-US" sz="2800" dirty="0" err="1" smtClean="0"/>
              <a:t>algoritmik</a:t>
            </a:r>
            <a:r>
              <a:rPr lang="en-GB" altLang="en-US" sz="2800" dirty="0" smtClean="0"/>
              <a:t>:</a:t>
            </a:r>
            <a:endParaRPr lang="en-GB" altLang="en-US" sz="2800" dirty="0"/>
          </a:p>
          <a:p>
            <a:pPr eaLnBrk="1" hangingPunct="1"/>
            <a:r>
              <a:rPr lang="en-GB" altLang="en-US" sz="2800" b="1" dirty="0"/>
              <a:t>if </a:t>
            </a:r>
            <a:r>
              <a:rPr lang="en-GB" altLang="en-US" sz="2800" b="1" dirty="0" err="1"/>
              <a:t>Syarat</a:t>
            </a:r>
            <a:r>
              <a:rPr lang="en-GB" altLang="en-US" sz="2800" b="1" dirty="0"/>
              <a:t> then</a:t>
            </a:r>
          </a:p>
          <a:p>
            <a:pPr eaLnBrk="1" hangingPunct="1"/>
            <a:r>
              <a:rPr lang="en-GB" altLang="en-US" sz="2800" b="1" dirty="0"/>
              <a:t>    </a:t>
            </a:r>
            <a:r>
              <a:rPr lang="en-GB" altLang="en-US" sz="2800" b="1" dirty="0" err="1"/>
              <a:t>Aksi</a:t>
            </a:r>
            <a:r>
              <a:rPr lang="en-GB" altLang="en-US" sz="2800" b="1" dirty="0"/>
              <a:t> </a:t>
            </a:r>
            <a:r>
              <a:rPr lang="en-GB" altLang="en-US" sz="2800" dirty="0"/>
              <a:t>{True}</a:t>
            </a:r>
          </a:p>
          <a:p>
            <a:pPr eaLnBrk="1" hangingPunct="1"/>
            <a:r>
              <a:rPr lang="en-GB" altLang="en-US" sz="2800" b="1" dirty="0" err="1"/>
              <a:t>endif</a:t>
            </a:r>
            <a:r>
              <a:rPr lang="en-GB" altLang="en-US" sz="2800" b="1" dirty="0"/>
              <a:t> </a:t>
            </a:r>
            <a:r>
              <a:rPr lang="en-GB" altLang="en-US" sz="2800" dirty="0"/>
              <a:t>{False}</a:t>
            </a:r>
          </a:p>
          <a:p>
            <a:pPr eaLnBrk="1" hangingPunct="1"/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70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3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 Pemilihan</a:t>
            </a:r>
          </a:p>
        </p:txBody>
      </p:sp>
      <p:sp>
        <p:nvSpPr>
          <p:cNvPr id="50179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541462"/>
            <a:ext cx="4279118" cy="4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5662613" y="2636838"/>
            <a:ext cx="3328987" cy="2620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Notasi Algoritma,</a:t>
            </a:r>
          </a:p>
          <a:p>
            <a:pPr eaLnBrk="1" hangingPunct="1"/>
            <a:r>
              <a:rPr lang="en-GB" altLang="en-US" sz="2800"/>
              <a:t>IF syarat THEN</a:t>
            </a:r>
          </a:p>
          <a:p>
            <a:pPr eaLnBrk="1" hangingPunct="1"/>
            <a:r>
              <a:rPr lang="en-GB" altLang="en-US" sz="2800"/>
              <a:t>     aksi-1 {true}</a:t>
            </a:r>
          </a:p>
          <a:p>
            <a:pPr eaLnBrk="1" hangingPunct="1"/>
            <a:r>
              <a:rPr lang="en-GB" altLang="en-US" sz="2800"/>
              <a:t>ELSE</a:t>
            </a:r>
          </a:p>
          <a:p>
            <a:pPr eaLnBrk="1" hangingPunct="1"/>
            <a:r>
              <a:rPr lang="en-GB" altLang="en-US" sz="2800"/>
              <a:t>      aksi-2 {false}</a:t>
            </a:r>
          </a:p>
          <a:p>
            <a:pPr eaLnBrk="1" hangingPunct="1"/>
            <a:r>
              <a:rPr lang="en-GB" altLang="en-US" sz="2800"/>
              <a:t>ENDIF</a:t>
            </a:r>
          </a:p>
          <a:p>
            <a:pPr eaLnBrk="1" hangingPunct="1"/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1405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9906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Pemilihan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042988" y="1700213"/>
            <a:ext cx="7643812" cy="4776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1" i="1" dirty="0">
                <a:latin typeface="Times New Roman" pitchFamily="18" charset="0"/>
              </a:rPr>
              <a:t>CONTOH :</a:t>
            </a:r>
          </a:p>
          <a:p>
            <a:pPr eaLnBrk="1" hangingPunct="1"/>
            <a:r>
              <a:rPr lang="en-US" altLang="en-US" sz="2400" b="1" i="1" dirty="0" err="1">
                <a:latin typeface="Times New Roman" pitchFamily="18" charset="0"/>
              </a:rPr>
              <a:t>Menentukan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bilangan</a:t>
            </a:r>
            <a:r>
              <a:rPr lang="en-US" altLang="en-US" sz="2400" b="1" i="1" dirty="0">
                <a:latin typeface="Times New Roman" pitchFamily="18" charset="0"/>
              </a:rPr>
              <a:t> </a:t>
            </a:r>
            <a:r>
              <a:rPr lang="en-US" altLang="en-US" sz="2400" b="1" i="1" dirty="0" err="1">
                <a:latin typeface="Times New Roman" pitchFamily="18" charset="0"/>
              </a:rPr>
              <a:t>terbesar</a:t>
            </a:r>
            <a:r>
              <a:rPr lang="en-US" altLang="en-US" sz="2400" b="1" i="1" dirty="0">
                <a:latin typeface="Times New Roman" pitchFamily="18" charset="0"/>
              </a:rPr>
              <a:t>  </a:t>
            </a:r>
            <a:r>
              <a:rPr lang="en-US" altLang="en-US" sz="2400" b="1" i="1" dirty="0" err="1">
                <a:latin typeface="Times New Roman" pitchFamily="18" charset="0"/>
              </a:rPr>
              <a:t>diantara</a:t>
            </a:r>
            <a:r>
              <a:rPr lang="en-US" altLang="en-US" sz="2400" b="1" i="1" dirty="0">
                <a:latin typeface="Times New Roman" pitchFamily="18" charset="0"/>
              </a:rPr>
              <a:t> 3 </a:t>
            </a:r>
            <a:r>
              <a:rPr lang="en-US" altLang="en-US" sz="2400" b="1" i="1" dirty="0" err="1">
                <a:latin typeface="Times New Roman" pitchFamily="18" charset="0"/>
              </a:rPr>
              <a:t>bilangan</a:t>
            </a:r>
            <a:r>
              <a:rPr lang="en-US" altLang="en-US" sz="2400" b="1" i="1" dirty="0">
                <a:latin typeface="Times New Roman" pitchFamily="18" charset="0"/>
              </a:rPr>
              <a:t>:</a:t>
            </a:r>
          </a:p>
          <a:p>
            <a:pPr eaLnBrk="1" hangingPunct="1"/>
            <a:endParaRPr lang="en-US" altLang="en-US" sz="2400" b="1" i="1" dirty="0">
              <a:latin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‘if’ x &gt; y ‘then’</a:t>
            </a:r>
          </a:p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‘if’ x &gt; z ‘then’</a:t>
            </a:r>
          </a:p>
          <a:p>
            <a:pPr eaLnBrk="1" hangingPunct="1"/>
            <a:r>
              <a:rPr lang="en-US" altLang="en-US" sz="2400" dirty="0" err="1">
                <a:latin typeface="Times New Roman" pitchFamily="18" charset="0"/>
              </a:rPr>
              <a:t>tulis</a:t>
            </a:r>
            <a:r>
              <a:rPr lang="en-US" altLang="en-US" sz="2400" dirty="0">
                <a:latin typeface="Times New Roman" pitchFamily="18" charset="0"/>
              </a:rPr>
              <a:t> x </a:t>
            </a:r>
            <a:r>
              <a:rPr lang="en-US" altLang="en-US" sz="2400" dirty="0" err="1">
                <a:latin typeface="Times New Roman" pitchFamily="18" charset="0"/>
              </a:rPr>
              <a:t>sebagai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bilangan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terbesar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‘else’</a:t>
            </a:r>
            <a:br>
              <a:rPr lang="en-US" altLang="en-US" sz="2400" dirty="0">
                <a:latin typeface="Times New Roman" pitchFamily="18" charset="0"/>
              </a:rPr>
            </a:br>
            <a:r>
              <a:rPr lang="en-US" altLang="en-US" sz="2400" dirty="0" err="1">
                <a:latin typeface="Times New Roman" pitchFamily="18" charset="0"/>
              </a:rPr>
              <a:t>tulis</a:t>
            </a:r>
            <a:r>
              <a:rPr lang="en-US" altLang="en-US" sz="2400" dirty="0">
                <a:latin typeface="Times New Roman" pitchFamily="18" charset="0"/>
              </a:rPr>
              <a:t> z </a:t>
            </a:r>
            <a:r>
              <a:rPr lang="en-US" altLang="en-US" sz="2400" dirty="0" err="1">
                <a:latin typeface="Times New Roman" pitchFamily="18" charset="0"/>
              </a:rPr>
              <a:t>sebagai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bilangan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terbesar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‘else’</a:t>
            </a:r>
            <a:br>
              <a:rPr lang="en-US" altLang="en-US" sz="2400" dirty="0">
                <a:latin typeface="Times New Roman" pitchFamily="18" charset="0"/>
              </a:rPr>
            </a:br>
            <a:r>
              <a:rPr lang="en-US" altLang="en-US" sz="2400" dirty="0">
                <a:latin typeface="Times New Roman" pitchFamily="18" charset="0"/>
              </a:rPr>
              <a:t>‘if’ y &gt; z ‘then’</a:t>
            </a:r>
          </a:p>
          <a:p>
            <a:pPr eaLnBrk="1" hangingPunct="1"/>
            <a:r>
              <a:rPr lang="en-US" altLang="en-US" sz="2400" dirty="0" err="1">
                <a:latin typeface="Times New Roman" pitchFamily="18" charset="0"/>
              </a:rPr>
              <a:t>tulis</a:t>
            </a:r>
            <a:r>
              <a:rPr lang="en-US" altLang="en-US" sz="2400" dirty="0">
                <a:latin typeface="Times New Roman" pitchFamily="18" charset="0"/>
              </a:rPr>
              <a:t> y </a:t>
            </a:r>
            <a:r>
              <a:rPr lang="en-US" altLang="en-US" sz="2400" dirty="0" err="1">
                <a:latin typeface="Times New Roman" pitchFamily="18" charset="0"/>
              </a:rPr>
              <a:t>sebagai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bilangan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terbesar</a:t>
            </a:r>
            <a:endParaRPr lang="en-US" altLang="en-US" sz="2400" dirty="0">
              <a:latin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</a:rPr>
              <a:t>‘else’</a:t>
            </a:r>
          </a:p>
          <a:p>
            <a:pPr eaLnBrk="1" hangingPunct="1"/>
            <a:r>
              <a:rPr lang="en-US" altLang="en-US" sz="2400" dirty="0" err="1">
                <a:latin typeface="Times New Roman" pitchFamily="18" charset="0"/>
              </a:rPr>
              <a:t>tulis</a:t>
            </a:r>
            <a:r>
              <a:rPr lang="en-US" altLang="en-US" sz="2400" dirty="0">
                <a:latin typeface="Times New Roman" pitchFamily="18" charset="0"/>
              </a:rPr>
              <a:t> z </a:t>
            </a:r>
            <a:r>
              <a:rPr lang="en-US" altLang="en-US" sz="2400" dirty="0" err="1">
                <a:latin typeface="Times New Roman" pitchFamily="18" charset="0"/>
              </a:rPr>
              <a:t>sebagai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bilangan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</a:rPr>
              <a:t>terbesar</a:t>
            </a:r>
            <a:endParaRPr lang="en-GB" alt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Pengulangan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sp>
        <p:nvSpPr>
          <p:cNvPr id="52228" name="Content Placeholder 3"/>
          <p:cNvSpPr>
            <a:spLocks/>
          </p:cNvSpPr>
          <p:nvPr/>
        </p:nvSpPr>
        <p:spPr bwMode="auto">
          <a:xfrm>
            <a:off x="762000" y="1916112"/>
            <a:ext cx="8229600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/>
              <a:t>Digunakan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program yang </a:t>
            </a:r>
            <a:r>
              <a:rPr lang="en-US" altLang="en-US" sz="3200" dirty="0" err="1"/>
              <a:t>pernyataannya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akan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dieksekusi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berulang-ulang</a:t>
            </a:r>
            <a:r>
              <a:rPr lang="en-US" altLang="en-US" sz="3200" dirty="0" smtClean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 smtClean="0"/>
              <a:t>Instruksi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dikerjakan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selama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memenuhi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suatu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kondisi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tertentu</a:t>
            </a:r>
            <a:r>
              <a:rPr lang="en-US" altLang="en-US" sz="3200" dirty="0" smtClean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dirty="0" err="1" smtClean="0"/>
              <a:t>Jika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syarat</a:t>
            </a:r>
            <a:r>
              <a:rPr lang="en-US" altLang="en-US" sz="3200" dirty="0"/>
              <a:t> (</a:t>
            </a:r>
            <a:r>
              <a:rPr lang="en-US" altLang="en-US" sz="3200" dirty="0" err="1"/>
              <a:t>kondisi</a:t>
            </a:r>
            <a:r>
              <a:rPr lang="en-US" altLang="en-US" sz="3200" dirty="0"/>
              <a:t>) </a:t>
            </a:r>
            <a:r>
              <a:rPr lang="en-US" altLang="en-US" sz="3200" dirty="0" err="1" smtClean="0"/>
              <a:t>masih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terpenuhi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maka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pernyataan</a:t>
            </a:r>
            <a:r>
              <a:rPr lang="en-US" altLang="en-US" sz="3200" dirty="0"/>
              <a:t> (</a:t>
            </a:r>
            <a:r>
              <a:rPr lang="en-US" altLang="en-US" sz="3200" dirty="0" err="1"/>
              <a:t>aksi</a:t>
            </a:r>
            <a:r>
              <a:rPr lang="en-US" altLang="en-US" sz="3200" dirty="0"/>
              <a:t>) </a:t>
            </a:r>
            <a:r>
              <a:rPr lang="en-US" altLang="en-US" sz="3200" dirty="0" err="1"/>
              <a:t>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terus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dilakukan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secara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berulang</a:t>
            </a:r>
            <a:r>
              <a:rPr lang="en-US" altLang="en-US" sz="3200" dirty="0"/>
              <a:t>.</a:t>
            </a:r>
            <a:r>
              <a:rPr lang="en-GB" altLang="en-US" sz="3200" dirty="0"/>
              <a:t>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96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Pemilihan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sp>
        <p:nvSpPr>
          <p:cNvPr id="53252" name="Content Placeholder 3"/>
          <p:cNvSpPr>
            <a:spLocks/>
          </p:cNvSpPr>
          <p:nvPr/>
        </p:nvSpPr>
        <p:spPr bwMode="auto">
          <a:xfrm>
            <a:off x="990600" y="1520032"/>
            <a:ext cx="82296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b="1" dirty="0"/>
              <a:t>For-Next</a:t>
            </a:r>
            <a:r>
              <a:rPr lang="en-GB" altLang="en-US" sz="3200" b="1" dirty="0"/>
              <a:t> </a:t>
            </a:r>
            <a:endParaRPr lang="en-US" altLang="en-US" sz="3200" b="1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362200"/>
            <a:ext cx="3373438" cy="426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881563" y="3068638"/>
            <a:ext cx="3957637" cy="2493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b="1" dirty="0"/>
              <a:t>For </a:t>
            </a:r>
            <a:r>
              <a:rPr lang="en-GB" altLang="en-US" sz="2800" dirty="0" err="1"/>
              <a:t>var</a:t>
            </a:r>
            <a:r>
              <a:rPr lang="en-GB" altLang="en-US" sz="2800" dirty="0"/>
              <a:t>=</a:t>
            </a:r>
            <a:r>
              <a:rPr lang="en-GB" altLang="en-US" sz="2800" dirty="0" err="1"/>
              <a:t>awal</a:t>
            </a:r>
            <a:r>
              <a:rPr lang="en-GB" altLang="en-US" sz="2800" dirty="0"/>
              <a:t> </a:t>
            </a:r>
            <a:r>
              <a:rPr lang="en-GB" altLang="en-US" sz="2800" b="1" dirty="0"/>
              <a:t>to </a:t>
            </a:r>
            <a:r>
              <a:rPr lang="en-GB" altLang="en-US" sz="2800" dirty="0" err="1"/>
              <a:t>akhir</a:t>
            </a:r>
            <a:endParaRPr lang="en-GB" altLang="en-US" sz="2800" dirty="0"/>
          </a:p>
          <a:p>
            <a:pPr eaLnBrk="1" hangingPunct="1"/>
            <a:r>
              <a:rPr lang="en-GB" altLang="en-US" sz="2800" dirty="0"/>
              <a:t>         …………….</a:t>
            </a:r>
          </a:p>
          <a:p>
            <a:pPr eaLnBrk="1" hangingPunct="1"/>
            <a:r>
              <a:rPr lang="en-GB" altLang="en-US" sz="2800" dirty="0"/>
              <a:t>         </a:t>
            </a:r>
            <a:r>
              <a:rPr lang="en-GB" altLang="en-US" sz="2800" dirty="0" err="1"/>
              <a:t>instruksi-instruksi</a:t>
            </a:r>
            <a:endParaRPr lang="en-GB" altLang="en-US" sz="2800" dirty="0"/>
          </a:p>
          <a:p>
            <a:pPr eaLnBrk="1" hangingPunct="1"/>
            <a:r>
              <a:rPr lang="en-GB" altLang="en-US" sz="2800" dirty="0"/>
              <a:t>          ……………..</a:t>
            </a:r>
          </a:p>
          <a:p>
            <a:pPr eaLnBrk="1" hangingPunct="1"/>
            <a:r>
              <a:rPr lang="en-GB" altLang="en-US" sz="2800" b="1" dirty="0"/>
              <a:t>Next </a:t>
            </a:r>
            <a:r>
              <a:rPr lang="en-GB" altLang="en-US" sz="2800" dirty="0" err="1"/>
              <a:t>var</a:t>
            </a:r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1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Pengulangan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3200"/>
          </a:p>
        </p:txBody>
      </p:sp>
      <p:sp>
        <p:nvSpPr>
          <p:cNvPr id="54276" name="Content Placeholder 3"/>
          <p:cNvSpPr>
            <a:spLocks/>
          </p:cNvSpPr>
          <p:nvPr/>
        </p:nvSpPr>
        <p:spPr bwMode="auto">
          <a:xfrm>
            <a:off x="838200" y="1600200"/>
            <a:ext cx="82296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600" b="1" dirty="0"/>
              <a:t>While - do</a:t>
            </a:r>
            <a:r>
              <a:rPr lang="en-GB" altLang="en-US" sz="3600" b="1" dirty="0"/>
              <a:t> </a:t>
            </a:r>
            <a:endParaRPr lang="en-US" altLang="en-US" sz="3600" b="1" dirty="0"/>
          </a:p>
        </p:txBody>
      </p:sp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09" y="2420938"/>
            <a:ext cx="3185591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5646738" y="2997200"/>
            <a:ext cx="3040062" cy="302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GB" altLang="en-US" sz="2400"/>
              <a:t>Bentuk umum :</a:t>
            </a:r>
          </a:p>
          <a:p>
            <a:pPr algn="just" eaLnBrk="1" hangingPunct="1"/>
            <a:endParaRPr lang="en-GB" altLang="en-US" sz="2400"/>
          </a:p>
          <a:p>
            <a:pPr algn="just" eaLnBrk="1" hangingPunct="1"/>
            <a:r>
              <a:rPr lang="en-GB" altLang="en-US" sz="2400" b="1"/>
              <a:t>While </a:t>
            </a:r>
            <a:r>
              <a:rPr lang="en-GB" altLang="en-US" sz="2400"/>
              <a:t>{kondisi} </a:t>
            </a:r>
            <a:r>
              <a:rPr lang="en-GB" altLang="en-US" sz="2400" b="1"/>
              <a:t>do</a:t>
            </a:r>
          </a:p>
          <a:p>
            <a:pPr algn="just" eaLnBrk="1" hangingPunct="1"/>
            <a:r>
              <a:rPr lang="en-GB" altLang="en-US" sz="2400"/>
              <a:t>      …………..</a:t>
            </a:r>
          </a:p>
          <a:p>
            <a:pPr algn="just" eaLnBrk="1" hangingPunct="1"/>
            <a:r>
              <a:rPr lang="en-GB" altLang="en-US" sz="2400"/>
              <a:t>      instruksi-instruksi</a:t>
            </a:r>
          </a:p>
          <a:p>
            <a:pPr algn="just" eaLnBrk="1" hangingPunct="1"/>
            <a:r>
              <a:rPr lang="en-GB" altLang="en-US" sz="2400"/>
              <a:t>      …………..</a:t>
            </a:r>
          </a:p>
          <a:p>
            <a:pPr algn="just" eaLnBrk="1" hangingPunct="1"/>
            <a:r>
              <a:rPr lang="en-GB" altLang="en-US" sz="2400" b="1"/>
              <a:t>Endwhile</a:t>
            </a:r>
            <a:endParaRPr lang="en-GB" altLang="en-US" sz="2400"/>
          </a:p>
          <a:p>
            <a:pPr eaLnBrk="1" hangingPunct="1"/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6333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1430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Pengulangan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55300" name="Content Placeholder 3"/>
          <p:cNvSpPr>
            <a:spLocks/>
          </p:cNvSpPr>
          <p:nvPr/>
        </p:nvSpPr>
        <p:spPr bwMode="auto">
          <a:xfrm>
            <a:off x="838200" y="1600200"/>
            <a:ext cx="82296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3200" b="1" dirty="0"/>
              <a:t>Repeat - Until</a:t>
            </a:r>
            <a:r>
              <a:rPr lang="en-GB" altLang="en-US" sz="3200" b="1" dirty="0"/>
              <a:t> </a:t>
            </a:r>
            <a:endParaRPr lang="en-US" altLang="en-US" sz="3200" b="1" dirty="0"/>
          </a:p>
        </p:txBody>
      </p:sp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2438400"/>
            <a:ext cx="3582987" cy="40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5494338" y="2924175"/>
            <a:ext cx="3268662" cy="2714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dirty="0" err="1"/>
              <a:t>Bentuk</a:t>
            </a:r>
            <a:r>
              <a:rPr lang="en-GB" altLang="en-US" sz="2400" dirty="0"/>
              <a:t> </a:t>
            </a:r>
            <a:r>
              <a:rPr lang="en-GB" altLang="en-US" sz="2400" dirty="0" err="1"/>
              <a:t>Umum</a:t>
            </a:r>
            <a:r>
              <a:rPr lang="en-GB" altLang="en-US" sz="2400" dirty="0"/>
              <a:t> ;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b="1" dirty="0"/>
              <a:t>Repeat</a:t>
            </a:r>
          </a:p>
          <a:p>
            <a:pPr eaLnBrk="1" hangingPunct="1"/>
            <a:r>
              <a:rPr lang="en-GB" altLang="en-US" sz="2400" dirty="0"/>
              <a:t>	………………..</a:t>
            </a:r>
          </a:p>
          <a:p>
            <a:pPr eaLnBrk="1" hangingPunct="1"/>
            <a:r>
              <a:rPr lang="en-GB" altLang="en-US" sz="2400" dirty="0"/>
              <a:t>        </a:t>
            </a:r>
            <a:r>
              <a:rPr lang="en-GB" altLang="en-US" sz="2400" dirty="0" err="1"/>
              <a:t>Instruksi</a:t>
            </a:r>
            <a:endParaRPr lang="en-GB" altLang="en-US" sz="2400" dirty="0"/>
          </a:p>
          <a:p>
            <a:pPr eaLnBrk="1" hangingPunct="1"/>
            <a:r>
              <a:rPr lang="en-GB" altLang="en-US" sz="2400" dirty="0"/>
              <a:t>	………………...</a:t>
            </a:r>
          </a:p>
          <a:p>
            <a:pPr eaLnBrk="1" hangingPunct="1"/>
            <a:r>
              <a:rPr lang="en-GB" altLang="en-US" sz="2400" dirty="0"/>
              <a:t>Until (</a:t>
            </a:r>
            <a:r>
              <a:rPr lang="en-GB" altLang="en-US" sz="2400" dirty="0" err="1"/>
              <a:t>kondisi</a:t>
            </a:r>
            <a:r>
              <a:rPr lang="en-GB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93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1066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Struktur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Pengulangan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Content Placeholder 2"/>
          <p:cNvSpPr>
            <a:spLocks/>
          </p:cNvSpPr>
          <p:nvPr/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56324" name="Content Placeholder 3"/>
          <p:cNvSpPr>
            <a:spLocks/>
          </p:cNvSpPr>
          <p:nvPr/>
        </p:nvSpPr>
        <p:spPr bwMode="auto">
          <a:xfrm>
            <a:off x="696913" y="1916113"/>
            <a:ext cx="4103687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 err="1"/>
              <a:t>Contoh</a:t>
            </a:r>
            <a:r>
              <a:rPr lang="en-US" altLang="en-US" sz="2000" b="1" dirty="0"/>
              <a:t> :</a:t>
            </a:r>
            <a:r>
              <a:rPr lang="en-GB" altLang="en-US" sz="2000" b="1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 err="1"/>
              <a:t>Algoritma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Cetak_Angka</a:t>
            </a:r>
            <a:endParaRPr lang="en-US" altLang="en-US" sz="2000" b="1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{</a:t>
            </a:r>
            <a:r>
              <a:rPr lang="en-US" altLang="en-US" sz="2000" b="1" dirty="0" err="1"/>
              <a:t>mencetak</a:t>
            </a:r>
            <a:r>
              <a:rPr lang="en-US" altLang="en-US" sz="2000" b="1" dirty="0"/>
              <a:t> 1, 2, .., 8 </a:t>
            </a:r>
            <a:r>
              <a:rPr lang="en-US" altLang="en-US" sz="2000" b="1" dirty="0" err="1"/>
              <a:t>ke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piranti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keluaran</a:t>
            </a:r>
            <a:r>
              <a:rPr lang="en-US" altLang="en-US" sz="2000" b="1" dirty="0"/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err="1"/>
              <a:t>Deklarasi</a:t>
            </a:r>
            <a:r>
              <a:rPr lang="en-US" altLang="en-US" sz="2000" b="1" dirty="0"/>
              <a:t>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	K: integer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err="1"/>
              <a:t>Deskripsi</a:t>
            </a:r>
            <a:r>
              <a:rPr lang="en-US" altLang="en-US" sz="2000" b="1" dirty="0"/>
              <a:t>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	K        1 {</a:t>
            </a:r>
            <a:r>
              <a:rPr lang="en-US" altLang="en-US" sz="2000" b="1" dirty="0" err="1"/>
              <a:t>inisialisasi</a:t>
            </a:r>
            <a:r>
              <a:rPr lang="en-US" altLang="en-US" sz="2000" b="1" dirty="0"/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	while k &lt;= 8 do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	write (k)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     k         </a:t>
            </a:r>
            <a:r>
              <a:rPr lang="en-US" altLang="en-US" sz="2000" b="1" dirty="0" err="1"/>
              <a:t>k</a:t>
            </a:r>
            <a:r>
              <a:rPr lang="en-US" altLang="en-US" sz="2000" b="1" dirty="0"/>
              <a:t> + 1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err="1"/>
              <a:t>endwhile</a:t>
            </a:r>
            <a:endParaRPr lang="en-US" altLang="en-US" sz="2000" b="1" dirty="0"/>
          </a:p>
        </p:txBody>
      </p:sp>
      <p:sp>
        <p:nvSpPr>
          <p:cNvPr id="56325" name="Line 7"/>
          <p:cNvSpPr>
            <a:spLocks noChangeShapeType="1"/>
          </p:cNvSpPr>
          <p:nvPr/>
        </p:nvSpPr>
        <p:spPr bwMode="auto">
          <a:xfrm flipH="1">
            <a:off x="1539875" y="57150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Line 8"/>
          <p:cNvSpPr>
            <a:spLocks noChangeShapeType="1"/>
          </p:cNvSpPr>
          <p:nvPr/>
        </p:nvSpPr>
        <p:spPr bwMode="auto">
          <a:xfrm flipH="1">
            <a:off x="1692275" y="46291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Content Placeholder 3"/>
          <p:cNvSpPr>
            <a:spLocks/>
          </p:cNvSpPr>
          <p:nvPr/>
        </p:nvSpPr>
        <p:spPr bwMode="auto">
          <a:xfrm>
            <a:off x="5148263" y="2058988"/>
            <a:ext cx="3843337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 err="1"/>
              <a:t>Contoh</a:t>
            </a:r>
            <a:r>
              <a:rPr lang="en-US" altLang="en-US" sz="2000" b="1" dirty="0"/>
              <a:t> :</a:t>
            </a:r>
            <a:r>
              <a:rPr lang="en-GB" altLang="en-US" sz="2000" b="1" dirty="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 err="1"/>
              <a:t>Algoritma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Cetak_Angka</a:t>
            </a:r>
            <a:endParaRPr lang="en-US" altLang="en-US" sz="2000" b="1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{</a:t>
            </a:r>
            <a:r>
              <a:rPr lang="en-US" altLang="en-US" sz="2000" b="1" dirty="0" err="1"/>
              <a:t>mencetak</a:t>
            </a:r>
            <a:r>
              <a:rPr lang="en-US" altLang="en-US" sz="2000" b="1" dirty="0"/>
              <a:t> 1, 2, .., 8 </a:t>
            </a:r>
            <a:r>
              <a:rPr lang="en-US" altLang="en-US" sz="2000" b="1" dirty="0" err="1"/>
              <a:t>ke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piranti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keluaran</a:t>
            </a:r>
            <a:r>
              <a:rPr lang="en-US" altLang="en-US" sz="2000" b="1" dirty="0"/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err="1"/>
              <a:t>Deklarasi</a:t>
            </a:r>
            <a:r>
              <a:rPr lang="en-US" altLang="en-US" sz="2000" b="1" dirty="0"/>
              <a:t>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	K: integer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err="1"/>
              <a:t>Deskripsi</a:t>
            </a:r>
            <a:r>
              <a:rPr lang="en-US" altLang="en-US" sz="2000" b="1" dirty="0"/>
              <a:t> 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	K       1 {</a:t>
            </a:r>
            <a:r>
              <a:rPr lang="en-US" altLang="en-US" sz="2000" b="1" dirty="0" err="1"/>
              <a:t>inisialisasi</a:t>
            </a:r>
            <a:r>
              <a:rPr lang="en-US" altLang="en-US" sz="2000" b="1" dirty="0"/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repeat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	write (k)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	k           </a:t>
            </a:r>
            <a:r>
              <a:rPr lang="en-US" altLang="en-US" sz="2000" b="1" dirty="0" err="1"/>
              <a:t>k</a:t>
            </a:r>
            <a:r>
              <a:rPr lang="en-US" altLang="en-US" sz="2000" b="1" dirty="0"/>
              <a:t> + 1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/>
              <a:t> until k &gt; 8</a:t>
            </a:r>
          </a:p>
        </p:txBody>
      </p:sp>
      <p:sp>
        <p:nvSpPr>
          <p:cNvPr id="56328" name="Line 10"/>
          <p:cNvSpPr>
            <a:spLocks noChangeShapeType="1"/>
          </p:cNvSpPr>
          <p:nvPr/>
        </p:nvSpPr>
        <p:spPr bwMode="auto">
          <a:xfrm flipH="1">
            <a:off x="6142038" y="47625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11"/>
          <p:cNvSpPr>
            <a:spLocks noChangeShapeType="1"/>
          </p:cNvSpPr>
          <p:nvPr/>
        </p:nvSpPr>
        <p:spPr bwMode="auto">
          <a:xfrm flipH="1">
            <a:off x="6156325" y="58864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924800" cy="4495799"/>
          </a:xfrm>
        </p:spPr>
        <p:txBody>
          <a:bodyPr>
            <a:noAutofit/>
          </a:bodyPr>
          <a:lstStyle/>
          <a:p>
            <a:pPr marL="441325" indent="-441325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800" dirty="0" err="1" smtClean="0"/>
              <a:t>Buat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Algoritma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untuk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mengecek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suatu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bilangan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positif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atau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negatif</a:t>
            </a:r>
            <a:r>
              <a:rPr lang="en-US" altLang="en-US" sz="2800" dirty="0" smtClean="0"/>
              <a:t> !</a:t>
            </a:r>
          </a:p>
          <a:p>
            <a:pPr marL="441325" indent="-441325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800" dirty="0" err="1" smtClean="0"/>
              <a:t>Buat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algoritma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untuk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menampilkan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deret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angka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berikut</a:t>
            </a:r>
            <a:r>
              <a:rPr lang="en-US" altLang="en-US" sz="2800" dirty="0" smtClean="0"/>
              <a:t> :</a:t>
            </a:r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         0</a:t>
            </a:r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         2</a:t>
            </a:r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         5</a:t>
            </a:r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        10</a:t>
            </a:r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        26</a:t>
            </a:r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        37</a:t>
            </a:r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 smtClean="0"/>
          </a:p>
          <a:p>
            <a:pPr marL="441325" indent="-441325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2800" dirty="0" smtClean="0"/>
          </a:p>
          <a:p>
            <a:pPr marL="441325" indent="-441325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2800" dirty="0" smtClean="0"/>
          </a:p>
          <a:p>
            <a:pPr marL="441325" indent="-441325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2800" dirty="0" smtClean="0"/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 smtClean="0"/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 smtClean="0"/>
          </a:p>
          <a:p>
            <a:pPr marL="441325" indent="-441325">
              <a:lnSpc>
                <a:spcPct val="80000"/>
              </a:lnSpc>
              <a:buFont typeface="Wingdings" pitchFamily="2" charset="2"/>
              <a:buNone/>
            </a:pPr>
            <a:endParaRPr lang="en-GB" altLang="en-US" sz="2800" dirty="0" smtClean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LATIHAN SOAL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18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01762"/>
            <a:ext cx="8153400" cy="5456238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/>
              <a:t>3.      </a:t>
            </a:r>
            <a:r>
              <a:rPr lang="en-US" altLang="en-US" sz="2400" dirty="0" err="1" smtClean="0"/>
              <a:t>Diketahui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sebuah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algoritma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berikut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ini</a:t>
            </a:r>
            <a:r>
              <a:rPr lang="en-US" altLang="en-US" sz="2400" dirty="0" smtClean="0"/>
              <a:t> :</a:t>
            </a:r>
            <a:endParaRPr lang="sv-SE" altLang="en-US" sz="2400" b="1" i="1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sv-SE" altLang="en-US" sz="2400" b="1" i="1" dirty="0" smtClean="0"/>
              <a:t>         Deklarasi :</a:t>
            </a:r>
            <a:endParaRPr lang="sv-SE" altLang="en-US" sz="2400" i="1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sv-SE" altLang="en-US" sz="2400" i="1" dirty="0" smtClean="0"/>
              <a:t>              i, m : integer</a:t>
            </a:r>
            <a:endParaRPr lang="sv-SE" altLang="en-US" sz="2400" b="1" i="1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sv-SE" altLang="en-US" sz="2400" b="1" i="1" dirty="0" smtClean="0"/>
              <a:t>        Deskripsi :</a:t>
            </a:r>
            <a:endParaRPr lang="en-US" altLang="en-US" sz="2400" i="1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             </a:t>
            </a:r>
            <a:r>
              <a:rPr lang="en-US" altLang="en-US" sz="2400" i="1" dirty="0" err="1" smtClean="0"/>
              <a:t>i</a:t>
            </a:r>
            <a:r>
              <a:rPr lang="en-US" altLang="en-US" sz="2400" i="1" dirty="0" smtClean="0"/>
              <a:t> = 0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           m = 0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        while </a:t>
            </a:r>
            <a:r>
              <a:rPr lang="en-US" altLang="en-US" sz="2400" i="1" dirty="0" err="1" smtClean="0"/>
              <a:t>i</a:t>
            </a:r>
            <a:r>
              <a:rPr lang="en-US" altLang="en-US" sz="2400" i="1" dirty="0" smtClean="0"/>
              <a:t> &lt;  9 then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           	m =  </a:t>
            </a:r>
            <a:r>
              <a:rPr lang="en-US" altLang="en-US" sz="2400" i="1" dirty="0" err="1" smtClean="0"/>
              <a:t>i</a:t>
            </a:r>
            <a:r>
              <a:rPr lang="en-US" altLang="en-US" sz="2400" i="1" dirty="0" smtClean="0"/>
              <a:t> * </a:t>
            </a:r>
            <a:r>
              <a:rPr lang="en-US" altLang="en-US" sz="2400" i="1" dirty="0" err="1" smtClean="0"/>
              <a:t>i</a:t>
            </a:r>
            <a:endParaRPr lang="en-US" altLang="en-US" sz="2400" i="1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       	</a:t>
            </a:r>
            <a:r>
              <a:rPr lang="en-US" altLang="en-US" sz="2400" i="1" dirty="0" err="1" smtClean="0"/>
              <a:t>cetak</a:t>
            </a:r>
            <a:r>
              <a:rPr lang="en-US" altLang="en-US" sz="2400" i="1" dirty="0" smtClean="0"/>
              <a:t> m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       	</a:t>
            </a:r>
            <a:r>
              <a:rPr lang="en-US" altLang="en-US" sz="2400" i="1" dirty="0" err="1" smtClean="0"/>
              <a:t>i</a:t>
            </a:r>
            <a:r>
              <a:rPr lang="en-US" altLang="en-US" sz="2400" i="1" dirty="0" smtClean="0"/>
              <a:t> = </a:t>
            </a:r>
            <a:r>
              <a:rPr lang="en-US" altLang="en-US" sz="2400" i="1" dirty="0" err="1" smtClean="0"/>
              <a:t>i</a:t>
            </a:r>
            <a:r>
              <a:rPr lang="en-US" altLang="en-US" sz="2400" i="1" dirty="0" smtClean="0"/>
              <a:t> + 1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        </a:t>
            </a:r>
            <a:r>
              <a:rPr lang="en-US" altLang="en-US" sz="2400" i="1" dirty="0" err="1" smtClean="0"/>
              <a:t>endwhile</a:t>
            </a:r>
            <a:r>
              <a:rPr lang="en-US" altLang="en-US" sz="2400" i="1" dirty="0" smtClean="0"/>
              <a:t>.</a:t>
            </a:r>
            <a:endParaRPr lang="en-US" altLang="en-US" sz="2400" dirty="0" smtClean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/>
              <a:t>     </a:t>
            </a:r>
            <a:r>
              <a:rPr lang="en-US" altLang="en-US" sz="2400" dirty="0" err="1" smtClean="0"/>
              <a:t>Tulis</a:t>
            </a:r>
            <a:r>
              <a:rPr lang="en-US" altLang="en-US" sz="2400" dirty="0" smtClean="0"/>
              <a:t> output yang </a:t>
            </a:r>
            <a:r>
              <a:rPr lang="en-US" altLang="en-US" sz="2400" dirty="0" err="1" smtClean="0"/>
              <a:t>dihasilkan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algoritma</a:t>
            </a:r>
            <a:r>
              <a:rPr lang="en-US" altLang="en-US" sz="2400" dirty="0" smtClean="0"/>
              <a:t> di </a:t>
            </a:r>
            <a:r>
              <a:rPr lang="en-US" altLang="en-US" sz="2400" dirty="0" err="1" smtClean="0"/>
              <a:t>atas</a:t>
            </a:r>
            <a:r>
              <a:rPr lang="en-US" altLang="en-US" sz="2400" dirty="0" smtClean="0"/>
              <a:t> !</a:t>
            </a:r>
            <a:endParaRPr lang="en-GB" altLang="en-US" sz="2400" dirty="0" smtClean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mtClean="0"/>
              <a:t>LATIHAN SOAL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241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Mengapa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700088" y="1643063"/>
            <a:ext cx="8215312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sv-SE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Pembuatan atau penulisan algoritma tidak tergantung pada bahasa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pemrograman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manapun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Notasi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dapat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diterjemahkan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dalam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berbagai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bahasa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pemrograman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Apapun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bahasa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pemrogramannya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output yang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akan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dikeluarkan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sama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karena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algoritmanya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sama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53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9248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600" dirty="0" err="1" smtClean="0"/>
              <a:t>Terima</a:t>
            </a:r>
            <a:r>
              <a:rPr lang="en-US" sz="6600" dirty="0" smtClean="0"/>
              <a:t> </a:t>
            </a:r>
            <a:r>
              <a:rPr lang="en-US" sz="6600" dirty="0" err="1" smtClean="0"/>
              <a:t>Kasih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40452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Syarat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Baik</a:t>
            </a:r>
            <a:r>
              <a:rPr lang="en-US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838200" y="14478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Tingkat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kepercayaannya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tinggi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36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realibility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Hasil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diperoleh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dari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nb-NO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proses harus berakurasi tinggi dan benar.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Pemrosesan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efisien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cost </a:t>
            </a:r>
            <a:r>
              <a:rPr lang="en-US" sz="36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rendah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Proses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harus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diselesaikan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secepat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mungkin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frekuensi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kalkulasi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sependek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mungkin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Sifatnya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general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Bukan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sesuatu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hanya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menyelesaikan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satu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kasus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saja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tapi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juga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kasus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lain yang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lebih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general.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9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/>
          </p:cNvSpPr>
          <p:nvPr/>
        </p:nvSpPr>
        <p:spPr bwMode="auto">
          <a:xfrm>
            <a:off x="990600" y="152400"/>
            <a:ext cx="79248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Bisa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dikembangkan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expandable)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Haruslah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sesuatu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dapat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kita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kembangkan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lebih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jauh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berdasarkan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perubahan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requirement yang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ada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Mudah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dimengerti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Siapapun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melihat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akan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bisa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memahami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algoritma Anda. Susah dimengertinya suatu program akan membuat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susah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di-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maintenance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kelola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Portabilitas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tinggi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portability)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Bisa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mudah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diimplementasikan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di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berbagai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platform </a:t>
            </a:r>
            <a:r>
              <a:rPr lang="en-US" sz="28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komputer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Precise 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tepat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betul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teliti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2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/>
          </p:cNvSpPr>
          <p:nvPr/>
        </p:nvSpPr>
        <p:spPr bwMode="auto">
          <a:xfrm>
            <a:off x="1066800" y="1143000"/>
            <a:ext cx="77724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4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Efektif</a:t>
            </a: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Tidak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boleh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ada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instruksi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tidak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mungkin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dikerjakan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oleh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pemroses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akan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menjalankannya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4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Harus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terminate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Jalannya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algoritma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harus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ada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kriteria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berhenti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4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yang </a:t>
            </a:r>
            <a:r>
              <a:rPr lang="en-US" sz="4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dihasilkan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tepat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defRPr/>
            </a:pPr>
            <a:endParaRPr 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5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Langkah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Pembuatan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Program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696913" y="1676400"/>
            <a:ext cx="84470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Mendefinisikan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masalah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a.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Kondisi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awal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yaitu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input 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yang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tersedia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b.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Kondisi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akhir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yaitu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yang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diinginkan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c. Data lain yang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tersedia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d. Operator yang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tersedia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e.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Syarat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atau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kendala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yang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harus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dipenuhi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8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stis-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1269</Words>
  <Application>Microsoft Office PowerPoint</Application>
  <PresentationFormat>On-screen Show (4:3)</PresentationFormat>
  <Paragraphs>288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theme-stis-02</vt:lpstr>
      <vt:lpstr>Dasar-Dasar Algoritma dan Pemrograman</vt:lpstr>
      <vt:lpstr>Analogi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Lambang</vt:lpstr>
      <vt:lpstr>Lambang (2)</vt:lpstr>
      <vt:lpstr>Lambang (3)</vt:lpstr>
      <vt:lpstr>Lambang (4)</vt:lpstr>
      <vt:lpstr>Lambang (5)</vt:lpstr>
      <vt:lpstr>Contoh Flowchart</vt:lpstr>
      <vt:lpstr>Contoh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LATIHAN SOAL</vt:lpstr>
      <vt:lpstr>Terima Kasih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(Software)</dc:title>
  <dc:creator>waris marsisno</dc:creator>
  <cp:lastModifiedBy>user</cp:lastModifiedBy>
  <cp:revision>17</cp:revision>
  <dcterms:created xsi:type="dcterms:W3CDTF">2014-11-03T23:21:29Z</dcterms:created>
  <dcterms:modified xsi:type="dcterms:W3CDTF">2015-03-30T02:24:59Z</dcterms:modified>
</cp:coreProperties>
</file>