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356" r:id="rId3"/>
    <p:sldId id="350" r:id="rId4"/>
    <p:sldId id="351" r:id="rId5"/>
    <p:sldId id="391" r:id="rId6"/>
    <p:sldId id="368" r:id="rId7"/>
    <p:sldId id="392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60" r:id="rId18"/>
    <p:sldId id="361" r:id="rId19"/>
    <p:sldId id="362" r:id="rId20"/>
    <p:sldId id="363" r:id="rId21"/>
    <p:sldId id="372" r:id="rId22"/>
    <p:sldId id="373" r:id="rId23"/>
    <p:sldId id="389" r:id="rId24"/>
    <p:sldId id="394" r:id="rId25"/>
    <p:sldId id="387" r:id="rId26"/>
    <p:sldId id="385" r:id="rId27"/>
    <p:sldId id="390" r:id="rId28"/>
    <p:sldId id="39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26" autoAdjust="0"/>
    <p:restoredTop sz="94660"/>
  </p:normalViewPr>
  <p:slideViewPr>
    <p:cSldViewPr snapToGrid="0">
      <p:cViewPr>
        <p:scale>
          <a:sx n="77" d="100"/>
          <a:sy n="77" d="100"/>
        </p:scale>
        <p:origin x="-912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5C2E6-F928-428B-8CB4-ED4D2DFD9097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91370-20E0-42AB-AAF9-5E4CC6754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91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5863" indent="-23812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0525" indent="-23812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3600" indent="-236538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908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80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52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24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Times New Roman" panose="02020603050405020304" pitchFamily="18" charset="0"/>
              </a:rPr>
              <a:t>Recursion in Pascal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5863" indent="-23812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0525" indent="-23812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3600" indent="-236538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908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80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52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24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96CF27-587E-4864-B9B0-929E01547B2B}" type="slidenum">
              <a:rPr lang="en-US" sz="1200">
                <a:latin typeface="Times New Roman" panose="02020603050405020304" pitchFamily="18" charset="0"/>
              </a:rPr>
              <a:pPr eaLnBrk="1" hangingPunct="1"/>
              <a:t>8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95300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5863" indent="-23812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0525" indent="-23812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3600" indent="-236538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908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80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52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24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Times New Roman" panose="02020603050405020304" pitchFamily="18" charset="0"/>
              </a:rPr>
              <a:t>Recursion in Pascal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5863" indent="-23812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0525" indent="-23812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3600" indent="-236538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908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80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52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24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98C7BE-BA6B-4D1F-96BE-C484636BBEFA}" type="slidenum">
              <a:rPr lang="en-US" sz="1200">
                <a:latin typeface="Times New Roman" panose="02020603050405020304" pitchFamily="18" charset="0"/>
              </a:rPr>
              <a:pPr eaLnBrk="1" hangingPunct="1"/>
              <a:t>21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64973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Times New Roman" panose="02020603050405020304" pitchFamily="18" charset="0"/>
              </a:rPr>
              <a:t>Recursion in Pascal</a:t>
            </a:r>
          </a:p>
        </p:txBody>
      </p:sp>
      <p:sp>
        <p:nvSpPr>
          <p:cNvPr id="665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4CA47B5-FCDA-4476-A6CD-DB28EAB7351A}" type="slidenum">
              <a:rPr lang="en-US" sz="1200">
                <a:latin typeface="Times New Roman" panose="02020603050405020304" pitchFamily="18" charset="0"/>
              </a:rPr>
              <a:pPr eaLnBrk="1" hangingPunct="1"/>
              <a:t>23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66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6864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5863" indent="-23812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0525" indent="-23812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3600" indent="-236538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908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80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52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24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Times New Roman" panose="02020603050405020304" pitchFamily="18" charset="0"/>
              </a:rPr>
              <a:t>Recursion in Pascal</a:t>
            </a:r>
          </a:p>
        </p:txBody>
      </p:sp>
      <p:sp>
        <p:nvSpPr>
          <p:cNvPr id="3481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5863" indent="-23812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0525" indent="-23812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3600" indent="-236538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908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80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52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24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15A2D6-ACB9-445A-AB28-E779F6A82B6E}" type="slidenum">
              <a:rPr lang="en-US" sz="1200">
                <a:latin typeface="Times New Roman" panose="02020603050405020304" pitchFamily="18" charset="0"/>
              </a:rPr>
              <a:pPr eaLnBrk="1" hangingPunct="1"/>
              <a:t>9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14639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5863" indent="-23812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0525" indent="-23812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3600" indent="-236538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908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80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52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24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Times New Roman" panose="02020603050405020304" pitchFamily="18" charset="0"/>
              </a:rPr>
              <a:t>Recursion in Pascal</a:t>
            </a:r>
          </a:p>
        </p:txBody>
      </p:sp>
      <p:sp>
        <p:nvSpPr>
          <p:cNvPr id="3584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5863" indent="-23812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0525" indent="-23812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3600" indent="-236538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908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80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52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24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79385B0-7BE6-4D17-B56B-C200E5D325FB}" type="slidenum">
              <a:rPr lang="en-US" sz="1200">
                <a:latin typeface="Times New Roman" panose="02020603050405020304" pitchFamily="18" charset="0"/>
              </a:rPr>
              <a:pPr eaLnBrk="1" hangingPunct="1"/>
              <a:t>10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4783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5863" indent="-23812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0525" indent="-23812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3600" indent="-236538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908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80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52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24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Times New Roman" panose="02020603050405020304" pitchFamily="18" charset="0"/>
              </a:rPr>
              <a:t>Recursion in Pascal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5863" indent="-23812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0525" indent="-23812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3600" indent="-236538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908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80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52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24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CCED9D-4B77-4859-9A24-03EB774AA908}" type="slidenum">
              <a:rPr lang="en-US" sz="1200">
                <a:latin typeface="Times New Roman" panose="02020603050405020304" pitchFamily="18" charset="0"/>
              </a:rPr>
              <a:pPr eaLnBrk="1" hangingPunct="1"/>
              <a:t>11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85725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5863" indent="-23812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0525" indent="-23812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3600" indent="-236538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908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80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52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24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Times New Roman" panose="02020603050405020304" pitchFamily="18" charset="0"/>
              </a:rPr>
              <a:t>Recursion in Pascal</a:t>
            </a:r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5863" indent="-23812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0525" indent="-23812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3600" indent="-236538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908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80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52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24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B9F9BD4-ED22-497A-A847-186D03C4153F}" type="slidenum">
              <a:rPr lang="en-US" sz="1200">
                <a:latin typeface="Times New Roman" panose="02020603050405020304" pitchFamily="18" charset="0"/>
              </a:rPr>
              <a:pPr eaLnBrk="1" hangingPunct="1"/>
              <a:t>12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32816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5863" indent="-23812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0525" indent="-23812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3600" indent="-236538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908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80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52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24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Times New Roman" panose="02020603050405020304" pitchFamily="18" charset="0"/>
              </a:rPr>
              <a:t>Recursion in Pascal</a:t>
            </a:r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5863" indent="-23812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0525" indent="-23812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3600" indent="-236538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908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80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52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24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A771758-6F50-4C76-A576-CCBC70E38FD6}" type="slidenum">
              <a:rPr lang="en-US" sz="1200">
                <a:latin typeface="Times New Roman" panose="02020603050405020304" pitchFamily="18" charset="0"/>
              </a:rPr>
              <a:pPr eaLnBrk="1" hangingPunct="1"/>
              <a:t>13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32000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5863" indent="-23812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0525" indent="-23812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3600" indent="-236538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908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80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52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24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Times New Roman" panose="02020603050405020304" pitchFamily="18" charset="0"/>
              </a:rPr>
              <a:t>Recursion in Pascal</a:t>
            </a:r>
          </a:p>
        </p:txBody>
      </p:sp>
      <p:sp>
        <p:nvSpPr>
          <p:cNvPr id="3993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5863" indent="-23812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0525" indent="-23812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3600" indent="-236538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908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80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52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24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7A8F633-93E1-4C7B-980F-59F426771E94}" type="slidenum">
              <a:rPr lang="en-US" sz="1200">
                <a:latin typeface="Times New Roman" panose="02020603050405020304" pitchFamily="18" charset="0"/>
              </a:rPr>
              <a:pPr eaLnBrk="1" hangingPunct="1"/>
              <a:t>14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9684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5863" indent="-23812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0525" indent="-23812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3600" indent="-236538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908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80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52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24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Times New Roman" panose="02020603050405020304" pitchFamily="18" charset="0"/>
              </a:rPr>
              <a:t>Recursion in Pascal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5863" indent="-23812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0525" indent="-23812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3600" indent="-236538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908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80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52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24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31773FE-4DDA-4CA9-8D82-6BF575CDFB4B}" type="slidenum">
              <a:rPr lang="en-US" sz="1200">
                <a:latin typeface="Times New Roman" panose="02020603050405020304" pitchFamily="18" charset="0"/>
              </a:rPr>
              <a:pPr eaLnBrk="1" hangingPunct="1"/>
              <a:t>15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46681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5863" indent="-23812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0525" indent="-23812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3600" indent="-236538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908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80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52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24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Times New Roman" panose="02020603050405020304" pitchFamily="18" charset="0"/>
              </a:rPr>
              <a:t>Recursion in Pascal</a:t>
            </a:r>
          </a:p>
        </p:txBody>
      </p:sp>
      <p:sp>
        <p:nvSpPr>
          <p:cNvPr id="4198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9938" indent="-29527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5863" indent="-23812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0525" indent="-238125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3600" indent="-236538" defTabSz="9477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908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80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52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2400" indent="-236538" algn="ctr" defTabSz="94773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054EE9-DEAD-4075-933A-B01F2B90E608}" type="slidenum">
              <a:rPr lang="en-US" sz="1200">
                <a:latin typeface="Times New Roman" panose="02020603050405020304" pitchFamily="18" charset="0"/>
              </a:rPr>
              <a:pPr eaLnBrk="1" hangingPunct="1"/>
              <a:t>16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40553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Georgia" panose="020405020504050203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A9EF-50CE-48AF-85A7-687427110C50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6885-6D84-480D-BB8E-A83A599E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7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A9EF-50CE-48AF-85A7-687427110C50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6885-6D84-480D-BB8E-A83A599E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A9EF-50CE-48AF-85A7-687427110C50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6885-6D84-480D-BB8E-A83A599E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6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A9EF-50CE-48AF-85A7-687427110C50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6885-6D84-480D-BB8E-A83A599E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4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Georgia" panose="020405020504050203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A9EF-50CE-48AF-85A7-687427110C50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6885-6D84-480D-BB8E-A83A599E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2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A9EF-50CE-48AF-85A7-687427110C50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6885-6D84-480D-BB8E-A83A599E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1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A9EF-50CE-48AF-85A7-687427110C50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6885-6D84-480D-BB8E-A83A599E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7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A9EF-50CE-48AF-85A7-687427110C50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6885-6D84-480D-BB8E-A83A599E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2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A9EF-50CE-48AF-85A7-687427110C50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6885-6D84-480D-BB8E-A83A599E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A9EF-50CE-48AF-85A7-687427110C50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6885-6D84-480D-BB8E-A83A599E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9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A9EF-50CE-48AF-85A7-687427110C50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6885-6D84-480D-BB8E-A83A599E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5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2A9EF-50CE-48AF-85A7-687427110C50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6885-6D84-480D-BB8E-A83A599E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1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files.list.co.uk/images/festivals/2011/fringe/recursion_232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7842"/>
            <a:ext cx="3888391" cy="388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5501" y="1122363"/>
            <a:ext cx="7772400" cy="2387600"/>
          </a:xfrm>
        </p:spPr>
        <p:txBody>
          <a:bodyPr>
            <a:normAutofit/>
          </a:bodyPr>
          <a:lstStyle/>
          <a:p>
            <a:r>
              <a:rPr lang="id-ID" dirty="0" smtClean="0"/>
              <a:t>Re</a:t>
            </a:r>
            <a:r>
              <a:rPr lang="en-US" dirty="0" err="1" smtClean="0"/>
              <a:t>cursion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8307" y="3576280"/>
            <a:ext cx="6858000" cy="1655762"/>
          </a:xfrm>
        </p:spPr>
        <p:txBody>
          <a:bodyPr/>
          <a:lstStyle/>
          <a:p>
            <a:r>
              <a:rPr lang="en-US" dirty="0" err="1" smtClean="0"/>
              <a:t>Bagian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2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22300"/>
            <a:ext cx="7772400" cy="444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Indirect Call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2057400"/>
            <a:ext cx="2971800" cy="1371600"/>
            <a:chOff x="144" y="1296"/>
            <a:chExt cx="1872" cy="864"/>
          </a:xfrm>
        </p:grpSpPr>
        <p:sp>
          <p:nvSpPr>
            <p:cNvPr id="9230" name="Text Box 4"/>
            <p:cNvSpPr txBox="1">
              <a:spLocks noChangeArrowheads="1"/>
            </p:cNvSpPr>
            <p:nvPr/>
          </p:nvSpPr>
          <p:spPr bwMode="auto">
            <a:xfrm>
              <a:off x="144" y="1296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400">
                  <a:latin typeface="Tahoma" panose="020B0604030504040204" pitchFamily="34" charset="0"/>
                </a:rPr>
                <a:t>m</a:t>
              </a:r>
              <a:r>
                <a:rPr lang="en-US" sz="2400" baseline="300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9231" name="Text Box 5"/>
            <p:cNvSpPr txBox="1">
              <a:spLocks noChangeArrowheads="1"/>
            </p:cNvSpPr>
            <p:nvPr/>
          </p:nvSpPr>
          <p:spPr bwMode="auto">
            <a:xfrm>
              <a:off x="1440" y="187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sz="2400">
                  <a:latin typeface="Tahoma" panose="020B0604030504040204" pitchFamily="34" charset="0"/>
                </a:rPr>
                <a:t>m</a:t>
              </a:r>
              <a:r>
                <a:rPr lang="en-US" sz="2400" baseline="30000">
                  <a:latin typeface="Tahoma" panose="020B0604030504040204" pitchFamily="34" charset="0"/>
                </a:rPr>
                <a:t>2</a:t>
              </a:r>
            </a:p>
          </p:txBody>
        </p:sp>
        <p:cxnSp>
          <p:nvCxnSpPr>
            <p:cNvPr id="9232" name="AutoShape 6"/>
            <p:cNvCxnSpPr>
              <a:cxnSpLocks noChangeShapeType="1"/>
              <a:stCxn id="9230" idx="0"/>
              <a:endCxn id="9231" idx="3"/>
            </p:cNvCxnSpPr>
            <p:nvPr/>
          </p:nvCxnSpPr>
          <p:spPr bwMode="auto">
            <a:xfrm rot="5400000" flipV="1">
              <a:off x="864" y="864"/>
              <a:ext cx="720" cy="1584"/>
            </a:xfrm>
            <a:prstGeom prst="curvedConnector4">
              <a:avLst>
                <a:gd name="adj1" fmla="val -20000"/>
                <a:gd name="adj2" fmla="val 10909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743200" y="2971800"/>
            <a:ext cx="2006600" cy="1066800"/>
            <a:chOff x="2304" y="2208"/>
            <a:chExt cx="1264" cy="672"/>
          </a:xfrm>
        </p:grpSpPr>
        <p:sp>
          <p:nvSpPr>
            <p:cNvPr id="9228" name="Text Box 9"/>
            <p:cNvSpPr txBox="1">
              <a:spLocks noChangeArrowheads="1"/>
            </p:cNvSpPr>
            <p:nvPr/>
          </p:nvSpPr>
          <p:spPr bwMode="auto">
            <a:xfrm>
              <a:off x="3072" y="2592"/>
              <a:ext cx="3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sz="2400">
                  <a:latin typeface="Tahoma" panose="020B0604030504040204" pitchFamily="34" charset="0"/>
                </a:rPr>
                <a:t>m</a:t>
              </a:r>
              <a:r>
                <a:rPr lang="en-US" sz="2400" baseline="30000">
                  <a:latin typeface="Tahoma" panose="020B0604030504040204" pitchFamily="34" charset="0"/>
                </a:rPr>
                <a:t>3</a:t>
              </a:r>
            </a:p>
          </p:txBody>
        </p:sp>
        <p:cxnSp>
          <p:nvCxnSpPr>
            <p:cNvPr id="9229" name="AutoShape 10"/>
            <p:cNvCxnSpPr>
              <a:cxnSpLocks noChangeShapeType="1"/>
              <a:stCxn id="9231" idx="0"/>
              <a:endCxn id="9228" idx="3"/>
            </p:cNvCxnSpPr>
            <p:nvPr/>
          </p:nvCxnSpPr>
          <p:spPr bwMode="auto">
            <a:xfrm rot="5400000" flipV="1">
              <a:off x="2672" y="1840"/>
              <a:ext cx="528" cy="1264"/>
            </a:xfrm>
            <a:prstGeom prst="curvedConnector4">
              <a:avLst>
                <a:gd name="adj1" fmla="val -27273"/>
                <a:gd name="adj2" fmla="val 11139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749800" y="3810000"/>
            <a:ext cx="1117600" cy="990600"/>
            <a:chOff x="3568" y="2736"/>
            <a:chExt cx="704" cy="624"/>
          </a:xfrm>
        </p:grpSpPr>
        <p:sp>
          <p:nvSpPr>
            <p:cNvPr id="9226" name="Text Box 12"/>
            <p:cNvSpPr txBox="1">
              <a:spLocks noChangeArrowheads="1"/>
            </p:cNvSpPr>
            <p:nvPr/>
          </p:nvSpPr>
          <p:spPr bwMode="auto">
            <a:xfrm>
              <a:off x="3792" y="3072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sz="2400">
                  <a:latin typeface="Tahoma" panose="020B0604030504040204" pitchFamily="34" charset="0"/>
                </a:rPr>
                <a:t>…</a:t>
              </a:r>
            </a:p>
          </p:txBody>
        </p:sp>
        <p:cxnSp>
          <p:nvCxnSpPr>
            <p:cNvPr id="9227" name="AutoShape 13"/>
            <p:cNvCxnSpPr>
              <a:cxnSpLocks noChangeShapeType="1"/>
              <a:stCxn id="9228" idx="3"/>
              <a:endCxn id="9226" idx="3"/>
            </p:cNvCxnSpPr>
            <p:nvPr/>
          </p:nvCxnSpPr>
          <p:spPr bwMode="auto">
            <a:xfrm>
              <a:off x="3568" y="2736"/>
              <a:ext cx="704" cy="480"/>
            </a:xfrm>
            <a:prstGeom prst="curvedConnector3">
              <a:avLst>
                <a:gd name="adj1" fmla="val 120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867400" y="4572000"/>
            <a:ext cx="1009650" cy="1143000"/>
            <a:chOff x="3696" y="2880"/>
            <a:chExt cx="636" cy="720"/>
          </a:xfrm>
        </p:grpSpPr>
        <p:sp>
          <p:nvSpPr>
            <p:cNvPr id="9224" name="Text Box 15"/>
            <p:cNvSpPr txBox="1">
              <a:spLocks noChangeArrowheads="1"/>
            </p:cNvSpPr>
            <p:nvPr/>
          </p:nvSpPr>
          <p:spPr bwMode="auto">
            <a:xfrm>
              <a:off x="3984" y="3312"/>
              <a:ext cx="3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sz="2400">
                  <a:latin typeface="Tahoma" panose="020B0604030504040204" pitchFamily="34" charset="0"/>
                </a:rPr>
                <a:t>m</a:t>
              </a:r>
              <a:r>
                <a:rPr lang="en-US" sz="2400" baseline="30000">
                  <a:latin typeface="Tahoma" panose="020B0604030504040204" pitchFamily="34" charset="0"/>
                </a:rPr>
                <a:t>n</a:t>
              </a:r>
            </a:p>
          </p:txBody>
        </p:sp>
        <p:cxnSp>
          <p:nvCxnSpPr>
            <p:cNvPr id="9225" name="AutoShape 16"/>
            <p:cNvCxnSpPr>
              <a:cxnSpLocks noChangeShapeType="1"/>
              <a:stCxn id="9226" idx="3"/>
              <a:endCxn id="9224" idx="3"/>
            </p:cNvCxnSpPr>
            <p:nvPr/>
          </p:nvCxnSpPr>
          <p:spPr bwMode="auto">
            <a:xfrm>
              <a:off x="3696" y="2880"/>
              <a:ext cx="636" cy="576"/>
            </a:xfrm>
            <a:prstGeom prst="curvedConnector3">
              <a:avLst>
                <a:gd name="adj1" fmla="val 12264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55665" name="AutoShape 17"/>
          <p:cNvCxnSpPr>
            <a:cxnSpLocks noChangeShapeType="1"/>
            <a:stCxn id="9224" idx="2"/>
            <a:endCxn id="9230" idx="2"/>
          </p:cNvCxnSpPr>
          <p:nvPr/>
        </p:nvCxnSpPr>
        <p:spPr bwMode="auto">
          <a:xfrm rot="16200000" flipV="1">
            <a:off x="2043113" y="1157287"/>
            <a:ext cx="3200400" cy="5915025"/>
          </a:xfrm>
          <a:prstGeom prst="curvedConnector3">
            <a:avLst>
              <a:gd name="adj1" fmla="val -714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552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Indirect Call (2)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900" b="1" dirty="0" smtClean="0">
                <a:latin typeface="Courier New" panose="02070309020205020404" pitchFamily="49" charset="0"/>
              </a:rPr>
              <a:t>procedure proc1;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900" b="1" dirty="0" smtClean="0">
                <a:latin typeface="Courier New" panose="02070309020205020404" pitchFamily="49" charset="0"/>
              </a:rPr>
              <a:t>begin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900" b="1" dirty="0" smtClean="0">
                <a:latin typeface="Courier New" panose="02070309020205020404" pitchFamily="49" charset="0"/>
              </a:rPr>
              <a:t>  :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900" b="1" dirty="0" smtClean="0">
                <a:latin typeface="Courier New" panose="02070309020205020404" pitchFamily="49" charset="0"/>
              </a:rPr>
              <a:t>  proc2;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900" b="1" dirty="0" smtClean="0">
                <a:latin typeface="Courier New" panose="02070309020205020404" pitchFamily="49" charset="0"/>
              </a:rPr>
              <a:t>end;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sz="1900" b="1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900" b="1" dirty="0" smtClean="0">
                <a:latin typeface="Courier New" panose="02070309020205020404" pitchFamily="49" charset="0"/>
              </a:rPr>
              <a:t>procedure proc2;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900" b="1" dirty="0" smtClean="0">
                <a:latin typeface="Courier New" panose="02070309020205020404" pitchFamily="49" charset="0"/>
              </a:rPr>
              <a:t>begin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900" b="1" dirty="0" smtClean="0">
                <a:latin typeface="Courier New" panose="02070309020205020404" pitchFamily="49" charset="0"/>
              </a:rPr>
              <a:t>  :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900" b="1" dirty="0" smtClean="0">
                <a:latin typeface="Courier New" panose="02070309020205020404" pitchFamily="49" charset="0"/>
              </a:rPr>
              <a:t>  proc3;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900" b="1" dirty="0" smtClean="0">
                <a:latin typeface="Courier New" panose="02070309020205020404" pitchFamily="49" charset="0"/>
              </a:rPr>
              <a:t>end;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sz="1900" b="1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900" b="1" dirty="0" smtClean="0">
                <a:latin typeface="Courier New" panose="02070309020205020404" pitchFamily="49" charset="0"/>
              </a:rPr>
              <a:t>procedure proc3;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900" b="1" dirty="0" smtClean="0">
                <a:latin typeface="Courier New" panose="02070309020205020404" pitchFamily="49" charset="0"/>
              </a:rPr>
              <a:t>begin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900" b="1" dirty="0" smtClean="0">
                <a:latin typeface="Courier New" panose="02070309020205020404" pitchFamily="49" charset="0"/>
              </a:rPr>
              <a:t>  :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900" b="1" dirty="0" smtClean="0">
                <a:latin typeface="Courier New" panose="02070309020205020404" pitchFamily="49" charset="0"/>
              </a:rPr>
              <a:t>  proc1;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900" b="1" dirty="0" smtClean="0">
                <a:latin typeface="Courier New" panose="02070309020205020404" pitchFamily="49" charset="0"/>
              </a:rPr>
              <a:t>end;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800" b="1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72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err="1" smtClean="0"/>
              <a:t>Permasalahan</a:t>
            </a:r>
            <a:r>
              <a:rPr lang="en-CA" dirty="0" smtClean="0"/>
              <a:t> Indirect Recursion</a:t>
            </a:r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685800" y="2286000"/>
            <a:ext cx="78486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CA" sz="2400" dirty="0" err="1" smtClean="0">
                <a:latin typeface="Times New Roman" panose="02020603050405020304" pitchFamily="18" charset="0"/>
              </a:rPr>
              <a:t>Contoh</a:t>
            </a:r>
            <a:r>
              <a:rPr lang="en-CA" sz="2400" dirty="0" smtClean="0">
                <a:latin typeface="Times New Roman" panose="02020603050405020304" pitchFamily="18" charset="0"/>
              </a:rPr>
              <a:t> scenario:</a:t>
            </a:r>
            <a:endParaRPr lang="en-CA" sz="2400" dirty="0">
              <a:latin typeface="Times New Roman" panose="02020603050405020304" pitchFamily="18" charset="0"/>
            </a:endParaRPr>
          </a:p>
          <a:p>
            <a:pPr algn="l" eaLnBrk="1" hangingPunct="1"/>
            <a:endParaRPr lang="en-CA" sz="2400" dirty="0">
              <a:latin typeface="Times New Roman" panose="02020603050405020304" pitchFamily="18" charset="0"/>
            </a:endParaRPr>
          </a:p>
          <a:p>
            <a:pPr algn="l" eaLnBrk="1" hangingPunct="1"/>
            <a:endParaRPr lang="en-CA" sz="2400" dirty="0">
              <a:latin typeface="Times New Roman" panose="02020603050405020304" pitchFamily="18" charset="0"/>
            </a:endParaRPr>
          </a:p>
          <a:p>
            <a:pPr algn="l" eaLnBrk="1" hangingPunct="1"/>
            <a:endParaRPr lang="en-CA" sz="2400" dirty="0">
              <a:latin typeface="Times New Roman" panose="02020603050405020304" pitchFamily="18" charset="0"/>
            </a:endParaRPr>
          </a:p>
          <a:p>
            <a:pPr algn="l" eaLnBrk="1" hangingPunct="1"/>
            <a:endParaRPr lang="en-CA" sz="2400" i="1" dirty="0">
              <a:latin typeface="Times New Roman" panose="02020603050405020304" pitchFamily="18" charset="0"/>
            </a:endParaRPr>
          </a:p>
          <a:p>
            <a:pPr algn="l" eaLnBrk="1" hangingPunct="1"/>
            <a:endParaRPr lang="en-CA" sz="2400" i="1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CA" sz="2400" i="1" dirty="0" smtClean="0">
                <a:latin typeface="Times New Roman" panose="02020603050405020304" pitchFamily="18" charset="0"/>
              </a:rPr>
              <a:t>Procedure </a:t>
            </a:r>
            <a:r>
              <a:rPr lang="en-CA" sz="2400" dirty="0" err="1" smtClean="0">
                <a:latin typeface="Times New Roman" panose="02020603050405020304" pitchFamily="18" charset="0"/>
              </a:rPr>
              <a:t>mana</a:t>
            </a:r>
            <a:r>
              <a:rPr lang="en-CA" sz="2400" dirty="0" smtClean="0">
                <a:latin typeface="Times New Roman" panose="02020603050405020304" pitchFamily="18" charset="0"/>
              </a:rPr>
              <a:t> yang </a:t>
            </a:r>
            <a:r>
              <a:rPr lang="en-CA" sz="2400" dirty="0" err="1" smtClean="0">
                <a:latin typeface="Times New Roman" panose="02020603050405020304" pitchFamily="18" charset="0"/>
              </a:rPr>
              <a:t>harus</a:t>
            </a:r>
            <a:r>
              <a:rPr lang="en-CA" sz="2400" dirty="0" smtClean="0">
                <a:latin typeface="Times New Roman" panose="02020603050405020304" pitchFamily="18" charset="0"/>
              </a:rPr>
              <a:t> </a:t>
            </a:r>
            <a:r>
              <a:rPr lang="en-CA" sz="2400" dirty="0" err="1" smtClean="0">
                <a:latin typeface="Times New Roman" panose="02020603050405020304" pitchFamily="18" charset="0"/>
              </a:rPr>
              <a:t>didefinisikan</a:t>
            </a:r>
            <a:r>
              <a:rPr lang="en-CA" sz="2400" dirty="0" smtClean="0">
                <a:latin typeface="Times New Roman" panose="02020603050405020304" pitchFamily="18" charset="0"/>
              </a:rPr>
              <a:t> </a:t>
            </a:r>
            <a:r>
              <a:rPr lang="en-CA" sz="2400" dirty="0" err="1" smtClean="0">
                <a:latin typeface="Times New Roman" panose="02020603050405020304" pitchFamily="18" charset="0"/>
              </a:rPr>
              <a:t>lebih</a:t>
            </a:r>
            <a:r>
              <a:rPr lang="en-CA" sz="2400" dirty="0" smtClean="0">
                <a:latin typeface="Times New Roman" panose="02020603050405020304" pitchFamily="18" charset="0"/>
              </a:rPr>
              <a:t> </a:t>
            </a:r>
            <a:r>
              <a:rPr lang="en-CA" sz="2400" dirty="0" err="1" smtClean="0">
                <a:latin typeface="Times New Roman" panose="02020603050405020304" pitchFamily="18" charset="0"/>
              </a:rPr>
              <a:t>dulu</a:t>
            </a:r>
            <a:r>
              <a:rPr lang="en-CA" sz="2400" i="1" dirty="0" smtClean="0">
                <a:latin typeface="Times New Roman" panose="02020603050405020304" pitchFamily="18" charset="0"/>
              </a:rPr>
              <a:t>?</a:t>
            </a:r>
            <a:endParaRPr lang="en-CA" sz="2400" i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38200" y="3200400"/>
            <a:ext cx="3671888" cy="314325"/>
            <a:chOff x="528" y="1872"/>
            <a:chExt cx="2313" cy="198"/>
          </a:xfrm>
        </p:grpSpPr>
        <p:sp>
          <p:nvSpPr>
            <p:cNvPr id="11273" name="Rectangle 6"/>
            <p:cNvSpPr>
              <a:spLocks noChangeArrowheads="1"/>
            </p:cNvSpPr>
            <p:nvPr/>
          </p:nvSpPr>
          <p:spPr bwMode="auto">
            <a:xfrm>
              <a:off x="528" y="1872"/>
              <a:ext cx="585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proc1</a:t>
              </a:r>
            </a:p>
          </p:txBody>
        </p:sp>
        <p:sp>
          <p:nvSpPr>
            <p:cNvPr id="11274" name="Rectangle 7"/>
            <p:cNvSpPr>
              <a:spLocks noChangeArrowheads="1"/>
            </p:cNvSpPr>
            <p:nvPr/>
          </p:nvSpPr>
          <p:spPr bwMode="auto">
            <a:xfrm>
              <a:off x="2256" y="1872"/>
              <a:ext cx="585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proc2</a:t>
              </a:r>
            </a:p>
          </p:txBody>
        </p:sp>
        <p:cxnSp>
          <p:nvCxnSpPr>
            <p:cNvPr id="11275" name="AutoShape 8"/>
            <p:cNvCxnSpPr>
              <a:cxnSpLocks noChangeShapeType="1"/>
              <a:stCxn id="11273" idx="3"/>
              <a:endCxn id="11274" idx="1"/>
            </p:cNvCxnSpPr>
            <p:nvPr/>
          </p:nvCxnSpPr>
          <p:spPr bwMode="auto">
            <a:xfrm>
              <a:off x="1113" y="1971"/>
              <a:ext cx="114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838200" y="3886200"/>
            <a:ext cx="3671888" cy="314325"/>
            <a:chOff x="528" y="1872"/>
            <a:chExt cx="2313" cy="198"/>
          </a:xfrm>
        </p:grpSpPr>
        <p:sp>
          <p:nvSpPr>
            <p:cNvPr id="11270" name="Rectangle 10"/>
            <p:cNvSpPr>
              <a:spLocks noChangeArrowheads="1"/>
            </p:cNvSpPr>
            <p:nvPr/>
          </p:nvSpPr>
          <p:spPr bwMode="auto">
            <a:xfrm>
              <a:off x="528" y="1872"/>
              <a:ext cx="585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proc2</a:t>
              </a:r>
            </a:p>
          </p:txBody>
        </p:sp>
        <p:sp>
          <p:nvSpPr>
            <p:cNvPr id="11271" name="Rectangle 11"/>
            <p:cNvSpPr>
              <a:spLocks noChangeArrowheads="1"/>
            </p:cNvSpPr>
            <p:nvPr/>
          </p:nvSpPr>
          <p:spPr bwMode="auto">
            <a:xfrm>
              <a:off x="2256" y="1872"/>
              <a:ext cx="585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proc1</a:t>
              </a:r>
            </a:p>
          </p:txBody>
        </p:sp>
        <p:cxnSp>
          <p:nvCxnSpPr>
            <p:cNvPr id="11272" name="AutoShape 12"/>
            <p:cNvCxnSpPr>
              <a:cxnSpLocks noChangeShapeType="1"/>
              <a:stCxn id="11270" idx="3"/>
              <a:endCxn id="11271" idx="1"/>
            </p:cNvCxnSpPr>
            <p:nvPr/>
          </p:nvCxnSpPr>
          <p:spPr bwMode="auto">
            <a:xfrm>
              <a:off x="1113" y="1971"/>
              <a:ext cx="114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2513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4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b="1" smtClean="0">
                <a:latin typeface="Courier New" panose="02070309020205020404" pitchFamily="49" charset="0"/>
              </a:rPr>
              <a:t>procedure proc1;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b="1" smtClean="0">
                <a:latin typeface="Courier New" panose="02070309020205020404" pitchFamily="49" charset="0"/>
              </a:rPr>
              <a:t>begin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b="1" smtClean="0">
                <a:latin typeface="Courier New" panose="02070309020205020404" pitchFamily="49" charset="0"/>
              </a:rPr>
              <a:t>	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b="1" i="1" smtClean="0">
                <a:latin typeface="Courier New" panose="02070309020205020404" pitchFamily="49" charset="0"/>
              </a:rPr>
              <a:t>	proc2;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b="1" smtClean="0">
                <a:latin typeface="Courier New" panose="02070309020205020404" pitchFamily="49" charset="0"/>
              </a:rPr>
              <a:t>	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b="1" smtClean="0">
                <a:latin typeface="Courier New" panose="02070309020205020404" pitchFamily="49" charset="0"/>
              </a:rPr>
              <a:t>end;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CA" b="1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b="1" smtClean="0">
                <a:latin typeface="Courier New" panose="02070309020205020404" pitchFamily="49" charset="0"/>
              </a:rPr>
              <a:t>procedure proc2;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b="1" smtClean="0">
                <a:latin typeface="Courier New" panose="02070309020205020404" pitchFamily="49" charset="0"/>
              </a:rPr>
              <a:t>begin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b="1" smtClean="0">
                <a:latin typeface="Courier New" panose="02070309020205020404" pitchFamily="49" charset="0"/>
              </a:rPr>
              <a:t>	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b="1" smtClean="0">
                <a:latin typeface="Courier New" panose="02070309020205020404" pitchFamily="49" charset="0"/>
              </a:rPr>
              <a:t>	proc1;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b="1" smtClean="0">
                <a:latin typeface="Courier New" panose="02070309020205020404" pitchFamily="49" charset="0"/>
              </a:rPr>
              <a:t>	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b="1" smtClean="0">
                <a:latin typeface="Courier New" panose="02070309020205020404" pitchFamily="49" charset="0"/>
              </a:rPr>
              <a:t>end;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Procedure Proc1 </a:t>
            </a:r>
            <a:r>
              <a:rPr lang="en-CA" dirty="0" err="1" smtClean="0"/>
              <a:t>Pertama</a:t>
            </a:r>
            <a:r>
              <a:rPr lang="en-CA" dirty="0" smtClean="0"/>
              <a:t>?</a:t>
            </a:r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912813" y="2333625"/>
            <a:ext cx="1373187" cy="4572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 flipH="1" flipV="1">
            <a:off x="2286000" y="2590800"/>
            <a:ext cx="3200400" cy="16764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5486400" y="4287838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dirty="0">
                <a:solidFill>
                  <a:schemeClr val="accent2"/>
                </a:solidFill>
              </a:rPr>
              <a:t>What is proc2?</a:t>
            </a:r>
          </a:p>
        </p:txBody>
      </p:sp>
    </p:spTree>
    <p:extLst>
      <p:ext uri="{BB962C8B-B14F-4D97-AF65-F5344CB8AC3E}">
        <p14:creationId xmlns:p14="http://schemas.microsoft.com/office/powerpoint/2010/main" val="217473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nimBg="1"/>
      <p:bldP spid="12294" grpId="0" animBg="1"/>
      <p:bldP spid="1229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b="1" smtClean="0">
                <a:latin typeface="Courier New" panose="02070309020205020404" pitchFamily="49" charset="0"/>
              </a:rPr>
              <a:t>procedure proc2;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b="1" smtClean="0">
                <a:latin typeface="Courier New" panose="02070309020205020404" pitchFamily="49" charset="0"/>
              </a:rPr>
              <a:t>begin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b="1" smtClean="0">
                <a:latin typeface="Courier New" panose="02070309020205020404" pitchFamily="49" charset="0"/>
              </a:rPr>
              <a:t>	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b="1" i="1" smtClean="0">
                <a:latin typeface="Courier New" panose="02070309020205020404" pitchFamily="49" charset="0"/>
              </a:rPr>
              <a:t>	proc1;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b="1" smtClean="0">
                <a:latin typeface="Courier New" panose="02070309020205020404" pitchFamily="49" charset="0"/>
              </a:rPr>
              <a:t>	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b="1" smtClean="0">
                <a:latin typeface="Courier New" panose="02070309020205020404" pitchFamily="49" charset="0"/>
              </a:rPr>
              <a:t>end;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CA" b="1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b="1" smtClean="0">
                <a:latin typeface="Courier New" panose="02070309020205020404" pitchFamily="49" charset="0"/>
              </a:rPr>
              <a:t>procedure proc1;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b="1" smtClean="0">
                <a:latin typeface="Courier New" panose="02070309020205020404" pitchFamily="49" charset="0"/>
              </a:rPr>
              <a:t>begin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b="1" smtClean="0">
                <a:latin typeface="Courier New" panose="02070309020205020404" pitchFamily="49" charset="0"/>
              </a:rPr>
              <a:t>	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b="1" smtClean="0">
                <a:latin typeface="Courier New" panose="02070309020205020404" pitchFamily="49" charset="0"/>
              </a:rPr>
              <a:t>	proc2;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b="1" smtClean="0">
                <a:latin typeface="Courier New" panose="02070309020205020404" pitchFamily="49" charset="0"/>
              </a:rPr>
              <a:t>	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b="1" smtClean="0">
                <a:latin typeface="Courier New" panose="02070309020205020404" pitchFamily="49" charset="0"/>
              </a:rPr>
              <a:t>end;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Procedure Proc2 </a:t>
            </a:r>
            <a:r>
              <a:rPr lang="en-CA" dirty="0" err="1" smtClean="0"/>
              <a:t>Pertama</a:t>
            </a:r>
            <a:r>
              <a:rPr lang="en-CA" dirty="0" smtClean="0"/>
              <a:t>?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912813" y="2339975"/>
            <a:ext cx="1449387" cy="4572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 flipV="1">
            <a:off x="2362200" y="2590800"/>
            <a:ext cx="2438400" cy="18288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4800600" y="4419600"/>
            <a:ext cx="182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>
                <a:solidFill>
                  <a:schemeClr val="accent2"/>
                </a:solidFill>
              </a:rPr>
              <a:t>What is proc1?</a:t>
            </a:r>
          </a:p>
        </p:txBody>
      </p:sp>
    </p:spTree>
    <p:extLst>
      <p:ext uri="{BB962C8B-B14F-4D97-AF65-F5344CB8AC3E}">
        <p14:creationId xmlns:p14="http://schemas.microsoft.com/office/powerpoint/2010/main" val="365783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13318" grpId="0" animBg="1"/>
      <p:bldP spid="133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err="1" smtClean="0"/>
              <a:t>Solusi</a:t>
            </a:r>
            <a:r>
              <a:rPr lang="en-CA" dirty="0" smtClean="0"/>
              <a:t>: </a:t>
            </a:r>
            <a:r>
              <a:rPr lang="en-CA" dirty="0" err="1" smtClean="0"/>
              <a:t>Gunakan</a:t>
            </a:r>
            <a:r>
              <a:rPr lang="en-CA" dirty="0" smtClean="0"/>
              <a:t> Dummy Definition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CA" sz="2000" dirty="0" smtClean="0"/>
              <a:t>A "placeholder" for the compiler (definition comes later)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CA" sz="2000" dirty="0" smtClean="0"/>
              <a:t>Example problem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CA" sz="2400" b="1" dirty="0" smtClean="0">
                <a:latin typeface="Courier New" panose="02070309020205020404" pitchFamily="49" charset="0"/>
              </a:rPr>
              <a:t>procedure proc1;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CA" sz="2400" b="1" dirty="0" smtClean="0">
                <a:latin typeface="Courier New" panose="02070309020205020404" pitchFamily="49" charset="0"/>
              </a:rPr>
              <a:t>begin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CA" sz="2400" b="1" dirty="0" smtClean="0">
                <a:latin typeface="Courier New" panose="02070309020205020404" pitchFamily="49" charset="0"/>
              </a:rPr>
              <a:t>	: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CA" sz="2400" b="1" i="1" dirty="0" smtClean="0">
                <a:latin typeface="Courier New" panose="02070309020205020404" pitchFamily="49" charset="0"/>
              </a:rPr>
              <a:t>	proc2;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CA" sz="2400" b="1" dirty="0" smtClean="0">
                <a:latin typeface="Courier New" panose="02070309020205020404" pitchFamily="49" charset="0"/>
              </a:rPr>
              <a:t>	: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CA" sz="2400" b="1" dirty="0" smtClean="0">
                <a:latin typeface="Courier New" panose="02070309020205020404" pitchFamily="49" charset="0"/>
              </a:rPr>
              <a:t>end;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CA" sz="2400" b="1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CA" sz="2400" b="1" dirty="0" smtClean="0">
                <a:latin typeface="Courier New" panose="02070309020205020404" pitchFamily="49" charset="0"/>
              </a:rPr>
              <a:t>procedure proc2;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CA" sz="2400" b="1" dirty="0" smtClean="0">
                <a:latin typeface="Courier New" panose="02070309020205020404" pitchFamily="49" charset="0"/>
              </a:rPr>
              <a:t>begin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CA" sz="2400" b="1" dirty="0" smtClean="0">
                <a:latin typeface="Courier New" panose="02070309020205020404" pitchFamily="49" charset="0"/>
              </a:rPr>
              <a:t>	: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CA" sz="2400" b="1" dirty="0" smtClean="0">
                <a:latin typeface="Courier New" panose="02070309020205020404" pitchFamily="49" charset="0"/>
              </a:rPr>
              <a:t>	proc1;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CA" sz="2400" b="1" dirty="0" smtClean="0">
                <a:latin typeface="Courier New" panose="02070309020205020404" pitchFamily="49" charset="0"/>
              </a:rPr>
              <a:t>	: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CA" sz="2400" b="1" dirty="0" smtClean="0">
                <a:latin typeface="Courier New" panose="020703090202050204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8686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Solusi</a:t>
            </a:r>
            <a:r>
              <a:rPr lang="en-CA" dirty="0"/>
              <a:t>: </a:t>
            </a:r>
            <a:r>
              <a:rPr lang="en-CA" dirty="0" err="1"/>
              <a:t>Gunakan</a:t>
            </a:r>
            <a:r>
              <a:rPr lang="en-CA" dirty="0"/>
              <a:t> Dummy Definition</a:t>
            </a:r>
            <a:endParaRPr lang="en-CA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4"/>
            <a:ext cx="7886700" cy="4845631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CA" sz="1600" dirty="0" smtClean="0"/>
              <a:t>A "placeholder" for the compiler (definition comes later)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CA" sz="1600" dirty="0" smtClean="0"/>
              <a:t>Example problem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CA" sz="2000" b="1" i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procedure proc2; FORWARD;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CA" sz="2000" b="1" dirty="0" smtClean="0">
                <a:latin typeface="Courier New" panose="02070309020205020404" pitchFamily="49" charset="0"/>
              </a:rPr>
              <a:t>procedure proc1;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CA" sz="2000" b="1" dirty="0" smtClean="0">
                <a:latin typeface="Courier New" panose="02070309020205020404" pitchFamily="49" charset="0"/>
              </a:rPr>
              <a:t>begin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CA" sz="2000" b="1" dirty="0" smtClean="0">
                <a:latin typeface="Courier New" panose="02070309020205020404" pitchFamily="49" charset="0"/>
              </a:rPr>
              <a:t>	: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CA" sz="2000" b="1" i="1" dirty="0" smtClean="0">
                <a:latin typeface="Courier New" panose="02070309020205020404" pitchFamily="49" charset="0"/>
              </a:rPr>
              <a:t>	proc2;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CA" sz="2000" b="1" dirty="0" smtClean="0">
                <a:latin typeface="Courier New" panose="02070309020205020404" pitchFamily="49" charset="0"/>
              </a:rPr>
              <a:t>	: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CA" sz="2000" b="1" dirty="0" smtClean="0">
                <a:latin typeface="Courier New" panose="02070309020205020404" pitchFamily="49" charset="0"/>
              </a:rPr>
              <a:t>end;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CA" sz="2000" b="1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CA" sz="2000" b="1" dirty="0" smtClean="0">
                <a:latin typeface="Courier New" panose="02070309020205020404" pitchFamily="49" charset="0"/>
              </a:rPr>
              <a:t>procedure proc2;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CA" sz="2000" b="1" dirty="0" smtClean="0">
                <a:latin typeface="Courier New" panose="02070309020205020404" pitchFamily="49" charset="0"/>
              </a:rPr>
              <a:t>begin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CA" sz="2000" b="1" dirty="0" smtClean="0">
                <a:latin typeface="Courier New" panose="02070309020205020404" pitchFamily="49" charset="0"/>
              </a:rPr>
              <a:t>	: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CA" sz="2000" b="1" dirty="0" smtClean="0">
                <a:latin typeface="Courier New" panose="02070309020205020404" pitchFamily="49" charset="0"/>
              </a:rPr>
              <a:t>	proc1;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CA" sz="2000" b="1" dirty="0" smtClean="0">
                <a:latin typeface="Courier New" panose="02070309020205020404" pitchFamily="49" charset="0"/>
              </a:rPr>
              <a:t>	: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CA" sz="2000" b="1" dirty="0" smtClean="0">
                <a:latin typeface="Courier New" panose="020703090202050204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13664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/>
              <a:t> </a:t>
            </a:r>
            <a:r>
              <a:rPr lang="en-US" dirty="0" err="1" smtClean="0"/>
              <a:t>Faktorial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3200" dirty="0"/>
              <a:t>n! = n*(n-1)!</a:t>
            </a:r>
          </a:p>
          <a:p>
            <a:pPr marL="0" indent="0">
              <a:buNone/>
            </a:pPr>
            <a:r>
              <a:rPr lang="pt-BR" sz="3200" dirty="0"/>
              <a:t>   = n*(n-1)*(n-2)!</a:t>
            </a:r>
          </a:p>
          <a:p>
            <a:pPr marL="0" indent="0">
              <a:buNone/>
            </a:pPr>
            <a:r>
              <a:rPr lang="pt-BR" sz="3200" dirty="0"/>
              <a:t>      ...</a:t>
            </a:r>
          </a:p>
          <a:p>
            <a:pPr marL="0" indent="0">
              <a:buNone/>
            </a:pPr>
            <a:r>
              <a:rPr lang="pt-BR" sz="3200" dirty="0"/>
              <a:t>   = n*(n-1)*(n-2)*(n-3)... </a:t>
            </a:r>
            <a:r>
              <a:rPr lang="pt-BR" sz="3200" dirty="0" smtClean="0"/>
              <a:t>1</a:t>
            </a:r>
          </a:p>
          <a:p>
            <a:pPr marL="0" indent="0">
              <a:buNone/>
            </a:pPr>
            <a:endParaRPr lang="pt-BR" sz="3200" dirty="0" smtClean="0"/>
          </a:p>
          <a:p>
            <a:pPr marL="0" indent="0">
              <a:buNone/>
            </a:pPr>
            <a:endParaRPr lang="pt-BR" sz="3200" dirty="0" smtClean="0"/>
          </a:p>
          <a:p>
            <a:pPr marL="0" indent="0">
              <a:buNone/>
            </a:pPr>
            <a:r>
              <a:rPr lang="pt-BR" sz="3200" dirty="0" smtClean="0"/>
              <a:t>Contoh:</a:t>
            </a:r>
          </a:p>
          <a:p>
            <a:pPr marL="0" indent="0">
              <a:buNone/>
            </a:pPr>
            <a:r>
              <a:rPr lang="pt-BR" sz="3200" dirty="0" smtClean="0"/>
              <a:t>5! = 5 . 4! </a:t>
            </a:r>
          </a:p>
          <a:p>
            <a:pPr marL="0" indent="0">
              <a:buNone/>
            </a:pPr>
            <a:r>
              <a:rPr lang="pt-BR" sz="3200" dirty="0" smtClean="0"/>
              <a:t>     </a:t>
            </a:r>
            <a:endParaRPr lang="en-US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2060622" y="3606084"/>
            <a:ext cx="2343954" cy="54091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Rekursif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287887" y="4146997"/>
            <a:ext cx="1712891" cy="901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34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/>
              <a:t> </a:t>
            </a:r>
            <a:r>
              <a:rPr lang="en-US" dirty="0" err="1" smtClean="0"/>
              <a:t>Faktorial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3200" dirty="0"/>
              <a:t>n! = n*(n-1)!</a:t>
            </a:r>
          </a:p>
          <a:p>
            <a:pPr marL="0" indent="0">
              <a:buNone/>
            </a:pPr>
            <a:r>
              <a:rPr lang="pt-BR" sz="3200" dirty="0"/>
              <a:t>   = n*(n-1)*(n-2)!</a:t>
            </a:r>
          </a:p>
          <a:p>
            <a:pPr marL="0" indent="0">
              <a:buNone/>
            </a:pPr>
            <a:r>
              <a:rPr lang="pt-BR" sz="3200" dirty="0"/>
              <a:t>      ...</a:t>
            </a:r>
          </a:p>
          <a:p>
            <a:pPr marL="0" indent="0">
              <a:buNone/>
            </a:pPr>
            <a:r>
              <a:rPr lang="pt-BR" sz="3200" dirty="0"/>
              <a:t>   = n*(n-1)*(n-2)*(n-3)... </a:t>
            </a:r>
            <a:r>
              <a:rPr lang="pt-BR" sz="3200" dirty="0" smtClean="0"/>
              <a:t>1</a:t>
            </a:r>
          </a:p>
          <a:p>
            <a:pPr marL="0" indent="0">
              <a:buNone/>
            </a:pPr>
            <a:endParaRPr lang="pt-BR" sz="3200" dirty="0" smtClean="0"/>
          </a:p>
          <a:p>
            <a:pPr marL="0" indent="0">
              <a:buNone/>
            </a:pPr>
            <a:endParaRPr lang="pt-BR" sz="3200" dirty="0" smtClean="0"/>
          </a:p>
          <a:p>
            <a:pPr marL="0" indent="0">
              <a:buNone/>
            </a:pPr>
            <a:r>
              <a:rPr lang="pt-BR" sz="3200" dirty="0" smtClean="0"/>
              <a:t>Contoh:</a:t>
            </a:r>
          </a:p>
          <a:p>
            <a:pPr marL="0" indent="0">
              <a:buNone/>
            </a:pPr>
            <a:r>
              <a:rPr lang="pt-BR" sz="3200" dirty="0" smtClean="0"/>
              <a:t>5! = 5 . 4! = 5 . 4 . 3!  </a:t>
            </a:r>
          </a:p>
          <a:p>
            <a:pPr marL="0" indent="0">
              <a:buNone/>
            </a:pPr>
            <a:r>
              <a:rPr lang="pt-BR" sz="3200" dirty="0" smtClean="0"/>
              <a:t>    </a:t>
            </a:r>
            <a:endParaRPr lang="en-US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2060622" y="3606084"/>
            <a:ext cx="2343954" cy="54091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Rekursif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287887" y="4146997"/>
            <a:ext cx="1712891" cy="901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550017" y="4146996"/>
            <a:ext cx="502277" cy="901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71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/>
              <a:t> </a:t>
            </a:r>
            <a:r>
              <a:rPr lang="en-US" dirty="0" err="1" smtClean="0"/>
              <a:t>Faktorial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3200" dirty="0"/>
              <a:t>n! = n*(n-1)!</a:t>
            </a:r>
          </a:p>
          <a:p>
            <a:pPr marL="0" indent="0">
              <a:buNone/>
            </a:pPr>
            <a:r>
              <a:rPr lang="pt-BR" sz="3200" dirty="0"/>
              <a:t>   = n*(n-1)*(n-2)!</a:t>
            </a:r>
          </a:p>
          <a:p>
            <a:pPr marL="0" indent="0">
              <a:buNone/>
            </a:pPr>
            <a:r>
              <a:rPr lang="pt-BR" sz="3200" dirty="0"/>
              <a:t>      ...</a:t>
            </a:r>
          </a:p>
          <a:p>
            <a:pPr marL="0" indent="0">
              <a:buNone/>
            </a:pPr>
            <a:r>
              <a:rPr lang="pt-BR" sz="3200" dirty="0"/>
              <a:t>   = n*(n-1)*(n-2)*(n-3)... </a:t>
            </a:r>
            <a:r>
              <a:rPr lang="pt-BR" sz="3200" dirty="0" smtClean="0"/>
              <a:t>1</a:t>
            </a:r>
          </a:p>
          <a:p>
            <a:pPr marL="0" indent="0">
              <a:buNone/>
            </a:pPr>
            <a:endParaRPr lang="pt-BR" sz="3200" dirty="0" smtClean="0"/>
          </a:p>
          <a:p>
            <a:pPr marL="0" indent="0">
              <a:buNone/>
            </a:pPr>
            <a:endParaRPr lang="pt-BR" sz="3200" dirty="0" smtClean="0"/>
          </a:p>
          <a:p>
            <a:pPr marL="0" indent="0">
              <a:buNone/>
            </a:pPr>
            <a:r>
              <a:rPr lang="pt-BR" sz="3200" dirty="0" smtClean="0"/>
              <a:t>Contoh:</a:t>
            </a:r>
          </a:p>
          <a:p>
            <a:pPr marL="0" indent="0">
              <a:buNone/>
            </a:pPr>
            <a:r>
              <a:rPr lang="pt-BR" sz="3200" dirty="0" smtClean="0"/>
              <a:t>5! = 5 . 4! = 5 . 4 . 3! = 5 </a:t>
            </a:r>
            <a:r>
              <a:rPr lang="pt-BR" sz="3200" dirty="0"/>
              <a:t>. </a:t>
            </a:r>
            <a:r>
              <a:rPr lang="pt-BR" sz="3200" dirty="0" smtClean="0"/>
              <a:t>4 </a:t>
            </a:r>
            <a:r>
              <a:rPr lang="pt-BR" sz="3200" dirty="0"/>
              <a:t>. </a:t>
            </a:r>
            <a:r>
              <a:rPr lang="pt-BR" sz="3200" dirty="0" smtClean="0"/>
              <a:t>3 . 2! </a:t>
            </a:r>
          </a:p>
          <a:p>
            <a:pPr marL="0" indent="0">
              <a:buNone/>
            </a:pPr>
            <a:r>
              <a:rPr lang="pt-BR" sz="3200" dirty="0" smtClean="0"/>
              <a:t>     </a:t>
            </a:r>
            <a:endParaRPr lang="en-US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2060622" y="3606084"/>
            <a:ext cx="2343954" cy="54091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Rekursif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287887" y="4146997"/>
            <a:ext cx="1712891" cy="901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550017" y="4146996"/>
            <a:ext cx="502277" cy="901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00778" y="4123687"/>
            <a:ext cx="1313645" cy="924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44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Pembahasan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Rekursif</a:t>
            </a:r>
            <a:endParaRPr lang="en-US" dirty="0" smtClean="0"/>
          </a:p>
          <a:p>
            <a:r>
              <a:rPr lang="en-US" dirty="0" smtClean="0"/>
              <a:t>Cara </a:t>
            </a:r>
            <a:r>
              <a:rPr lang="en-US" dirty="0" err="1" smtClean="0"/>
              <a:t>menuliskan</a:t>
            </a:r>
            <a:endParaRPr lang="en-US" dirty="0"/>
          </a:p>
          <a:p>
            <a:pPr lvl="0"/>
            <a:r>
              <a:rPr lang="id-ID" dirty="0"/>
              <a:t>Bagaimana metode recursive di</a:t>
            </a:r>
            <a:r>
              <a:rPr lang="en-US" dirty="0" err="1"/>
              <a:t>atasi</a:t>
            </a:r>
            <a:r>
              <a:rPr lang="en-US" dirty="0"/>
              <a:t> </a:t>
            </a:r>
            <a:r>
              <a:rPr lang="id-ID" dirty="0"/>
              <a:t>dalam sistem</a:t>
            </a:r>
            <a:endParaRPr lang="en-US" dirty="0"/>
          </a:p>
          <a:p>
            <a:r>
              <a:rPr lang="en-US" dirty="0" err="1" smtClean="0"/>
              <a:t>Latihan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4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/>
              <a:t> </a:t>
            </a:r>
            <a:r>
              <a:rPr lang="en-US" dirty="0" err="1" smtClean="0"/>
              <a:t>Faktorial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3200" dirty="0"/>
              <a:t>n! = n*(n-1)!</a:t>
            </a:r>
          </a:p>
          <a:p>
            <a:pPr marL="0" indent="0">
              <a:buNone/>
            </a:pPr>
            <a:r>
              <a:rPr lang="pt-BR" sz="3200" dirty="0"/>
              <a:t>   = n*(n-1)*(n-2)!</a:t>
            </a:r>
          </a:p>
          <a:p>
            <a:pPr marL="0" indent="0">
              <a:buNone/>
            </a:pPr>
            <a:r>
              <a:rPr lang="pt-BR" sz="3200" dirty="0"/>
              <a:t>      ...</a:t>
            </a:r>
          </a:p>
          <a:p>
            <a:pPr marL="0" indent="0">
              <a:buNone/>
            </a:pPr>
            <a:r>
              <a:rPr lang="pt-BR" sz="3200" dirty="0"/>
              <a:t>   = n*(n-1)*(n-2)*(n-3)... </a:t>
            </a:r>
            <a:r>
              <a:rPr lang="pt-BR" sz="3200" dirty="0" smtClean="0"/>
              <a:t>1</a:t>
            </a:r>
          </a:p>
          <a:p>
            <a:pPr marL="0" indent="0">
              <a:buNone/>
            </a:pPr>
            <a:endParaRPr lang="pt-BR" sz="3200" dirty="0" smtClean="0"/>
          </a:p>
          <a:p>
            <a:pPr marL="0" indent="0">
              <a:buNone/>
            </a:pPr>
            <a:endParaRPr lang="pt-BR" sz="3200" dirty="0" smtClean="0"/>
          </a:p>
          <a:p>
            <a:pPr marL="0" indent="0">
              <a:buNone/>
            </a:pPr>
            <a:r>
              <a:rPr lang="pt-BR" sz="3200" dirty="0" smtClean="0"/>
              <a:t>Contoh:</a:t>
            </a:r>
          </a:p>
          <a:p>
            <a:pPr marL="0" indent="0">
              <a:buNone/>
            </a:pPr>
            <a:r>
              <a:rPr lang="pt-BR" sz="3200" dirty="0" smtClean="0"/>
              <a:t>5! = 5 . 4! = 5 . 4 . 3! = 5 </a:t>
            </a:r>
            <a:r>
              <a:rPr lang="pt-BR" sz="3200" dirty="0"/>
              <a:t>. </a:t>
            </a:r>
            <a:r>
              <a:rPr lang="pt-BR" sz="3200" dirty="0" smtClean="0"/>
              <a:t>4 </a:t>
            </a:r>
            <a:r>
              <a:rPr lang="pt-BR" sz="3200" dirty="0"/>
              <a:t>. </a:t>
            </a:r>
            <a:r>
              <a:rPr lang="pt-BR" sz="3200" dirty="0" smtClean="0"/>
              <a:t>3 . 2! </a:t>
            </a:r>
          </a:p>
          <a:p>
            <a:pPr marL="0" indent="0">
              <a:buNone/>
            </a:pPr>
            <a:r>
              <a:rPr lang="pt-BR" sz="3200" dirty="0" smtClean="0"/>
              <a:t>     = </a:t>
            </a:r>
            <a:r>
              <a:rPr lang="pt-BR" sz="3200" dirty="0"/>
              <a:t>5 . 4 . 3 . </a:t>
            </a:r>
            <a:r>
              <a:rPr lang="pt-BR" sz="3200" dirty="0" smtClean="0"/>
              <a:t>2</a:t>
            </a:r>
            <a:r>
              <a:rPr lang="pt-BR" sz="3200" dirty="0"/>
              <a:t> </a:t>
            </a:r>
            <a:r>
              <a:rPr lang="pt-BR" sz="3200" dirty="0" smtClean="0"/>
              <a:t>. 1</a:t>
            </a:r>
            <a:endParaRPr lang="en-US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2060622" y="3606084"/>
            <a:ext cx="2343954" cy="54091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Rekursif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287887" y="4146997"/>
            <a:ext cx="1712891" cy="901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550017" y="4146996"/>
            <a:ext cx="502277" cy="901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00778" y="4123687"/>
            <a:ext cx="1313645" cy="924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287887" y="4146996"/>
            <a:ext cx="1712891" cy="1313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38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93038" cy="762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Contoh</a:t>
            </a:r>
            <a:r>
              <a:rPr lang="en-US" dirty="0" smtClean="0"/>
              <a:t> program </a:t>
            </a:r>
            <a:r>
              <a:rPr lang="en-US" dirty="0" err="1" smtClean="0"/>
              <a:t>faktorial</a:t>
            </a:r>
            <a:endParaRPr lang="en-US" dirty="0" smtClean="0"/>
          </a:p>
        </p:txBody>
      </p:sp>
      <p:sp>
        <p:nvSpPr>
          <p:cNvPr id="17414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6477000" cy="5562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anose="02070309020205020404" pitchFamily="49" charset="0"/>
              </a:rPr>
              <a:t>program factorialProgram (input, output);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anose="02070309020205020404" pitchFamily="49" charset="0"/>
              </a:rPr>
              <a:t>function factorial (num :integer):integer;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anose="02070309020205020404" pitchFamily="49" charset="0"/>
              </a:rPr>
              <a:t>begin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anose="02070309020205020404" pitchFamily="49" charset="0"/>
              </a:rPr>
              <a:t>   if (num = 1)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anose="02070309020205020404" pitchFamily="49" charset="0"/>
              </a:rPr>
              <a:t>      factorial :=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anose="02070309020205020404" pitchFamily="49" charset="0"/>
              </a:rPr>
              <a:t> 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anose="02070309020205020404" pitchFamily="49" charset="0"/>
              </a:rPr>
              <a:t>      factorial := num*factorial(num - 1);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anose="02070309020205020404" pitchFamily="49" charset="0"/>
              </a:rPr>
              <a:t>end;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anose="02070309020205020404" pitchFamily="49" charset="0"/>
              </a:rPr>
              <a:t>begin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anose="02070309020205020404" pitchFamily="49" charset="0"/>
              </a:rPr>
              <a:t>   var number, nFactorial :integer;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anose="02070309020205020404" pitchFamily="49" charset="0"/>
              </a:rPr>
              <a:t>   write('Enter the number for factorial :');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anose="02070309020205020404" pitchFamily="49" charset="0"/>
              </a:rPr>
              <a:t>   readln(number);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anose="02070309020205020404" pitchFamily="49" charset="0"/>
              </a:rPr>
              <a:t>   nFactorial := factorial(number);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anose="02070309020205020404" pitchFamily="49" charset="0"/>
              </a:rPr>
              <a:t>   writeln(number, '! = ', nFactorial);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anose="02070309020205020404" pitchFamily="49" charset="0"/>
              </a:rPr>
              <a:t>end.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20" name="Text Box 45"/>
          <p:cNvSpPr txBox="1">
            <a:spLocks noChangeArrowheads="1"/>
          </p:cNvSpPr>
          <p:nvPr/>
        </p:nvSpPr>
        <p:spPr bwMode="auto">
          <a:xfrm>
            <a:off x="2971800" y="4800600"/>
            <a:ext cx="5867400" cy="1739900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en-US" sz="1800" b="1">
                <a:latin typeface="Courier New" panose="02070309020205020404" pitchFamily="49" charset="0"/>
              </a:rPr>
              <a:t>factorial (1)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800" b="1">
                <a:latin typeface="Courier New" panose="02070309020205020404" pitchFamily="49" charset="0"/>
              </a:rPr>
              <a:t>if (1 = 1) then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800" b="1">
                <a:latin typeface="Courier New" panose="02070309020205020404" pitchFamily="49" charset="0"/>
              </a:rPr>
              <a:t>   factorial := 1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800" b="1">
                <a:latin typeface="Courier New" panose="02070309020205020404" pitchFamily="49" charset="0"/>
              </a:rPr>
              <a:t>else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800" b="1">
                <a:latin typeface="Courier New" panose="02070309020205020404" pitchFamily="49" charset="0"/>
              </a:rPr>
              <a:t>   factorial := 1 * factorial(1 – 1); </a:t>
            </a:r>
          </a:p>
        </p:txBody>
      </p:sp>
      <p:sp>
        <p:nvSpPr>
          <p:cNvPr id="67591" name="Text Box 45"/>
          <p:cNvSpPr txBox="1">
            <a:spLocks noChangeArrowheads="1"/>
          </p:cNvSpPr>
          <p:nvPr/>
        </p:nvSpPr>
        <p:spPr bwMode="auto">
          <a:xfrm>
            <a:off x="304800" y="1066800"/>
            <a:ext cx="5867400" cy="1739900"/>
          </a:xfrm>
          <a:prstGeom prst="rect">
            <a:avLst/>
          </a:prstGeom>
          <a:solidFill>
            <a:srgbClr val="9933FF">
              <a:alpha val="2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en-US" sz="1800" b="1">
                <a:latin typeface="Courier New" panose="02070309020205020404" pitchFamily="49" charset="0"/>
              </a:rPr>
              <a:t>factorial (3)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800" b="1">
                <a:latin typeface="Courier New" panose="02070309020205020404" pitchFamily="49" charset="0"/>
              </a:rPr>
              <a:t>if (3 = 1) then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800" b="1">
                <a:latin typeface="Courier New" panose="02070309020205020404" pitchFamily="49" charset="0"/>
              </a:rPr>
              <a:t>   factorial := 1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800" b="1">
                <a:latin typeface="Courier New" panose="02070309020205020404" pitchFamily="49" charset="0"/>
              </a:rPr>
              <a:t>else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800" b="1">
                <a:latin typeface="Courier New" panose="02070309020205020404" pitchFamily="49" charset="0"/>
              </a:rPr>
              <a:t>   factorial := 3 * factorial(3 – 1); </a:t>
            </a:r>
          </a:p>
        </p:txBody>
      </p:sp>
      <p:sp>
        <p:nvSpPr>
          <p:cNvPr id="67618" name="Text Box 45"/>
          <p:cNvSpPr txBox="1">
            <a:spLocks noChangeArrowheads="1"/>
          </p:cNvSpPr>
          <p:nvPr/>
        </p:nvSpPr>
        <p:spPr bwMode="auto">
          <a:xfrm>
            <a:off x="1371600" y="2959100"/>
            <a:ext cx="5867400" cy="1739900"/>
          </a:xfrm>
          <a:prstGeom prst="rect">
            <a:avLst/>
          </a:prstGeom>
          <a:solidFill>
            <a:srgbClr val="339966">
              <a:alpha val="2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en-US" sz="1800" b="1">
                <a:latin typeface="Courier New" panose="02070309020205020404" pitchFamily="49" charset="0"/>
              </a:rPr>
              <a:t>factorial (2)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800" b="1">
                <a:latin typeface="Courier New" panose="02070309020205020404" pitchFamily="49" charset="0"/>
              </a:rPr>
              <a:t>if (2 = 1) then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800" b="1">
                <a:latin typeface="Courier New" panose="02070309020205020404" pitchFamily="49" charset="0"/>
              </a:rPr>
              <a:t>   factorial := 1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800" b="1">
                <a:latin typeface="Courier New" panose="02070309020205020404" pitchFamily="49" charset="0"/>
              </a:rPr>
              <a:t>else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800" b="1">
                <a:latin typeface="Courier New" panose="02070309020205020404" pitchFamily="49" charset="0"/>
              </a:rPr>
              <a:t>   factorial := 2 * factorial(2 – 1); </a:t>
            </a:r>
          </a:p>
        </p:txBody>
      </p:sp>
      <p:sp>
        <p:nvSpPr>
          <p:cNvPr id="67592" name="Line 46"/>
          <p:cNvSpPr>
            <a:spLocks noChangeShapeType="1"/>
          </p:cNvSpPr>
          <p:nvPr/>
        </p:nvSpPr>
        <p:spPr bwMode="auto">
          <a:xfrm flipH="1">
            <a:off x="2286000" y="838200"/>
            <a:ext cx="838200" cy="381000"/>
          </a:xfrm>
          <a:prstGeom prst="line">
            <a:avLst/>
          </a:prstGeom>
          <a:noFill/>
          <a:ln w="57150">
            <a:solidFill>
              <a:srgbClr val="9933FF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7594" name="Text Box 12"/>
          <p:cNvSpPr txBox="1">
            <a:spLocks noChangeArrowheads="1"/>
          </p:cNvSpPr>
          <p:nvPr/>
        </p:nvSpPr>
        <p:spPr bwMode="auto">
          <a:xfrm>
            <a:off x="457200" y="152400"/>
            <a:ext cx="37338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anose="02070309020205020404" pitchFamily="49" charset="0"/>
              </a:rPr>
              <a:t>User Types in 3</a:t>
            </a:r>
          </a:p>
          <a:p>
            <a:pPr algn="l" eaLnBrk="1" hangingPunct="1"/>
            <a:r>
              <a:rPr lang="en-US" sz="1800" b="1">
                <a:latin typeface="Courier New" panose="02070309020205020404" pitchFamily="49" charset="0"/>
              </a:rPr>
              <a:t>nFactorial = factorial(3)</a:t>
            </a:r>
          </a:p>
        </p:txBody>
      </p:sp>
      <p:sp>
        <p:nvSpPr>
          <p:cNvPr id="67604" name="Text Box 67"/>
          <p:cNvSpPr txBox="1">
            <a:spLocks noChangeArrowheads="1"/>
          </p:cNvSpPr>
          <p:nvPr/>
        </p:nvSpPr>
        <p:spPr bwMode="auto">
          <a:xfrm>
            <a:off x="5181600" y="3886200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400" b="1">
                <a:solidFill>
                  <a:schemeClr val="accent2"/>
                </a:solidFill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67605" name="Group 68"/>
          <p:cNvGrpSpPr>
            <a:grpSpLocks/>
          </p:cNvGrpSpPr>
          <p:nvPr/>
        </p:nvGrpSpPr>
        <p:grpSpPr bwMode="auto">
          <a:xfrm>
            <a:off x="4267200" y="4419600"/>
            <a:ext cx="2209800" cy="228600"/>
            <a:chOff x="1488" y="3024"/>
            <a:chExt cx="480" cy="144"/>
          </a:xfrm>
        </p:grpSpPr>
        <p:sp>
          <p:nvSpPr>
            <p:cNvPr id="67606" name="Line 69"/>
            <p:cNvSpPr>
              <a:spLocks noChangeShapeType="1"/>
            </p:cNvSpPr>
            <p:nvPr/>
          </p:nvSpPr>
          <p:spPr bwMode="auto">
            <a:xfrm flipV="1">
              <a:off x="1488" y="3024"/>
              <a:ext cx="480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07" name="Line 70"/>
            <p:cNvSpPr>
              <a:spLocks noChangeShapeType="1"/>
            </p:cNvSpPr>
            <p:nvPr/>
          </p:nvSpPr>
          <p:spPr bwMode="auto">
            <a:xfrm>
              <a:off x="1488" y="3024"/>
              <a:ext cx="432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7608" name="Text Box 81"/>
          <p:cNvSpPr txBox="1">
            <a:spLocks noChangeArrowheads="1"/>
          </p:cNvSpPr>
          <p:nvPr/>
        </p:nvSpPr>
        <p:spPr bwMode="auto">
          <a:xfrm>
            <a:off x="4114800" y="2057400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400" b="1">
                <a:solidFill>
                  <a:srgbClr val="339966"/>
                </a:solidFill>
                <a:latin typeface="Tahoma" panose="020B0604030504040204" pitchFamily="34" charset="0"/>
              </a:rPr>
              <a:t>2</a:t>
            </a:r>
          </a:p>
        </p:txBody>
      </p:sp>
      <p:grpSp>
        <p:nvGrpSpPr>
          <p:cNvPr id="67609" name="Group 82"/>
          <p:cNvGrpSpPr>
            <a:grpSpLocks/>
          </p:cNvGrpSpPr>
          <p:nvPr/>
        </p:nvGrpSpPr>
        <p:grpSpPr bwMode="auto">
          <a:xfrm>
            <a:off x="3124200" y="2514600"/>
            <a:ext cx="2286000" cy="228600"/>
            <a:chOff x="1488" y="3024"/>
            <a:chExt cx="480" cy="144"/>
          </a:xfrm>
        </p:grpSpPr>
        <p:sp>
          <p:nvSpPr>
            <p:cNvPr id="67610" name="Line 83"/>
            <p:cNvSpPr>
              <a:spLocks noChangeShapeType="1"/>
            </p:cNvSpPr>
            <p:nvPr/>
          </p:nvSpPr>
          <p:spPr bwMode="auto">
            <a:xfrm flipV="1">
              <a:off x="1488" y="3024"/>
              <a:ext cx="480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11" name="Line 84"/>
            <p:cNvSpPr>
              <a:spLocks noChangeShapeType="1"/>
            </p:cNvSpPr>
            <p:nvPr/>
          </p:nvSpPr>
          <p:spPr bwMode="auto">
            <a:xfrm>
              <a:off x="1488" y="3024"/>
              <a:ext cx="432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7614" name="Text Box 89"/>
          <p:cNvSpPr txBox="1">
            <a:spLocks noChangeArrowheads="1"/>
          </p:cNvSpPr>
          <p:nvPr/>
        </p:nvSpPr>
        <p:spPr bwMode="auto">
          <a:xfrm>
            <a:off x="2971800" y="228600"/>
            <a:ext cx="1936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400" b="1">
                <a:solidFill>
                  <a:srgbClr val="9933FF"/>
                </a:solidFill>
                <a:latin typeface="Tahoma" panose="020B0604030504040204" pitchFamily="34" charset="0"/>
              </a:rPr>
              <a:t>6</a:t>
            </a:r>
          </a:p>
        </p:txBody>
      </p:sp>
      <p:grpSp>
        <p:nvGrpSpPr>
          <p:cNvPr id="67615" name="Group 90"/>
          <p:cNvGrpSpPr>
            <a:grpSpLocks/>
          </p:cNvGrpSpPr>
          <p:nvPr/>
        </p:nvGrpSpPr>
        <p:grpSpPr bwMode="auto">
          <a:xfrm>
            <a:off x="2362200" y="609600"/>
            <a:ext cx="1524000" cy="304800"/>
            <a:chOff x="1488" y="3024"/>
            <a:chExt cx="480" cy="144"/>
          </a:xfrm>
        </p:grpSpPr>
        <p:sp>
          <p:nvSpPr>
            <p:cNvPr id="67616" name="Line 91"/>
            <p:cNvSpPr>
              <a:spLocks noChangeShapeType="1"/>
            </p:cNvSpPr>
            <p:nvPr/>
          </p:nvSpPr>
          <p:spPr bwMode="auto">
            <a:xfrm flipV="1">
              <a:off x="1488" y="3024"/>
              <a:ext cx="480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17" name="Line 92"/>
            <p:cNvSpPr>
              <a:spLocks noChangeShapeType="1"/>
            </p:cNvSpPr>
            <p:nvPr/>
          </p:nvSpPr>
          <p:spPr bwMode="auto">
            <a:xfrm>
              <a:off x="1488" y="3024"/>
              <a:ext cx="432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7621" name="Line 46"/>
          <p:cNvSpPr>
            <a:spLocks noChangeShapeType="1"/>
          </p:cNvSpPr>
          <p:nvPr/>
        </p:nvSpPr>
        <p:spPr bwMode="auto">
          <a:xfrm flipH="1">
            <a:off x="3505200" y="2743200"/>
            <a:ext cx="8382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7622" name="Line 46"/>
          <p:cNvSpPr>
            <a:spLocks noChangeShapeType="1"/>
          </p:cNvSpPr>
          <p:nvPr/>
        </p:nvSpPr>
        <p:spPr bwMode="auto">
          <a:xfrm flipH="1">
            <a:off x="4876800" y="4648200"/>
            <a:ext cx="838200" cy="3810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7633" name="Text Box 49"/>
          <p:cNvSpPr txBox="1">
            <a:spLocks noChangeArrowheads="1"/>
          </p:cNvSpPr>
          <p:nvPr/>
        </p:nvSpPr>
        <p:spPr bwMode="auto">
          <a:xfrm>
            <a:off x="2620963" y="1371600"/>
            <a:ext cx="6286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7634" name="Text Box 50"/>
          <p:cNvSpPr txBox="1">
            <a:spLocks noChangeArrowheads="1"/>
          </p:cNvSpPr>
          <p:nvPr/>
        </p:nvSpPr>
        <p:spPr bwMode="auto">
          <a:xfrm>
            <a:off x="3697288" y="3276600"/>
            <a:ext cx="6286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7635" name="Text Box 51"/>
          <p:cNvSpPr txBox="1">
            <a:spLocks noChangeArrowheads="1"/>
          </p:cNvSpPr>
          <p:nvPr/>
        </p:nvSpPr>
        <p:spPr bwMode="auto">
          <a:xfrm>
            <a:off x="5349875" y="5105400"/>
            <a:ext cx="528638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67636" name="Line 52"/>
          <p:cNvSpPr>
            <a:spLocks noChangeShapeType="1"/>
          </p:cNvSpPr>
          <p:nvPr/>
        </p:nvSpPr>
        <p:spPr bwMode="auto">
          <a:xfrm>
            <a:off x="215900" y="2628900"/>
            <a:ext cx="533400" cy="0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7637" name="Line 53"/>
          <p:cNvSpPr>
            <a:spLocks noChangeShapeType="1"/>
          </p:cNvSpPr>
          <p:nvPr/>
        </p:nvSpPr>
        <p:spPr bwMode="auto">
          <a:xfrm>
            <a:off x="1295400" y="4495800"/>
            <a:ext cx="533400" cy="0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7638" name="Line 54"/>
          <p:cNvSpPr>
            <a:spLocks noChangeShapeType="1"/>
          </p:cNvSpPr>
          <p:nvPr/>
        </p:nvSpPr>
        <p:spPr bwMode="auto">
          <a:xfrm>
            <a:off x="2895600" y="5638800"/>
            <a:ext cx="533400" cy="0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7640" name="Freeform 56"/>
          <p:cNvSpPr>
            <a:spLocks/>
          </p:cNvSpPr>
          <p:nvPr/>
        </p:nvSpPr>
        <p:spPr bwMode="auto">
          <a:xfrm>
            <a:off x="5410200" y="3771900"/>
            <a:ext cx="2349500" cy="2120900"/>
          </a:xfrm>
          <a:custGeom>
            <a:avLst/>
            <a:gdLst>
              <a:gd name="T0" fmla="*/ 0 w 1480"/>
              <a:gd name="T1" fmla="*/ 1168 h 1336"/>
              <a:gd name="T2" fmla="*/ 1200 w 1480"/>
              <a:gd name="T3" fmla="*/ 1168 h 1336"/>
              <a:gd name="T4" fmla="*/ 1296 w 1480"/>
              <a:gd name="T5" fmla="*/ 160 h 1336"/>
              <a:gd name="T6" fmla="*/ 96 w 1480"/>
              <a:gd name="T7" fmla="*/ 208 h 1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80" h="1336">
                <a:moveTo>
                  <a:pt x="0" y="1168"/>
                </a:moveTo>
                <a:cubicBezTo>
                  <a:pt x="492" y="1252"/>
                  <a:pt x="984" y="1336"/>
                  <a:pt x="1200" y="1168"/>
                </a:cubicBezTo>
                <a:cubicBezTo>
                  <a:pt x="1416" y="1000"/>
                  <a:pt x="1480" y="320"/>
                  <a:pt x="1296" y="160"/>
                </a:cubicBezTo>
                <a:cubicBezTo>
                  <a:pt x="1112" y="0"/>
                  <a:pt x="296" y="200"/>
                  <a:pt x="96" y="208"/>
                </a:cubicBezTo>
              </a:path>
            </a:pathLst>
          </a:custGeom>
          <a:noFill/>
          <a:ln w="53975" cap="flat" cmpd="sng">
            <a:solidFill>
              <a:schemeClr val="accent2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7631" name="Freeform 47"/>
          <p:cNvSpPr>
            <a:spLocks/>
          </p:cNvSpPr>
          <p:nvPr/>
        </p:nvSpPr>
        <p:spPr bwMode="auto">
          <a:xfrm>
            <a:off x="4267200" y="2286000"/>
            <a:ext cx="2895600" cy="2349500"/>
          </a:xfrm>
          <a:custGeom>
            <a:avLst/>
            <a:gdLst>
              <a:gd name="T0" fmla="*/ 1904 w 2440"/>
              <a:gd name="T1" fmla="*/ 1456 h 1528"/>
              <a:gd name="T2" fmla="*/ 2144 w 2440"/>
              <a:gd name="T3" fmla="*/ 1360 h 1528"/>
              <a:gd name="T4" fmla="*/ 2336 w 2440"/>
              <a:gd name="T5" fmla="*/ 448 h 1528"/>
              <a:gd name="T6" fmla="*/ 1520 w 2440"/>
              <a:gd name="T7" fmla="*/ 112 h 1528"/>
              <a:gd name="T8" fmla="*/ 224 w 2440"/>
              <a:gd name="T9" fmla="*/ 16 h 1528"/>
              <a:gd name="T10" fmla="*/ 176 w 2440"/>
              <a:gd name="T11" fmla="*/ 16 h 1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40" h="1528">
                <a:moveTo>
                  <a:pt x="1904" y="1456"/>
                </a:moveTo>
                <a:cubicBezTo>
                  <a:pt x="1988" y="1492"/>
                  <a:pt x="2072" y="1528"/>
                  <a:pt x="2144" y="1360"/>
                </a:cubicBezTo>
                <a:cubicBezTo>
                  <a:pt x="2216" y="1192"/>
                  <a:pt x="2440" y="656"/>
                  <a:pt x="2336" y="448"/>
                </a:cubicBezTo>
                <a:cubicBezTo>
                  <a:pt x="2232" y="240"/>
                  <a:pt x="1872" y="184"/>
                  <a:pt x="1520" y="112"/>
                </a:cubicBezTo>
                <a:cubicBezTo>
                  <a:pt x="1168" y="40"/>
                  <a:pt x="448" y="32"/>
                  <a:pt x="224" y="16"/>
                </a:cubicBezTo>
                <a:cubicBezTo>
                  <a:pt x="0" y="0"/>
                  <a:pt x="88" y="8"/>
                  <a:pt x="176" y="16"/>
                </a:cubicBezTo>
              </a:path>
            </a:pathLst>
          </a:custGeom>
          <a:noFill/>
          <a:ln w="53975" cap="flat" cmpd="sng">
            <a:solidFill>
              <a:srgbClr val="339966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7632" name="Freeform 48"/>
          <p:cNvSpPr>
            <a:spLocks/>
          </p:cNvSpPr>
          <p:nvPr/>
        </p:nvSpPr>
        <p:spPr bwMode="auto">
          <a:xfrm>
            <a:off x="2971800" y="381000"/>
            <a:ext cx="3124200" cy="2349500"/>
          </a:xfrm>
          <a:custGeom>
            <a:avLst/>
            <a:gdLst>
              <a:gd name="T0" fmla="*/ 1904 w 2440"/>
              <a:gd name="T1" fmla="*/ 1456 h 1528"/>
              <a:gd name="T2" fmla="*/ 2144 w 2440"/>
              <a:gd name="T3" fmla="*/ 1360 h 1528"/>
              <a:gd name="T4" fmla="*/ 2336 w 2440"/>
              <a:gd name="T5" fmla="*/ 448 h 1528"/>
              <a:gd name="T6" fmla="*/ 1520 w 2440"/>
              <a:gd name="T7" fmla="*/ 112 h 1528"/>
              <a:gd name="T8" fmla="*/ 224 w 2440"/>
              <a:gd name="T9" fmla="*/ 16 h 1528"/>
              <a:gd name="T10" fmla="*/ 176 w 2440"/>
              <a:gd name="T11" fmla="*/ 16 h 1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40" h="1528">
                <a:moveTo>
                  <a:pt x="1904" y="1456"/>
                </a:moveTo>
                <a:cubicBezTo>
                  <a:pt x="1988" y="1492"/>
                  <a:pt x="2072" y="1528"/>
                  <a:pt x="2144" y="1360"/>
                </a:cubicBezTo>
                <a:cubicBezTo>
                  <a:pt x="2216" y="1192"/>
                  <a:pt x="2440" y="656"/>
                  <a:pt x="2336" y="448"/>
                </a:cubicBezTo>
                <a:cubicBezTo>
                  <a:pt x="2232" y="240"/>
                  <a:pt x="1872" y="184"/>
                  <a:pt x="1520" y="112"/>
                </a:cubicBezTo>
                <a:cubicBezTo>
                  <a:pt x="1168" y="40"/>
                  <a:pt x="448" y="32"/>
                  <a:pt x="224" y="16"/>
                </a:cubicBezTo>
                <a:cubicBezTo>
                  <a:pt x="0" y="0"/>
                  <a:pt x="88" y="8"/>
                  <a:pt x="176" y="16"/>
                </a:cubicBezTo>
              </a:path>
            </a:pathLst>
          </a:custGeom>
          <a:noFill/>
          <a:ln w="53975" cap="flat" cmpd="sng">
            <a:solidFill>
              <a:srgbClr val="9933FF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6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20" grpId="0" animBg="1"/>
      <p:bldP spid="67591" grpId="0" animBg="1"/>
      <p:bldP spid="67618" grpId="0" animBg="1"/>
      <p:bldP spid="67592" grpId="0" animBg="1"/>
      <p:bldP spid="67604" grpId="0"/>
      <p:bldP spid="67608" grpId="0"/>
      <p:bldP spid="67614" grpId="0"/>
      <p:bldP spid="67621" grpId="0" animBg="1"/>
      <p:bldP spid="67622" grpId="0" animBg="1"/>
      <p:bldP spid="67633" grpId="0" animBg="1"/>
      <p:bldP spid="67634" grpId="0" animBg="1"/>
      <p:bldP spid="67635" grpId="0" animBg="1"/>
      <p:bldP spid="67636" grpId="0" animBg="1"/>
      <p:bldP spid="67637" grpId="0" animBg="1"/>
      <p:bldP spid="67638" grpId="0" animBg="1"/>
      <p:bldP spid="67640" grpId="0" animBg="1"/>
      <p:bldP spid="67631" grpId="0" animBg="1"/>
      <p:bldP spid="676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4114800" y="3429000"/>
            <a:ext cx="3733800" cy="1828800"/>
            <a:chOff x="2592" y="2160"/>
            <a:chExt cx="2352" cy="1152"/>
          </a:xfrm>
        </p:grpSpPr>
        <p:sp>
          <p:nvSpPr>
            <p:cNvPr id="27689" name="Text Box 53"/>
            <p:cNvSpPr txBox="1">
              <a:spLocks noChangeArrowheads="1"/>
            </p:cNvSpPr>
            <p:nvPr/>
          </p:nvSpPr>
          <p:spPr bwMode="auto">
            <a:xfrm>
              <a:off x="2592" y="2352"/>
              <a:ext cx="2352" cy="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</a:pPr>
              <a:r>
                <a:rPr lang="en-US" sz="1600">
                  <a:latin typeface="Tahoma" panose="020B0604030504040204" pitchFamily="34" charset="0"/>
                </a:rPr>
                <a:t>sum (2)</a:t>
              </a:r>
            </a:p>
            <a:p>
              <a:pPr algn="l" eaLnBrk="1" hangingPunct="1">
                <a:lnSpc>
                  <a:spcPct val="80000"/>
                </a:lnSpc>
              </a:pPr>
              <a:r>
                <a:rPr lang="en-US" sz="1600">
                  <a:latin typeface="Tahoma" panose="020B0604030504040204" pitchFamily="34" charset="0"/>
                </a:rPr>
                <a:t>if (2 = 1) then</a:t>
              </a:r>
            </a:p>
            <a:p>
              <a:pPr algn="l" eaLnBrk="1" hangingPunct="1">
                <a:lnSpc>
                  <a:spcPct val="80000"/>
                </a:lnSpc>
              </a:pPr>
              <a:r>
                <a:rPr lang="en-US" sz="1600">
                  <a:latin typeface="Tahoma" panose="020B0604030504040204" pitchFamily="34" charset="0"/>
                </a:rPr>
                <a:t>   sum := 1 </a:t>
              </a:r>
            </a:p>
          </p:txBody>
        </p:sp>
        <p:sp>
          <p:nvSpPr>
            <p:cNvPr id="27690" name="Rectangle 55"/>
            <p:cNvSpPr>
              <a:spLocks noChangeArrowheads="1"/>
            </p:cNvSpPr>
            <p:nvPr/>
          </p:nvSpPr>
          <p:spPr bwMode="auto">
            <a:xfrm>
              <a:off x="2592" y="2352"/>
              <a:ext cx="225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7691" name="Line 54"/>
            <p:cNvSpPr>
              <a:spLocks noChangeShapeType="1"/>
            </p:cNvSpPr>
            <p:nvPr/>
          </p:nvSpPr>
          <p:spPr bwMode="auto">
            <a:xfrm flipH="1">
              <a:off x="3120" y="2160"/>
              <a:ext cx="115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4572000" y="1752600"/>
            <a:ext cx="3733800" cy="1676400"/>
            <a:chOff x="2688" y="1152"/>
            <a:chExt cx="2352" cy="1056"/>
          </a:xfrm>
        </p:grpSpPr>
        <p:sp>
          <p:nvSpPr>
            <p:cNvPr id="27686" name="Text Box 45"/>
            <p:cNvSpPr txBox="1">
              <a:spLocks noChangeArrowheads="1"/>
            </p:cNvSpPr>
            <p:nvPr/>
          </p:nvSpPr>
          <p:spPr bwMode="auto">
            <a:xfrm>
              <a:off x="2688" y="1296"/>
              <a:ext cx="2352" cy="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</a:pPr>
              <a:r>
                <a:rPr lang="en-US" sz="1600">
                  <a:latin typeface="Tahoma" panose="020B0604030504040204" pitchFamily="34" charset="0"/>
                </a:rPr>
                <a:t>sum (3)</a:t>
              </a:r>
            </a:p>
            <a:p>
              <a:pPr algn="l" eaLnBrk="1" hangingPunct="1">
                <a:lnSpc>
                  <a:spcPct val="80000"/>
                </a:lnSpc>
              </a:pPr>
              <a:r>
                <a:rPr lang="en-US" sz="1600">
                  <a:latin typeface="Tahoma" panose="020B0604030504040204" pitchFamily="34" charset="0"/>
                </a:rPr>
                <a:t>if (3 = 1) then</a:t>
              </a:r>
            </a:p>
            <a:p>
              <a:pPr algn="l" eaLnBrk="1" hangingPunct="1">
                <a:lnSpc>
                  <a:spcPct val="80000"/>
                </a:lnSpc>
              </a:pPr>
              <a:r>
                <a:rPr lang="en-US" sz="1600">
                  <a:latin typeface="Tahoma" panose="020B0604030504040204" pitchFamily="34" charset="0"/>
                </a:rPr>
                <a:t>   sum := 1 </a:t>
              </a:r>
            </a:p>
          </p:txBody>
        </p:sp>
        <p:sp>
          <p:nvSpPr>
            <p:cNvPr id="27687" name="Line 46"/>
            <p:cNvSpPr>
              <a:spLocks noChangeShapeType="1"/>
            </p:cNvSpPr>
            <p:nvPr/>
          </p:nvSpPr>
          <p:spPr bwMode="auto">
            <a:xfrm flipH="1">
              <a:off x="3216" y="1152"/>
              <a:ext cx="12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7688" name="Rectangle 50"/>
            <p:cNvSpPr>
              <a:spLocks noChangeArrowheads="1"/>
            </p:cNvSpPr>
            <p:nvPr/>
          </p:nvSpPr>
          <p:spPr bwMode="auto">
            <a:xfrm>
              <a:off x="2688" y="1296"/>
              <a:ext cx="2256" cy="9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27652" name="Text Box 2"/>
          <p:cNvSpPr txBox="1">
            <a:spLocks noChangeArrowheads="1"/>
          </p:cNvSpPr>
          <p:nvPr/>
        </p:nvSpPr>
        <p:spPr bwMode="auto">
          <a:xfrm>
            <a:off x="5334000" y="46482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CA" sz="2400">
              <a:latin typeface="Tahoma" panose="020B0604030504040204" pitchFamily="34" charset="0"/>
            </a:endParaRPr>
          </a:p>
        </p:txBody>
      </p:sp>
      <p:sp>
        <p:nvSpPr>
          <p:cNvPr id="27653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93038" cy="762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Contoh</a:t>
            </a:r>
            <a:r>
              <a:rPr lang="en-US" dirty="0" smtClean="0"/>
              <a:t> Program </a:t>
            </a:r>
            <a:r>
              <a:rPr lang="en-US" dirty="0" err="1" smtClean="0"/>
              <a:t>penjumlahan</a:t>
            </a:r>
            <a:endParaRPr lang="en-US" dirty="0" smtClean="0"/>
          </a:p>
        </p:txBody>
      </p:sp>
      <p:sp>
        <p:nvSpPr>
          <p:cNvPr id="27654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4191000" cy="5562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program sumSeries (input, output);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function sum (no : integer): integer;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begin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   if (no = 1) then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      sum :=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   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      sum:= (no + sum (no - 1));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end;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begin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   var lastNumber, total : integer;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   write('Enter the last number in the series :');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   readln(lastNumber);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   total := sum(lastNumber);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   writeln('Sum of the series from 1 to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      `lastNumber, ' is, ‘ total);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end.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smtClean="0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096000" y="1066800"/>
            <a:ext cx="2514600" cy="703263"/>
            <a:chOff x="2160" y="1152"/>
            <a:chExt cx="1152" cy="461"/>
          </a:xfrm>
        </p:grpSpPr>
        <p:sp>
          <p:nvSpPr>
            <p:cNvPr id="27684" name="Rectangle 11"/>
            <p:cNvSpPr>
              <a:spLocks noChangeArrowheads="1"/>
            </p:cNvSpPr>
            <p:nvPr/>
          </p:nvSpPr>
          <p:spPr bwMode="auto">
            <a:xfrm>
              <a:off x="2160" y="1152"/>
              <a:ext cx="1152" cy="45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7685" name="Text Box 12"/>
            <p:cNvSpPr txBox="1">
              <a:spLocks noChangeArrowheads="1"/>
            </p:cNvSpPr>
            <p:nvPr/>
          </p:nvSpPr>
          <p:spPr bwMode="auto">
            <a:xfrm>
              <a:off x="2208" y="1152"/>
              <a:ext cx="1104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sz="1600">
                  <a:latin typeface="Tahoma" panose="020B0604030504040204" pitchFamily="34" charset="0"/>
                </a:rPr>
                <a:t>sumSeries</a:t>
              </a:r>
            </a:p>
            <a:p>
              <a:pPr algn="l" eaLnBrk="1" hangingPunct="1"/>
              <a:r>
                <a:rPr lang="en-US" sz="1600">
                  <a:latin typeface="Tahoma" panose="020B0604030504040204" pitchFamily="34" charset="0"/>
                </a:rPr>
                <a:t>   total = sum(3)</a:t>
              </a:r>
            </a:p>
          </p:txBody>
        </p:sp>
      </p:grpSp>
      <p:sp>
        <p:nvSpPr>
          <p:cNvPr id="94256" name="Text Box 48"/>
          <p:cNvSpPr txBox="1">
            <a:spLocks noChangeArrowheads="1"/>
          </p:cNvSpPr>
          <p:nvPr/>
        </p:nvSpPr>
        <p:spPr bwMode="auto">
          <a:xfrm>
            <a:off x="6019800" y="2209800"/>
            <a:ext cx="152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996600"/>
                </a:solidFill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94257" name="Text Box 49"/>
          <p:cNvSpPr txBox="1">
            <a:spLocks noChangeArrowheads="1"/>
          </p:cNvSpPr>
          <p:nvPr/>
        </p:nvSpPr>
        <p:spPr bwMode="auto">
          <a:xfrm>
            <a:off x="4648200" y="2895600"/>
            <a:ext cx="365760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en-US" sz="1600">
                <a:latin typeface="Tahoma" panose="020B0604030504040204" pitchFamily="34" charset="0"/>
              </a:rPr>
              <a:t>else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600">
                <a:latin typeface="Tahoma" panose="020B0604030504040204" pitchFamily="34" charset="0"/>
              </a:rPr>
              <a:t>   sum := (3 +sum (3 – 1));</a:t>
            </a:r>
          </a:p>
        </p:txBody>
      </p:sp>
      <p:sp>
        <p:nvSpPr>
          <p:cNvPr id="94265" name="Text Box 57"/>
          <p:cNvSpPr txBox="1">
            <a:spLocks noChangeArrowheads="1"/>
          </p:cNvSpPr>
          <p:nvPr/>
        </p:nvSpPr>
        <p:spPr bwMode="auto">
          <a:xfrm>
            <a:off x="5562600" y="3962400"/>
            <a:ext cx="152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996600"/>
                </a:solidFill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94266" name="Text Box 58"/>
          <p:cNvSpPr txBox="1">
            <a:spLocks noChangeArrowheads="1"/>
          </p:cNvSpPr>
          <p:nvPr/>
        </p:nvSpPr>
        <p:spPr bwMode="auto">
          <a:xfrm>
            <a:off x="4191000" y="4724400"/>
            <a:ext cx="365760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en-US" sz="1600">
                <a:latin typeface="Tahoma" panose="020B0604030504040204" pitchFamily="34" charset="0"/>
              </a:rPr>
              <a:t>else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600">
                <a:latin typeface="Tahoma" panose="020B0604030504040204" pitchFamily="34" charset="0"/>
              </a:rPr>
              <a:t>   sum := (2 +sum (2 – 1));</a:t>
            </a:r>
          </a:p>
        </p:txBody>
      </p:sp>
      <p:grpSp>
        <p:nvGrpSpPr>
          <p:cNvPr id="5" name="Group 99"/>
          <p:cNvGrpSpPr>
            <a:grpSpLocks/>
          </p:cNvGrpSpPr>
          <p:nvPr/>
        </p:nvGrpSpPr>
        <p:grpSpPr bwMode="auto">
          <a:xfrm>
            <a:off x="3733800" y="5257800"/>
            <a:ext cx="3886200" cy="1227138"/>
            <a:chOff x="2352" y="3312"/>
            <a:chExt cx="2448" cy="773"/>
          </a:xfrm>
        </p:grpSpPr>
        <p:sp>
          <p:nvSpPr>
            <p:cNvPr id="27680" name="Rectangle 61"/>
            <p:cNvSpPr>
              <a:spLocks noChangeArrowheads="1"/>
            </p:cNvSpPr>
            <p:nvPr/>
          </p:nvSpPr>
          <p:spPr bwMode="auto">
            <a:xfrm>
              <a:off x="2352" y="3504"/>
              <a:ext cx="230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grpSp>
          <p:nvGrpSpPr>
            <p:cNvPr id="27681" name="Group 98"/>
            <p:cNvGrpSpPr>
              <a:grpSpLocks/>
            </p:cNvGrpSpPr>
            <p:nvPr/>
          </p:nvGrpSpPr>
          <p:grpSpPr bwMode="auto">
            <a:xfrm>
              <a:off x="2448" y="3312"/>
              <a:ext cx="2352" cy="773"/>
              <a:chOff x="2448" y="3312"/>
              <a:chExt cx="2352" cy="773"/>
            </a:xfrm>
          </p:grpSpPr>
          <p:sp>
            <p:nvSpPr>
              <p:cNvPr id="27682" name="Line 62"/>
              <p:cNvSpPr>
                <a:spLocks noChangeShapeType="1"/>
              </p:cNvSpPr>
              <p:nvPr/>
            </p:nvSpPr>
            <p:spPr bwMode="auto">
              <a:xfrm flipH="1">
                <a:off x="2976" y="3312"/>
                <a:ext cx="120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683" name="Text Box 63"/>
              <p:cNvSpPr txBox="1">
                <a:spLocks noChangeArrowheads="1"/>
              </p:cNvSpPr>
              <p:nvPr/>
            </p:nvSpPr>
            <p:spPr bwMode="auto">
              <a:xfrm>
                <a:off x="2448" y="3504"/>
                <a:ext cx="2352" cy="5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lnSpc>
                    <a:spcPct val="80000"/>
                  </a:lnSpc>
                </a:pPr>
                <a:r>
                  <a:rPr lang="en-US" sz="1600">
                    <a:latin typeface="Tahoma" panose="020B0604030504040204" pitchFamily="34" charset="0"/>
                  </a:rPr>
                  <a:t>sum (1)</a:t>
                </a:r>
              </a:p>
              <a:p>
                <a:pPr algn="l" eaLnBrk="1" hangingPunct="1">
                  <a:lnSpc>
                    <a:spcPct val="80000"/>
                  </a:lnSpc>
                </a:pPr>
                <a:r>
                  <a:rPr lang="en-US" sz="1600">
                    <a:latin typeface="Tahoma" panose="020B0604030504040204" pitchFamily="34" charset="0"/>
                  </a:rPr>
                  <a:t>if (1 = 1) then</a:t>
                </a:r>
              </a:p>
              <a:p>
                <a:pPr algn="l" eaLnBrk="1" hangingPunct="1">
                  <a:lnSpc>
                    <a:spcPct val="80000"/>
                  </a:lnSpc>
                </a:pPr>
                <a:r>
                  <a:rPr lang="en-US" sz="1600">
                    <a:latin typeface="Tahoma" panose="020B0604030504040204" pitchFamily="34" charset="0"/>
                  </a:rPr>
                  <a:t>   sum := 1 </a:t>
                </a:r>
              </a:p>
            </p:txBody>
          </p:sp>
        </p:grpSp>
      </p:grpSp>
      <p:sp>
        <p:nvSpPr>
          <p:cNvPr id="94272" name="Text Box 64"/>
          <p:cNvSpPr txBox="1">
            <a:spLocks noChangeArrowheads="1"/>
          </p:cNvSpPr>
          <p:nvPr/>
        </p:nvSpPr>
        <p:spPr bwMode="auto">
          <a:xfrm>
            <a:off x="5334000" y="5791200"/>
            <a:ext cx="152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996600"/>
                </a:solidFill>
                <a:latin typeface="Tahoma" panose="020B0604030504040204" pitchFamily="34" charset="0"/>
              </a:rPr>
              <a:t>T</a:t>
            </a:r>
          </a:p>
        </p:txBody>
      </p:sp>
      <p:grpSp>
        <p:nvGrpSpPr>
          <p:cNvPr id="7" name="Group 78"/>
          <p:cNvGrpSpPr>
            <a:grpSpLocks/>
          </p:cNvGrpSpPr>
          <p:nvPr/>
        </p:nvGrpSpPr>
        <p:grpSpPr bwMode="auto">
          <a:xfrm>
            <a:off x="4724400" y="4724400"/>
            <a:ext cx="1905000" cy="1600200"/>
            <a:chOff x="3888" y="2928"/>
            <a:chExt cx="1200" cy="1056"/>
          </a:xfrm>
        </p:grpSpPr>
        <p:cxnSp>
          <p:nvCxnSpPr>
            <p:cNvPr id="27675" name="AutoShape 65"/>
            <p:cNvCxnSpPr>
              <a:cxnSpLocks noChangeShapeType="1"/>
            </p:cNvCxnSpPr>
            <p:nvPr/>
          </p:nvCxnSpPr>
          <p:spPr bwMode="auto">
            <a:xfrm flipV="1">
              <a:off x="3888" y="3312"/>
              <a:ext cx="960" cy="672"/>
            </a:xfrm>
            <a:prstGeom prst="curvedConnector3">
              <a:avLst>
                <a:gd name="adj1" fmla="val 1089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76" name="Text Box 67"/>
            <p:cNvSpPr txBox="1">
              <a:spLocks noChangeArrowheads="1"/>
            </p:cNvSpPr>
            <p:nvPr/>
          </p:nvSpPr>
          <p:spPr bwMode="auto">
            <a:xfrm>
              <a:off x="4752" y="2928"/>
              <a:ext cx="186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1600">
                  <a:solidFill>
                    <a:schemeClr val="accent2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grpSp>
          <p:nvGrpSpPr>
            <p:cNvPr id="27677" name="Group 68"/>
            <p:cNvGrpSpPr>
              <a:grpSpLocks/>
            </p:cNvGrpSpPr>
            <p:nvPr/>
          </p:nvGrpSpPr>
          <p:grpSpPr bwMode="auto">
            <a:xfrm>
              <a:off x="4608" y="3120"/>
              <a:ext cx="480" cy="144"/>
              <a:chOff x="1488" y="3024"/>
              <a:chExt cx="480" cy="144"/>
            </a:xfrm>
          </p:grpSpPr>
          <p:sp>
            <p:nvSpPr>
              <p:cNvPr id="27678" name="Line 69"/>
              <p:cNvSpPr>
                <a:spLocks noChangeShapeType="1"/>
              </p:cNvSpPr>
              <p:nvPr/>
            </p:nvSpPr>
            <p:spPr bwMode="auto">
              <a:xfrm flipV="1">
                <a:off x="1488" y="3024"/>
                <a:ext cx="480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679" name="Line 70"/>
              <p:cNvSpPr>
                <a:spLocks noChangeShapeType="1"/>
              </p:cNvSpPr>
              <p:nvPr/>
            </p:nvSpPr>
            <p:spPr bwMode="auto">
              <a:xfrm>
                <a:off x="1488" y="3024"/>
                <a:ext cx="432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9" name="Group 87"/>
          <p:cNvGrpSpPr>
            <a:grpSpLocks/>
          </p:cNvGrpSpPr>
          <p:nvPr/>
        </p:nvGrpSpPr>
        <p:grpSpPr bwMode="auto">
          <a:xfrm>
            <a:off x="6324600" y="2895600"/>
            <a:ext cx="762000" cy="2057400"/>
            <a:chOff x="4464" y="1872"/>
            <a:chExt cx="480" cy="1296"/>
          </a:xfrm>
        </p:grpSpPr>
        <p:sp>
          <p:nvSpPr>
            <p:cNvPr id="27670" name="Text Box 81"/>
            <p:cNvSpPr txBox="1">
              <a:spLocks noChangeArrowheads="1"/>
            </p:cNvSpPr>
            <p:nvPr/>
          </p:nvSpPr>
          <p:spPr bwMode="auto">
            <a:xfrm>
              <a:off x="4608" y="1872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1600">
                  <a:solidFill>
                    <a:schemeClr val="accent2"/>
                  </a:solidFill>
                  <a:latin typeface="Tahoma" panose="020B0604030504040204" pitchFamily="34" charset="0"/>
                </a:rPr>
                <a:t>3</a:t>
              </a:r>
            </a:p>
          </p:txBody>
        </p:sp>
        <p:grpSp>
          <p:nvGrpSpPr>
            <p:cNvPr id="27671" name="Group 82"/>
            <p:cNvGrpSpPr>
              <a:grpSpLocks/>
            </p:cNvGrpSpPr>
            <p:nvPr/>
          </p:nvGrpSpPr>
          <p:grpSpPr bwMode="auto">
            <a:xfrm>
              <a:off x="4464" y="2064"/>
              <a:ext cx="480" cy="144"/>
              <a:chOff x="1488" y="3024"/>
              <a:chExt cx="480" cy="144"/>
            </a:xfrm>
          </p:grpSpPr>
          <p:sp>
            <p:nvSpPr>
              <p:cNvPr id="27673" name="Line 83"/>
              <p:cNvSpPr>
                <a:spLocks noChangeShapeType="1"/>
              </p:cNvSpPr>
              <p:nvPr/>
            </p:nvSpPr>
            <p:spPr bwMode="auto">
              <a:xfrm flipV="1">
                <a:off x="1488" y="3024"/>
                <a:ext cx="480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674" name="Line 84"/>
              <p:cNvSpPr>
                <a:spLocks noChangeShapeType="1"/>
              </p:cNvSpPr>
              <p:nvPr/>
            </p:nvSpPr>
            <p:spPr bwMode="auto">
              <a:xfrm>
                <a:off x="1488" y="3024"/>
                <a:ext cx="432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cxnSp>
          <p:nvCxnSpPr>
            <p:cNvPr id="27672" name="AutoShape 85"/>
            <p:cNvCxnSpPr>
              <a:cxnSpLocks noChangeShapeType="1"/>
            </p:cNvCxnSpPr>
            <p:nvPr/>
          </p:nvCxnSpPr>
          <p:spPr bwMode="auto">
            <a:xfrm rot="-5400000">
              <a:off x="4153" y="2615"/>
              <a:ext cx="960" cy="145"/>
            </a:xfrm>
            <a:prstGeom prst="curvedConnector3">
              <a:avLst>
                <a:gd name="adj1" fmla="val 4822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" name="Group 94"/>
          <p:cNvGrpSpPr>
            <a:grpSpLocks/>
          </p:cNvGrpSpPr>
          <p:nvPr/>
        </p:nvGrpSpPr>
        <p:grpSpPr bwMode="auto">
          <a:xfrm>
            <a:off x="7086600" y="1219200"/>
            <a:ext cx="838200" cy="2133600"/>
            <a:chOff x="4320" y="816"/>
            <a:chExt cx="480" cy="1227"/>
          </a:xfrm>
        </p:grpSpPr>
        <p:cxnSp>
          <p:nvCxnSpPr>
            <p:cNvPr id="27665" name="AutoShape 71"/>
            <p:cNvCxnSpPr>
              <a:cxnSpLocks noChangeShapeType="1"/>
            </p:cNvCxnSpPr>
            <p:nvPr/>
          </p:nvCxnSpPr>
          <p:spPr bwMode="auto">
            <a:xfrm flipV="1">
              <a:off x="4368" y="1152"/>
              <a:ext cx="130" cy="89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66" name="Text Box 89"/>
            <p:cNvSpPr txBox="1">
              <a:spLocks noChangeArrowheads="1"/>
            </p:cNvSpPr>
            <p:nvPr/>
          </p:nvSpPr>
          <p:spPr bwMode="auto">
            <a:xfrm>
              <a:off x="4512" y="816"/>
              <a:ext cx="63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1600">
                  <a:solidFill>
                    <a:schemeClr val="accent2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  <p:grpSp>
          <p:nvGrpSpPr>
            <p:cNvPr id="27667" name="Group 90"/>
            <p:cNvGrpSpPr>
              <a:grpSpLocks/>
            </p:cNvGrpSpPr>
            <p:nvPr/>
          </p:nvGrpSpPr>
          <p:grpSpPr bwMode="auto">
            <a:xfrm>
              <a:off x="4320" y="960"/>
              <a:ext cx="480" cy="144"/>
              <a:chOff x="1488" y="3024"/>
              <a:chExt cx="480" cy="144"/>
            </a:xfrm>
          </p:grpSpPr>
          <p:sp>
            <p:nvSpPr>
              <p:cNvPr id="27668" name="Line 91"/>
              <p:cNvSpPr>
                <a:spLocks noChangeShapeType="1"/>
              </p:cNvSpPr>
              <p:nvPr/>
            </p:nvSpPr>
            <p:spPr bwMode="auto">
              <a:xfrm flipV="1">
                <a:off x="1488" y="3024"/>
                <a:ext cx="480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669" name="Line 92"/>
              <p:cNvSpPr>
                <a:spLocks noChangeShapeType="1"/>
              </p:cNvSpPr>
              <p:nvPr/>
            </p:nvSpPr>
            <p:spPr bwMode="auto">
              <a:xfrm>
                <a:off x="1488" y="3024"/>
                <a:ext cx="432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901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56" grpId="0" autoUpdateAnimBg="0"/>
      <p:bldP spid="94257" grpId="0" autoUpdateAnimBg="0"/>
      <p:bldP spid="94265" grpId="0" autoUpdateAnimBg="0"/>
      <p:bldP spid="94266" grpId="0" autoUpdateAnimBg="0"/>
      <p:bldP spid="9427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24271"/>
            <a:ext cx="7886700" cy="1325563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program </a:t>
            </a:r>
            <a:r>
              <a:rPr lang="en-US" dirty="0" err="1" smtClean="0"/>
              <a:t>fibonacci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6217"/>
            <a:ext cx="7886700" cy="522882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program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fibo_using_rekursif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x,i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integer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function fib(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n:integer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):integer;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if(n=1) then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fib:=1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if (n=2) then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fib:=1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fib:= fib(n-1)+fib(n-2);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deret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write('input value : 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1 to x do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write(fib(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),'  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3284573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 err="1" smtClean="0"/>
              <a:t>Pangkat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latin typeface="+mn-lt"/>
                <a:cs typeface="Consolas" panose="020B0609020204030204" pitchFamily="49" charset="0"/>
              </a:rPr>
              <a:t>Buat</a:t>
            </a:r>
            <a:r>
              <a:rPr lang="en-US" sz="2000" dirty="0" smtClean="0">
                <a:latin typeface="+mn-lt"/>
                <a:cs typeface="Consolas" panose="020B0609020204030204" pitchFamily="49" charset="0"/>
              </a:rPr>
              <a:t> program </a:t>
            </a:r>
            <a:r>
              <a:rPr lang="en-US" sz="2000" dirty="0" err="1" smtClean="0">
                <a:latin typeface="+mn-lt"/>
                <a:cs typeface="Consolas" panose="020B0609020204030204" pitchFamily="49" charset="0"/>
              </a:rPr>
              <a:t>untuk</a:t>
            </a:r>
            <a:r>
              <a:rPr lang="en-US" sz="20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+mn-lt"/>
                <a:cs typeface="Consolas" panose="020B0609020204030204" pitchFamily="49" charset="0"/>
              </a:rPr>
              <a:t>memangkatkan</a:t>
            </a:r>
            <a:r>
              <a:rPr lang="en-US" sz="20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+mn-lt"/>
                <a:cs typeface="Consolas" panose="020B0609020204030204" pitchFamily="49" charset="0"/>
              </a:rPr>
              <a:t>suatu</a:t>
            </a:r>
            <a:r>
              <a:rPr lang="en-US" sz="20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+mn-lt"/>
                <a:cs typeface="Consolas" panose="020B0609020204030204" pitchFamily="49" charset="0"/>
              </a:rPr>
              <a:t>bilangan</a:t>
            </a:r>
            <a:r>
              <a:rPr lang="en-US" sz="20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+mn-lt"/>
                <a:cs typeface="Consolas" panose="020B0609020204030204" pitchFamily="49" charset="0"/>
              </a:rPr>
              <a:t>berdasarkan</a:t>
            </a:r>
            <a:r>
              <a:rPr lang="en-US" sz="2000" dirty="0" smtClean="0">
                <a:latin typeface="+mn-lt"/>
                <a:cs typeface="Consolas" panose="020B0609020204030204" pitchFamily="49" charset="0"/>
              </a:rPr>
              <a:t> input </a:t>
            </a:r>
            <a:r>
              <a:rPr lang="en-US" sz="2000" dirty="0" err="1" smtClean="0">
                <a:latin typeface="+mn-lt"/>
                <a:cs typeface="Consolas" panose="020B0609020204030204" pitchFamily="49" charset="0"/>
              </a:rPr>
              <a:t>dari</a:t>
            </a:r>
            <a:r>
              <a:rPr lang="en-US" sz="2000" dirty="0" smtClean="0">
                <a:latin typeface="+mn-lt"/>
                <a:cs typeface="Consolas" panose="020B0609020204030204" pitchFamily="49" charset="0"/>
              </a:rPr>
              <a:t> user. Program </a:t>
            </a:r>
            <a:r>
              <a:rPr lang="en-US" sz="2000" dirty="0" err="1" smtClean="0">
                <a:latin typeface="+mn-lt"/>
                <a:cs typeface="Consolas" panose="020B0609020204030204" pitchFamily="49" charset="0"/>
              </a:rPr>
              <a:t>menggunakan</a:t>
            </a:r>
            <a:r>
              <a:rPr lang="en-US" sz="20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+mn-lt"/>
                <a:cs typeface="Consolas" panose="020B0609020204030204" pitchFamily="49" charset="0"/>
              </a:rPr>
              <a:t>fungsi</a:t>
            </a:r>
            <a:r>
              <a:rPr lang="en-US" sz="20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+mn-lt"/>
                <a:cs typeface="Consolas" panose="020B0609020204030204" pitchFamily="49" charset="0"/>
              </a:rPr>
              <a:t>atau</a:t>
            </a:r>
            <a:r>
              <a:rPr lang="en-US" sz="20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+mn-lt"/>
                <a:cs typeface="Consolas" panose="020B0609020204030204" pitchFamily="49" charset="0"/>
              </a:rPr>
              <a:t>prosedur</a:t>
            </a:r>
            <a:r>
              <a:rPr lang="en-US" sz="2000" dirty="0" smtClean="0">
                <a:latin typeface="+mn-lt"/>
                <a:cs typeface="Consolas" panose="020B0609020204030204" pitchFamily="49" charset="0"/>
              </a:rPr>
              <a:t> yang </a:t>
            </a:r>
            <a:r>
              <a:rPr lang="en-US" sz="2000" dirty="0" err="1" smtClean="0">
                <a:latin typeface="+mn-lt"/>
                <a:cs typeface="Consolas" panose="020B0609020204030204" pitchFamily="49" charset="0"/>
              </a:rPr>
              <a:t>bersifat</a:t>
            </a:r>
            <a:r>
              <a:rPr lang="en-US" sz="20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+mn-lt"/>
                <a:cs typeface="Consolas" panose="020B0609020204030204" pitchFamily="49" charset="0"/>
              </a:rPr>
              <a:t>rekursif</a:t>
            </a:r>
            <a:r>
              <a:rPr lang="en-US" sz="2000" dirty="0" smtClean="0">
                <a:latin typeface="+mn-lt"/>
                <a:cs typeface="Consolas" panose="020B0609020204030204" pitchFamily="49" charset="0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+mj-lt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>
              <a:latin typeface="+mj-lt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Outpur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program: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Masukkan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bilangan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Masukkan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pangkat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bilangan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 ^ 3 = 125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697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Latihan</a:t>
            </a:r>
            <a:r>
              <a:rPr lang="en-US" sz="4000" dirty="0" smtClean="0"/>
              <a:t> </a:t>
            </a:r>
            <a:r>
              <a:rPr lang="en-US" sz="4000" dirty="0" err="1" smtClean="0"/>
              <a:t>Segitiga</a:t>
            </a:r>
            <a:r>
              <a:rPr lang="en-US" sz="4000" dirty="0" smtClean="0"/>
              <a:t> Pascal</a:t>
            </a:r>
          </a:p>
        </p:txBody>
      </p:sp>
      <p:sp>
        <p:nvSpPr>
          <p:cNvPr id="563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segitiga</a:t>
            </a:r>
            <a:r>
              <a:rPr lang="en-US" dirty="0" smtClean="0"/>
              <a:t> </a:t>
            </a:r>
            <a:r>
              <a:rPr lang="en-US" dirty="0" err="1" smtClean="0"/>
              <a:t>pascal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rekursif</a:t>
            </a:r>
            <a:r>
              <a:rPr lang="en-US" dirty="0" smtClean="0"/>
              <a:t>. </a:t>
            </a:r>
            <a:r>
              <a:rPr lang="en-US" dirty="0" err="1" smtClean="0"/>
              <a:t>Dimana</a:t>
            </a:r>
            <a:r>
              <a:rPr lang="en-US" dirty="0" smtClean="0"/>
              <a:t>,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segitiga</a:t>
            </a:r>
            <a:r>
              <a:rPr lang="en-US" dirty="0" smtClean="0"/>
              <a:t> </a:t>
            </a:r>
            <a:r>
              <a:rPr lang="en-US" dirty="0" err="1" smtClean="0"/>
              <a:t>pascal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user.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dirty="0" smtClean="0"/>
              <a:t>1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dirty="0" smtClean="0"/>
              <a:t>1   1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dirty="0" smtClean="0"/>
              <a:t>1  2  1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dirty="0" smtClean="0"/>
              <a:t>1 3   3 1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dirty="0" smtClean="0"/>
              <a:t>1 4  6  4 1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dirty="0" smtClean="0"/>
              <a:t>1 5 10 10 5 1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dirty="0" smtClean="0"/>
              <a:t>1 6 15 20 15 6 1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200" smtClean="0">
                <a:solidFill>
                  <a:srgbClr val="898989"/>
                </a:solidFill>
              </a:rPr>
              <a:t>L16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6457241-9156-4B5A-BD8C-113819F74107}" type="slidenum">
              <a:rPr lang="en-US" sz="1200">
                <a:solidFill>
                  <a:srgbClr val="898989"/>
                </a:solidFill>
              </a:rPr>
              <a:pPr/>
              <a:t>26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7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 </a:t>
            </a:r>
            <a:r>
              <a:rPr lang="en-US" dirty="0" err="1" smtClean="0"/>
              <a:t>bagian</a:t>
            </a:r>
            <a:r>
              <a:rPr lang="en-US" dirty="0" smtClean="0"/>
              <a:t> 2:</a:t>
            </a:r>
          </a:p>
          <a:p>
            <a:pPr lvl="1"/>
            <a:r>
              <a:rPr lang="id-ID" dirty="0"/>
              <a:t>Perbedaan antara recursive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iterative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menggunakannya</a:t>
            </a:r>
            <a:endParaRPr lang="en-US" dirty="0"/>
          </a:p>
          <a:p>
            <a:pPr lvl="1"/>
            <a:r>
              <a:rPr lang="en-US" dirty="0" err="1"/>
              <a:t>Penggunaan</a:t>
            </a:r>
            <a:r>
              <a:rPr lang="en-US" dirty="0"/>
              <a:t> recursive</a:t>
            </a:r>
          </a:p>
          <a:p>
            <a:pPr lvl="1"/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recursive</a:t>
            </a:r>
          </a:p>
        </p:txBody>
      </p:sp>
    </p:spTree>
    <p:extLst>
      <p:ext uri="{BB962C8B-B14F-4D97-AF65-F5344CB8AC3E}">
        <p14:creationId xmlns:p14="http://schemas.microsoft.com/office/powerpoint/2010/main" val="2983079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438" y="3249993"/>
            <a:ext cx="7886700" cy="1325563"/>
          </a:xfrm>
        </p:spPr>
        <p:txBody>
          <a:bodyPr/>
          <a:lstStyle/>
          <a:p>
            <a:pPr algn="ctr"/>
            <a:r>
              <a:rPr lang="en-US" dirty="0" err="1" smtClean="0"/>
              <a:t>Terimakasih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2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Quote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understand recursion, you have to understand recursion </a:t>
            </a:r>
            <a:r>
              <a:rPr lang="en-US" dirty="0" smtClean="0"/>
              <a:t>first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970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rekursi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 program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sub program </a:t>
            </a:r>
            <a:r>
              <a:rPr lang="en-US" dirty="0" err="1" smtClean="0"/>
              <a:t>lainnya</a:t>
            </a:r>
            <a:endParaRPr lang="en-US" dirty="0" smtClean="0"/>
          </a:p>
          <a:p>
            <a:r>
              <a:rPr lang="en-US" dirty="0" err="1" smtClean="0"/>
              <a:t>Apabila</a:t>
            </a:r>
            <a:r>
              <a:rPr lang="en-US" dirty="0" smtClean="0"/>
              <a:t> sub program </a:t>
            </a:r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 smtClean="0"/>
              <a:t>dirinya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, </a:t>
            </a:r>
            <a:r>
              <a:rPr lang="en-US" dirty="0" err="1" smtClean="0"/>
              <a:t>inilah</a:t>
            </a:r>
            <a:r>
              <a:rPr lang="en-US" dirty="0" smtClean="0"/>
              <a:t> yang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rekursif</a:t>
            </a:r>
            <a:endParaRPr lang="en-US" dirty="0" smtClean="0"/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93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rekursi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rekursif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Procedure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  <a:endParaRPr lang="en-US" dirty="0"/>
          </a:p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rekursif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38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di </a:t>
            </a:r>
            <a:r>
              <a:rPr lang="en-US" dirty="0" err="1" smtClean="0"/>
              <a:t>google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9"/>
            <a:ext cx="6866854" cy="46411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222" y="1690689"/>
            <a:ext cx="5297778" cy="35806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7" name="Straight Arrow Connector 6"/>
          <p:cNvCxnSpPr/>
          <p:nvPr/>
        </p:nvCxnSpPr>
        <p:spPr>
          <a:xfrm flipV="1">
            <a:off x="2987899" y="2009104"/>
            <a:ext cx="1738647" cy="11977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933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Pemanggilan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rekursif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Pemanggilan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(direct call)</a:t>
            </a:r>
          </a:p>
          <a:p>
            <a:r>
              <a:rPr lang="en-US" dirty="0" err="1" smtClean="0"/>
              <a:t>Pemanggilan</a:t>
            </a:r>
            <a:r>
              <a:rPr lang="en-US" dirty="0" smtClean="0"/>
              <a:t>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(indirect call)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84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22300"/>
            <a:ext cx="7772400" cy="444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Direct Call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3200400"/>
            <a:ext cx="1981200" cy="1295400"/>
            <a:chOff x="288" y="3360"/>
            <a:chExt cx="864" cy="384"/>
          </a:xfrm>
        </p:grpSpPr>
        <p:sp>
          <p:nvSpPr>
            <p:cNvPr id="7173" name="Text Box 4"/>
            <p:cNvSpPr txBox="1">
              <a:spLocks noChangeArrowheads="1"/>
            </p:cNvSpPr>
            <p:nvPr/>
          </p:nvSpPr>
          <p:spPr bwMode="auto">
            <a:xfrm>
              <a:off x="288" y="3456"/>
              <a:ext cx="86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sz="2400">
                  <a:latin typeface="Tahoma" panose="020B0604030504040204" pitchFamily="34" charset="0"/>
                </a:rPr>
                <a:t>module</a:t>
              </a:r>
            </a:p>
          </p:txBody>
        </p:sp>
        <p:cxnSp>
          <p:nvCxnSpPr>
            <p:cNvPr id="7174" name="AutoShape 5"/>
            <p:cNvCxnSpPr>
              <a:cxnSpLocks noChangeShapeType="1"/>
              <a:endCxn id="7173" idx="2"/>
            </p:cNvCxnSpPr>
            <p:nvPr/>
          </p:nvCxnSpPr>
          <p:spPr bwMode="auto">
            <a:xfrm rot="5400000">
              <a:off x="552" y="3528"/>
              <a:ext cx="384" cy="48"/>
            </a:xfrm>
            <a:prstGeom prst="curvedConnector5">
              <a:avLst>
                <a:gd name="adj1" fmla="val -69273"/>
                <a:gd name="adj2" fmla="val -1804167"/>
                <a:gd name="adj3" fmla="val 20572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5410200" y="2362200"/>
            <a:ext cx="2133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b="1">
                <a:latin typeface="Courier New" panose="02070309020205020404" pitchFamily="49" charset="0"/>
              </a:rPr>
              <a:t>procedure proc;</a:t>
            </a:r>
          </a:p>
          <a:p>
            <a:pPr algn="l" eaLnBrk="1" hangingPunct="1"/>
            <a:r>
              <a:rPr lang="en-US" b="1">
                <a:latin typeface="Courier New" panose="02070309020205020404" pitchFamily="49" charset="0"/>
              </a:rPr>
              <a:t>begin</a:t>
            </a:r>
          </a:p>
          <a:p>
            <a:pPr algn="l" eaLnBrk="1" hangingPunct="1"/>
            <a:r>
              <a:rPr lang="en-US" b="1">
                <a:latin typeface="Courier New" panose="02070309020205020404" pitchFamily="49" charset="0"/>
              </a:rPr>
              <a:t>      :</a:t>
            </a:r>
          </a:p>
          <a:p>
            <a:pPr algn="l" eaLnBrk="1" hangingPunct="1"/>
            <a:r>
              <a:rPr lang="en-US" b="1">
                <a:latin typeface="Courier New" panose="02070309020205020404" pitchFamily="49" charset="0"/>
              </a:rPr>
              <a:t>   proc ();</a:t>
            </a:r>
          </a:p>
          <a:p>
            <a:pPr algn="l" eaLnBrk="1" hangingPunct="1"/>
            <a:r>
              <a:rPr lang="en-US" b="1">
                <a:latin typeface="Courier New" panose="02070309020205020404" pitchFamily="49" charset="0"/>
              </a:rPr>
              <a:t>      :</a:t>
            </a:r>
          </a:p>
          <a:p>
            <a:pPr algn="l" eaLnBrk="1" hangingPunct="1"/>
            <a:r>
              <a:rPr lang="en-US" b="1">
                <a:latin typeface="Courier New" panose="020703090202050204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69259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22300"/>
            <a:ext cx="7772400" cy="444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Indirect Call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28600" y="2057400"/>
            <a:ext cx="2971800" cy="1371600"/>
            <a:chOff x="144" y="1296"/>
            <a:chExt cx="1872" cy="864"/>
          </a:xfrm>
        </p:grpSpPr>
        <p:sp>
          <p:nvSpPr>
            <p:cNvPr id="8197" name="Text Box 3"/>
            <p:cNvSpPr txBox="1">
              <a:spLocks noChangeArrowheads="1"/>
            </p:cNvSpPr>
            <p:nvPr/>
          </p:nvSpPr>
          <p:spPr bwMode="auto">
            <a:xfrm>
              <a:off x="144" y="1296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400">
                  <a:latin typeface="Tahoma" panose="020B0604030504040204" pitchFamily="34" charset="0"/>
                </a:rPr>
                <a:t>m</a:t>
              </a:r>
              <a:r>
                <a:rPr lang="en-US" sz="2400" baseline="300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8198" name="Text Box 4"/>
            <p:cNvSpPr txBox="1">
              <a:spLocks noChangeArrowheads="1"/>
            </p:cNvSpPr>
            <p:nvPr/>
          </p:nvSpPr>
          <p:spPr bwMode="auto">
            <a:xfrm>
              <a:off x="1440" y="187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sz="2400">
                  <a:latin typeface="Tahoma" panose="020B0604030504040204" pitchFamily="34" charset="0"/>
                </a:rPr>
                <a:t>m</a:t>
              </a:r>
              <a:r>
                <a:rPr lang="en-US" sz="2400" baseline="30000">
                  <a:latin typeface="Tahoma" panose="020B0604030504040204" pitchFamily="34" charset="0"/>
                </a:rPr>
                <a:t>2</a:t>
              </a:r>
            </a:p>
          </p:txBody>
        </p:sp>
        <p:cxnSp>
          <p:nvCxnSpPr>
            <p:cNvPr id="8199" name="AutoShape 5"/>
            <p:cNvCxnSpPr>
              <a:cxnSpLocks noChangeShapeType="1"/>
              <a:stCxn id="8197" idx="0"/>
              <a:endCxn id="8198" idx="3"/>
            </p:cNvCxnSpPr>
            <p:nvPr/>
          </p:nvCxnSpPr>
          <p:spPr bwMode="auto">
            <a:xfrm rot="5400000" flipV="1">
              <a:off x="864" y="864"/>
              <a:ext cx="720" cy="1584"/>
            </a:xfrm>
            <a:prstGeom prst="curvedConnector4">
              <a:avLst>
                <a:gd name="adj1" fmla="val -20000"/>
                <a:gd name="adj2" fmla="val 10909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90118" name="AutoShape 6"/>
          <p:cNvCxnSpPr>
            <a:cxnSpLocks noChangeShapeType="1"/>
            <a:stCxn id="8198" idx="2"/>
            <a:endCxn id="8197" idx="2"/>
          </p:cNvCxnSpPr>
          <p:nvPr/>
        </p:nvCxnSpPr>
        <p:spPr bwMode="auto">
          <a:xfrm rot="16200000" flipV="1">
            <a:off x="1257300" y="1943100"/>
            <a:ext cx="914400" cy="2057400"/>
          </a:xfrm>
          <a:prstGeom prst="curvedConnector3">
            <a:avLst>
              <a:gd name="adj1" fmla="val -25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4503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12227</TotalTime>
  <Words>1037</Words>
  <Application>Microsoft Office PowerPoint</Application>
  <PresentationFormat>On-screen Show (4:3)</PresentationFormat>
  <Paragraphs>333</Paragraphs>
  <Slides>28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Recursion</vt:lpstr>
      <vt:lpstr>Pembahasan</vt:lpstr>
      <vt:lpstr>Quote</vt:lpstr>
      <vt:lpstr>Apa itu rekursi?</vt:lpstr>
      <vt:lpstr>Penulisan rekursi pada prosedur atau fungsi</vt:lpstr>
      <vt:lpstr>Hasil pencarian di google</vt:lpstr>
      <vt:lpstr>Pemanggilan fungsi rekursif</vt:lpstr>
      <vt:lpstr>Direct Call</vt:lpstr>
      <vt:lpstr>Indirect Call</vt:lpstr>
      <vt:lpstr>Indirect Call</vt:lpstr>
      <vt:lpstr>Indirect Call (2)</vt:lpstr>
      <vt:lpstr>Permasalahan Indirect Recursion</vt:lpstr>
      <vt:lpstr>Procedure Proc1 Pertama?</vt:lpstr>
      <vt:lpstr>Procedure Proc2 Pertama?</vt:lpstr>
      <vt:lpstr>Solusi: Gunakan Dummy Definition</vt:lpstr>
      <vt:lpstr>Solusi: Gunakan Dummy Definition</vt:lpstr>
      <vt:lpstr>Konsep Faktorial</vt:lpstr>
      <vt:lpstr>Konsep Faktorial</vt:lpstr>
      <vt:lpstr>Konsep Faktorial</vt:lpstr>
      <vt:lpstr>Konsep Faktorial</vt:lpstr>
      <vt:lpstr>Contoh program faktorial</vt:lpstr>
      <vt:lpstr>PowerPoint Presentation</vt:lpstr>
      <vt:lpstr>Contoh Program penjumlahan</vt:lpstr>
      <vt:lpstr>Contoh program fibonacci</vt:lpstr>
      <vt:lpstr>Latihan Pangkat Bilangan</vt:lpstr>
      <vt:lpstr>Latihan Segitiga Pascal</vt:lpstr>
      <vt:lpstr>Next week</vt:lpstr>
      <vt:lpstr>Terimakasih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farid</dc:creator>
  <cp:lastModifiedBy>user</cp:lastModifiedBy>
  <cp:revision>254</cp:revision>
  <dcterms:created xsi:type="dcterms:W3CDTF">2014-10-19T02:58:27Z</dcterms:created>
  <dcterms:modified xsi:type="dcterms:W3CDTF">2015-06-15T01:14:18Z</dcterms:modified>
</cp:coreProperties>
</file>