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410" r:id="rId2"/>
    <p:sldId id="436" r:id="rId3"/>
    <p:sldId id="446" r:id="rId4"/>
    <p:sldId id="462" r:id="rId5"/>
    <p:sldId id="440" r:id="rId6"/>
    <p:sldId id="465" r:id="rId7"/>
    <p:sldId id="466" r:id="rId8"/>
    <p:sldId id="439" r:id="rId9"/>
    <p:sldId id="442" r:id="rId10"/>
    <p:sldId id="445" r:id="rId11"/>
    <p:sldId id="444" r:id="rId12"/>
    <p:sldId id="463" r:id="rId13"/>
    <p:sldId id="447" r:id="rId14"/>
    <p:sldId id="451" r:id="rId15"/>
    <p:sldId id="449" r:id="rId16"/>
    <p:sldId id="448" r:id="rId17"/>
    <p:sldId id="450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52" r:id="rId27"/>
    <p:sldId id="464" r:id="rId28"/>
    <p:sldId id="43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5C2E6-F928-428B-8CB4-ED4D2DFD9097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91370-20E0-42AB-AAF9-5E4CC675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Recursion in Pascal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CA47B5-FCDA-4476-A6CD-DB28EAB7351A}" type="slidenum">
              <a:rPr lang="en-US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997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7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6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7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A9EF-50CE-48AF-85A7-687427110C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files.list.co.uk/images/festivals/2011/fringe/recursion_232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842"/>
            <a:ext cx="3888391" cy="388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5501" y="1122363"/>
            <a:ext cx="7772400" cy="2387600"/>
          </a:xfrm>
        </p:spPr>
        <p:txBody>
          <a:bodyPr>
            <a:normAutofit/>
          </a:bodyPr>
          <a:lstStyle/>
          <a:p>
            <a:r>
              <a:rPr lang="id-ID" dirty="0" smtClean="0"/>
              <a:t>Re</a:t>
            </a:r>
            <a:r>
              <a:rPr lang="en-US" dirty="0" err="1" smtClean="0"/>
              <a:t>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307" y="3576280"/>
            <a:ext cx="6858000" cy="1655762"/>
          </a:xfrm>
        </p:spPr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di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Amir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kardus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50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 (Problem): </a:t>
            </a:r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kardus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50 </a:t>
            </a:r>
            <a:r>
              <a:rPr lang="en-US" dirty="0" err="1" smtClean="0"/>
              <a:t>buku</a:t>
            </a: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amir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mengangkat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 P1 </a:t>
            </a:r>
            <a:r>
              <a:rPr lang="en-US" dirty="0" err="1" smtClean="0"/>
              <a:t>berisi</a:t>
            </a:r>
            <a:r>
              <a:rPr lang="en-US" dirty="0" smtClean="0"/>
              <a:t> 10 </a:t>
            </a:r>
            <a:r>
              <a:rPr lang="en-US" dirty="0" err="1" smtClean="0"/>
              <a:t>buku</a:t>
            </a:r>
            <a:r>
              <a:rPr lang="en-US" dirty="0" smtClean="0"/>
              <a:t>, P2 </a:t>
            </a:r>
            <a:r>
              <a:rPr lang="en-US" dirty="0" err="1" smtClean="0"/>
              <a:t>berisi</a:t>
            </a:r>
            <a:r>
              <a:rPr lang="en-US" dirty="0" smtClean="0"/>
              <a:t> 15 </a:t>
            </a:r>
            <a:r>
              <a:rPr lang="en-US" dirty="0" err="1" smtClean="0"/>
              <a:t>buku</a:t>
            </a:r>
            <a:r>
              <a:rPr lang="en-US" dirty="0" smtClean="0"/>
              <a:t>, P3 </a:t>
            </a:r>
            <a:r>
              <a:rPr lang="en-US" dirty="0" err="1" smtClean="0"/>
              <a:t>berisi</a:t>
            </a:r>
            <a:r>
              <a:rPr lang="en-US" dirty="0" smtClean="0"/>
              <a:t> 25 </a:t>
            </a:r>
            <a:r>
              <a:rPr lang="en-US" dirty="0" err="1" smtClean="0"/>
              <a:t>buku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amir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1 </a:t>
            </a:r>
            <a:r>
              <a:rPr lang="en-US" dirty="0" err="1" smtClean="0"/>
              <a:t>kardus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di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4114800" y="3429000"/>
            <a:ext cx="3733800" cy="1828800"/>
            <a:chOff x="2592" y="2160"/>
            <a:chExt cx="2352" cy="1152"/>
          </a:xfrm>
        </p:grpSpPr>
        <p:sp>
          <p:nvSpPr>
            <p:cNvPr id="27689" name="Text Box 53"/>
            <p:cNvSpPr txBox="1">
              <a:spLocks noChangeArrowheads="1"/>
            </p:cNvSpPr>
            <p:nvPr/>
          </p:nvSpPr>
          <p:spPr bwMode="auto">
            <a:xfrm>
              <a:off x="2592" y="2352"/>
              <a:ext cx="2352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</a:pPr>
              <a:r>
                <a:rPr lang="en-US" sz="1600">
                  <a:latin typeface="Tahoma" panose="020B0604030504040204" pitchFamily="34" charset="0"/>
                </a:rPr>
                <a:t>sum (2)</a:t>
              </a:r>
            </a:p>
            <a:p>
              <a:pPr algn="l" eaLnBrk="1" hangingPunct="1">
                <a:lnSpc>
                  <a:spcPct val="80000"/>
                </a:lnSpc>
              </a:pPr>
              <a:r>
                <a:rPr lang="en-US" sz="1600">
                  <a:latin typeface="Tahoma" panose="020B0604030504040204" pitchFamily="34" charset="0"/>
                </a:rPr>
                <a:t>if (2 = 1) then</a:t>
              </a:r>
            </a:p>
            <a:p>
              <a:pPr algn="l" eaLnBrk="1" hangingPunct="1">
                <a:lnSpc>
                  <a:spcPct val="80000"/>
                </a:lnSpc>
              </a:pPr>
              <a:r>
                <a:rPr lang="en-US" sz="1600">
                  <a:latin typeface="Tahoma" panose="020B0604030504040204" pitchFamily="34" charset="0"/>
                </a:rPr>
                <a:t>   sum := 1 </a:t>
              </a:r>
            </a:p>
          </p:txBody>
        </p:sp>
        <p:sp>
          <p:nvSpPr>
            <p:cNvPr id="27690" name="Rectangle 55"/>
            <p:cNvSpPr>
              <a:spLocks noChangeArrowheads="1"/>
            </p:cNvSpPr>
            <p:nvPr/>
          </p:nvSpPr>
          <p:spPr bwMode="auto">
            <a:xfrm>
              <a:off x="2592" y="2352"/>
              <a:ext cx="225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691" name="Line 54"/>
            <p:cNvSpPr>
              <a:spLocks noChangeShapeType="1"/>
            </p:cNvSpPr>
            <p:nvPr/>
          </p:nvSpPr>
          <p:spPr bwMode="auto">
            <a:xfrm flipH="1">
              <a:off x="3120" y="2160"/>
              <a:ext cx="115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4572000" y="1752600"/>
            <a:ext cx="3733800" cy="1676400"/>
            <a:chOff x="2688" y="1152"/>
            <a:chExt cx="2352" cy="1056"/>
          </a:xfrm>
        </p:grpSpPr>
        <p:sp>
          <p:nvSpPr>
            <p:cNvPr id="27686" name="Text Box 45"/>
            <p:cNvSpPr txBox="1">
              <a:spLocks noChangeArrowheads="1"/>
            </p:cNvSpPr>
            <p:nvPr/>
          </p:nvSpPr>
          <p:spPr bwMode="auto">
            <a:xfrm>
              <a:off x="2688" y="1296"/>
              <a:ext cx="2352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</a:pPr>
              <a:r>
                <a:rPr lang="en-US" sz="1600">
                  <a:latin typeface="Tahoma" panose="020B0604030504040204" pitchFamily="34" charset="0"/>
                </a:rPr>
                <a:t>sum (3)</a:t>
              </a:r>
            </a:p>
            <a:p>
              <a:pPr algn="l" eaLnBrk="1" hangingPunct="1">
                <a:lnSpc>
                  <a:spcPct val="80000"/>
                </a:lnSpc>
              </a:pPr>
              <a:r>
                <a:rPr lang="en-US" sz="1600">
                  <a:latin typeface="Tahoma" panose="020B0604030504040204" pitchFamily="34" charset="0"/>
                </a:rPr>
                <a:t>if (3 = 1) then</a:t>
              </a:r>
            </a:p>
            <a:p>
              <a:pPr algn="l" eaLnBrk="1" hangingPunct="1">
                <a:lnSpc>
                  <a:spcPct val="80000"/>
                </a:lnSpc>
              </a:pPr>
              <a:r>
                <a:rPr lang="en-US" sz="1600">
                  <a:latin typeface="Tahoma" panose="020B0604030504040204" pitchFamily="34" charset="0"/>
                </a:rPr>
                <a:t>   sum := 1 </a:t>
              </a:r>
            </a:p>
          </p:txBody>
        </p:sp>
        <p:sp>
          <p:nvSpPr>
            <p:cNvPr id="27687" name="Line 46"/>
            <p:cNvSpPr>
              <a:spLocks noChangeShapeType="1"/>
            </p:cNvSpPr>
            <p:nvPr/>
          </p:nvSpPr>
          <p:spPr bwMode="auto">
            <a:xfrm flipH="1">
              <a:off x="3216" y="1152"/>
              <a:ext cx="12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688" name="Rectangle 50"/>
            <p:cNvSpPr>
              <a:spLocks noChangeArrowheads="1"/>
            </p:cNvSpPr>
            <p:nvPr/>
          </p:nvSpPr>
          <p:spPr bwMode="auto">
            <a:xfrm>
              <a:off x="2688" y="1296"/>
              <a:ext cx="2256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5334000" y="4648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CA" sz="2400">
              <a:latin typeface="Tahoma" panose="020B0604030504040204" pitchFamily="34" charset="0"/>
            </a:endParaRPr>
          </a:p>
        </p:txBody>
      </p:sp>
      <p:sp>
        <p:nvSpPr>
          <p:cNvPr id="27653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93038" cy="762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penjumlahan</a:t>
            </a:r>
            <a:endParaRPr lang="en-US" dirty="0" smtClean="0"/>
          </a:p>
        </p:txBody>
      </p:sp>
      <p:sp>
        <p:nvSpPr>
          <p:cNvPr id="2765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4191000" cy="5562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program sumSeries (input, output);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function sum (no : integer): integer;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if (no = 1)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   sum :=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   sum:= (no + sum (no - 1));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end;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var lastNumber, total : integer;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write('Enter the last number in the series :');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readln(lastNumber);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total := sum(lastNumber);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writeln('Sum of the series from 1 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   `lastNumber, ' is, ‘ total);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end.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96000" y="1066800"/>
            <a:ext cx="2514600" cy="703263"/>
            <a:chOff x="2160" y="1152"/>
            <a:chExt cx="1152" cy="461"/>
          </a:xfrm>
        </p:grpSpPr>
        <p:sp>
          <p:nvSpPr>
            <p:cNvPr id="27684" name="Rectangle 11"/>
            <p:cNvSpPr>
              <a:spLocks noChangeArrowheads="1"/>
            </p:cNvSpPr>
            <p:nvPr/>
          </p:nvSpPr>
          <p:spPr bwMode="auto">
            <a:xfrm>
              <a:off x="2160" y="1152"/>
              <a:ext cx="1152" cy="45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685" name="Text Box 12"/>
            <p:cNvSpPr txBox="1">
              <a:spLocks noChangeArrowheads="1"/>
            </p:cNvSpPr>
            <p:nvPr/>
          </p:nvSpPr>
          <p:spPr bwMode="auto">
            <a:xfrm>
              <a:off x="2208" y="1152"/>
              <a:ext cx="110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1600">
                  <a:latin typeface="Tahoma" panose="020B0604030504040204" pitchFamily="34" charset="0"/>
                </a:rPr>
                <a:t>sumSeries</a:t>
              </a:r>
            </a:p>
            <a:p>
              <a:pPr algn="l" eaLnBrk="1" hangingPunct="1"/>
              <a:r>
                <a:rPr lang="en-US" sz="1600">
                  <a:latin typeface="Tahoma" panose="020B0604030504040204" pitchFamily="34" charset="0"/>
                </a:rPr>
                <a:t>   total = sum(3)</a:t>
              </a:r>
            </a:p>
          </p:txBody>
        </p:sp>
      </p:grpSp>
      <p:sp>
        <p:nvSpPr>
          <p:cNvPr id="94256" name="Text Box 48"/>
          <p:cNvSpPr txBox="1">
            <a:spLocks noChangeArrowheads="1"/>
          </p:cNvSpPr>
          <p:nvPr/>
        </p:nvSpPr>
        <p:spPr bwMode="auto">
          <a:xfrm>
            <a:off x="6019800" y="2209800"/>
            <a:ext cx="15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996600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94257" name="Text Box 49"/>
          <p:cNvSpPr txBox="1">
            <a:spLocks noChangeArrowheads="1"/>
          </p:cNvSpPr>
          <p:nvPr/>
        </p:nvSpPr>
        <p:spPr bwMode="auto">
          <a:xfrm>
            <a:off x="4648200" y="2895600"/>
            <a:ext cx="36576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sz="1600">
                <a:latin typeface="Tahoma" panose="020B0604030504040204" pitchFamily="34" charset="0"/>
              </a:rPr>
              <a:t>else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600">
                <a:latin typeface="Tahoma" panose="020B0604030504040204" pitchFamily="34" charset="0"/>
              </a:rPr>
              <a:t>   sum := (3 +sum (3 – 1));</a:t>
            </a:r>
          </a:p>
        </p:txBody>
      </p:sp>
      <p:sp>
        <p:nvSpPr>
          <p:cNvPr id="94265" name="Text Box 57"/>
          <p:cNvSpPr txBox="1">
            <a:spLocks noChangeArrowheads="1"/>
          </p:cNvSpPr>
          <p:nvPr/>
        </p:nvSpPr>
        <p:spPr bwMode="auto">
          <a:xfrm>
            <a:off x="5562600" y="3962400"/>
            <a:ext cx="15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996600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94266" name="Text Box 58"/>
          <p:cNvSpPr txBox="1">
            <a:spLocks noChangeArrowheads="1"/>
          </p:cNvSpPr>
          <p:nvPr/>
        </p:nvSpPr>
        <p:spPr bwMode="auto">
          <a:xfrm>
            <a:off x="4191000" y="4724400"/>
            <a:ext cx="36576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sz="1600">
                <a:latin typeface="Tahoma" panose="020B0604030504040204" pitchFamily="34" charset="0"/>
              </a:rPr>
              <a:t>else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600">
                <a:latin typeface="Tahoma" panose="020B0604030504040204" pitchFamily="34" charset="0"/>
              </a:rPr>
              <a:t>   sum := (2 +sum (2 – 1));</a:t>
            </a: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3733800" y="5257800"/>
            <a:ext cx="3886200" cy="1227138"/>
            <a:chOff x="2352" y="3312"/>
            <a:chExt cx="2448" cy="773"/>
          </a:xfrm>
        </p:grpSpPr>
        <p:sp>
          <p:nvSpPr>
            <p:cNvPr id="27680" name="Rectangle 61"/>
            <p:cNvSpPr>
              <a:spLocks noChangeArrowheads="1"/>
            </p:cNvSpPr>
            <p:nvPr/>
          </p:nvSpPr>
          <p:spPr bwMode="auto">
            <a:xfrm>
              <a:off x="2352" y="3504"/>
              <a:ext cx="230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27681" name="Group 98"/>
            <p:cNvGrpSpPr>
              <a:grpSpLocks/>
            </p:cNvGrpSpPr>
            <p:nvPr/>
          </p:nvGrpSpPr>
          <p:grpSpPr bwMode="auto">
            <a:xfrm>
              <a:off x="2448" y="3312"/>
              <a:ext cx="2352" cy="773"/>
              <a:chOff x="2448" y="3312"/>
              <a:chExt cx="2352" cy="773"/>
            </a:xfrm>
          </p:grpSpPr>
          <p:sp>
            <p:nvSpPr>
              <p:cNvPr id="27682" name="Line 62"/>
              <p:cNvSpPr>
                <a:spLocks noChangeShapeType="1"/>
              </p:cNvSpPr>
              <p:nvPr/>
            </p:nvSpPr>
            <p:spPr bwMode="auto">
              <a:xfrm flipH="1">
                <a:off x="2976" y="3312"/>
                <a:ext cx="120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83" name="Text Box 63"/>
              <p:cNvSpPr txBox="1">
                <a:spLocks noChangeArrowheads="1"/>
              </p:cNvSpPr>
              <p:nvPr/>
            </p:nvSpPr>
            <p:spPr bwMode="auto">
              <a:xfrm>
                <a:off x="2448" y="3504"/>
                <a:ext cx="2352" cy="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</a:pPr>
                <a:r>
                  <a:rPr lang="en-US" sz="1600">
                    <a:latin typeface="Tahoma" panose="020B0604030504040204" pitchFamily="34" charset="0"/>
                  </a:rPr>
                  <a:t>sum (1)</a:t>
                </a:r>
              </a:p>
              <a:p>
                <a:pPr algn="l" eaLnBrk="1" hangingPunct="1">
                  <a:lnSpc>
                    <a:spcPct val="80000"/>
                  </a:lnSpc>
                </a:pPr>
                <a:r>
                  <a:rPr lang="en-US" sz="1600">
                    <a:latin typeface="Tahoma" panose="020B0604030504040204" pitchFamily="34" charset="0"/>
                  </a:rPr>
                  <a:t>if (1 = 1) then</a:t>
                </a:r>
              </a:p>
              <a:p>
                <a:pPr algn="l" eaLnBrk="1" hangingPunct="1">
                  <a:lnSpc>
                    <a:spcPct val="80000"/>
                  </a:lnSpc>
                </a:pPr>
                <a:r>
                  <a:rPr lang="en-US" sz="1600">
                    <a:latin typeface="Tahoma" panose="020B0604030504040204" pitchFamily="34" charset="0"/>
                  </a:rPr>
                  <a:t>   sum := 1 </a:t>
                </a:r>
              </a:p>
            </p:txBody>
          </p:sp>
        </p:grpSp>
      </p:grpSp>
      <p:sp>
        <p:nvSpPr>
          <p:cNvPr id="94272" name="Text Box 64"/>
          <p:cNvSpPr txBox="1">
            <a:spLocks noChangeArrowheads="1"/>
          </p:cNvSpPr>
          <p:nvPr/>
        </p:nvSpPr>
        <p:spPr bwMode="auto">
          <a:xfrm>
            <a:off x="5334000" y="5791200"/>
            <a:ext cx="15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996600"/>
                </a:solidFill>
                <a:latin typeface="Tahoma" panose="020B0604030504040204" pitchFamily="34" charset="0"/>
              </a:rPr>
              <a:t>T</a:t>
            </a:r>
          </a:p>
        </p:txBody>
      </p: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4724400" y="4724400"/>
            <a:ext cx="1905000" cy="1600200"/>
            <a:chOff x="3888" y="2928"/>
            <a:chExt cx="1200" cy="1056"/>
          </a:xfrm>
        </p:grpSpPr>
        <p:cxnSp>
          <p:nvCxnSpPr>
            <p:cNvPr id="27675" name="AutoShape 65"/>
            <p:cNvCxnSpPr>
              <a:cxnSpLocks noChangeShapeType="1"/>
            </p:cNvCxnSpPr>
            <p:nvPr/>
          </p:nvCxnSpPr>
          <p:spPr bwMode="auto">
            <a:xfrm flipV="1">
              <a:off x="3888" y="3312"/>
              <a:ext cx="960" cy="672"/>
            </a:xfrm>
            <a:prstGeom prst="curvedConnector3">
              <a:avLst>
                <a:gd name="adj1" fmla="val 1089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6" name="Text Box 67"/>
            <p:cNvSpPr txBox="1">
              <a:spLocks noChangeArrowheads="1"/>
            </p:cNvSpPr>
            <p:nvPr/>
          </p:nvSpPr>
          <p:spPr bwMode="auto">
            <a:xfrm>
              <a:off x="4752" y="2928"/>
              <a:ext cx="1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600">
                  <a:solidFill>
                    <a:schemeClr val="accent2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grpSp>
          <p:nvGrpSpPr>
            <p:cNvPr id="27677" name="Group 68"/>
            <p:cNvGrpSpPr>
              <a:grpSpLocks/>
            </p:cNvGrpSpPr>
            <p:nvPr/>
          </p:nvGrpSpPr>
          <p:grpSpPr bwMode="auto">
            <a:xfrm>
              <a:off x="4608" y="3120"/>
              <a:ext cx="480" cy="144"/>
              <a:chOff x="1488" y="3024"/>
              <a:chExt cx="480" cy="144"/>
            </a:xfrm>
          </p:grpSpPr>
          <p:sp>
            <p:nvSpPr>
              <p:cNvPr id="27678" name="Line 69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48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79" name="Line 70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6324600" y="2895600"/>
            <a:ext cx="762000" cy="2057400"/>
            <a:chOff x="4464" y="1872"/>
            <a:chExt cx="480" cy="1296"/>
          </a:xfrm>
        </p:grpSpPr>
        <p:sp>
          <p:nvSpPr>
            <p:cNvPr id="27670" name="Text Box 81"/>
            <p:cNvSpPr txBox="1">
              <a:spLocks noChangeArrowheads="1"/>
            </p:cNvSpPr>
            <p:nvPr/>
          </p:nvSpPr>
          <p:spPr bwMode="auto">
            <a:xfrm>
              <a:off x="4608" y="187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600">
                  <a:solidFill>
                    <a:schemeClr val="accent2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grpSp>
          <p:nvGrpSpPr>
            <p:cNvPr id="27671" name="Group 82"/>
            <p:cNvGrpSpPr>
              <a:grpSpLocks/>
            </p:cNvGrpSpPr>
            <p:nvPr/>
          </p:nvGrpSpPr>
          <p:grpSpPr bwMode="auto">
            <a:xfrm>
              <a:off x="4464" y="2064"/>
              <a:ext cx="480" cy="144"/>
              <a:chOff x="1488" y="3024"/>
              <a:chExt cx="480" cy="144"/>
            </a:xfrm>
          </p:grpSpPr>
          <p:sp>
            <p:nvSpPr>
              <p:cNvPr id="27673" name="Line 83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48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74" name="Line 84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27672" name="AutoShape 85"/>
            <p:cNvCxnSpPr>
              <a:cxnSpLocks noChangeShapeType="1"/>
            </p:cNvCxnSpPr>
            <p:nvPr/>
          </p:nvCxnSpPr>
          <p:spPr bwMode="auto">
            <a:xfrm rot="-5400000">
              <a:off x="4153" y="2615"/>
              <a:ext cx="960" cy="145"/>
            </a:xfrm>
            <a:prstGeom prst="curvedConnector3">
              <a:avLst>
                <a:gd name="adj1" fmla="val 48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94"/>
          <p:cNvGrpSpPr>
            <a:grpSpLocks/>
          </p:cNvGrpSpPr>
          <p:nvPr/>
        </p:nvGrpSpPr>
        <p:grpSpPr bwMode="auto">
          <a:xfrm>
            <a:off x="7086600" y="1219200"/>
            <a:ext cx="838200" cy="2133600"/>
            <a:chOff x="4320" y="816"/>
            <a:chExt cx="480" cy="1227"/>
          </a:xfrm>
        </p:grpSpPr>
        <p:cxnSp>
          <p:nvCxnSpPr>
            <p:cNvPr id="27665" name="AutoShape 71"/>
            <p:cNvCxnSpPr>
              <a:cxnSpLocks noChangeShapeType="1"/>
            </p:cNvCxnSpPr>
            <p:nvPr/>
          </p:nvCxnSpPr>
          <p:spPr bwMode="auto">
            <a:xfrm flipV="1">
              <a:off x="4368" y="1152"/>
              <a:ext cx="130" cy="8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6" name="Text Box 89"/>
            <p:cNvSpPr txBox="1">
              <a:spLocks noChangeArrowheads="1"/>
            </p:cNvSpPr>
            <p:nvPr/>
          </p:nvSpPr>
          <p:spPr bwMode="auto">
            <a:xfrm>
              <a:off x="4512" y="816"/>
              <a:ext cx="6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600">
                  <a:solidFill>
                    <a:schemeClr val="accent2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grpSp>
          <p:nvGrpSpPr>
            <p:cNvPr id="27667" name="Group 90"/>
            <p:cNvGrpSpPr>
              <a:grpSpLocks/>
            </p:cNvGrpSpPr>
            <p:nvPr/>
          </p:nvGrpSpPr>
          <p:grpSpPr bwMode="auto">
            <a:xfrm>
              <a:off x="4320" y="960"/>
              <a:ext cx="480" cy="144"/>
              <a:chOff x="1488" y="3024"/>
              <a:chExt cx="480" cy="144"/>
            </a:xfrm>
          </p:grpSpPr>
          <p:sp>
            <p:nvSpPr>
              <p:cNvPr id="27668" name="Line 91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48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69" name="Line 92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4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56" grpId="0" autoUpdateAnimBg="0"/>
      <p:bldP spid="94257" grpId="0" autoUpdateAnimBg="0"/>
      <p:bldP spid="94265" grpId="0" autoUpdateAnimBg="0"/>
      <p:bldP spid="94266" grpId="0" autoUpdateAnimBg="0"/>
      <p:bldP spid="9427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Strategi</a:t>
            </a:r>
            <a:r>
              <a:rPr lang="en-US" dirty="0" smtClean="0"/>
              <a:t>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“Divide and Conquer”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dijawab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memecah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i="1" dirty="0" smtClean="0"/>
              <a:t>base case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i="1" dirty="0" smtClean="0"/>
              <a:t>base case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1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dipecahkan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.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dipecahkan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subprogram.</a:t>
            </a:r>
          </a:p>
          <a:p>
            <a:r>
              <a:rPr lang="en-US" dirty="0" err="1" smtClean="0"/>
              <a:t>Kenali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base case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kenali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(general case)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6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Menara</a:t>
            </a:r>
            <a:r>
              <a:rPr lang="en-US" dirty="0" smtClean="0"/>
              <a:t>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Legenda</a:t>
            </a:r>
            <a:r>
              <a:rPr lang="en-US" dirty="0" smtClean="0"/>
              <a:t> </a:t>
            </a:r>
            <a:r>
              <a:rPr lang="en-US" dirty="0" err="1" smtClean="0"/>
              <a:t>Kuil</a:t>
            </a:r>
            <a:r>
              <a:rPr lang="en-US" dirty="0"/>
              <a:t> </a:t>
            </a:r>
            <a:r>
              <a:rPr lang="en-US" dirty="0" smtClean="0"/>
              <a:t>Brahma </a:t>
            </a:r>
          </a:p>
          <a:p>
            <a:pPr lvl="1"/>
            <a:r>
              <a:rPr lang="en-US" dirty="0" err="1" smtClean="0"/>
              <a:t>Memiliki</a:t>
            </a:r>
            <a:r>
              <a:rPr lang="en-US" dirty="0" smtClean="0"/>
              <a:t> 64 </a:t>
            </a:r>
            <a:r>
              <a:rPr lang="en-US" dirty="0" err="1" smtClean="0"/>
              <a:t>cakram</a:t>
            </a:r>
            <a:r>
              <a:rPr lang="en-US" dirty="0" smtClean="0"/>
              <a:t> </a:t>
            </a:r>
            <a:r>
              <a:rPr lang="en-US" dirty="0" err="1" smtClean="0"/>
              <a:t>emas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3 </a:t>
            </a:r>
            <a:r>
              <a:rPr lang="en-US" dirty="0" err="1" smtClean="0"/>
              <a:t>tiang</a:t>
            </a:r>
            <a:endParaRPr lang="en-US" dirty="0" smtClean="0"/>
          </a:p>
          <a:p>
            <a:pPr lvl="1"/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kiamat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biarawan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cakram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tiang</a:t>
            </a:r>
            <a:r>
              <a:rPr lang="en-US" dirty="0" smtClean="0"/>
              <a:t> 1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tiang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(</a:t>
            </a:r>
            <a:r>
              <a:rPr lang="en-US" dirty="0" err="1" smtClean="0"/>
              <a:t>katanya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33" y="4001293"/>
            <a:ext cx="5391412" cy="23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8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Cakram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dipindahkan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per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Cakram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cakram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64 </a:t>
            </a:r>
            <a:r>
              <a:rPr lang="en-US" dirty="0" err="1" smtClean="0"/>
              <a:t>cakram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 lama </a:t>
            </a:r>
            <a:r>
              <a:rPr lang="en-US" dirty="0" err="1" smtClean="0"/>
              <a:t>pemindahan</a:t>
            </a:r>
            <a:r>
              <a:rPr lang="en-US" dirty="0" smtClean="0"/>
              <a:t> 1 </a:t>
            </a:r>
            <a:r>
              <a:rPr lang="en-US" dirty="0" err="1" smtClean="0"/>
              <a:t>cakram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1 </a:t>
            </a:r>
            <a:r>
              <a:rPr lang="en-US" dirty="0" err="1" smtClean="0"/>
              <a:t>detik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585Milyar </a:t>
            </a:r>
            <a:r>
              <a:rPr lang="en-US" dirty="0" err="1" smtClean="0"/>
              <a:t>tahun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7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</a:t>
            </a:r>
            <a:r>
              <a:rPr lang="en-US" dirty="0" smtClean="0"/>
              <a:t> </a:t>
            </a:r>
            <a:r>
              <a:rPr lang="en-US" dirty="0" err="1" smtClean="0"/>
              <a:t>langkah-langkahnya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53531"/>
            <a:ext cx="7886700" cy="37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54" y="1825625"/>
            <a:ext cx="71532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0" name="Group 12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1" name="Group 1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14"/>
          <p:cNvSpPr>
            <a:spLocks noChangeArrowheads="1"/>
          </p:cNvSpPr>
          <p:nvPr/>
        </p:nvSpPr>
        <p:spPr bwMode="auto">
          <a:xfrm>
            <a:off x="1552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132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89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dirty="0" err="1" smtClean="0"/>
              <a:t>bagian</a:t>
            </a:r>
            <a:r>
              <a:rPr lang="en-US" dirty="0" smtClean="0"/>
              <a:t> 2:</a:t>
            </a:r>
          </a:p>
          <a:p>
            <a:pPr lvl="1"/>
            <a:r>
              <a:rPr lang="id-ID" dirty="0"/>
              <a:t>Perbedaan antara recursive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iterative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endParaRPr lang="en-US" dirty="0"/>
          </a:p>
          <a:p>
            <a:pPr lvl="1"/>
            <a:r>
              <a:rPr lang="en-US" dirty="0" err="1"/>
              <a:t>Penggunaan</a:t>
            </a:r>
            <a:r>
              <a:rPr lang="en-US" dirty="0"/>
              <a:t> recursive</a:t>
            </a:r>
          </a:p>
          <a:p>
            <a:pPr lvl="1"/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recursive</a:t>
            </a:r>
          </a:p>
        </p:txBody>
      </p:sp>
    </p:spTree>
    <p:extLst>
      <p:ext uri="{BB962C8B-B14F-4D97-AF65-F5344CB8AC3E}">
        <p14:creationId xmlns:p14="http://schemas.microsoft.com/office/powerpoint/2010/main" val="351732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01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932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52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224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963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4310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560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+mj-lt"/>
                <a:cs typeface="Consolas" panose="020B0609020204030204" pitchFamily="49" charset="0"/>
              </a:rPr>
              <a:t>Buat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program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pascal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untuk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menyelesaikan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kasus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menara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Hanoi.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program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73510"/>
            <a:ext cx="5989861" cy="245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4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Pascal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program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Hanoi_Tower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integer;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procedure Hanoi(n: integer; from, to_, by: char);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(n=1)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('Move the plate from ', from, ' to ', to_)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Hanoi(n-1, from, by, to_);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Hanoi(1, from, to_, by);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Hanoi(n-1, by, to_, from);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( 'Enter number of disks: '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Hanoi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,'A','B','C')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513949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38" y="3249993"/>
            <a:ext cx="7886700" cy="1325563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Case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base case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base case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 (</a:t>
            </a:r>
            <a:r>
              <a:rPr lang="en-US" dirty="0" err="1" smtClean="0"/>
              <a:t>bernilai</a:t>
            </a:r>
            <a:r>
              <a:rPr lang="en-US" dirty="0" smtClean="0"/>
              <a:t> false)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proses </a:t>
            </a:r>
            <a:r>
              <a:rPr lang="en-US" dirty="0" err="1" smtClean="0"/>
              <a:t>rekursi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base_case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then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return_value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7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Pangkat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program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pangkat_bilangan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(b, p:byte):integer;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if p=1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 {Base Case}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:=b*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(b,p-1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{Recursive Call}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n:byte;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integer;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write('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Masukkan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bilangan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');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write('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Masukkan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');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bil,n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,' ^ ',n, ' =',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77448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889673"/>
              </p:ext>
            </p:extLst>
          </p:nvPr>
        </p:nvGraphicFramePr>
        <p:xfrm>
          <a:off x="486247" y="1690689"/>
          <a:ext cx="7920774" cy="4946786"/>
        </p:xfrm>
        <a:graphic>
          <a:graphicData uri="http://schemas.openxmlformats.org/drawingml/2006/table">
            <a:tbl>
              <a:tblPr/>
              <a:tblGrid>
                <a:gridCol w="4031162"/>
                <a:gridCol w="3889612"/>
              </a:tblGrid>
              <a:tr h="3825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j-lt"/>
                        </a:rPr>
                        <a:t>RECURSION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ITERATIONS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242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Fungsi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rekursif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adalah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fungsi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yang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memanggil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dirinya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sendiri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Iterasi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adalah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pengulangan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dari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suatu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proses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mengunakan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struktur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loop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801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Rekursi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menggunakan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struktur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pemilihan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iterasi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menggunakan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struktur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perulangan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1892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Rekursi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tak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hingga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terjadi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apabila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langkah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rekursi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tidak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pernah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memenuhi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kondisi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pada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base case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Perulangan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tak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hingga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terjadi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apabila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kondisi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perluangan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tidak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pernah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bernilai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false</a:t>
                      </a:r>
                      <a:endParaRPr lang="en-US" sz="1600" dirty="0" smtClean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30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Rekursi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berhenti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apabila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kondisi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(base case)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dikenali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Iterasi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berhenti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ketika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kondisi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perulangan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bernilai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false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63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Rekursi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lebih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banyak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menggunakan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memory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daripada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iterasi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Iterasi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lebih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hemat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memory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30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rekursi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tak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hingga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dapat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menyebabkan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terjadinya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crash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pada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sistem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Perulangan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tak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hingga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akan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mengakibatkan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penggunakan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Siklus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CPU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secara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berulang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67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Rekursi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membuat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kode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menjadi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lebih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sederhana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Iterasi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membuat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kode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menjadi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lebih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panjang</a:t>
                      </a:r>
                      <a:endParaRPr lang="en-US" sz="3200" dirty="0">
                        <a:effectLst/>
                        <a:latin typeface="+mj-lt"/>
                      </a:endParaRPr>
                    </a:p>
                  </a:txBody>
                  <a:tcPr marL="66189" marR="661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Faktorial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Factorial(n : Integer) 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LongInt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Result 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LongInt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Integer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Result :=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If (n &lt;= 1)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Result :=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:= n-1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DownTo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1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Result := Result *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Factorial :=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283229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Faktorial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Factorial(n : Integer) : Integer;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Result : Integer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If n = 1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Factorial := 1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Factorial := n*Factorial(n-1);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24377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endParaRPr lang="en-US" dirty="0"/>
          </a:p>
          <a:p>
            <a:pPr lvl="1"/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/>
              <a:t>sangatlah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singkat</a:t>
            </a:r>
            <a:endParaRPr lang="en-US" dirty="0"/>
          </a:p>
          <a:p>
            <a:r>
              <a:rPr lang="en-US" dirty="0" err="1"/>
              <a:t>Kelemahan</a:t>
            </a:r>
            <a:endParaRPr lang="en-US" dirty="0"/>
          </a:p>
          <a:p>
            <a:pPr lvl="1"/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/>
              <a:t>dipahami</a:t>
            </a:r>
            <a:endParaRPr lang="en-US" dirty="0"/>
          </a:p>
          <a:p>
            <a:pPr lvl="1"/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/>
              <a:t>stack </a:t>
            </a:r>
            <a:r>
              <a:rPr lang="en-US" dirty="0" err="1"/>
              <a:t>besar</a:t>
            </a:r>
            <a:r>
              <a:rPr lang="en-US" dirty="0"/>
              <a:t> (stack overrun)</a:t>
            </a:r>
          </a:p>
        </p:txBody>
      </p:sp>
    </p:spTree>
    <p:extLst>
      <p:ext uri="{BB962C8B-B14F-4D97-AF65-F5344CB8AC3E}">
        <p14:creationId xmlns:p14="http://schemas.microsoft.com/office/powerpoint/2010/main" val="53332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Strategi</a:t>
            </a:r>
            <a:r>
              <a:rPr lang="en-US" dirty="0" smtClean="0"/>
              <a:t>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“Divide and Conquer”, </a:t>
            </a:r>
          </a:p>
          <a:p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menyelesaikanya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Bagi</a:t>
            </a:r>
            <a:r>
              <a:rPr lang="en-US" dirty="0" smtClean="0"/>
              <a:t> P (Problem)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subproblems</a:t>
            </a:r>
            <a:r>
              <a:rPr lang="en-US" dirty="0"/>
              <a:t>, P1,P2,...</a:t>
            </a:r>
            <a:r>
              <a:rPr lang="en-US" dirty="0" err="1"/>
              <a:t>Pn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Selesaikan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/>
              <a:t>S1...</a:t>
            </a:r>
            <a:r>
              <a:rPr lang="en-US" dirty="0" err="1"/>
              <a:t>Sn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Gunakan</a:t>
            </a:r>
            <a:r>
              <a:rPr lang="en-US" dirty="0" smtClean="0"/>
              <a:t> S1..Sn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10327</TotalTime>
  <Words>1069</Words>
  <Application>Microsoft Office PowerPoint</Application>
  <PresentationFormat>On-screen Show (4:3)</PresentationFormat>
  <Paragraphs>191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Georgia</vt:lpstr>
      <vt:lpstr>Tahoma</vt:lpstr>
      <vt:lpstr>Times New Roman</vt:lpstr>
      <vt:lpstr>Office Theme</vt:lpstr>
      <vt:lpstr>Recursion</vt:lpstr>
      <vt:lpstr>Pembahasan</vt:lpstr>
      <vt:lpstr>Base Case pada Rekursi</vt:lpstr>
      <vt:lpstr>Program Pangkat Bilangan</vt:lpstr>
      <vt:lpstr>Perbedaan Rekursi dan iterasi</vt:lpstr>
      <vt:lpstr>Faktorial dengan Iterasi</vt:lpstr>
      <vt:lpstr>Faktorial dengan Rekursi</vt:lpstr>
      <vt:lpstr>Kelebihan dan kekurangan rekursif</vt:lpstr>
      <vt:lpstr>Memecahkan masalah menggunakan teknik rekursi</vt:lpstr>
      <vt:lpstr>Contoh kasus di kehidupan sehari-hari</vt:lpstr>
      <vt:lpstr>Contoh Program penjumlahan</vt:lpstr>
      <vt:lpstr>Merancang algoritma rekursi</vt:lpstr>
      <vt:lpstr>Membuat fungsi dan prosedur rekursif</vt:lpstr>
      <vt:lpstr>Menara Hanoi</vt:lpstr>
      <vt:lpstr>Aturan</vt:lpstr>
      <vt:lpstr>Bagaiman langkah-langkahnya?</vt:lpstr>
      <vt:lpstr>Solusi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Latihan</vt:lpstr>
      <vt:lpstr>Source code Pascal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farid</dc:creator>
  <cp:lastModifiedBy>farid</cp:lastModifiedBy>
  <cp:revision>241</cp:revision>
  <dcterms:created xsi:type="dcterms:W3CDTF">2014-10-19T02:58:27Z</dcterms:created>
  <dcterms:modified xsi:type="dcterms:W3CDTF">2015-06-21T16:30:34Z</dcterms:modified>
</cp:coreProperties>
</file>