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38"/>
  </p:notesMasterIdLst>
  <p:sldIdLst>
    <p:sldId id="256" r:id="rId2"/>
    <p:sldId id="257" r:id="rId3"/>
    <p:sldId id="286" r:id="rId4"/>
    <p:sldId id="290" r:id="rId5"/>
    <p:sldId id="291" r:id="rId6"/>
    <p:sldId id="292" r:id="rId7"/>
    <p:sldId id="293" r:id="rId8"/>
    <p:sldId id="295" r:id="rId9"/>
    <p:sldId id="294" r:id="rId10"/>
    <p:sldId id="287" r:id="rId11"/>
    <p:sldId id="299" r:id="rId12"/>
    <p:sldId id="296" r:id="rId13"/>
    <p:sldId id="300" r:id="rId14"/>
    <p:sldId id="297" r:id="rId15"/>
    <p:sldId id="304" r:id="rId16"/>
    <p:sldId id="305" r:id="rId17"/>
    <p:sldId id="306" r:id="rId18"/>
    <p:sldId id="307" r:id="rId19"/>
    <p:sldId id="308" r:id="rId20"/>
    <p:sldId id="310" r:id="rId21"/>
    <p:sldId id="311" r:id="rId22"/>
    <p:sldId id="309" r:id="rId23"/>
    <p:sldId id="288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289" r:id="rId34"/>
    <p:sldId id="322" r:id="rId35"/>
    <p:sldId id="321" r:id="rId36"/>
    <p:sldId id="285" r:id="rId3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0325F-5FBD-44C8-9683-FD7291E5BB3B}" type="datetimeFigureOut">
              <a:rPr lang="id-ID" smtClean="0"/>
              <a:t>22/06/2015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62998-FF2F-4A7E-AD79-FBA74824E1B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5377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33DF-4539-47C6-B416-F203DE2E5CD0}" type="datetime1">
              <a:rPr lang="id-ID" smtClean="0"/>
              <a:t>22/06/2015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89D1-9A2C-46F0-B763-8409FACCE420}" type="datetime1">
              <a:rPr lang="id-ID" smtClean="0"/>
              <a:t>22/06/2015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B133-3153-4B62-BC6B-0376BF4D5AE7}" type="datetime1">
              <a:rPr lang="id-ID" smtClean="0"/>
              <a:t>22/06/2015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7F1C-A03A-495E-8233-593A86B1DB03}" type="datetime1">
              <a:rPr lang="id-ID" smtClean="0"/>
              <a:t>22/06/2015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EBAC-7FD8-4DEE-A476-746FB416F3A2}" type="datetime1">
              <a:rPr lang="id-ID" smtClean="0"/>
              <a:t>22/06/2015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F3C3-7B58-4D8A-810C-980D0BD8E2F8}" type="datetime1">
              <a:rPr lang="id-ID" smtClean="0"/>
              <a:t>22/06/2015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23B1-BBB2-45E6-A07A-754AF727A8DA}" type="datetime1">
              <a:rPr lang="id-ID" smtClean="0"/>
              <a:t>22/06/2015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0EC0-5335-4185-B2FB-BFFB2B0EE636}" type="datetime1">
              <a:rPr lang="id-ID" smtClean="0"/>
              <a:t>22/06/2015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01CD-25CC-48DF-90A7-3EC288CC1D38}" type="datetime1">
              <a:rPr lang="id-ID" smtClean="0"/>
              <a:t>22/06/2015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1BE3-F4BB-401D-AE69-42DF06A56CC4}" type="datetime1">
              <a:rPr lang="id-ID" smtClean="0"/>
              <a:t>22/06/2015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9F74-A077-4D77-8D61-3325F6B7B7B0}" type="datetime1">
              <a:rPr lang="id-ID" smtClean="0"/>
              <a:t>22/06/2015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3481042-18A9-4363-BC04-133BB4020E67}" type="slidenum">
              <a:rPr lang="id-ID" smtClean="0"/>
              <a:t>‹#›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7AF9877-3006-4E38-98EF-B56BB46DEB25}" type="datetime1">
              <a:rPr lang="id-ID" smtClean="0"/>
              <a:t>22/06/2015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id-ID" i="1" dirty="0" smtClean="0"/>
              <a:t>Searching</a:t>
            </a:r>
            <a:r>
              <a:rPr lang="id-ID" i="1" dirty="0"/>
              <a:t/>
            </a:r>
            <a:br>
              <a:rPr lang="id-ID" i="1" dirty="0"/>
            </a:br>
            <a:endParaRPr lang="id-ID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i="1" dirty="0" smtClean="0"/>
              <a:t>“</a:t>
            </a:r>
            <a:r>
              <a:rPr lang="en-US" i="1" dirty="0" smtClean="0"/>
              <a:t>Only </a:t>
            </a:r>
            <a:r>
              <a:rPr lang="en-US" i="1" dirty="0"/>
              <a:t>the curious have something to find</a:t>
            </a:r>
            <a:r>
              <a:rPr lang="en-US" i="1" dirty="0" smtClean="0"/>
              <a:t>.</a:t>
            </a:r>
            <a:r>
              <a:rPr lang="id-ID" i="1" dirty="0" smtClean="0"/>
              <a:t>”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532" y="5085184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1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Sequential /Linear </a:t>
            </a:r>
            <a:r>
              <a:rPr lang="en-US" i="1" dirty="0" smtClean="0"/>
              <a:t>Search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Disebut juga Pencarian Beruntun</a:t>
            </a:r>
          </a:p>
          <a:p>
            <a:r>
              <a:rPr lang="id-ID" i="1" dirty="0" smtClean="0"/>
              <a:t>Sequential Search</a:t>
            </a:r>
            <a:r>
              <a:rPr lang="id-ID" dirty="0" smtClean="0"/>
              <a:t> membandingkan </a:t>
            </a:r>
            <a:r>
              <a:rPr lang="id-ID" dirty="0" smtClean="0"/>
              <a:t>setiap elemen array satu  per satu secara beruntun, mulai dari elemen pertama, sampai elemen yang dicari ditemukan atau sampai seluruh elemen sudah diperiksa.</a:t>
            </a:r>
          </a:p>
          <a:p>
            <a:r>
              <a:rPr lang="id-ID" dirty="0" smtClean="0"/>
              <a:t>Terdapat 2 macam </a:t>
            </a:r>
            <a:r>
              <a:rPr lang="id-ID" i="1" dirty="0" smtClean="0"/>
              <a:t>s</a:t>
            </a:r>
            <a:r>
              <a:rPr lang="id-ID" i="1" dirty="0" smtClean="0"/>
              <a:t>equential search</a:t>
            </a:r>
            <a:r>
              <a:rPr lang="id-ID" dirty="0" smtClean="0"/>
              <a:t>:</a:t>
            </a:r>
            <a:endParaRPr lang="id-ID" dirty="0" smtClean="0"/>
          </a:p>
          <a:p>
            <a:pPr lvl="1"/>
            <a:r>
              <a:rPr lang="id-ID" i="1" dirty="0"/>
              <a:t>sequential search</a:t>
            </a:r>
            <a:r>
              <a:rPr lang="id-ID" dirty="0" smtClean="0"/>
              <a:t> </a:t>
            </a:r>
            <a:r>
              <a:rPr lang="id-ID" dirty="0" smtClean="0"/>
              <a:t>pada array tidak terurut</a:t>
            </a:r>
          </a:p>
          <a:p>
            <a:pPr lvl="1"/>
            <a:r>
              <a:rPr lang="id-ID" i="1" dirty="0"/>
              <a:t>sequential </a:t>
            </a:r>
            <a:r>
              <a:rPr lang="id-ID" i="1" dirty="0" smtClean="0"/>
              <a:t>search</a:t>
            </a:r>
            <a:r>
              <a:rPr lang="id-ID" dirty="0" smtClean="0"/>
              <a:t> </a:t>
            </a:r>
            <a:r>
              <a:rPr lang="id-ID" dirty="0" smtClean="0"/>
              <a:t>pada array terurut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892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Sequential </a:t>
            </a:r>
            <a:r>
              <a:rPr lang="id-ID" i="1" dirty="0"/>
              <a:t>search </a:t>
            </a:r>
            <a:r>
              <a:rPr lang="id-ID" dirty="0" smtClean="0"/>
              <a:t>pada </a:t>
            </a:r>
            <a:r>
              <a:rPr lang="id-ID" dirty="0"/>
              <a:t>array tidak </a:t>
            </a:r>
            <a:r>
              <a:rPr lang="id-ID" dirty="0" smtClean="0"/>
              <a:t>terurut</a:t>
            </a:r>
            <a:endParaRPr lang="id-ID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id-ID" dirty="0" smtClean="0"/>
              <a:t>Pencarian dilakukan dengan memeriksa setiap elemen Array mulai dari elemen pertama sampai elemen yang dicari ketemu </a:t>
            </a:r>
            <a:r>
              <a:rPr lang="id-ID" u="sng" dirty="0" smtClean="0"/>
              <a:t>atau</a:t>
            </a:r>
            <a:r>
              <a:rPr lang="id-ID" dirty="0" smtClean="0"/>
              <a:t> sampai seluruh elemen telah diperiksa.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 smtClean="0"/>
          </a:p>
          <a:p>
            <a:pPr lvl="1"/>
            <a:r>
              <a:rPr lang="id-ID" sz="1700" dirty="0" smtClean="0">
                <a:latin typeface="Courier New" pitchFamily="49" charset="0"/>
                <a:cs typeface="Courier New" pitchFamily="49" charset="0"/>
              </a:rPr>
              <a:t>Misal nilai yang dicari adalah: X = 21. maka elemen yang diperiksa: 13, 16, 14, 21 (ditemukan!). Indeks Array yang dikembalikan: Y = 4</a:t>
            </a:r>
          </a:p>
          <a:p>
            <a:pPr lvl="1"/>
            <a:r>
              <a:rPr lang="id-ID" sz="1700" dirty="0">
                <a:latin typeface="Courier New" pitchFamily="49" charset="0"/>
                <a:cs typeface="Courier New" pitchFamily="49" charset="0"/>
              </a:rPr>
              <a:t>Misal nilai yang dicari adalah: X = </a:t>
            </a:r>
            <a:r>
              <a:rPr lang="id-ID" sz="1700" dirty="0" smtClean="0">
                <a:latin typeface="Courier New" pitchFamily="49" charset="0"/>
                <a:cs typeface="Courier New" pitchFamily="49" charset="0"/>
              </a:rPr>
              <a:t>13. </a:t>
            </a:r>
            <a:r>
              <a:rPr lang="id-ID" sz="1700" dirty="0">
                <a:latin typeface="Courier New" pitchFamily="49" charset="0"/>
                <a:cs typeface="Courier New" pitchFamily="49" charset="0"/>
              </a:rPr>
              <a:t>maka elemen yang diperiksa: </a:t>
            </a:r>
            <a:r>
              <a:rPr lang="id-ID" sz="1700" dirty="0" smtClean="0">
                <a:latin typeface="Courier New" pitchFamily="49" charset="0"/>
                <a:cs typeface="Courier New" pitchFamily="49" charset="0"/>
              </a:rPr>
              <a:t>13 </a:t>
            </a:r>
            <a:r>
              <a:rPr lang="id-ID" sz="1700" dirty="0">
                <a:latin typeface="Courier New" pitchFamily="49" charset="0"/>
                <a:cs typeface="Courier New" pitchFamily="49" charset="0"/>
              </a:rPr>
              <a:t>(ditemukan!). Indeks Array yang dikembalikan: Y = 1</a:t>
            </a:r>
            <a:endParaRPr lang="id-ID" sz="17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id-ID" sz="1700" dirty="0">
                <a:latin typeface="Courier New" pitchFamily="49" charset="0"/>
                <a:cs typeface="Courier New" pitchFamily="49" charset="0"/>
              </a:rPr>
              <a:t>Misal nilai yang dicari adalah: X = </a:t>
            </a:r>
            <a:r>
              <a:rPr lang="id-ID" sz="1700" dirty="0" smtClean="0">
                <a:latin typeface="Courier New" pitchFamily="49" charset="0"/>
                <a:cs typeface="Courier New" pitchFamily="49" charset="0"/>
              </a:rPr>
              <a:t>15. </a:t>
            </a:r>
            <a:r>
              <a:rPr lang="id-ID" sz="1700" dirty="0">
                <a:latin typeface="Courier New" pitchFamily="49" charset="0"/>
                <a:cs typeface="Courier New" pitchFamily="49" charset="0"/>
              </a:rPr>
              <a:t>maka elemen yang diperiksa: 13, 16, 14, </a:t>
            </a:r>
            <a:r>
              <a:rPr lang="id-ID" sz="1700" dirty="0" smtClean="0">
                <a:latin typeface="Courier New" pitchFamily="49" charset="0"/>
                <a:cs typeface="Courier New" pitchFamily="49" charset="0"/>
              </a:rPr>
              <a:t>21, 76, 21 (tidak ditemukan</a:t>
            </a:r>
            <a:r>
              <a:rPr lang="id-ID" sz="1700" dirty="0">
                <a:latin typeface="Courier New" pitchFamily="49" charset="0"/>
                <a:cs typeface="Courier New" pitchFamily="49" charset="0"/>
              </a:rPr>
              <a:t>!). Indeks Array yang dikembalikan: Y = </a:t>
            </a:r>
            <a:r>
              <a:rPr lang="id-ID" sz="1700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647956"/>
              </p:ext>
            </p:extLst>
          </p:nvPr>
        </p:nvGraphicFramePr>
        <p:xfrm>
          <a:off x="971600" y="2780928"/>
          <a:ext cx="33250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9275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Sequential </a:t>
            </a:r>
            <a:r>
              <a:rPr lang="id-ID" i="1" dirty="0"/>
              <a:t>search </a:t>
            </a:r>
            <a:r>
              <a:rPr lang="id-ID" dirty="0" smtClean="0"/>
              <a:t>pada </a:t>
            </a:r>
            <a:r>
              <a:rPr lang="id-ID" dirty="0"/>
              <a:t>array tidak </a:t>
            </a:r>
            <a:r>
              <a:rPr lang="id-ID" dirty="0" smtClean="0"/>
              <a:t>terurut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Larik = array [1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..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100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of integer;</a:t>
            </a:r>
          </a:p>
          <a:p>
            <a:pPr marL="114300" indent="0">
              <a:buNone/>
            </a:pP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Procedure 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SequentialSearch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1(A:Larik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; N:integer; X:integer;  var Y:integer);</a:t>
            </a:r>
          </a:p>
          <a:p>
            <a:pPr marL="114300" indent="0">
              <a:buNone/>
            </a:pP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marL="11430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i:integer;</a:t>
            </a:r>
          </a:p>
          <a:p>
            <a:pPr marL="114300" indent="0">
              <a:buNone/>
            </a:pP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11430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i:=1;</a:t>
            </a:r>
          </a:p>
          <a:p>
            <a:pPr marL="11430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while (i&lt;N) and (A[i] &lt;&gt; X) do i:= i + 1;</a:t>
            </a:r>
          </a:p>
          <a:p>
            <a:pPr marL="11430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if (A[i] &lt;&gt; X) then Y:=0</a:t>
            </a:r>
          </a:p>
          <a:p>
            <a:pPr marL="11430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else Y:=i;</a:t>
            </a:r>
          </a:p>
          <a:p>
            <a:pPr marL="114300" indent="0">
              <a:buNone/>
            </a:pP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End;</a:t>
            </a:r>
            <a:endParaRPr lang="id-ID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3419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/>
              <a:t>Sequential search </a:t>
            </a:r>
            <a:r>
              <a:rPr lang="id-ID" dirty="0" smtClean="0"/>
              <a:t>pada </a:t>
            </a:r>
            <a:r>
              <a:rPr lang="id-ID" dirty="0"/>
              <a:t>array tidak </a:t>
            </a:r>
            <a:r>
              <a:rPr lang="id-ID" dirty="0" smtClean="0"/>
              <a:t>terurut versi Boolean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Larik = array [1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..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100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of integer;</a:t>
            </a:r>
          </a:p>
          <a:p>
            <a:pPr marL="114300" indent="0">
              <a:buNone/>
            </a:pP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Procedure 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SequentialSearch2(A:Larik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; N:integer; X:integer;  var Y:integer);</a:t>
            </a:r>
          </a:p>
          <a:p>
            <a:pPr marL="114300" indent="0">
              <a:buNone/>
            </a:pP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marL="11430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i:integer;</a:t>
            </a:r>
          </a:p>
          <a:p>
            <a:pPr marL="11430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ketemu:boolean;</a:t>
            </a:r>
          </a:p>
          <a:p>
            <a:pPr marL="114300" indent="0">
              <a:buNone/>
            </a:pP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11430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i:=1;</a:t>
            </a:r>
          </a:p>
          <a:p>
            <a:pPr marL="11430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ketemu:=false;</a:t>
            </a:r>
          </a:p>
          <a:p>
            <a:pPr marL="11430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while (i&lt;=N) and (not ketemu) do </a:t>
            </a:r>
          </a:p>
          <a:p>
            <a:pPr marL="11430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if A[i] = Y then ketemu:=true else i := i + 1;</a:t>
            </a:r>
          </a:p>
          <a:p>
            <a:pPr marL="11430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if ketemu then Y:=i</a:t>
            </a:r>
          </a:p>
          <a:p>
            <a:pPr marL="11430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else Y:=0;</a:t>
            </a:r>
          </a:p>
          <a:p>
            <a:pPr marL="114300" indent="0">
              <a:buNone/>
            </a:pP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End;</a:t>
            </a:r>
            <a:endParaRPr lang="id-ID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8473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/>
              <a:t>Sequential search </a:t>
            </a:r>
            <a:r>
              <a:rPr lang="es-ES" dirty="0" smtClean="0"/>
              <a:t>pada </a:t>
            </a:r>
            <a:r>
              <a:rPr lang="es-ES" dirty="0" err="1"/>
              <a:t>array</a:t>
            </a:r>
            <a:r>
              <a:rPr lang="es-ES" dirty="0"/>
              <a:t> </a:t>
            </a:r>
            <a:r>
              <a:rPr lang="es-ES" dirty="0" err="1" smtClean="0"/>
              <a:t>terurut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Apabila array sudah </a:t>
            </a:r>
            <a:r>
              <a:rPr lang="id-ID" u="sng" dirty="0" smtClean="0"/>
              <a:t>terurut</a:t>
            </a:r>
            <a:r>
              <a:rPr lang="id-ID" dirty="0" smtClean="0"/>
              <a:t>, maka proses pencarian dapat dibuat </a:t>
            </a:r>
            <a:r>
              <a:rPr lang="id-ID" b="1" dirty="0" smtClean="0"/>
              <a:t>lebih efisien</a:t>
            </a:r>
            <a:r>
              <a:rPr lang="id-ID" dirty="0" smtClean="0"/>
              <a:t>. </a:t>
            </a:r>
          </a:p>
          <a:p>
            <a:pPr lvl="1"/>
            <a:r>
              <a:rPr lang="id-ID" dirty="0" smtClean="0"/>
              <a:t>terurut </a:t>
            </a:r>
            <a:r>
              <a:rPr lang="id-ID" dirty="0" smtClean="0"/>
              <a:t>dari nilai terkecil ke </a:t>
            </a:r>
            <a:r>
              <a:rPr lang="id-ID" dirty="0" smtClean="0"/>
              <a:t>nilai terbesar, yakni </a:t>
            </a:r>
            <a:r>
              <a:rPr lang="id-ID" dirty="0" smtClean="0"/>
              <a:t>untuk setiap </a:t>
            </a:r>
            <a:endParaRPr lang="id-ID" dirty="0" smtClean="0"/>
          </a:p>
          <a:p>
            <a:pPr marL="411480" lvl="1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I 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= 1..N, Nilai [I-1] &lt; Nilai [I]</a:t>
            </a:r>
          </a:p>
          <a:p>
            <a:pPr lvl="1"/>
            <a:r>
              <a:rPr lang="id-ID" dirty="0" smtClean="0"/>
              <a:t>terurut </a:t>
            </a:r>
            <a:r>
              <a:rPr lang="id-ID" dirty="0" smtClean="0"/>
              <a:t>dari </a:t>
            </a:r>
            <a:r>
              <a:rPr lang="id-ID" dirty="0" smtClean="0"/>
              <a:t>nilai terbesar </a:t>
            </a:r>
            <a:r>
              <a:rPr lang="id-ID" dirty="0" smtClean="0"/>
              <a:t>ke </a:t>
            </a:r>
            <a:r>
              <a:rPr lang="id-ID" dirty="0" smtClean="0"/>
              <a:t>nilai terkecil, yakni </a:t>
            </a:r>
            <a:r>
              <a:rPr lang="id-ID" dirty="0" smtClean="0"/>
              <a:t>untuk setiap </a:t>
            </a:r>
            <a:endParaRPr lang="id-ID" dirty="0" smtClean="0"/>
          </a:p>
          <a:p>
            <a:pPr marL="411480" lvl="1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I 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= 1..N, Nilai [I-1] &gt; Nilai[I]</a:t>
            </a:r>
          </a:p>
          <a:p>
            <a:r>
              <a:rPr lang="id-ID" dirty="0" smtClean="0"/>
              <a:t>Caranya yaitu </a:t>
            </a:r>
            <a:r>
              <a:rPr lang="id-ID" dirty="0"/>
              <a:t>dengan menghilangkan langkah pencarian yang tidak </a:t>
            </a:r>
            <a:r>
              <a:rPr lang="id-ID" dirty="0" smtClean="0"/>
              <a:t>perlu </a:t>
            </a:r>
          </a:p>
          <a:p>
            <a:pPr lvl="1"/>
            <a:r>
              <a:rPr lang="id-ID" dirty="0" smtClean="0"/>
              <a:t>Yaitu bila </a:t>
            </a:r>
            <a:r>
              <a:rPr lang="id-ID" dirty="0"/>
              <a:t>nilai elemen array yang diperiksa sudah melewati nilai X yang dicari</a:t>
            </a:r>
          </a:p>
          <a:p>
            <a:pPr lvl="1"/>
            <a:endParaRPr lang="id-ID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1193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/>
              <a:t>Sequential search </a:t>
            </a:r>
            <a:r>
              <a:rPr lang="es-ES" dirty="0" smtClean="0"/>
              <a:t>pada </a:t>
            </a:r>
            <a:r>
              <a:rPr lang="es-ES" dirty="0" err="1"/>
              <a:t>array</a:t>
            </a:r>
            <a:r>
              <a:rPr lang="es-ES" dirty="0"/>
              <a:t> </a:t>
            </a:r>
            <a:r>
              <a:rPr lang="es-ES" dirty="0" err="1" smtClean="0"/>
              <a:t>terurut</a:t>
            </a:r>
            <a:r>
              <a:rPr lang="id-ID" dirty="0" smtClean="0"/>
              <a:t> (dari kecil ke besar)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id-ID" sz="2000" dirty="0">
                <a:latin typeface="Courier New" pitchFamily="49" charset="0"/>
                <a:cs typeface="Courier New" pitchFamily="49" charset="0"/>
              </a:rPr>
              <a:t>Larik = array [1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..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100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id-ID" sz="2000" dirty="0">
                <a:latin typeface="Courier New" pitchFamily="49" charset="0"/>
                <a:cs typeface="Courier New" pitchFamily="49" charset="0"/>
              </a:rPr>
              <a:t>of integer;</a:t>
            </a:r>
          </a:p>
          <a:p>
            <a:pPr marL="114300" indent="0"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Procedure 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Sequentialsearch3(A:Larik</a:t>
            </a:r>
            <a:r>
              <a:rPr lang="id-ID" sz="2000" dirty="0">
                <a:latin typeface="Courier New" pitchFamily="49" charset="0"/>
                <a:cs typeface="Courier New" pitchFamily="49" charset="0"/>
              </a:rPr>
              <a:t>; N:integer; X:integer;  var Y:integer);</a:t>
            </a:r>
          </a:p>
          <a:p>
            <a:pPr marL="114300" indent="0"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marL="114300" indent="0"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	i:integer;</a:t>
            </a:r>
          </a:p>
          <a:p>
            <a:pPr marL="114300" indent="0"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114300" indent="0"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	i:=1;</a:t>
            </a:r>
          </a:p>
          <a:p>
            <a:pPr marL="114300" indent="0"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	while (i&lt;N) and (A[i] &lt;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dirty="0">
                <a:latin typeface="Courier New" pitchFamily="49" charset="0"/>
                <a:cs typeface="Courier New" pitchFamily="49" charset="0"/>
              </a:rPr>
              <a:t>X) do i:= i + 1;</a:t>
            </a:r>
          </a:p>
          <a:p>
            <a:pPr marL="114300" indent="0"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	if (A[i] =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dirty="0">
                <a:latin typeface="Courier New" pitchFamily="49" charset="0"/>
                <a:cs typeface="Courier New" pitchFamily="49" charset="0"/>
              </a:rPr>
              <a:t>X) then Y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:=i</a:t>
            </a:r>
            <a:endParaRPr lang="id-ID" sz="20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	else Y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:=0;</a:t>
            </a:r>
            <a:endParaRPr lang="id-ID" sz="20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End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id-ID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8829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</a:t>
            </a:r>
            <a:r>
              <a:rPr lang="id-ID" dirty="0" smtClean="0"/>
              <a:t>atihan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</a:t>
            </a:r>
            <a:r>
              <a:rPr lang="id-ID" dirty="0" smtClean="0"/>
              <a:t>uatlah </a:t>
            </a:r>
            <a:r>
              <a:rPr lang="id-ID" dirty="0" smtClean="0"/>
              <a:t>prosedur pencarian beruntun pada array terurut dari nilai terbesar ke nilai terkecil.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5314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/>
              <a:t>Sequential search </a:t>
            </a:r>
            <a:r>
              <a:rPr lang="es-ES" dirty="0" smtClean="0"/>
              <a:t>m</a:t>
            </a:r>
            <a:r>
              <a:rPr lang="id-ID" dirty="0" smtClean="0"/>
              <a:t>enggunakan sentinel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Merupakan pengembangan dari </a:t>
            </a:r>
            <a:r>
              <a:rPr lang="id-ID" i="1" dirty="0" smtClean="0"/>
              <a:t>s</a:t>
            </a:r>
            <a:r>
              <a:rPr lang="id-ID" i="1" dirty="0" smtClean="0"/>
              <a:t>equential </a:t>
            </a:r>
            <a:r>
              <a:rPr lang="id-ID" i="1" dirty="0"/>
              <a:t>search </a:t>
            </a:r>
            <a:endParaRPr lang="id-ID" dirty="0" smtClean="0"/>
          </a:p>
          <a:p>
            <a:r>
              <a:rPr lang="id-ID" dirty="0" smtClean="0"/>
              <a:t>Sentinel adalah elemen fiktif yang ditambahkan sesudah elemen terakhir dari array</a:t>
            </a:r>
          </a:p>
          <a:p>
            <a:pPr lvl="1"/>
            <a:r>
              <a:rPr lang="id-ID" dirty="0" smtClean="0"/>
              <a:t>Jadi jika elemen terakhir array adalah 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A[N]</a:t>
            </a:r>
            <a:r>
              <a:rPr lang="id-ID" dirty="0" smtClean="0"/>
              <a:t>, maka sentinel dipasang pada elemen 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A[N+1]</a:t>
            </a:r>
          </a:p>
          <a:p>
            <a:r>
              <a:rPr lang="id-ID" dirty="0" smtClean="0"/>
              <a:t>Sentinel nilainya </a:t>
            </a:r>
            <a:r>
              <a:rPr lang="id-ID" b="1" u="sng" dirty="0" smtClean="0"/>
              <a:t>sama</a:t>
            </a:r>
            <a:r>
              <a:rPr lang="id-ID" dirty="0" smtClean="0"/>
              <a:t> dengan nilai data yang dicari</a:t>
            </a:r>
          </a:p>
          <a:p>
            <a:pPr lvl="1"/>
            <a:r>
              <a:rPr lang="id-ID" dirty="0" smtClean="0"/>
              <a:t>Sehingga proses pencarian selalu menemukan data yang dicari</a:t>
            </a:r>
          </a:p>
          <a:p>
            <a:pPr lvl="1"/>
            <a:r>
              <a:rPr lang="id-ID" dirty="0" smtClean="0"/>
              <a:t>Periksa kembali letak data tersebut ditemukan, apakah:</a:t>
            </a:r>
          </a:p>
          <a:p>
            <a:pPr lvl="2"/>
            <a:r>
              <a:rPr lang="id-ID" dirty="0" smtClean="0"/>
              <a:t>Di antara elemen array sesungguhnya </a:t>
            </a:r>
            <a:r>
              <a:rPr lang="id-ID" dirty="0" smtClean="0"/>
              <a:t>( dari </a:t>
            </a:r>
            <a:r>
              <a:rPr lang="id-ID" dirty="0" smtClean="0"/>
              <a:t>A[1] sampai A[N</a:t>
            </a:r>
            <a:r>
              <a:rPr lang="id-ID" dirty="0" smtClean="0"/>
              <a:t>] )</a:t>
            </a:r>
            <a:endParaRPr lang="id-ID" dirty="0" smtClean="0"/>
          </a:p>
          <a:p>
            <a:pPr lvl="2"/>
            <a:r>
              <a:rPr lang="id-ID" dirty="0" smtClean="0"/>
              <a:t>Pada elemen fiktif A[N+1] yang berarti sesungguhnya X tidak ada di dalam array A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2768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/>
              <a:t>Sequential search </a:t>
            </a:r>
            <a:r>
              <a:rPr lang="es-ES" dirty="0" smtClean="0"/>
              <a:t>m</a:t>
            </a:r>
            <a:r>
              <a:rPr lang="id-ID" dirty="0"/>
              <a:t>enggunakan sentinel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Sangat efektif terutama bila pencarian dilakukan untuk menyisipkan elemen (X) yang belum terdapat pada array</a:t>
            </a:r>
          </a:p>
          <a:p>
            <a:r>
              <a:rPr lang="id-ID" dirty="0" smtClean="0"/>
              <a:t>Jika X tidak ditemukan, maka sentinel tersebut sekaligus sudah </a:t>
            </a:r>
            <a:r>
              <a:rPr lang="id-ID" dirty="0" smtClean="0"/>
              <a:t>ditambahkan</a:t>
            </a:r>
            <a:endParaRPr lang="id-ID" dirty="0" smtClean="0"/>
          </a:p>
          <a:p>
            <a:pPr lvl="1"/>
            <a:r>
              <a:rPr lang="id-ID" dirty="0" smtClean="0"/>
              <a:t>Programmer harus waspada dengan pendefinisian batas indeks array, tidak boleh menambahkan data melebihi rentang indeks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3037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/>
              <a:t>Sequential search </a:t>
            </a:r>
            <a:r>
              <a:rPr lang="es-ES" dirty="0" smtClean="0"/>
              <a:t>m</a:t>
            </a:r>
            <a:r>
              <a:rPr lang="id-ID" dirty="0"/>
              <a:t>enggunakan sentinel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r>
              <a:rPr lang="id-ID" dirty="0" smtClean="0"/>
              <a:t>Misal elemen yang dicari adalah X=21. maka, tambahkan </a:t>
            </a:r>
            <a:r>
              <a:rPr lang="id-ID" dirty="0" smtClean="0"/>
              <a:t>21 sebagai </a:t>
            </a:r>
            <a:r>
              <a:rPr lang="id-ID" dirty="0" smtClean="0"/>
              <a:t>sentinel di A[N+1]: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Elemen yang diperiksa selama pencarian: 13, 16, 14, 21. Indeks array yang dikembalikan: 4. karena 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4 ≠ 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N+1, berarti X = 21 terdapat pada Array semula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125493"/>
              </p:ext>
            </p:extLst>
          </p:nvPr>
        </p:nvGraphicFramePr>
        <p:xfrm>
          <a:off x="683568" y="1772816"/>
          <a:ext cx="33250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365086"/>
              </p:ext>
            </p:extLst>
          </p:nvPr>
        </p:nvGraphicFramePr>
        <p:xfrm>
          <a:off x="827584" y="3717032"/>
          <a:ext cx="332509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13"/>
                <a:gridCol w="475013"/>
                <a:gridCol w="475013"/>
                <a:gridCol w="475013"/>
                <a:gridCol w="475013"/>
                <a:gridCol w="475013"/>
                <a:gridCol w="475013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951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Materi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Konsep</a:t>
            </a:r>
            <a:r>
              <a:rPr lang="en-US" sz="2400" dirty="0"/>
              <a:t> </a:t>
            </a:r>
            <a:r>
              <a:rPr lang="en-US" sz="2400" i="1" dirty="0" smtClean="0"/>
              <a:t>searching</a:t>
            </a:r>
            <a:endParaRPr lang="id-ID" sz="2400" dirty="0"/>
          </a:p>
          <a:p>
            <a:r>
              <a:rPr lang="en-US" sz="2400" i="1" dirty="0"/>
              <a:t>Sequential /Linear </a:t>
            </a:r>
            <a:r>
              <a:rPr lang="en-US" sz="2400" i="1" dirty="0" smtClean="0"/>
              <a:t>Search</a:t>
            </a:r>
            <a:endParaRPr lang="id-ID" sz="2400" i="1" dirty="0"/>
          </a:p>
          <a:p>
            <a:pPr lvl="1"/>
            <a:r>
              <a:rPr lang="id-ID" i="1" dirty="0" smtClean="0"/>
              <a:t>Sequential</a:t>
            </a:r>
            <a:r>
              <a:rPr lang="id-ID" dirty="0" smtClean="0"/>
              <a:t> </a:t>
            </a:r>
            <a:r>
              <a:rPr lang="id-ID" i="1" dirty="0"/>
              <a:t>s</a:t>
            </a:r>
            <a:r>
              <a:rPr lang="id-ID" i="1" dirty="0" smtClean="0"/>
              <a:t>earch</a:t>
            </a:r>
            <a:r>
              <a:rPr lang="id-ID" dirty="0" smtClean="0"/>
              <a:t> pada </a:t>
            </a:r>
            <a:r>
              <a:rPr lang="id-ID" dirty="0" smtClean="0"/>
              <a:t>array tidak berurut</a:t>
            </a:r>
          </a:p>
          <a:p>
            <a:pPr lvl="1"/>
            <a:r>
              <a:rPr lang="id-ID" i="1" dirty="0" smtClean="0"/>
              <a:t>Sequential</a:t>
            </a:r>
            <a:r>
              <a:rPr lang="id-ID" dirty="0" smtClean="0"/>
              <a:t> </a:t>
            </a:r>
            <a:r>
              <a:rPr lang="id-ID" i="1" dirty="0" smtClean="0"/>
              <a:t>search </a:t>
            </a:r>
            <a:r>
              <a:rPr lang="id-ID" dirty="0" smtClean="0"/>
              <a:t>pada </a:t>
            </a:r>
            <a:r>
              <a:rPr lang="id-ID" dirty="0" smtClean="0"/>
              <a:t>array berurut</a:t>
            </a:r>
          </a:p>
          <a:p>
            <a:pPr lvl="1"/>
            <a:r>
              <a:rPr lang="id-ID" i="1" dirty="0"/>
              <a:t>Sequential</a:t>
            </a:r>
            <a:r>
              <a:rPr lang="id-ID" dirty="0" smtClean="0"/>
              <a:t> </a:t>
            </a:r>
            <a:r>
              <a:rPr lang="id-ID" i="1" dirty="0"/>
              <a:t>search </a:t>
            </a:r>
            <a:r>
              <a:rPr lang="id-ID" dirty="0" smtClean="0"/>
              <a:t>menggunakan </a:t>
            </a:r>
            <a:r>
              <a:rPr lang="id-ID" dirty="0" smtClean="0"/>
              <a:t>sentinel</a:t>
            </a:r>
            <a:endParaRPr lang="id-ID" dirty="0"/>
          </a:p>
          <a:p>
            <a:r>
              <a:rPr lang="en-US" sz="2400" i="1" dirty="0"/>
              <a:t>Binary </a:t>
            </a:r>
            <a:r>
              <a:rPr lang="en-US" sz="2400" i="1" dirty="0" smtClean="0"/>
              <a:t>Search</a:t>
            </a:r>
            <a:endParaRPr lang="id-ID" sz="2400" i="1" dirty="0" smtClean="0"/>
          </a:p>
          <a:p>
            <a:r>
              <a:rPr lang="id-ID" sz="2400" i="1" dirty="0" smtClean="0"/>
              <a:t>Sequential Search vs Binary Search</a:t>
            </a:r>
            <a:endParaRPr lang="id-ID" sz="2400" i="1" dirty="0"/>
          </a:p>
          <a:p>
            <a:r>
              <a:rPr lang="id-ID" sz="2400" dirty="0" smtClean="0"/>
              <a:t>Latihan</a:t>
            </a:r>
          </a:p>
          <a:p>
            <a:pPr marL="114300" indent="0">
              <a:buNone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952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/>
              <a:t>Sequential search </a:t>
            </a:r>
            <a:r>
              <a:rPr lang="es-ES" dirty="0" smtClean="0"/>
              <a:t>m</a:t>
            </a:r>
            <a:r>
              <a:rPr lang="id-ID" dirty="0"/>
              <a:t>enggunakan sentinel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r>
              <a:rPr lang="id-ID" dirty="0" smtClean="0"/>
              <a:t>Misal elemen yang dicari adalah X=15. maka, tambahkan 15 sebagai sentinel di A[N+1]: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Elemen yang diperiksa selama pencarian: 13, 16, 14, 21, 76, 21, 15. Indeks array yang dikembalikan: 7. karena 7 = N+1, berarti X = 15 tidak terdapat pada Array semula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182122"/>
              </p:ext>
            </p:extLst>
          </p:nvPr>
        </p:nvGraphicFramePr>
        <p:xfrm>
          <a:off x="683568" y="1772816"/>
          <a:ext cx="33250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473843"/>
              </p:ext>
            </p:extLst>
          </p:nvPr>
        </p:nvGraphicFramePr>
        <p:xfrm>
          <a:off x="827584" y="3717032"/>
          <a:ext cx="332509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13"/>
                <a:gridCol w="475013"/>
                <a:gridCol w="475013"/>
                <a:gridCol w="475013"/>
                <a:gridCol w="475013"/>
                <a:gridCol w="475013"/>
                <a:gridCol w="475013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15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5395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/>
              <a:t>Sequential search </a:t>
            </a:r>
            <a:r>
              <a:rPr lang="es-ES" dirty="0" smtClean="0"/>
              <a:t>m</a:t>
            </a:r>
            <a:r>
              <a:rPr lang="id-ID" dirty="0"/>
              <a:t>enggunakan sentinel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id-ID" sz="2000" dirty="0">
                <a:latin typeface="Courier New" pitchFamily="49" charset="0"/>
                <a:cs typeface="Courier New" pitchFamily="49" charset="0"/>
              </a:rPr>
              <a:t>Larik = array [1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..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100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id-ID" sz="2000" dirty="0">
                <a:latin typeface="Courier New" pitchFamily="49" charset="0"/>
                <a:cs typeface="Courier New" pitchFamily="49" charset="0"/>
              </a:rPr>
              <a:t>of integer;</a:t>
            </a:r>
          </a:p>
          <a:p>
            <a:pPr marL="114300" indent="0"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Procedure 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SequentialSearch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Sentinel(A:Larik</a:t>
            </a:r>
            <a:r>
              <a:rPr lang="id-ID" sz="2000" dirty="0">
                <a:latin typeface="Courier New" pitchFamily="49" charset="0"/>
                <a:cs typeface="Courier New" pitchFamily="49" charset="0"/>
              </a:rPr>
              <a:t>; N:integer; X:integer;  var Y:integer);</a:t>
            </a:r>
          </a:p>
          <a:p>
            <a:pPr marL="114300" indent="0"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marL="114300" indent="0"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	i:integer;</a:t>
            </a:r>
          </a:p>
          <a:p>
            <a:pPr marL="114300" indent="0">
              <a:buNone/>
            </a:pP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114300" indent="0"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A[N+1]:=X;</a:t>
            </a:r>
            <a:endParaRPr lang="id-ID" sz="20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	i:=1;</a:t>
            </a:r>
          </a:p>
          <a:p>
            <a:pPr marL="114300" indent="0"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	while 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(A[i]&lt;&gt;X) do </a:t>
            </a:r>
            <a:r>
              <a:rPr lang="id-ID" sz="2000" dirty="0">
                <a:latin typeface="Courier New" pitchFamily="49" charset="0"/>
                <a:cs typeface="Courier New" pitchFamily="49" charset="0"/>
              </a:rPr>
              <a:t>i:= i + 1;</a:t>
            </a:r>
          </a:p>
          <a:p>
            <a:pPr marL="114300" indent="0"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	if 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(i &lt; N+1) then Y</a:t>
            </a:r>
            <a:r>
              <a:rPr lang="id-ID" sz="2000" dirty="0">
                <a:latin typeface="Courier New" pitchFamily="49" charset="0"/>
                <a:cs typeface="Courier New" pitchFamily="49" charset="0"/>
              </a:rPr>
              <a:t>:=i</a:t>
            </a:r>
          </a:p>
          <a:p>
            <a:pPr marL="114300" indent="0"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	else Y:=0;</a:t>
            </a:r>
          </a:p>
          <a:p>
            <a:pPr marL="114300" indent="0"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End;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8985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Catatan tentang </a:t>
            </a:r>
            <a:r>
              <a:rPr lang="id-ID" i="1" dirty="0"/>
              <a:t>Sequential search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Seringkali algoritma </a:t>
            </a:r>
            <a:r>
              <a:rPr lang="id-ID" i="1" dirty="0"/>
              <a:t>Sequential search </a:t>
            </a:r>
            <a:r>
              <a:rPr lang="id-ID" dirty="0" smtClean="0"/>
              <a:t>tidak </a:t>
            </a:r>
            <a:r>
              <a:rPr lang="id-ID" dirty="0" smtClean="0"/>
              <a:t>dinyatakan sebagai prosedur, namun direalisasikan sebagai fungsi boolean atau fungsi integer yang mengembalikan indeks array.</a:t>
            </a:r>
          </a:p>
          <a:p>
            <a:pPr lvl="1"/>
            <a:r>
              <a:rPr lang="id-ID" b="1" dirty="0" smtClean="0"/>
              <a:t>Latihan: </a:t>
            </a:r>
            <a:r>
              <a:rPr lang="id-ID" b="1" dirty="0" smtClean="0"/>
              <a:t>Ubah</a:t>
            </a:r>
            <a:r>
              <a:rPr lang="id-ID" b="1" dirty="0" smtClean="0"/>
              <a:t>lah </a:t>
            </a:r>
            <a:r>
              <a:rPr lang="id-ID" b="1" dirty="0" smtClean="0"/>
              <a:t>prosedur</a:t>
            </a:r>
            <a:r>
              <a:rPr lang="id-ID" b="1" dirty="0" smtClean="0"/>
              <a:t> </a:t>
            </a:r>
            <a:r>
              <a:rPr lang="id-ID" b="1" dirty="0" smtClean="0"/>
              <a:t>pencarian sequential tersebut menjadi fungsi </a:t>
            </a:r>
            <a:r>
              <a:rPr lang="id-ID" b="1" dirty="0" smtClean="0"/>
              <a:t>boolean </a:t>
            </a:r>
            <a:r>
              <a:rPr lang="id-ID" b="1" dirty="0" smtClean="0"/>
              <a:t>dan integer!</a:t>
            </a:r>
          </a:p>
          <a:p>
            <a:r>
              <a:rPr lang="id-ID" dirty="0" smtClean="0"/>
              <a:t>Secara umum, </a:t>
            </a:r>
            <a:r>
              <a:rPr lang="id-ID" i="1" dirty="0"/>
              <a:t>Sequential search </a:t>
            </a:r>
            <a:r>
              <a:rPr lang="id-ID" dirty="0" smtClean="0"/>
              <a:t>lambat</a:t>
            </a:r>
            <a:r>
              <a:rPr lang="id-ID" dirty="0" smtClean="0"/>
              <a:t>. Waktu pencarian sebanding dengan jumlah elemen array. Pada kasus X tidak terdapat dalam Array, kita harus memeriksa seluruh elemen array.</a:t>
            </a:r>
          </a:p>
          <a:p>
            <a:pPr lvl="1"/>
            <a:r>
              <a:rPr lang="id-ID" dirty="0" smtClean="0"/>
              <a:t>Bayangkan bila array berukuran 100.000 elemen</a:t>
            </a:r>
          </a:p>
          <a:p>
            <a:pPr lvl="2"/>
            <a:r>
              <a:rPr lang="id-ID" dirty="0" smtClean="0"/>
              <a:t>Bila satu pemeriksaan elemen array membutuhkan waktu 0,01 detik, maka untuk 100.000 kali pemeriksaan membutuhkan waktu 1000 detik atau 16,7 menit!</a:t>
            </a:r>
          </a:p>
          <a:p>
            <a:r>
              <a:rPr lang="id-ID" dirty="0" smtClean="0"/>
              <a:t>Algoritma </a:t>
            </a:r>
            <a:r>
              <a:rPr lang="id-ID" i="1" dirty="0" smtClean="0"/>
              <a:t>s</a:t>
            </a:r>
            <a:r>
              <a:rPr lang="id-ID" i="1" dirty="0" smtClean="0"/>
              <a:t>equential </a:t>
            </a:r>
            <a:r>
              <a:rPr lang="id-ID" i="1" dirty="0"/>
              <a:t>search</a:t>
            </a:r>
            <a:r>
              <a:rPr lang="id-ID" dirty="0" smtClean="0"/>
              <a:t> </a:t>
            </a:r>
            <a:r>
              <a:rPr lang="id-ID" dirty="0" smtClean="0"/>
              <a:t>tidak praktis untuk data berukuran besar</a:t>
            </a:r>
          </a:p>
          <a:p>
            <a:r>
              <a:rPr lang="id-ID" dirty="0" smtClean="0"/>
              <a:t>Algoritma yang lebih cepat dari </a:t>
            </a:r>
            <a:r>
              <a:rPr lang="id-ID" i="1" dirty="0"/>
              <a:t>s</a:t>
            </a:r>
            <a:r>
              <a:rPr lang="id-ID" i="1" dirty="0" smtClean="0"/>
              <a:t>equential </a:t>
            </a:r>
            <a:r>
              <a:rPr lang="id-ID" i="1" dirty="0"/>
              <a:t>search</a:t>
            </a:r>
            <a:r>
              <a:rPr lang="id-ID" dirty="0" smtClean="0"/>
              <a:t> </a:t>
            </a:r>
            <a:r>
              <a:rPr lang="id-ID" dirty="0" smtClean="0"/>
              <a:t>adalah algoritma </a:t>
            </a:r>
            <a:r>
              <a:rPr lang="id-ID" i="1" dirty="0" smtClean="0"/>
              <a:t>binary search</a:t>
            </a:r>
            <a:endParaRPr lang="id-ID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2886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Binary </a:t>
            </a:r>
            <a:r>
              <a:rPr lang="en-US" i="1" dirty="0" smtClean="0"/>
              <a:t>Search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Disebut juga Pencarian Biner.</a:t>
            </a:r>
          </a:p>
          <a:p>
            <a:r>
              <a:rPr lang="id-ID" dirty="0" smtClean="0"/>
              <a:t>Pencarian </a:t>
            </a:r>
            <a:r>
              <a:rPr lang="id-ID" dirty="0" smtClean="0"/>
              <a:t>biner </a:t>
            </a:r>
            <a:r>
              <a:rPr lang="id-ID" b="1" dirty="0" smtClean="0"/>
              <a:t>hanya bisa </a:t>
            </a:r>
            <a:r>
              <a:rPr lang="id-ID" dirty="0" smtClean="0"/>
              <a:t>diterapkan pada sekumpulan </a:t>
            </a:r>
            <a:r>
              <a:rPr lang="id-ID" u="sng" dirty="0" smtClean="0"/>
              <a:t>data yang sudah terurut</a:t>
            </a:r>
            <a:r>
              <a:rPr lang="id-ID" dirty="0" smtClean="0"/>
              <a:t> (terurut menaik atau menurun).</a:t>
            </a:r>
          </a:p>
          <a:p>
            <a:r>
              <a:rPr lang="id-ID" dirty="0" smtClean="0"/>
              <a:t>Contoh data </a:t>
            </a:r>
            <a:r>
              <a:rPr lang="id-ID" dirty="0" smtClean="0"/>
              <a:t>yang sudah terurut banyak ditemukan pada kehidupan </a:t>
            </a:r>
            <a:r>
              <a:rPr lang="id-ID" dirty="0" smtClean="0"/>
              <a:t>sehari-hari:</a:t>
            </a:r>
            <a:endParaRPr lang="id-ID" dirty="0" smtClean="0"/>
          </a:p>
          <a:p>
            <a:pPr lvl="1"/>
            <a:r>
              <a:rPr lang="id-ID" dirty="0" smtClean="0"/>
              <a:t>Data kontak telepon di HP terurut dari nama A sampai Z</a:t>
            </a:r>
          </a:p>
          <a:p>
            <a:pPr lvl="1"/>
            <a:r>
              <a:rPr lang="id-ID" dirty="0" smtClean="0"/>
              <a:t>Data pegawai diurut berdasarkan nomor induk pegawai dari kecil ke besar</a:t>
            </a:r>
          </a:p>
          <a:p>
            <a:pPr lvl="1"/>
            <a:r>
              <a:rPr lang="id-ID" dirty="0" smtClean="0"/>
              <a:t>Data mahasiswa diurutkan berdasarkan NIM</a:t>
            </a:r>
          </a:p>
          <a:p>
            <a:pPr lvl="1"/>
            <a:r>
              <a:rPr lang="id-ID" dirty="0" smtClean="0"/>
              <a:t>Kata-kata di dalam kamus diurut dari A sampai Z</a:t>
            </a:r>
          </a:p>
          <a:p>
            <a:r>
              <a:rPr lang="id-ID" dirty="0" smtClean="0"/>
              <a:t>Keuntungan data yang terurut adalah </a:t>
            </a:r>
            <a:r>
              <a:rPr lang="id-ID" u="sng" dirty="0" smtClean="0"/>
              <a:t>memudahkan pencarian</a:t>
            </a:r>
            <a:r>
              <a:rPr lang="id-ID" dirty="0" smtClean="0"/>
              <a:t>.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158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Analogi </a:t>
            </a:r>
            <a:r>
              <a:rPr lang="id-ID" i="1" dirty="0" smtClean="0"/>
              <a:t>Binary Search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Misal untuk mencari arti kata tertentu dalam kamus Bahasa Inggris, kita tidak perlu membuka kamus itu dari halaman awal sampai akhir satu per </a:t>
            </a:r>
            <a:r>
              <a:rPr lang="id-ID" dirty="0" smtClean="0"/>
              <a:t>satu:</a:t>
            </a:r>
            <a:endParaRPr lang="id-ID" dirty="0" smtClean="0"/>
          </a:p>
          <a:p>
            <a:pPr lvl="1"/>
            <a:r>
              <a:rPr lang="id-ID" dirty="0" smtClean="0"/>
              <a:t>Pertama </a:t>
            </a:r>
            <a:r>
              <a:rPr lang="id-ID" dirty="0" smtClean="0"/>
              <a:t>Kamus tersebut kita bagi dua di tengah-tengah.</a:t>
            </a:r>
          </a:p>
          <a:p>
            <a:pPr lvl="1"/>
            <a:r>
              <a:rPr lang="id-ID" dirty="0" smtClean="0"/>
              <a:t>Jika yang dicari tidak ada di pertengahan, kita cari lagi di belahan kiri atau kanan dengan membagi dua lagi belahan tersebut.</a:t>
            </a:r>
          </a:p>
          <a:p>
            <a:pPr lvl="1"/>
            <a:r>
              <a:rPr lang="id-ID" dirty="0" smtClean="0"/>
              <a:t>Begitu seterusnya sampai kata yang dicari ketemu.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9026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Konsep </a:t>
            </a:r>
            <a:r>
              <a:rPr lang="id-ID" i="1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Kita </a:t>
            </a:r>
            <a:r>
              <a:rPr lang="id-ID" dirty="0"/>
              <a:t>memerlukan dua buah indeks array yaitu indeks terkecil dan indeks terbesar (Misal A dan B). Umumnya A=1 dan </a:t>
            </a:r>
            <a:r>
              <a:rPr lang="id-ID" dirty="0" smtClean="0"/>
              <a:t>B=N</a:t>
            </a:r>
          </a:p>
          <a:p>
            <a:r>
              <a:rPr lang="id-ID" dirty="0" smtClean="0"/>
              <a:t>Langkah 1: bagi dua elemen array pada elemen tengah. Elemen tengah adalah elemen dengan indeks </a:t>
            </a:r>
            <a:r>
              <a:rPr lang="id-ID" dirty="0" smtClean="0"/>
              <a:t>K = </a:t>
            </a:r>
            <a:r>
              <a:rPr lang="id-ID" dirty="0" smtClean="0"/>
              <a:t>(A+B) div 2</a:t>
            </a:r>
          </a:p>
          <a:p>
            <a:pPr lvl="1"/>
            <a:r>
              <a:rPr lang="id-ID" dirty="0" smtClean="0"/>
              <a:t>Elemen tengah array L[K] membagi array membagi dua bagian, yaitu bagian kiri Array L[A..K-1] dan bagian kanan Array L[K+1..B]</a:t>
            </a:r>
          </a:p>
          <a:p>
            <a:r>
              <a:rPr lang="id-ID" dirty="0" smtClean="0"/>
              <a:t>Langkah 2: periksa apakah L[K] = X. Jika Ya, maka pencarian dihentikan </a:t>
            </a:r>
            <a:r>
              <a:rPr lang="id-ID" dirty="0" smtClean="0"/>
              <a:t>(data ditemukan). </a:t>
            </a:r>
          </a:p>
          <a:p>
            <a:pPr lvl="1"/>
            <a:r>
              <a:rPr lang="id-ID" dirty="0" smtClean="0"/>
              <a:t>Jika </a:t>
            </a:r>
            <a:r>
              <a:rPr lang="id-ID" dirty="0" smtClean="0"/>
              <a:t>tidak, jika L[K] &lt; X maka pencarian dilakukan pada larik bagian kiri. </a:t>
            </a:r>
            <a:endParaRPr lang="id-ID" dirty="0" smtClean="0"/>
          </a:p>
          <a:p>
            <a:pPr lvl="1"/>
            <a:r>
              <a:rPr lang="id-ID" dirty="0" smtClean="0"/>
              <a:t>Jika </a:t>
            </a:r>
            <a:r>
              <a:rPr lang="id-ID" dirty="0" smtClean="0"/>
              <a:t>L[K] </a:t>
            </a:r>
            <a:r>
              <a:rPr lang="id-ID" dirty="0" smtClean="0"/>
              <a:t>&gt; X </a:t>
            </a:r>
            <a:r>
              <a:rPr lang="id-ID" dirty="0" smtClean="0"/>
              <a:t>maka pencarian dilakukan pada larik bagian kanan.</a:t>
            </a:r>
          </a:p>
          <a:p>
            <a:r>
              <a:rPr lang="id-ID" dirty="0" smtClean="0"/>
              <a:t>Langkah 3: Ulangi langkah 1 sampai X ditemukan atau A &gt; B (ukuran array sudah nol!)</a:t>
            </a:r>
            <a:endParaRPr lang="id-ID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9626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Ilustrasi </a:t>
            </a:r>
            <a:r>
              <a:rPr lang="id-ID" i="1" dirty="0" smtClean="0"/>
              <a:t>Binary Search </a:t>
            </a:r>
            <a:r>
              <a:rPr lang="id-ID" dirty="0" smtClean="0"/>
              <a:t>1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Misal ada array L dengan 8 elemen yang terurut menurun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pPr lvl="1"/>
            <a:r>
              <a:rPr lang="id-ID" dirty="0" smtClean="0"/>
              <a:t>Misal yang dicari adalah X = 18</a:t>
            </a:r>
          </a:p>
          <a:p>
            <a:r>
              <a:rPr lang="id-ID" dirty="0" smtClean="0"/>
              <a:t>Langkah 1: A=1 dan B=8. maka indeks elemen tengah </a:t>
            </a:r>
          </a:p>
          <a:p>
            <a:pPr marL="114300" indent="0">
              <a:buNone/>
            </a:pPr>
            <a:r>
              <a:rPr lang="id-ID" dirty="0"/>
              <a:t>	</a:t>
            </a:r>
            <a:r>
              <a:rPr lang="id-ID" dirty="0" smtClean="0"/>
              <a:t>K = (1+8) div 2 = 4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r>
              <a:rPr lang="id-ID" dirty="0" smtClean="0"/>
              <a:t>Langkah 2: L[4] = 18? Ya! (X ditemukan, pencarian dihentikan)</a:t>
            </a: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758428"/>
              </p:ext>
            </p:extLst>
          </p:nvPr>
        </p:nvGraphicFramePr>
        <p:xfrm>
          <a:off x="1115616" y="2348880"/>
          <a:ext cx="44334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81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A=1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B=8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22975"/>
              </p:ext>
            </p:extLst>
          </p:nvPr>
        </p:nvGraphicFramePr>
        <p:xfrm>
          <a:off x="1074648" y="4631536"/>
          <a:ext cx="44334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81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18</a:t>
                      </a:r>
                      <a:endParaRPr lang="id-ID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A=1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B=8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95254" y="4437112"/>
            <a:ext cx="2232248" cy="115212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</a:rPr>
              <a:t>kiri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96924" y="4437112"/>
            <a:ext cx="3219291" cy="115212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d-ID" dirty="0" smtClean="0">
                <a:solidFill>
                  <a:schemeClr val="tx1"/>
                </a:solidFill>
              </a:rPr>
              <a:t>kanan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5155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Ilustrasi </a:t>
            </a:r>
            <a:r>
              <a:rPr lang="id-ID" i="1" dirty="0"/>
              <a:t>Binary </a:t>
            </a:r>
            <a:r>
              <a:rPr lang="id-ID" i="1" dirty="0" smtClean="0"/>
              <a:t>Search </a:t>
            </a:r>
            <a:r>
              <a:rPr lang="id-ID" dirty="0" smtClean="0"/>
              <a:t>2</a:t>
            </a:r>
            <a:endParaRPr lang="id-ID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41168"/>
          </a:xfrm>
        </p:spPr>
        <p:txBody>
          <a:bodyPr/>
          <a:lstStyle/>
          <a:p>
            <a:r>
              <a:rPr lang="id-ID" dirty="0" smtClean="0"/>
              <a:t>Misal ada array L dengan 8 elemen yang terurut menurun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pPr lvl="1"/>
            <a:r>
              <a:rPr lang="id-ID" dirty="0" smtClean="0"/>
              <a:t>Misal yang dicari adalah X = 16</a:t>
            </a:r>
          </a:p>
          <a:p>
            <a:r>
              <a:rPr lang="id-ID" dirty="0" smtClean="0"/>
              <a:t>Langkah 1: A=1 dan B=8. maka indeks elemen tengah </a:t>
            </a:r>
          </a:p>
          <a:p>
            <a:pPr marL="114300" indent="0">
              <a:buNone/>
            </a:pPr>
            <a:r>
              <a:rPr lang="id-ID" dirty="0"/>
              <a:t>	</a:t>
            </a:r>
            <a:r>
              <a:rPr lang="id-ID" dirty="0" smtClean="0"/>
              <a:t>K = (1+8) div 2 = 4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r>
              <a:rPr lang="id-ID" dirty="0" smtClean="0"/>
              <a:t>Langkah 2: L[4] = 16? Tidak! Putuskan pencarian akan dilakukan di bagian kiri atau kanan dengan pemeriksaan:</a:t>
            </a:r>
          </a:p>
          <a:p>
            <a:pPr lvl="1"/>
            <a:r>
              <a:rPr lang="id-ID" dirty="0" smtClean="0"/>
              <a:t>L[4] &gt; 16 ? Ya! Lakukan pencarian di larik bagian kanan</a:t>
            </a: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988116"/>
              </p:ext>
            </p:extLst>
          </p:nvPr>
        </p:nvGraphicFramePr>
        <p:xfrm>
          <a:off x="1115616" y="2348880"/>
          <a:ext cx="44334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81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A=1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B=8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68964"/>
              </p:ext>
            </p:extLst>
          </p:nvPr>
        </p:nvGraphicFramePr>
        <p:xfrm>
          <a:off x="1074648" y="4631536"/>
          <a:ext cx="44334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81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18</a:t>
                      </a:r>
                      <a:endParaRPr lang="id-ID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A=1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B=8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5254" y="4437112"/>
            <a:ext cx="2232248" cy="115212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</a:rPr>
              <a:t>kiri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96924" y="4437112"/>
            <a:ext cx="3219291" cy="115212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d-ID" dirty="0" smtClean="0">
                <a:solidFill>
                  <a:schemeClr val="tx1"/>
                </a:solidFill>
              </a:rPr>
              <a:t>kanan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8926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 = K+1 = 5 dan B = 8</a:t>
            </a:r>
          </a:p>
          <a:p>
            <a:endParaRPr lang="id-ID" dirty="0"/>
          </a:p>
          <a:p>
            <a:endParaRPr lang="id-ID" dirty="0" smtClean="0"/>
          </a:p>
          <a:p>
            <a:r>
              <a:rPr lang="id-ID" dirty="0" smtClean="0"/>
              <a:t>Langkah 1: Indeks elemen tengah K = (5+8) div 2 = 6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r>
              <a:rPr lang="id-ID" dirty="0" smtClean="0"/>
              <a:t>Langkah 2: L[6] = 16? Tidak! </a:t>
            </a:r>
            <a:r>
              <a:rPr lang="id-ID" dirty="0"/>
              <a:t>Putuskan pencarian akan dilakukan di bagian kiri atau kanan dengan pemeriksaan:</a:t>
            </a:r>
          </a:p>
          <a:p>
            <a:pPr lvl="1"/>
            <a:r>
              <a:rPr lang="id-ID" dirty="0" smtClean="0"/>
              <a:t>L[6] </a:t>
            </a:r>
            <a:r>
              <a:rPr lang="id-ID" dirty="0"/>
              <a:t>&gt; 16 ? </a:t>
            </a:r>
            <a:r>
              <a:rPr lang="id-ID" dirty="0" smtClean="0"/>
              <a:t>Tidak! </a:t>
            </a:r>
            <a:r>
              <a:rPr lang="id-ID" dirty="0"/>
              <a:t>Lakukan pencarian di larik bagian </a:t>
            </a:r>
            <a:r>
              <a:rPr lang="id-ID" dirty="0" smtClean="0"/>
              <a:t>kiri</a:t>
            </a:r>
            <a:endParaRPr lang="id-ID" dirty="0"/>
          </a:p>
          <a:p>
            <a:pPr lvl="1"/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236931"/>
              </p:ext>
            </p:extLst>
          </p:nvPr>
        </p:nvGraphicFramePr>
        <p:xfrm>
          <a:off x="1115616" y="2132856"/>
          <a:ext cx="22167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A=5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B=8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21131"/>
              </p:ext>
            </p:extLst>
          </p:nvPr>
        </p:nvGraphicFramePr>
        <p:xfrm>
          <a:off x="1115616" y="3479408"/>
          <a:ext cx="22167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13</a:t>
                      </a:r>
                      <a:endParaRPr lang="id-ID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A=5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B=8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45114" y="3302496"/>
            <a:ext cx="1116124" cy="115212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</a:rPr>
              <a:t>kiri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28418" y="3302496"/>
            <a:ext cx="1983541" cy="115212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d-ID" dirty="0" smtClean="0">
                <a:solidFill>
                  <a:schemeClr val="tx1"/>
                </a:solidFill>
              </a:rPr>
              <a:t>kanan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9100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 </a:t>
            </a:r>
            <a:r>
              <a:rPr lang="id-ID" dirty="0" smtClean="0"/>
              <a:t>= </a:t>
            </a:r>
            <a:r>
              <a:rPr lang="id-ID" dirty="0"/>
              <a:t>5 </a:t>
            </a:r>
            <a:r>
              <a:rPr lang="id-ID" dirty="0" smtClean="0"/>
              <a:t>(tetap) dan </a:t>
            </a:r>
            <a:r>
              <a:rPr lang="id-ID" dirty="0"/>
              <a:t>B = </a:t>
            </a:r>
            <a:r>
              <a:rPr lang="id-ID" dirty="0" smtClean="0"/>
              <a:t>5</a:t>
            </a:r>
          </a:p>
          <a:p>
            <a:endParaRPr lang="id-ID" dirty="0"/>
          </a:p>
          <a:p>
            <a:endParaRPr lang="id-ID" dirty="0" smtClean="0"/>
          </a:p>
          <a:p>
            <a:r>
              <a:rPr lang="id-ID" dirty="0" smtClean="0"/>
              <a:t>Langkah 1: Indeks elemen tengah K = (5+5) div 2 =5</a:t>
            </a:r>
          </a:p>
          <a:p>
            <a:endParaRPr lang="id-ID" dirty="0"/>
          </a:p>
          <a:p>
            <a:endParaRPr lang="id-ID" dirty="0" smtClean="0"/>
          </a:p>
          <a:p>
            <a:r>
              <a:rPr lang="id-ID" dirty="0" smtClean="0"/>
              <a:t>Langkah 2: L[5] = 16? Ya! (X ditemukan, pencarian dihentikan)</a:t>
            </a:r>
          </a:p>
          <a:p>
            <a:endParaRPr lang="id-ID" dirty="0"/>
          </a:p>
          <a:p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697606"/>
              </p:ext>
            </p:extLst>
          </p:nvPr>
        </p:nvGraphicFramePr>
        <p:xfrm>
          <a:off x="1115616" y="2132856"/>
          <a:ext cx="5541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16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86215"/>
              </p:ext>
            </p:extLst>
          </p:nvPr>
        </p:nvGraphicFramePr>
        <p:xfrm>
          <a:off x="1115616" y="3356992"/>
          <a:ext cx="5541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16</a:t>
                      </a:r>
                      <a:endParaRPr lang="id-ID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899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smtClean="0"/>
              <a:t>searching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Pencarian (</a:t>
            </a:r>
            <a:r>
              <a:rPr lang="id-ID" i="1" dirty="0" smtClean="0"/>
              <a:t>searching</a:t>
            </a:r>
            <a:r>
              <a:rPr lang="id-ID" dirty="0" smtClean="0"/>
              <a:t>) adalah proses yang fundamental dalam pemrograman</a:t>
            </a:r>
          </a:p>
          <a:p>
            <a:r>
              <a:rPr lang="id-ID" dirty="0" smtClean="0"/>
              <a:t>Proses pencarian adalah </a:t>
            </a:r>
            <a:r>
              <a:rPr lang="id-ID" b="1" dirty="0" smtClean="0"/>
              <a:t>menemukan data tertentu di dalam sekumpulan data yang bertipe </a:t>
            </a:r>
            <a:r>
              <a:rPr lang="id-ID" b="1" u="sng" dirty="0" smtClean="0"/>
              <a:t>sama</a:t>
            </a:r>
          </a:p>
          <a:p>
            <a:r>
              <a:rPr lang="id-ID" dirty="0" smtClean="0"/>
              <a:t>Pada kuliah ini akan dikhususkan pada data yang berstruktur </a:t>
            </a:r>
            <a:r>
              <a:rPr lang="id-ID" u="sng" dirty="0" smtClean="0"/>
              <a:t>array</a:t>
            </a:r>
            <a:endParaRPr lang="id-ID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6483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Ilustrasi </a:t>
            </a:r>
            <a:r>
              <a:rPr lang="id-ID" i="1" dirty="0"/>
              <a:t>Binary </a:t>
            </a:r>
            <a:r>
              <a:rPr lang="id-ID" i="1" dirty="0" smtClean="0"/>
              <a:t>Search </a:t>
            </a:r>
            <a:r>
              <a:rPr lang="id-ID" dirty="0" smtClean="0"/>
              <a:t>3</a:t>
            </a:r>
            <a:endParaRPr lang="id-ID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41168"/>
          </a:xfrm>
        </p:spPr>
        <p:txBody>
          <a:bodyPr/>
          <a:lstStyle/>
          <a:p>
            <a:r>
              <a:rPr lang="id-ID" dirty="0" smtClean="0"/>
              <a:t>Misal ada array L dengan 8 elemen yang terurut menurun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pPr lvl="1"/>
            <a:r>
              <a:rPr lang="id-ID" dirty="0" smtClean="0"/>
              <a:t>Misal yang dicari adalah X = 100</a:t>
            </a:r>
          </a:p>
          <a:p>
            <a:r>
              <a:rPr lang="id-ID" dirty="0" smtClean="0"/>
              <a:t>Langkah 1: A=1 dan B=8. maka indeks elemen tengah </a:t>
            </a:r>
          </a:p>
          <a:p>
            <a:pPr marL="114300" indent="0">
              <a:buNone/>
            </a:pPr>
            <a:r>
              <a:rPr lang="id-ID" dirty="0"/>
              <a:t>	</a:t>
            </a:r>
            <a:r>
              <a:rPr lang="id-ID" dirty="0" smtClean="0"/>
              <a:t>K = (1+8) div 2 = 4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r>
              <a:rPr lang="id-ID" dirty="0" smtClean="0"/>
              <a:t>Langkah 2: L[4] = 100? Tidak! Putuskan pencarian akan dilakukan di bagian kiri atau kanan dengan pemeriksaan:</a:t>
            </a:r>
          </a:p>
          <a:p>
            <a:pPr lvl="1"/>
            <a:r>
              <a:rPr lang="id-ID" dirty="0" smtClean="0"/>
              <a:t>L[4] &gt; 100 ? Tidak! Lakukan pencarian di larik bagian kiri</a:t>
            </a: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216927"/>
              </p:ext>
            </p:extLst>
          </p:nvPr>
        </p:nvGraphicFramePr>
        <p:xfrm>
          <a:off x="1115616" y="2348880"/>
          <a:ext cx="44334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81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A=1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B=8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609177"/>
              </p:ext>
            </p:extLst>
          </p:nvPr>
        </p:nvGraphicFramePr>
        <p:xfrm>
          <a:off x="1074648" y="4631536"/>
          <a:ext cx="44334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81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18</a:t>
                      </a:r>
                      <a:endParaRPr lang="id-ID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A=1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B=8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5254" y="4437112"/>
            <a:ext cx="2232248" cy="115212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</a:rPr>
              <a:t>kiri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96924" y="4437112"/>
            <a:ext cx="3219291" cy="115212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d-ID" dirty="0" smtClean="0">
                <a:solidFill>
                  <a:schemeClr val="tx1"/>
                </a:solidFill>
              </a:rPr>
              <a:t>kanan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9420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788550"/>
              </p:ext>
            </p:extLst>
          </p:nvPr>
        </p:nvGraphicFramePr>
        <p:xfrm>
          <a:off x="1115616" y="3501008"/>
          <a:ext cx="166254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81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76</a:t>
                      </a:r>
                      <a:endParaRPr lang="id-ID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A=1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B=3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7681664" cy="4800600"/>
          </a:xfrm>
        </p:spPr>
        <p:txBody>
          <a:bodyPr>
            <a:normAutofit/>
          </a:bodyPr>
          <a:lstStyle/>
          <a:p>
            <a:r>
              <a:rPr lang="id-ID" dirty="0" smtClean="0"/>
              <a:t>A = 1 dan B = K-1 = 3</a:t>
            </a:r>
          </a:p>
          <a:p>
            <a:endParaRPr lang="id-ID" dirty="0"/>
          </a:p>
          <a:p>
            <a:endParaRPr lang="id-ID" dirty="0" smtClean="0"/>
          </a:p>
          <a:p>
            <a:r>
              <a:rPr lang="id-ID" dirty="0" smtClean="0"/>
              <a:t>Langkah 1: Indeks elemen tengah K = (1+3) div 2 = 2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r>
              <a:rPr lang="id-ID" dirty="0" smtClean="0"/>
              <a:t>Langkah 2: L[2] = 100? Tidak! </a:t>
            </a:r>
            <a:r>
              <a:rPr lang="id-ID" dirty="0"/>
              <a:t>Putuskan pencarian akan dilakukan di bagian kiri atau kanan dengan pemeriksaan:</a:t>
            </a:r>
          </a:p>
          <a:p>
            <a:pPr lvl="1"/>
            <a:r>
              <a:rPr lang="id-ID" dirty="0" smtClean="0"/>
              <a:t>L[2] </a:t>
            </a:r>
            <a:r>
              <a:rPr lang="id-ID" dirty="0"/>
              <a:t>&gt; </a:t>
            </a:r>
            <a:r>
              <a:rPr lang="id-ID" dirty="0" smtClean="0"/>
              <a:t>100 </a:t>
            </a:r>
            <a:r>
              <a:rPr lang="id-ID" dirty="0"/>
              <a:t>? </a:t>
            </a:r>
            <a:r>
              <a:rPr lang="id-ID" dirty="0" smtClean="0"/>
              <a:t>Tidak! </a:t>
            </a:r>
            <a:r>
              <a:rPr lang="id-ID" dirty="0"/>
              <a:t>Lakukan pencarian di larik bagian </a:t>
            </a:r>
            <a:r>
              <a:rPr lang="id-ID" dirty="0" smtClean="0"/>
              <a:t>kiri</a:t>
            </a:r>
            <a:endParaRPr lang="id-ID" dirty="0"/>
          </a:p>
          <a:p>
            <a:pPr lvl="1"/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255462"/>
              </p:ext>
            </p:extLst>
          </p:nvPr>
        </p:nvGraphicFramePr>
        <p:xfrm>
          <a:off x="1115616" y="2132856"/>
          <a:ext cx="166254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81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A=1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B=3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45114" y="3302496"/>
            <a:ext cx="1116124" cy="115212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</a:rPr>
              <a:t>kiri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28419" y="3302496"/>
            <a:ext cx="1407477" cy="115212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d-ID" dirty="0" smtClean="0">
                <a:solidFill>
                  <a:schemeClr val="tx1"/>
                </a:solidFill>
              </a:rPr>
              <a:t>kanan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31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0370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A </a:t>
            </a:r>
            <a:r>
              <a:rPr lang="id-ID" dirty="0" smtClean="0"/>
              <a:t>= 1 (tetap) dan </a:t>
            </a:r>
            <a:r>
              <a:rPr lang="id-ID" dirty="0"/>
              <a:t>B = K</a:t>
            </a:r>
            <a:r>
              <a:rPr lang="id-ID" dirty="0" smtClean="0"/>
              <a:t>-1 =1</a:t>
            </a:r>
          </a:p>
          <a:p>
            <a:endParaRPr lang="id-ID" dirty="0"/>
          </a:p>
          <a:p>
            <a:endParaRPr lang="id-ID" dirty="0" smtClean="0"/>
          </a:p>
          <a:p>
            <a:r>
              <a:rPr lang="id-ID" dirty="0" smtClean="0"/>
              <a:t>Langkah 1: Indeks elemen tengah K = (1+1) div 2 = 1</a:t>
            </a:r>
          </a:p>
          <a:p>
            <a:endParaRPr lang="id-ID" dirty="0"/>
          </a:p>
          <a:p>
            <a:endParaRPr lang="id-ID" dirty="0" smtClean="0"/>
          </a:p>
          <a:p>
            <a:r>
              <a:rPr lang="id-ID" dirty="0" smtClean="0"/>
              <a:t>Langkah 2: L[1] = 100? Tidak! </a:t>
            </a:r>
            <a:r>
              <a:rPr lang="id-ID" dirty="0"/>
              <a:t>Putuskan pencarian akan dilakukan di bagian kiri atau kanan dengan pemeriksaan:</a:t>
            </a:r>
          </a:p>
          <a:p>
            <a:pPr lvl="1"/>
            <a:r>
              <a:rPr lang="id-ID" dirty="0" smtClean="0"/>
              <a:t>L[1] </a:t>
            </a:r>
            <a:r>
              <a:rPr lang="id-ID" dirty="0"/>
              <a:t>&gt; 100 ? Tidak! Lakukan pencarian di larik bagian </a:t>
            </a:r>
            <a:r>
              <a:rPr lang="id-ID" dirty="0" smtClean="0"/>
              <a:t>kiri dengan A=1 dan B= K – 1 = 0</a:t>
            </a:r>
          </a:p>
          <a:p>
            <a:pPr lvl="1"/>
            <a:r>
              <a:rPr lang="id-ID" dirty="0" smtClean="0"/>
              <a:t>Karena A &gt; B maka tidak ada lagi bagian array yang tersisa,dengan demikian, X tidak ditemukan di dalam array. Pencarian dihentikan</a:t>
            </a:r>
            <a:endParaRPr lang="id-ID" dirty="0"/>
          </a:p>
          <a:p>
            <a:endParaRPr lang="id-ID" dirty="0"/>
          </a:p>
          <a:p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300554"/>
              </p:ext>
            </p:extLst>
          </p:nvPr>
        </p:nvGraphicFramePr>
        <p:xfrm>
          <a:off x="1115616" y="2132856"/>
          <a:ext cx="5541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81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41988"/>
              </p:ext>
            </p:extLst>
          </p:nvPr>
        </p:nvGraphicFramePr>
        <p:xfrm>
          <a:off x="1115616" y="3356992"/>
          <a:ext cx="5541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81</a:t>
                      </a:r>
                      <a:endParaRPr lang="id-ID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32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0159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</a:t>
            </a:r>
            <a:r>
              <a:rPr lang="id-ID" dirty="0" smtClean="0"/>
              <a:t>uatlah </a:t>
            </a:r>
            <a:r>
              <a:rPr lang="id-ID" dirty="0"/>
              <a:t>prosedur/fungsi </a:t>
            </a:r>
            <a:r>
              <a:rPr lang="id-ID" i="1" dirty="0"/>
              <a:t>b</a:t>
            </a:r>
            <a:r>
              <a:rPr lang="id-ID" i="1" dirty="0" smtClean="0"/>
              <a:t>inary </a:t>
            </a:r>
            <a:r>
              <a:rPr lang="id-ID" i="1" dirty="0"/>
              <a:t>s</a:t>
            </a:r>
            <a:r>
              <a:rPr lang="id-ID" i="1" dirty="0" smtClean="0"/>
              <a:t>earch </a:t>
            </a:r>
            <a:r>
              <a:rPr lang="id-ID" dirty="0" smtClean="0"/>
              <a:t>dalam bahasa Pascal berdasarkan konsep </a:t>
            </a:r>
            <a:r>
              <a:rPr lang="id-ID" i="1" dirty="0"/>
              <a:t>binary search</a:t>
            </a:r>
            <a:r>
              <a:rPr lang="id-ID" dirty="0"/>
              <a:t> yang sudah </a:t>
            </a:r>
            <a:r>
              <a:rPr lang="id-ID" dirty="0" smtClean="0"/>
              <a:t>dijelaskan</a:t>
            </a:r>
            <a:r>
              <a:rPr lang="id-ID" dirty="0"/>
              <a:t>!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33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6170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Catatan tentang </a:t>
            </a:r>
            <a:r>
              <a:rPr lang="id-ID" i="1" dirty="0" smtClean="0"/>
              <a:t>Binary </a:t>
            </a:r>
            <a:r>
              <a:rPr lang="id-ID" i="1" dirty="0"/>
              <a:t>search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Pada setiap kali pencarian, array dibagi dua menjadi dua bagian yang berukuran sama (atau beda selisih 1 elemen)</a:t>
            </a:r>
          </a:p>
          <a:p>
            <a:r>
              <a:rPr lang="id-ID" dirty="0" smtClean="0"/>
              <a:t>Pada setiap pembagian, elemen tengah K diperiksa apakah sama dengan X.</a:t>
            </a:r>
          </a:p>
          <a:p>
            <a:pPr lvl="1"/>
            <a:r>
              <a:rPr lang="id-ID" dirty="0" smtClean="0"/>
              <a:t>Pada </a:t>
            </a:r>
            <a:r>
              <a:rPr lang="id-ID" i="1" dirty="0" smtClean="0"/>
              <a:t>worst case scenario</a:t>
            </a:r>
            <a:r>
              <a:rPr lang="id-ID" dirty="0" smtClean="0"/>
              <a:t>, yaitu pada kasus X tidak terdapat di dalam array, array dibagi sejumlah ²log(N) kali, sehingga jumlah pemeriksaan yang dilakukan juga sebanyak </a:t>
            </a:r>
            <a:r>
              <a:rPr lang="id-ID" dirty="0"/>
              <a:t>²log(N) </a:t>
            </a:r>
            <a:r>
              <a:rPr lang="id-ID" dirty="0" smtClean="0"/>
              <a:t>kali.</a:t>
            </a:r>
          </a:p>
          <a:p>
            <a:pPr lvl="1"/>
            <a:r>
              <a:rPr lang="id-ID" dirty="0" smtClean="0"/>
              <a:t>Pada contoh x=100, pembagian array yang dilakukan adalah ²log(8) =3 kali. Jumlah pemeriksaan elemen array juga 3 kali.</a:t>
            </a:r>
          </a:p>
          <a:p>
            <a:r>
              <a:rPr lang="id-ID" dirty="0" smtClean="0"/>
              <a:t>Untuk data terurut, algoritma </a:t>
            </a:r>
            <a:r>
              <a:rPr lang="id-ID" i="1" dirty="0" smtClean="0"/>
              <a:t>binary search</a:t>
            </a:r>
            <a:r>
              <a:rPr lang="id-ID" dirty="0" smtClean="0"/>
              <a:t> lebih cepat dibandingkan </a:t>
            </a:r>
            <a:r>
              <a:rPr lang="id-ID" i="1" dirty="0" smtClean="0"/>
              <a:t>sequential search</a:t>
            </a:r>
            <a:endParaRPr lang="id-ID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34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9704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Sequential Search </a:t>
            </a:r>
            <a:r>
              <a:rPr lang="id-ID" dirty="0" smtClean="0"/>
              <a:t>vs </a:t>
            </a:r>
            <a:r>
              <a:rPr lang="id-ID" i="1" dirty="0" smtClean="0"/>
              <a:t>Binary Search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 smtClean="0"/>
              <a:t>Misal untuk kasus nilai X tidak ditemukan dalam array:</a:t>
            </a:r>
          </a:p>
          <a:p>
            <a:pPr lvl="1"/>
            <a:r>
              <a:rPr lang="id-ID" dirty="0" smtClean="0"/>
              <a:t>Untuk array berukuran 256 elemen:</a:t>
            </a:r>
          </a:p>
          <a:p>
            <a:pPr lvl="2"/>
            <a:r>
              <a:rPr lang="id-ID" i="1" dirty="0" smtClean="0"/>
              <a:t>sequential search</a:t>
            </a:r>
            <a:r>
              <a:rPr lang="id-ID" dirty="0" smtClean="0"/>
              <a:t> melakukan pembandingan elemen array sebanyak 256 kali,</a:t>
            </a:r>
          </a:p>
          <a:p>
            <a:pPr lvl="2"/>
            <a:r>
              <a:rPr lang="id-ID" i="1" dirty="0" smtClean="0"/>
              <a:t>binary search</a:t>
            </a:r>
            <a:r>
              <a:rPr lang="id-ID" dirty="0" smtClean="0"/>
              <a:t> melakukkan pembandingan elemen array sebanyak ²log(256) = 8 kali.</a:t>
            </a:r>
          </a:p>
          <a:p>
            <a:pPr lvl="1"/>
            <a:r>
              <a:rPr lang="id-ID" dirty="0"/>
              <a:t>Untuk array berukuran </a:t>
            </a:r>
            <a:r>
              <a:rPr lang="id-ID" dirty="0" smtClean="0"/>
              <a:t>1024 </a:t>
            </a:r>
            <a:r>
              <a:rPr lang="id-ID" dirty="0"/>
              <a:t>elemen:</a:t>
            </a:r>
          </a:p>
          <a:p>
            <a:pPr lvl="2"/>
            <a:r>
              <a:rPr lang="id-ID" i="1" dirty="0" smtClean="0"/>
              <a:t>sequential </a:t>
            </a:r>
            <a:r>
              <a:rPr lang="id-ID" i="1" dirty="0"/>
              <a:t>search</a:t>
            </a:r>
            <a:r>
              <a:rPr lang="id-ID" dirty="0"/>
              <a:t> melakukan pembandingan elemen array sebanyak </a:t>
            </a:r>
            <a:r>
              <a:rPr lang="id-ID" dirty="0" smtClean="0"/>
              <a:t>1024 kali</a:t>
            </a:r>
            <a:r>
              <a:rPr lang="id-ID" dirty="0"/>
              <a:t>,</a:t>
            </a:r>
          </a:p>
          <a:p>
            <a:pPr lvl="2"/>
            <a:r>
              <a:rPr lang="id-ID" i="1" dirty="0" smtClean="0"/>
              <a:t>binary </a:t>
            </a:r>
            <a:r>
              <a:rPr lang="id-ID" i="1" dirty="0"/>
              <a:t>search</a:t>
            </a:r>
            <a:r>
              <a:rPr lang="id-ID" dirty="0"/>
              <a:t> melakukkan pembandingan elemen array sebanyak </a:t>
            </a:r>
            <a:r>
              <a:rPr lang="id-ID" dirty="0" smtClean="0"/>
              <a:t>²log(1024) </a:t>
            </a:r>
            <a:r>
              <a:rPr lang="id-ID" dirty="0"/>
              <a:t>= </a:t>
            </a:r>
            <a:r>
              <a:rPr lang="id-ID" dirty="0" smtClean="0"/>
              <a:t>10 </a:t>
            </a:r>
            <a:r>
              <a:rPr lang="id-ID" dirty="0"/>
              <a:t>kali.</a:t>
            </a:r>
          </a:p>
          <a:p>
            <a:pPr lvl="1"/>
            <a:r>
              <a:rPr lang="id-ID" dirty="0"/>
              <a:t>Untuk array berukuran N</a:t>
            </a:r>
            <a:r>
              <a:rPr lang="id-ID" dirty="0" smtClean="0"/>
              <a:t> </a:t>
            </a:r>
            <a:r>
              <a:rPr lang="id-ID" dirty="0"/>
              <a:t>elemen:</a:t>
            </a:r>
          </a:p>
          <a:p>
            <a:pPr lvl="2"/>
            <a:r>
              <a:rPr lang="id-ID" i="1" dirty="0" smtClean="0"/>
              <a:t>sequential </a:t>
            </a:r>
            <a:r>
              <a:rPr lang="id-ID" i="1" dirty="0"/>
              <a:t>search</a:t>
            </a:r>
            <a:r>
              <a:rPr lang="id-ID" dirty="0"/>
              <a:t> melakukan pembandingan elemen array sebanyak N</a:t>
            </a:r>
            <a:r>
              <a:rPr lang="id-ID" dirty="0" smtClean="0"/>
              <a:t> </a:t>
            </a:r>
            <a:r>
              <a:rPr lang="id-ID" dirty="0"/>
              <a:t>kali,</a:t>
            </a:r>
          </a:p>
          <a:p>
            <a:pPr lvl="2"/>
            <a:r>
              <a:rPr lang="id-ID" i="1" dirty="0" smtClean="0"/>
              <a:t>binary </a:t>
            </a:r>
            <a:r>
              <a:rPr lang="id-ID" i="1" dirty="0"/>
              <a:t>search</a:t>
            </a:r>
            <a:r>
              <a:rPr lang="id-ID" dirty="0"/>
              <a:t> </a:t>
            </a:r>
            <a:r>
              <a:rPr lang="id-ID" dirty="0" smtClean="0"/>
              <a:t>melakukan </a:t>
            </a:r>
            <a:r>
              <a:rPr lang="id-ID" dirty="0"/>
              <a:t>pembandingan elemen array sebanyak </a:t>
            </a:r>
            <a:r>
              <a:rPr lang="id-ID" dirty="0" smtClean="0"/>
              <a:t>²log(N) kali.</a:t>
            </a:r>
          </a:p>
          <a:p>
            <a:r>
              <a:rPr lang="id-ID" dirty="0" smtClean="0"/>
              <a:t>Karena </a:t>
            </a:r>
            <a:r>
              <a:rPr lang="id-ID" dirty="0"/>
              <a:t>²log(N</a:t>
            </a:r>
            <a:r>
              <a:rPr lang="id-ID" dirty="0" smtClean="0"/>
              <a:t>) &lt; N untuk N yang besar, maka algoritma </a:t>
            </a:r>
            <a:r>
              <a:rPr lang="id-ID" i="1" dirty="0" smtClean="0"/>
              <a:t>binary search</a:t>
            </a:r>
            <a:r>
              <a:rPr lang="id-ID" dirty="0" smtClean="0"/>
              <a:t> lebih cepat daripada algoritma </a:t>
            </a:r>
            <a:r>
              <a:rPr lang="id-ID" i="1" dirty="0" smtClean="0"/>
              <a:t>sequential search</a:t>
            </a:r>
          </a:p>
          <a:p>
            <a:pPr lvl="1"/>
            <a:r>
              <a:rPr lang="id-ID" dirty="0" smtClean="0"/>
              <a:t>Sehingga Algoritma </a:t>
            </a:r>
            <a:r>
              <a:rPr lang="id-ID" i="1" dirty="0" smtClean="0"/>
              <a:t>binary search</a:t>
            </a:r>
            <a:r>
              <a:rPr lang="id-ID" dirty="0" smtClean="0"/>
              <a:t> lebih disukai untuk mencari data pada array terurut</a:t>
            </a:r>
          </a:p>
          <a:p>
            <a:r>
              <a:rPr lang="id-ID" dirty="0" smtClean="0"/>
              <a:t>Namun untuk data yang tidak terurut, hanya dapat menggunakan algoritma </a:t>
            </a:r>
            <a:r>
              <a:rPr lang="id-ID" i="1" dirty="0" smtClean="0"/>
              <a:t>sequential search</a:t>
            </a:r>
          </a:p>
          <a:p>
            <a:pPr lvl="1"/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35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75828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7620000" cy="1143000"/>
          </a:xfrm>
        </p:spPr>
        <p:txBody>
          <a:bodyPr/>
          <a:lstStyle/>
          <a:p>
            <a:pPr algn="ctr"/>
            <a:r>
              <a:rPr lang="id-ID" dirty="0" smtClean="0"/>
              <a:t>Terima Kasih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36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251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Tinjauan Singkat Array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Array merupakan </a:t>
            </a:r>
            <a:r>
              <a:rPr lang="id-ID" u="sng" dirty="0" smtClean="0"/>
              <a:t>tipe data terstruktur</a:t>
            </a:r>
            <a:r>
              <a:rPr lang="id-ID" dirty="0" smtClean="0"/>
              <a:t>.</a:t>
            </a:r>
          </a:p>
          <a:p>
            <a:r>
              <a:rPr lang="id-ID" dirty="0" smtClean="0"/>
              <a:t>Setiap </a:t>
            </a:r>
            <a:r>
              <a:rPr lang="id-ID" dirty="0" smtClean="0"/>
              <a:t>elemen array dapat dirujuk melalui indeksnya</a:t>
            </a:r>
          </a:p>
          <a:p>
            <a:r>
              <a:rPr lang="id-ID" dirty="0" smtClean="0"/>
              <a:t>Karena elemen disimpan secara berurutan, indeks array harus berupa tipe yang juga memiliki keterurutan (ada </a:t>
            </a:r>
            <a:r>
              <a:rPr lang="id-ID" i="1" dirty="0" smtClean="0"/>
              <a:t>successor</a:t>
            </a:r>
            <a:r>
              <a:rPr lang="id-ID" dirty="0" smtClean="0"/>
              <a:t> dan </a:t>
            </a:r>
            <a:r>
              <a:rPr lang="id-ID" i="1" dirty="0" smtClean="0"/>
              <a:t>predecessor</a:t>
            </a:r>
            <a:r>
              <a:rPr lang="id-ID" dirty="0" smtClean="0"/>
              <a:t>) misalnya integer, character, atau enumeration</a:t>
            </a:r>
          </a:p>
          <a:p>
            <a:pPr lvl="1"/>
            <a:r>
              <a:rPr lang="id-ID" dirty="0" smtClean="0"/>
              <a:t>Jika indeks array adalah integer maka keterurutan indeks sesuai dengan urutan integer</a:t>
            </a:r>
          </a:p>
          <a:p>
            <a:pPr lvl="1"/>
            <a:r>
              <a:rPr lang="id-ID" dirty="0" smtClean="0"/>
              <a:t>Jika indeks array adalah character maka keterurutan indeks sesuai dengan urutan character</a:t>
            </a:r>
          </a:p>
          <a:p>
            <a:pPr lvl="1"/>
            <a:r>
              <a:rPr lang="id-ID" dirty="0" smtClean="0"/>
              <a:t>Jika indeks array berupa enumeration, maka keterurutan indeks sesuai dengan urutan elemen dalam enumeration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546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Tinjauan Singkat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7620000" cy="48006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id-ID" sz="1600" dirty="0" smtClean="0">
                <a:latin typeface="Courier New" pitchFamily="49" charset="0"/>
                <a:cs typeface="Courier New" pitchFamily="49" charset="0"/>
              </a:rPr>
              <a:t>KAMUS</a:t>
            </a:r>
          </a:p>
          <a:p>
            <a:pPr marL="114300" indent="0">
              <a:buNone/>
            </a:pPr>
            <a:r>
              <a:rPr lang="id-ID" sz="1600" dirty="0" smtClean="0">
                <a:latin typeface="Courier New" pitchFamily="49" charset="0"/>
                <a:cs typeface="Courier New" pitchFamily="49" charset="0"/>
              </a:rPr>
              <a:t>D: </a:t>
            </a:r>
            <a:r>
              <a:rPr lang="id-ID" sz="1600" u="sng" dirty="0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id-ID" sz="1600" dirty="0" smtClean="0">
                <a:latin typeface="Courier New" pitchFamily="49" charset="0"/>
                <a:cs typeface="Courier New" pitchFamily="49" charset="0"/>
              </a:rPr>
              <a:t> [1..11] </a:t>
            </a:r>
            <a:r>
              <a:rPr lang="id-ID" sz="1600" u="sng" dirty="0" smtClean="0">
                <a:latin typeface="Courier New" pitchFamily="49" charset="0"/>
                <a:cs typeface="Courier New" pitchFamily="49" charset="0"/>
              </a:rPr>
              <a:t>of</a:t>
            </a:r>
            <a:r>
              <a:rPr lang="id-ID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600" u="sng" dirty="0" smtClean="0">
                <a:latin typeface="Courier New" pitchFamily="49" charset="0"/>
                <a:cs typeface="Courier New" pitchFamily="49" charset="0"/>
              </a:rPr>
              <a:t>integer</a:t>
            </a:r>
          </a:p>
          <a:p>
            <a:pPr marL="114300" indent="0">
              <a:buNone/>
            </a:pPr>
            <a:r>
              <a:rPr lang="id-ID" sz="1600" dirty="0" smtClean="0">
                <a:latin typeface="Courier New" pitchFamily="49" charset="0"/>
                <a:cs typeface="Courier New" pitchFamily="49" charset="0"/>
              </a:rPr>
              <a:t>Kar: </a:t>
            </a:r>
            <a:r>
              <a:rPr lang="id-ID" sz="1600" u="sng" dirty="0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id-ID" sz="1600" dirty="0" smtClean="0">
                <a:latin typeface="Courier New" pitchFamily="49" charset="0"/>
                <a:cs typeface="Courier New" pitchFamily="49" charset="0"/>
              </a:rPr>
              <a:t> [1..8] </a:t>
            </a:r>
            <a:r>
              <a:rPr lang="id-ID" sz="1600" u="sng" dirty="0" smtClean="0">
                <a:latin typeface="Courier New" pitchFamily="49" charset="0"/>
                <a:cs typeface="Courier New" pitchFamily="49" charset="0"/>
              </a:rPr>
              <a:t>of</a:t>
            </a:r>
            <a:r>
              <a:rPr lang="id-ID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600" u="sng" dirty="0" smtClean="0">
                <a:latin typeface="Courier New" pitchFamily="49" charset="0"/>
                <a:cs typeface="Courier New" pitchFamily="49" charset="0"/>
              </a:rPr>
              <a:t>character</a:t>
            </a:r>
          </a:p>
          <a:p>
            <a:pPr marL="114300" indent="0">
              <a:buNone/>
            </a:pPr>
            <a:r>
              <a:rPr lang="id-ID" sz="1600" u="sng" dirty="0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id-ID" sz="1600" dirty="0" smtClean="0">
                <a:latin typeface="Courier New" pitchFamily="49" charset="0"/>
                <a:cs typeface="Courier New" pitchFamily="49" charset="0"/>
              </a:rPr>
              <a:t> N : </a:t>
            </a:r>
            <a:r>
              <a:rPr lang="id-ID" sz="1600" u="sng" dirty="0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id-ID" sz="1600" dirty="0" smtClean="0">
                <a:latin typeface="Courier New" pitchFamily="49" charset="0"/>
                <a:cs typeface="Courier New" pitchFamily="49" charset="0"/>
              </a:rPr>
              <a:t> =  5 {jumlah siswa}</a:t>
            </a:r>
          </a:p>
          <a:p>
            <a:pPr marL="114300" indent="0">
              <a:buNone/>
            </a:pPr>
            <a:r>
              <a:rPr lang="id-ID" sz="1600" u="sng" dirty="0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id-ID" sz="1600" dirty="0" smtClean="0">
                <a:latin typeface="Courier New" pitchFamily="49" charset="0"/>
                <a:cs typeface="Courier New" pitchFamily="49" charset="0"/>
              </a:rPr>
              <a:t> Data = </a:t>
            </a:r>
            <a:r>
              <a:rPr lang="id-ID" sz="1600" u="sng" dirty="0" smtClean="0">
                <a:latin typeface="Courier New" pitchFamily="49" charset="0"/>
                <a:cs typeface="Courier New" pitchFamily="49" charset="0"/>
              </a:rPr>
              <a:t>record</a:t>
            </a:r>
            <a:r>
              <a:rPr lang="id-ID" sz="1600" dirty="0" smtClean="0">
                <a:latin typeface="Courier New" pitchFamily="49" charset="0"/>
                <a:cs typeface="Courier New" pitchFamily="49" charset="0"/>
              </a:rPr>
              <a:t> &lt;Nama: </a:t>
            </a:r>
            <a:r>
              <a:rPr lang="id-ID" sz="1600" u="sng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id-ID" sz="1600" dirty="0" smtClean="0">
                <a:latin typeface="Courier New" pitchFamily="49" charset="0"/>
                <a:cs typeface="Courier New" pitchFamily="49" charset="0"/>
              </a:rPr>
              <a:t>, Usia: </a:t>
            </a:r>
            <a:r>
              <a:rPr lang="id-ID" sz="1600" u="sng" dirty="0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id-ID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114300" indent="0">
              <a:buNone/>
            </a:pPr>
            <a:r>
              <a:rPr lang="id-ID" sz="1600" dirty="0" smtClean="0">
                <a:latin typeface="Courier New" pitchFamily="49" charset="0"/>
                <a:cs typeface="Courier New" pitchFamily="49" charset="0"/>
              </a:rPr>
              <a:t>DataSiswa : </a:t>
            </a:r>
            <a:r>
              <a:rPr lang="id-ID" sz="1600" u="sng" dirty="0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id-ID" sz="1600" dirty="0" smtClean="0">
                <a:latin typeface="Courier New" pitchFamily="49" charset="0"/>
                <a:cs typeface="Courier New" pitchFamily="49" charset="0"/>
              </a:rPr>
              <a:t>[1..N] </a:t>
            </a:r>
            <a:r>
              <a:rPr lang="id-ID" sz="1600" u="sng" dirty="0" smtClean="0">
                <a:latin typeface="Courier New" pitchFamily="49" charset="0"/>
                <a:cs typeface="Courier New" pitchFamily="49" charset="0"/>
              </a:rPr>
              <a:t>of</a:t>
            </a:r>
            <a:r>
              <a:rPr lang="id-ID" sz="1600" dirty="0" smtClean="0">
                <a:latin typeface="Courier New" pitchFamily="49" charset="0"/>
                <a:cs typeface="Courier New" pitchFamily="49" charset="0"/>
              </a:rPr>
              <a:t> Data</a:t>
            </a:r>
          </a:p>
          <a:p>
            <a:pPr marL="114300" indent="0">
              <a:buNone/>
            </a:pPr>
            <a:endParaRPr lang="id-ID" sz="16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id-ID" sz="2400" dirty="0" smtClean="0">
                <a:cs typeface="Courier New" pitchFamily="49" charset="0"/>
              </a:rPr>
              <a:t>Array Integer</a:t>
            </a:r>
          </a:p>
          <a:p>
            <a:pPr marL="114300" indent="0">
              <a:buNone/>
            </a:pPr>
            <a:endParaRPr lang="id-ID" sz="16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id-ID" sz="16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id-ID" sz="2400" dirty="0" smtClean="0">
                <a:cs typeface="Courier New" pitchFamily="49" charset="0"/>
              </a:rPr>
              <a:t>Array Character</a:t>
            </a:r>
          </a:p>
          <a:p>
            <a:pPr marL="114300" indent="0">
              <a:buNone/>
            </a:pPr>
            <a:endParaRPr lang="id-ID" sz="16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id-ID" sz="16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id-ID" sz="16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id-ID" sz="2400" dirty="0" smtClean="0">
                <a:cs typeface="Courier New" pitchFamily="49" charset="0"/>
              </a:rPr>
              <a:t>Array Record</a:t>
            </a:r>
          </a:p>
          <a:p>
            <a:pPr marL="114300" indent="0">
              <a:buNone/>
            </a:pPr>
            <a:endParaRPr lang="id-ID" sz="16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991252"/>
              </p:ext>
            </p:extLst>
          </p:nvPr>
        </p:nvGraphicFramePr>
        <p:xfrm>
          <a:off x="2364430" y="3068960"/>
          <a:ext cx="6096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21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68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36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11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506192"/>
              </p:ext>
            </p:extLst>
          </p:nvPr>
        </p:nvGraphicFramePr>
        <p:xfrm>
          <a:off x="2843808" y="3983464"/>
          <a:ext cx="44334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k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*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#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8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789081"/>
              </p:ext>
            </p:extLst>
          </p:nvPr>
        </p:nvGraphicFramePr>
        <p:xfrm>
          <a:off x="2915816" y="4869160"/>
          <a:ext cx="25922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1008112"/>
                <a:gridCol w="1080120"/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id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Ali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id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Tono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id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Amir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id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Tuti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id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Yani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263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Persoalan Pencarian 1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Misal terdapat suatu Array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id-ID" dirty="0" smtClean="0"/>
              <a:t> yang sudah terdefinisi elemen-elemennya.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id-ID" dirty="0" smtClean="0"/>
              <a:t> adalah suatu elemen yang bertipe sama dengan elemen Array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id-ID" dirty="0" smtClean="0"/>
              <a:t>. Tentukan apakah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id-ID" dirty="0" smtClean="0"/>
              <a:t> terdapat di dalam Array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id-ID" dirty="0" smtClean="0"/>
              <a:t>. Jika ditemukan, tulis pesan “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X ditemukan</a:t>
            </a:r>
            <a:r>
              <a:rPr lang="id-ID" dirty="0" smtClean="0"/>
              <a:t>”, sebaliknya jika tidak ditemukan,tulis pesan “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X tidak ditemukan</a:t>
            </a:r>
            <a:r>
              <a:rPr lang="id-ID" dirty="0" smtClean="0"/>
              <a:t>”.</a:t>
            </a:r>
          </a:p>
          <a:p>
            <a:r>
              <a:rPr lang="id-ID" dirty="0" smtClean="0"/>
              <a:t>Contoh: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pPr lvl="1"/>
            <a:r>
              <a:rPr lang="id-ID" dirty="0" smtClean="0"/>
              <a:t>Misal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X = 68</a:t>
            </a:r>
            <a:r>
              <a:rPr lang="id-ID" dirty="0" smtClean="0"/>
              <a:t>, maka output yang dihasilkan adalah “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68 ditemukan</a:t>
            </a:r>
            <a:r>
              <a:rPr lang="id-ID" dirty="0" smtClean="0"/>
              <a:t>”</a:t>
            </a:r>
          </a:p>
          <a:p>
            <a:pPr lvl="1"/>
            <a:r>
              <a:rPr lang="id-ID" dirty="0" smtClean="0"/>
              <a:t>Bila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X = 100</a:t>
            </a:r>
            <a:r>
              <a:rPr lang="id-ID" dirty="0" smtClean="0"/>
              <a:t>, maka output yang dihasilkan adalah “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100 tidak ditemukan</a:t>
            </a:r>
            <a:r>
              <a:rPr lang="id-ID" dirty="0" smtClean="0"/>
              <a:t>”.</a:t>
            </a:r>
          </a:p>
          <a:p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987943"/>
              </p:ext>
            </p:extLst>
          </p:nvPr>
        </p:nvGraphicFramePr>
        <p:xfrm>
          <a:off x="1259632" y="4005064"/>
          <a:ext cx="6096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21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68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36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11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4572000" y="3861048"/>
            <a:ext cx="5040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234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Persoalan </a:t>
            </a:r>
            <a:r>
              <a:rPr lang="id-ID" dirty="0" smtClean="0"/>
              <a:t>Pencarian 2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Misal terdapat suatu Array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id-ID" dirty="0" smtClean="0"/>
              <a:t>, </a:t>
            </a:r>
            <a:r>
              <a:rPr lang="id-ID" dirty="0"/>
              <a:t>yang sudah terdefinisi elemen-elemennya. 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id-ID" dirty="0"/>
              <a:t> adalah suatu elemen yang bertipe sama dengan elemen Array 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id-ID" dirty="0" smtClean="0"/>
              <a:t>. Tentukan indeks Array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id-ID" dirty="0" smtClean="0"/>
              <a:t> yang elemennya sama dengan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id-ID" dirty="0" smtClean="0"/>
              <a:t>. Simpan indeks tersebut dalam variabel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id-ID" dirty="0" smtClean="0"/>
              <a:t>. Jika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id-ID" dirty="0" smtClean="0"/>
              <a:t> tidak terdapat di dalam Array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A,</a:t>
            </a:r>
            <a:r>
              <a:rPr lang="id-ID" dirty="0" smtClean="0"/>
              <a:t> isikan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id-ID" dirty="0" smtClean="0"/>
              <a:t> dengan nilai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id-ID" dirty="0" smtClean="0"/>
              <a:t>.</a:t>
            </a:r>
          </a:p>
          <a:p>
            <a:r>
              <a:rPr lang="id-ID" dirty="0" smtClean="0"/>
              <a:t> </a:t>
            </a:r>
            <a:r>
              <a:rPr lang="id-ID" dirty="0"/>
              <a:t>Contoh: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pPr lvl="1"/>
            <a:r>
              <a:rPr lang="id-ID" dirty="0"/>
              <a:t>Misal 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X = 68</a:t>
            </a:r>
            <a:r>
              <a:rPr lang="id-ID" dirty="0"/>
              <a:t>, </a:t>
            </a:r>
            <a:r>
              <a:rPr lang="id-ID" dirty="0" smtClean="0"/>
              <a:t>maka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Y = 7</a:t>
            </a:r>
            <a:r>
              <a:rPr lang="id-ID" dirty="0" smtClean="0"/>
              <a:t>.</a:t>
            </a:r>
            <a:endParaRPr lang="id-ID" dirty="0"/>
          </a:p>
          <a:p>
            <a:pPr lvl="1"/>
            <a:r>
              <a:rPr lang="id-ID" dirty="0"/>
              <a:t>Bila 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X = 100</a:t>
            </a:r>
            <a:r>
              <a:rPr lang="id-ID" dirty="0"/>
              <a:t>, maka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Y = 0</a:t>
            </a:r>
            <a:r>
              <a:rPr lang="id-ID" dirty="0" smtClean="0"/>
              <a:t>.</a:t>
            </a:r>
            <a:endParaRPr lang="id-ID" dirty="0"/>
          </a:p>
          <a:p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581445"/>
              </p:ext>
            </p:extLst>
          </p:nvPr>
        </p:nvGraphicFramePr>
        <p:xfrm>
          <a:off x="1259632" y="4005064"/>
          <a:ext cx="6096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21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68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36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11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4572000" y="3861048"/>
            <a:ext cx="5040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93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Persoalan Pencarian 3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Misal terdapat suatu Array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id-ID" dirty="0" smtClean="0"/>
              <a:t> yang sudah terdefinisi elemen-elemennya.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id-ID" dirty="0" smtClean="0"/>
              <a:t> adalah suatu elemen yang bertipe sama dengan elemen Array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id-ID" dirty="0" smtClean="0"/>
              <a:t>. Tentukan apakah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id-ID" dirty="0" smtClean="0"/>
              <a:t> terdapat di dalam Array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id-ID" dirty="0" smtClean="0"/>
              <a:t>. Jika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id-ID" dirty="0" smtClean="0"/>
              <a:t> ditemukan, maka variabel boolean misalnya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ketemu</a:t>
            </a:r>
            <a:r>
              <a:rPr lang="id-ID" dirty="0" smtClean="0"/>
              <a:t> diisi nilai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id-ID" dirty="0" smtClean="0"/>
              <a:t>. Jika tidak,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ketemu</a:t>
            </a:r>
            <a:r>
              <a:rPr lang="id-ID" dirty="0" smtClean="0"/>
              <a:t> diisi nilai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id-ID" dirty="0" smtClean="0"/>
              <a:t>.</a:t>
            </a:r>
          </a:p>
          <a:p>
            <a:r>
              <a:rPr lang="id-ID" dirty="0" smtClean="0"/>
              <a:t>Contoh:</a:t>
            </a:r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pPr lvl="1"/>
            <a:r>
              <a:rPr lang="id-ID" dirty="0" smtClean="0"/>
              <a:t>Misal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X = 68</a:t>
            </a:r>
            <a:r>
              <a:rPr lang="id-ID" dirty="0" smtClean="0"/>
              <a:t>, maka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ketemu = true</a:t>
            </a:r>
          </a:p>
          <a:p>
            <a:pPr lvl="1"/>
            <a:r>
              <a:rPr lang="id-ID" dirty="0" smtClean="0"/>
              <a:t>Bila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X = 100</a:t>
            </a:r>
            <a:r>
              <a:rPr lang="id-ID" dirty="0" smtClean="0"/>
              <a:t>, maka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ketemu = false</a:t>
            </a:r>
          </a:p>
          <a:p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11862"/>
              </p:ext>
            </p:extLst>
          </p:nvPr>
        </p:nvGraphicFramePr>
        <p:xfrm>
          <a:off x="1259632" y="4005064"/>
          <a:ext cx="6096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21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68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36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11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4572000" y="3861048"/>
            <a:ext cx="5040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741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Penegasan Persoalan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Apakah ada duplikasi data?</a:t>
            </a:r>
          </a:p>
          <a:p>
            <a:pPr lvl="1"/>
            <a:r>
              <a:rPr lang="id-ID" dirty="0" smtClean="0"/>
              <a:t>Apabila X yang dicari </a:t>
            </a:r>
            <a:r>
              <a:rPr lang="id-ID" dirty="0" smtClean="0"/>
              <a:t>jumlahnya </a:t>
            </a:r>
            <a:r>
              <a:rPr lang="id-ID" dirty="0" smtClean="0"/>
              <a:t>lebih dari </a:t>
            </a:r>
            <a:r>
              <a:rPr lang="id-ID" dirty="0" smtClean="0"/>
              <a:t>satu </a:t>
            </a:r>
            <a:r>
              <a:rPr lang="id-ID" dirty="0" smtClean="0"/>
              <a:t>di dalam Array A, maka hanya X yang </a:t>
            </a:r>
            <a:r>
              <a:rPr lang="id-ID" u="sng" dirty="0" smtClean="0"/>
              <a:t>pertama kali</a:t>
            </a:r>
            <a:r>
              <a:rPr lang="id-ID" dirty="0" smtClean="0"/>
              <a:t> ditemukan yang dirujuk. Proses pencarian dihentikan setelah X pertama ditemukan atau X yang dicari tidak ada</a:t>
            </a:r>
          </a:p>
          <a:p>
            <a:r>
              <a:rPr lang="id-ID" dirty="0" smtClean="0"/>
              <a:t>Contoh: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pPr lvl="1"/>
            <a:r>
              <a:rPr lang="id-ID" dirty="0" smtClean="0"/>
              <a:t>Terdapat tiga buah nilai 36</a:t>
            </a:r>
          </a:p>
          <a:p>
            <a:pPr lvl="1"/>
            <a:r>
              <a:rPr lang="id-ID" dirty="0" smtClean="0"/>
              <a:t>Bila 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X = 36</a:t>
            </a:r>
            <a:r>
              <a:rPr lang="id-ID" dirty="0" smtClean="0"/>
              <a:t>, maka:</a:t>
            </a:r>
          </a:p>
          <a:p>
            <a:pPr lvl="2"/>
            <a:r>
              <a:rPr lang="id-ID" dirty="0" smtClean="0"/>
              <a:t>Persoalan 1, hasilnya “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36 ditemukan</a:t>
            </a:r>
            <a:r>
              <a:rPr lang="id-ID" dirty="0" smtClean="0"/>
              <a:t>”</a:t>
            </a:r>
          </a:p>
          <a:p>
            <a:pPr lvl="2"/>
            <a:r>
              <a:rPr lang="id-ID" dirty="0" smtClean="0"/>
              <a:t>Persoalan 2, hasilnya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Y = 2</a:t>
            </a:r>
          </a:p>
          <a:p>
            <a:pPr lvl="2"/>
            <a:r>
              <a:rPr lang="id-ID" dirty="0" smtClean="0"/>
              <a:t>Persoalan 3, hasilnya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ketemu = true</a:t>
            </a:r>
            <a:endParaRPr lang="id-ID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657244"/>
              </p:ext>
            </p:extLst>
          </p:nvPr>
        </p:nvGraphicFramePr>
        <p:xfrm>
          <a:off x="1043608" y="3645024"/>
          <a:ext cx="6096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21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68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36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11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1042-18A9-4363-BC04-133BB4020E67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1268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8624</TotalTime>
  <Words>2554</Words>
  <Application>Microsoft Office PowerPoint</Application>
  <PresentationFormat>On-screen Show (4:3)</PresentationFormat>
  <Paragraphs>686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Adjacency</vt:lpstr>
      <vt:lpstr>Searching </vt:lpstr>
      <vt:lpstr>Materi</vt:lpstr>
      <vt:lpstr>Konsep searching</vt:lpstr>
      <vt:lpstr>Tinjauan Singkat Array</vt:lpstr>
      <vt:lpstr>Tinjauan Singkat Array</vt:lpstr>
      <vt:lpstr>Persoalan Pencarian 1</vt:lpstr>
      <vt:lpstr>Persoalan Pencarian 2</vt:lpstr>
      <vt:lpstr>Persoalan Pencarian 3</vt:lpstr>
      <vt:lpstr>Penegasan Persoalan</vt:lpstr>
      <vt:lpstr>Sequential /Linear Search</vt:lpstr>
      <vt:lpstr>Sequential search pada array tidak terurut</vt:lpstr>
      <vt:lpstr>Sequential search pada array tidak terurut</vt:lpstr>
      <vt:lpstr>Sequential search pada array tidak terurut versi Boolean</vt:lpstr>
      <vt:lpstr>Sequential search pada array terurut</vt:lpstr>
      <vt:lpstr>Sequential search pada array terurut (dari kecil ke besar)</vt:lpstr>
      <vt:lpstr>Latihan</vt:lpstr>
      <vt:lpstr>Sequential search menggunakan sentinel</vt:lpstr>
      <vt:lpstr>Sequential search menggunakan sentinel</vt:lpstr>
      <vt:lpstr>Sequential search menggunakan sentinel</vt:lpstr>
      <vt:lpstr>Sequential search menggunakan sentinel</vt:lpstr>
      <vt:lpstr>Sequential search menggunakan sentinel</vt:lpstr>
      <vt:lpstr>Catatan tentang Sequential search </vt:lpstr>
      <vt:lpstr>Binary Search</vt:lpstr>
      <vt:lpstr>Analogi Binary Search</vt:lpstr>
      <vt:lpstr>Konsep Binary Search</vt:lpstr>
      <vt:lpstr>Ilustrasi Binary Search 1</vt:lpstr>
      <vt:lpstr>Ilustrasi Binary Search 2</vt:lpstr>
      <vt:lpstr>PowerPoint Presentation</vt:lpstr>
      <vt:lpstr>PowerPoint Presentation</vt:lpstr>
      <vt:lpstr>Ilustrasi Binary Search 3</vt:lpstr>
      <vt:lpstr>PowerPoint Presentation</vt:lpstr>
      <vt:lpstr>PowerPoint Presentation</vt:lpstr>
      <vt:lpstr>Latihan</vt:lpstr>
      <vt:lpstr>Catatan tentang Binary search </vt:lpstr>
      <vt:lpstr>Sequential Search vs Binary Search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Pengulangan</dc:title>
  <dc:creator>Asyrof</dc:creator>
  <cp:lastModifiedBy>Asyrof</cp:lastModifiedBy>
  <cp:revision>86</cp:revision>
  <dcterms:created xsi:type="dcterms:W3CDTF">2015-04-09T07:31:39Z</dcterms:created>
  <dcterms:modified xsi:type="dcterms:W3CDTF">2015-06-22T04:51:26Z</dcterms:modified>
</cp:coreProperties>
</file>