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414D134-DD41-496F-A6ED-D2AEA99F7DEE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7BF3E4-8245-4151-BC21-4D00CC9383E7}" type="datetimeFigureOut">
              <a:rPr lang="id-ID" smtClean="0"/>
              <a:t>30/06/2015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Pengurutkan Data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Algoritama dan Pemrograman</a:t>
            </a:r>
          </a:p>
          <a:p>
            <a:r>
              <a:rPr lang="id-ID" dirty="0" smtClean="0"/>
              <a:t>Tim Dosen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27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Cara 1</a:t>
            </a:r>
          </a:p>
          <a:p>
            <a:pPr lvl="1"/>
            <a:r>
              <a:rPr lang="id-ID" dirty="0" smtClean="0"/>
              <a:t>Perulangan 1:</a:t>
            </a:r>
          </a:p>
          <a:p>
            <a:pPr marL="777240" lvl="2" indent="0">
              <a:buNone/>
            </a:pPr>
            <a:r>
              <a:rPr lang="id-ID" dirty="0" smtClean="0"/>
              <a:t>Cari nilai minimum dari data ke 1 sampai data ke n, tukar data tersebut dengan data ke 1,</a:t>
            </a:r>
          </a:p>
          <a:p>
            <a:pPr lvl="1"/>
            <a:r>
              <a:rPr lang="id-ID" dirty="0" smtClean="0"/>
              <a:t>Perulangan 2:</a:t>
            </a:r>
          </a:p>
          <a:p>
            <a:pPr marL="777240" lvl="2" indent="0">
              <a:buNone/>
            </a:pPr>
            <a:r>
              <a:rPr lang="id-ID" dirty="0"/>
              <a:t>Cari nilai minimum dari data ke </a:t>
            </a:r>
            <a:r>
              <a:rPr lang="id-ID" dirty="0" smtClean="0"/>
              <a:t>2 </a:t>
            </a:r>
            <a:r>
              <a:rPr lang="id-ID" dirty="0"/>
              <a:t>sampai data ke n, tukar data tersebut dengan data ke </a:t>
            </a:r>
            <a:r>
              <a:rPr lang="id-ID" dirty="0" smtClean="0"/>
              <a:t>2,</a:t>
            </a:r>
          </a:p>
          <a:p>
            <a:pPr lvl="1"/>
            <a:r>
              <a:rPr lang="id-ID" dirty="0" smtClean="0"/>
              <a:t>Dan seterusnya sampai perulangan ke n-1</a:t>
            </a:r>
          </a:p>
          <a:p>
            <a:r>
              <a:rPr lang="id-ID" dirty="0" smtClean="0"/>
              <a:t>Cara 2</a:t>
            </a:r>
          </a:p>
          <a:p>
            <a:pPr marL="411480" lvl="1" indent="0">
              <a:buNone/>
            </a:pPr>
            <a:r>
              <a:rPr lang="id-ID" dirty="0" smtClean="0"/>
              <a:t>Sama dengan cara 1, tapi yang dicari adalah nilai maksimum dan ditukar dengan data ke n dst.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96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Selection Sort (1)</a:t>
            </a:r>
            <a:endParaRPr lang="id-ID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891133"/>
              </p:ext>
            </p:extLst>
          </p:nvPr>
        </p:nvGraphicFramePr>
        <p:xfrm>
          <a:off x="1676400" y="1752600"/>
          <a:ext cx="4419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Perulangan 1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Freeform 29"/>
          <p:cNvSpPr/>
          <p:nvPr/>
        </p:nvSpPr>
        <p:spPr>
          <a:xfrm>
            <a:off x="2168013" y="2462981"/>
            <a:ext cx="3510116" cy="184367"/>
          </a:xfrm>
          <a:custGeom>
            <a:avLst/>
            <a:gdLst>
              <a:gd name="connsiteX0" fmla="*/ 3510116 w 3510116"/>
              <a:gd name="connsiteY0" fmla="*/ 0 h 368734"/>
              <a:gd name="connsiteX1" fmla="*/ 1637071 w 3510116"/>
              <a:gd name="connsiteY1" fmla="*/ 368709 h 368734"/>
              <a:gd name="connsiteX2" fmla="*/ 0 w 3510116"/>
              <a:gd name="connsiteY2" fmla="*/ 14748 h 36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116" h="368734">
                <a:moveTo>
                  <a:pt x="3510116" y="0"/>
                </a:moveTo>
                <a:cubicBezTo>
                  <a:pt x="2866103" y="183125"/>
                  <a:pt x="2222090" y="366251"/>
                  <a:pt x="1637071" y="368709"/>
                </a:cubicBezTo>
                <a:cubicBezTo>
                  <a:pt x="1052052" y="371167"/>
                  <a:pt x="526026" y="192957"/>
                  <a:pt x="0" y="1474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055133"/>
              </p:ext>
            </p:extLst>
          </p:nvPr>
        </p:nvGraphicFramePr>
        <p:xfrm>
          <a:off x="1828800" y="3657600"/>
          <a:ext cx="4419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Perulangan 2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>
          <a:xfrm>
            <a:off x="3008671" y="4350774"/>
            <a:ext cx="442452" cy="177987"/>
          </a:xfrm>
          <a:custGeom>
            <a:avLst/>
            <a:gdLst>
              <a:gd name="connsiteX0" fmla="*/ 442452 w 442452"/>
              <a:gd name="connsiteY0" fmla="*/ 0 h 177987"/>
              <a:gd name="connsiteX1" fmla="*/ 250723 w 442452"/>
              <a:gd name="connsiteY1" fmla="*/ 176981 h 177987"/>
              <a:gd name="connsiteX2" fmla="*/ 0 w 442452"/>
              <a:gd name="connsiteY2" fmla="*/ 58994 h 1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177987">
                <a:moveTo>
                  <a:pt x="442452" y="0"/>
                </a:moveTo>
                <a:cubicBezTo>
                  <a:pt x="383458" y="83574"/>
                  <a:pt x="324465" y="167149"/>
                  <a:pt x="250723" y="176981"/>
                </a:cubicBezTo>
                <a:cubicBezTo>
                  <a:pt x="176981" y="186813"/>
                  <a:pt x="88490" y="122903"/>
                  <a:pt x="0" y="589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34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Selection Sort (2)</a:t>
            </a:r>
            <a:endParaRPr lang="id-ID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301719"/>
              </p:ext>
            </p:extLst>
          </p:nvPr>
        </p:nvGraphicFramePr>
        <p:xfrm>
          <a:off x="1676400" y="1752600"/>
          <a:ext cx="4419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Perulangan 3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817534"/>
              </p:ext>
            </p:extLst>
          </p:nvPr>
        </p:nvGraphicFramePr>
        <p:xfrm>
          <a:off x="1828800" y="3657600"/>
          <a:ext cx="4419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Perulangan 4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>
          <a:xfrm>
            <a:off x="4724400" y="4350774"/>
            <a:ext cx="442452" cy="177987"/>
          </a:xfrm>
          <a:custGeom>
            <a:avLst/>
            <a:gdLst>
              <a:gd name="connsiteX0" fmla="*/ 442452 w 442452"/>
              <a:gd name="connsiteY0" fmla="*/ 0 h 177987"/>
              <a:gd name="connsiteX1" fmla="*/ 250723 w 442452"/>
              <a:gd name="connsiteY1" fmla="*/ 176981 h 177987"/>
              <a:gd name="connsiteX2" fmla="*/ 0 w 442452"/>
              <a:gd name="connsiteY2" fmla="*/ 58994 h 1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177987">
                <a:moveTo>
                  <a:pt x="442452" y="0"/>
                </a:moveTo>
                <a:cubicBezTo>
                  <a:pt x="383458" y="83574"/>
                  <a:pt x="324465" y="167149"/>
                  <a:pt x="250723" y="176981"/>
                </a:cubicBezTo>
                <a:cubicBezTo>
                  <a:pt x="176981" y="186813"/>
                  <a:pt x="88490" y="122903"/>
                  <a:pt x="0" y="589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reeform 2"/>
          <p:cNvSpPr/>
          <p:nvPr/>
        </p:nvSpPr>
        <p:spPr>
          <a:xfrm>
            <a:off x="3908323" y="2448232"/>
            <a:ext cx="943896" cy="192217"/>
          </a:xfrm>
          <a:custGeom>
            <a:avLst/>
            <a:gdLst>
              <a:gd name="connsiteX0" fmla="*/ 943896 w 943896"/>
              <a:gd name="connsiteY0" fmla="*/ 0 h 192217"/>
              <a:gd name="connsiteX1" fmla="*/ 457200 w 943896"/>
              <a:gd name="connsiteY1" fmla="*/ 191729 h 192217"/>
              <a:gd name="connsiteX2" fmla="*/ 0 w 943896"/>
              <a:gd name="connsiteY2" fmla="*/ 44245 h 19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6" h="192217">
                <a:moveTo>
                  <a:pt x="943896" y="0"/>
                </a:moveTo>
                <a:cubicBezTo>
                  <a:pt x="779206" y="92177"/>
                  <a:pt x="614516" y="184355"/>
                  <a:pt x="457200" y="191729"/>
                </a:cubicBezTo>
                <a:cubicBezTo>
                  <a:pt x="299884" y="199103"/>
                  <a:pt x="149942" y="121674"/>
                  <a:pt x="0" y="4424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5486400"/>
            <a:ext cx="3048000" cy="609600"/>
          </a:xfrm>
          <a:prstGeom prst="wedgeRoundRectCallout">
            <a:avLst>
              <a:gd name="adj1" fmla="val -37769"/>
              <a:gd name="adj2" fmla="val -97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Data sudah </a:t>
            </a:r>
            <a:r>
              <a:rPr lang="id-ID" sz="2400" dirty="0" smtClean="0"/>
              <a:t>terurut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787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 smtClean="0"/>
              <a:t>(Jumlah data n)</a:t>
            </a:r>
          </a:p>
          <a:p>
            <a:pPr marL="114300" indent="0">
              <a:buNone/>
            </a:pPr>
            <a:r>
              <a:rPr lang="id-ID" dirty="0" smtClean="0"/>
              <a:t>Selection_Sort(data,n)</a:t>
            </a:r>
          </a:p>
          <a:p>
            <a:pPr marL="114300" indent="0">
              <a:buNone/>
            </a:pPr>
            <a:r>
              <a:rPr lang="id-ID" dirty="0" smtClean="0"/>
              <a:t>Begin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</a:tabLst>
            </a:pPr>
            <a:r>
              <a:rPr lang="id-ID" dirty="0" smtClean="0"/>
              <a:t>	for i=1 to n-1 do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</a:tabLst>
            </a:pPr>
            <a:r>
              <a:rPr lang="id-ID" dirty="0"/>
              <a:t>	</a:t>
            </a:r>
            <a:r>
              <a:rPr lang="id-ID" dirty="0" smtClean="0"/>
              <a:t>begin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</a:tabLst>
            </a:pPr>
            <a:r>
              <a:rPr lang="id-ID" dirty="0" smtClean="0"/>
              <a:t>		IdxMin=CariIdxMin(data,i,n)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</a:tabLst>
            </a:pPr>
            <a:r>
              <a:rPr lang="id-ID" dirty="0"/>
              <a:t>	</a:t>
            </a:r>
            <a:r>
              <a:rPr lang="id-ID" dirty="0" smtClean="0"/>
              <a:t>	Tukar(data[i],data[IdxMin]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</a:tabLst>
            </a:pPr>
            <a:r>
              <a:rPr lang="id-ID" dirty="0"/>
              <a:t>	</a:t>
            </a:r>
            <a:r>
              <a:rPr lang="id-ID" dirty="0" smtClean="0"/>
              <a:t>end;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</a:tabLst>
            </a:pPr>
            <a:r>
              <a:rPr lang="id-ID" dirty="0" smtClean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3763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Insertion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Secara konsep, ada 2 cara, mengatur mulai dari depat atau belakang, yang dijelaskan disini yang dari depan</a:t>
            </a:r>
          </a:p>
          <a:p>
            <a:r>
              <a:rPr lang="id-ID" dirty="0" smtClean="0"/>
              <a:t>Pengurutan dimulai dari data ke 2, kemudian letakkan di posisi yang sesuai dengan data sebelumnya. Selanjutnya ambil data berikutnya dan letakkan lagi diposisi yang sesuai dan </a:t>
            </a:r>
            <a:r>
              <a:rPr lang="id-ID" dirty="0" smtClean="0"/>
              <a:t>seterusnya </a:t>
            </a:r>
            <a:r>
              <a:rPr lang="id-ID" dirty="0" smtClean="0"/>
              <a:t>dilakukan sebanyak n-1 kali, dimana jumlah data sebanyak 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Insertion Sort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948286"/>
              </p:ext>
            </p:extLst>
          </p:nvPr>
        </p:nvGraphicFramePr>
        <p:xfrm>
          <a:off x="1600200" y="1615440"/>
          <a:ext cx="495300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355600"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i=2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i=3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i=4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i=5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Key: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3048000" y="2286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86200" y="26670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86200" y="2971800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95600" y="3429000"/>
            <a:ext cx="2895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4267200" y="4572000"/>
            <a:ext cx="3048000" cy="609600"/>
          </a:xfrm>
          <a:prstGeom prst="wedgeRoundRectCallout">
            <a:avLst>
              <a:gd name="adj1" fmla="val -30995"/>
              <a:gd name="adj2" fmla="val -1891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Data sudah </a:t>
            </a:r>
            <a:r>
              <a:rPr lang="id-ID" sz="2400" dirty="0" smtClean="0"/>
              <a:t>terurut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0462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Insertion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50292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id-ID" dirty="0" smtClean="0"/>
              <a:t>(jumlah data n)</a:t>
            </a:r>
          </a:p>
          <a:p>
            <a:pPr marL="114300" indent="0">
              <a:buNone/>
            </a:pPr>
            <a:r>
              <a:rPr lang="id-ID" dirty="0" smtClean="0"/>
              <a:t>Insertion_Sort(data,n)</a:t>
            </a:r>
          </a:p>
          <a:p>
            <a:pPr marL="114300" indent="0">
              <a:buNone/>
            </a:pPr>
            <a:r>
              <a:rPr lang="id-ID" dirty="0" smtClean="0"/>
              <a:t>begin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 smtClean="0"/>
              <a:t>	for i=2 to n do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/>
              <a:t>	</a:t>
            </a:r>
            <a:r>
              <a:rPr lang="id-ID" dirty="0" smtClean="0"/>
              <a:t>begin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/>
              <a:t>	</a:t>
            </a:r>
            <a:r>
              <a:rPr lang="id-ID" dirty="0" smtClean="0"/>
              <a:t>	key=data[i]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/>
              <a:t>	</a:t>
            </a:r>
            <a:r>
              <a:rPr lang="id-ID" dirty="0" smtClean="0"/>
              <a:t>	j=i-1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/>
              <a:t>	</a:t>
            </a:r>
            <a:r>
              <a:rPr lang="id-ID" dirty="0" smtClean="0"/>
              <a:t>	while (</a:t>
            </a:r>
            <a:r>
              <a:rPr lang="id-ID" dirty="0" smtClean="0"/>
              <a:t>j&gt;0)and(data[j</a:t>
            </a:r>
            <a:r>
              <a:rPr lang="id-ID" dirty="0" smtClean="0"/>
              <a:t>]&gt;key) do</a:t>
            </a:r>
            <a:r>
              <a:rPr lang="id-ID" dirty="0"/>
              <a:t> </a:t>
            </a:r>
            <a:r>
              <a:rPr lang="id-ID" dirty="0" smtClean="0"/>
              <a:t>begin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/>
              <a:t>	</a:t>
            </a:r>
            <a:r>
              <a:rPr lang="id-ID" dirty="0" smtClean="0"/>
              <a:t>		data[j+1]=data[j]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/>
              <a:t>	</a:t>
            </a:r>
            <a:r>
              <a:rPr lang="id-ID" dirty="0" smtClean="0"/>
              <a:t>		j=j-1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/>
              <a:t>	</a:t>
            </a:r>
            <a:r>
              <a:rPr lang="id-ID" dirty="0" smtClean="0"/>
              <a:t>	end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/>
              <a:t>	</a:t>
            </a:r>
            <a:r>
              <a:rPr lang="id-ID" dirty="0" smtClean="0"/>
              <a:t>	data[j+1]=key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  <a:tab pos="2344738" algn="l"/>
                <a:tab pos="2801938" algn="l"/>
              </a:tabLst>
            </a:pPr>
            <a:r>
              <a:rPr lang="id-ID" dirty="0" smtClean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560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Pengurutan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Pengurutan adalah proses menyusun kembali data yang sebelumnya telah disusun menurut aturan tertentu</a:t>
            </a:r>
          </a:p>
          <a:p>
            <a:r>
              <a:rPr lang="id-ID" sz="2800" dirty="0" smtClean="0"/>
              <a:t>Penting untuk data numerik ataupun karakter terutama untuk memudahkan pencarian</a:t>
            </a:r>
          </a:p>
          <a:p>
            <a:r>
              <a:rPr lang="id-ID" sz="2800" dirty="0" smtClean="0"/>
              <a:t>Jenis pengurutan data:</a:t>
            </a:r>
          </a:p>
          <a:p>
            <a:pPr lvl="1"/>
            <a:r>
              <a:rPr lang="id-ID" sz="2600" dirty="0" smtClean="0"/>
              <a:t>Ascending (dari kecil ke besar)</a:t>
            </a:r>
          </a:p>
          <a:p>
            <a:pPr lvl="1"/>
            <a:r>
              <a:rPr lang="id-ID" sz="2600" dirty="0" smtClean="0"/>
              <a:t>Descending (dari besar ke kecil)</a:t>
            </a:r>
          </a:p>
          <a:p>
            <a:r>
              <a:rPr lang="id-ID" sz="2800" dirty="0" smtClean="0"/>
              <a:t>Disini hanya dijelaskan yang ascending</a:t>
            </a:r>
          </a:p>
          <a:p>
            <a:pPr lvl="1"/>
            <a:r>
              <a:rPr lang="id-ID" sz="2600" dirty="0" smtClean="0"/>
              <a:t>Yang descending hanya kebalikan dari ascending</a:t>
            </a:r>
          </a:p>
        </p:txBody>
      </p:sp>
    </p:spTree>
    <p:extLst>
      <p:ext uri="{BB962C8B-B14F-4D97-AF65-F5344CB8AC3E}">
        <p14:creationId xmlns:p14="http://schemas.microsoft.com/office/powerpoint/2010/main" val="22272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/>
              <a:t>Metode Pengurutan Data Sederhana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500" b="1" dirty="0" smtClean="0"/>
              <a:t>Bubble Sort</a:t>
            </a:r>
            <a:r>
              <a:rPr lang="id-ID" sz="2800" dirty="0" smtClean="0"/>
              <a:t>, pengurutan berdasar perbandingan</a:t>
            </a:r>
          </a:p>
          <a:p>
            <a:r>
              <a:rPr lang="id-ID" sz="3500" b="1" dirty="0" smtClean="0"/>
              <a:t>Selection Sort</a:t>
            </a:r>
            <a:r>
              <a:rPr lang="id-ID" sz="2800" dirty="0" smtClean="0"/>
              <a:t>, pengurutan berdasar prioritas/ seleksi</a:t>
            </a:r>
          </a:p>
          <a:p>
            <a:r>
              <a:rPr lang="id-ID" sz="3500" b="1" dirty="0" smtClean="0"/>
              <a:t>Insertion Sort</a:t>
            </a:r>
            <a:r>
              <a:rPr lang="id-ID" sz="2800" dirty="0" smtClean="0"/>
              <a:t>, pengurutan berdasarkan penyisipan dan penjagaan terurut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9887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Metode termudah</a:t>
            </a:r>
          </a:p>
          <a:p>
            <a:r>
              <a:rPr lang="id-ID" sz="2800" dirty="0" smtClean="0"/>
              <a:t>Bubble = busa/udara dalam air apa yang terjadi?</a:t>
            </a:r>
          </a:p>
          <a:p>
            <a:r>
              <a:rPr lang="id-ID" sz="2800" dirty="0" smtClean="0"/>
              <a:t>Setiap proses membandingkan satu elemen dengan elemen berikutnya, seperti busa didalam air yang ringan(busa) naik yang berat(air) akan turun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61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Ada beberapa cara </a:t>
            </a:r>
          </a:p>
          <a:p>
            <a:pPr lvl="1"/>
            <a:r>
              <a:rPr lang="id-ID" dirty="0" smtClean="0"/>
              <a:t>Pembandingan mulai dari depan </a:t>
            </a:r>
            <a:r>
              <a:rPr lang="id-ID" dirty="0" smtClean="0">
                <a:sym typeface="Wingdings" panose="05000000000000000000" pitchFamily="2" charset="2"/>
              </a:rPr>
              <a:t> silahkan difikirkan </a:t>
            </a:r>
            <a:endParaRPr lang="id-ID" dirty="0" smtClean="0"/>
          </a:p>
          <a:p>
            <a:pPr lvl="1"/>
            <a:r>
              <a:rPr lang="id-ID" dirty="0" smtClean="0"/>
              <a:t>Pembandingan mulai dari belakang</a:t>
            </a:r>
          </a:p>
          <a:p>
            <a:pPr lvl="2"/>
            <a:r>
              <a:rPr lang="id-ID" dirty="0" smtClean="0"/>
              <a:t>Perulangan pertama (jumlah data = n):</a:t>
            </a:r>
          </a:p>
          <a:p>
            <a:pPr lvl="3"/>
            <a:r>
              <a:rPr lang="id-ID" dirty="0" smtClean="0"/>
              <a:t>Proses 1: data ke n dibandingkan dgn data ke n-1, jika data ke n lebih kecil maka tukar data tsb,</a:t>
            </a:r>
          </a:p>
          <a:p>
            <a:pPr lvl="3"/>
            <a:r>
              <a:rPr lang="id-ID" dirty="0" smtClean="0"/>
              <a:t>Proses 2: data ke n-1 </a:t>
            </a:r>
            <a:r>
              <a:rPr lang="id-ID" dirty="0"/>
              <a:t>dibandingkan dgn data ke </a:t>
            </a:r>
            <a:r>
              <a:rPr lang="id-ID" dirty="0" smtClean="0"/>
              <a:t>n-2, </a:t>
            </a:r>
            <a:r>
              <a:rPr lang="id-ID" dirty="0"/>
              <a:t>jika data ke n lebih kecil maka tukar data tsb</a:t>
            </a:r>
            <a:r>
              <a:rPr lang="id-ID" dirty="0" smtClean="0"/>
              <a:t>,</a:t>
            </a:r>
          </a:p>
          <a:p>
            <a:pPr lvl="3"/>
            <a:r>
              <a:rPr lang="id-ID" dirty="0" smtClean="0"/>
              <a:t>Demikian seterusnya sampai proses ke n-1.</a:t>
            </a:r>
          </a:p>
          <a:p>
            <a:pPr lvl="2"/>
            <a:r>
              <a:rPr lang="id-ID" dirty="0" smtClean="0"/>
              <a:t>Perulangan ke 2:</a:t>
            </a:r>
          </a:p>
          <a:p>
            <a:pPr lvl="3"/>
            <a:r>
              <a:rPr lang="id-ID" dirty="0"/>
              <a:t>Proses 1: data ke n dibandingkan dgn data ke n-1, jika data ke n lebih kecil maka tukar data tsb,</a:t>
            </a:r>
          </a:p>
          <a:p>
            <a:pPr lvl="3"/>
            <a:r>
              <a:rPr lang="id-ID" dirty="0"/>
              <a:t>Proses 2: data ke n-1 dibandingkan dgn data ke n-2, jika data ke n lebih kecil maka tukar data tsb,</a:t>
            </a:r>
          </a:p>
          <a:p>
            <a:pPr lvl="3"/>
            <a:r>
              <a:rPr lang="id-ID" dirty="0"/>
              <a:t>Demikian seterusnya sampai proses ke </a:t>
            </a:r>
            <a:r>
              <a:rPr lang="id-ID" dirty="0" smtClean="0"/>
              <a:t>n-2</a:t>
            </a:r>
          </a:p>
          <a:p>
            <a:pPr lvl="2"/>
            <a:r>
              <a:rPr lang="id-ID" dirty="0" smtClean="0"/>
              <a:t>Perulangan ini dilakukan sebanyak n-1 kali</a:t>
            </a:r>
            <a:endParaRPr lang="id-ID" dirty="0"/>
          </a:p>
          <a:p>
            <a:pPr lvl="3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17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Bubble Sort (1)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978786"/>
              </p:ext>
            </p:extLst>
          </p:nvPr>
        </p:nvGraphicFramePr>
        <p:xfrm>
          <a:off x="1600200" y="1584960"/>
          <a:ext cx="441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Perulangan 1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286000" y="2180304"/>
            <a:ext cx="3018504" cy="1324896"/>
            <a:chOff x="1324896" y="2224548"/>
            <a:chExt cx="3018504" cy="132489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962400" y="2224548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962400" y="2224548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24200" y="25908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124200" y="25908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209800" y="29718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209800" y="29718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324896" y="3320844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324896" y="3320844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2830"/>
              </p:ext>
            </p:extLst>
          </p:nvPr>
        </p:nvGraphicFramePr>
        <p:xfrm>
          <a:off x="1676400" y="4023360"/>
          <a:ext cx="4419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Perulangan 2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4953000" y="4618704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53000" y="4618704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14800" y="4984956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114800" y="4984956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00400" y="5365956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00400" y="5365956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Bubble Sort (2)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352718"/>
              </p:ext>
            </p:extLst>
          </p:nvPr>
        </p:nvGraphicFramePr>
        <p:xfrm>
          <a:off x="1600200" y="1584960"/>
          <a:ext cx="4419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Perulangan 3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085304" y="2180304"/>
            <a:ext cx="1219200" cy="594852"/>
            <a:chOff x="3124200" y="2224548"/>
            <a:chExt cx="1219200" cy="59485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962400" y="2224548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962400" y="2224548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24200" y="25908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124200" y="25908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91243"/>
              </p:ext>
            </p:extLst>
          </p:nvPr>
        </p:nvGraphicFramePr>
        <p:xfrm>
          <a:off x="1676400" y="4023360"/>
          <a:ext cx="4419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id-ID" dirty="0" smtClean="0"/>
                        <a:t>Perulangan 4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603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953000" y="4618704"/>
            <a:ext cx="381000" cy="228600"/>
            <a:chOff x="4953000" y="4618704"/>
            <a:chExt cx="381000" cy="2286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953000" y="4618704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53000" y="4618704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ular Callout 20"/>
          <p:cNvSpPr/>
          <p:nvPr/>
        </p:nvSpPr>
        <p:spPr>
          <a:xfrm>
            <a:off x="4267200" y="5486400"/>
            <a:ext cx="3048000" cy="609600"/>
          </a:xfrm>
          <a:prstGeom prst="wedgeRoundRectCallout">
            <a:avLst>
              <a:gd name="adj1" fmla="val -36317"/>
              <a:gd name="adj2" fmla="val -109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Data sudah </a:t>
            </a:r>
            <a:r>
              <a:rPr lang="id-ID" sz="2400" dirty="0" smtClean="0"/>
              <a:t>terurut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436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Bubble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id-ID" dirty="0" smtClean="0"/>
              <a:t>(Jumlah data n)</a:t>
            </a:r>
          </a:p>
          <a:p>
            <a:pPr marL="114300" indent="0">
              <a:buNone/>
            </a:pPr>
            <a:r>
              <a:rPr lang="id-ID" dirty="0" smtClean="0"/>
              <a:t>Bubble_Sort(Data,n)</a:t>
            </a:r>
          </a:p>
          <a:p>
            <a:pPr marL="114300" indent="0">
              <a:buNone/>
            </a:pPr>
            <a:r>
              <a:rPr lang="id-ID" dirty="0" smtClean="0"/>
              <a:t>Begin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</a:tabLst>
            </a:pPr>
            <a:r>
              <a:rPr lang="id-ID" dirty="0" smtClean="0"/>
              <a:t>	for i</a:t>
            </a:r>
            <a:r>
              <a:rPr lang="id-ID" dirty="0">
                <a:sym typeface="Wingdings" panose="05000000000000000000" pitchFamily="2" charset="2"/>
              </a:rPr>
              <a:t>=</a:t>
            </a:r>
            <a:r>
              <a:rPr lang="id-ID" dirty="0" smtClean="0"/>
              <a:t>1 to n-1 do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</a:tabLst>
            </a:pPr>
            <a:r>
              <a:rPr lang="id-ID" dirty="0"/>
              <a:t>	</a:t>
            </a:r>
            <a:r>
              <a:rPr lang="id-ID" dirty="0" smtClean="0"/>
              <a:t>	for j=1 to </a:t>
            </a:r>
            <a:r>
              <a:rPr lang="id-ID" dirty="0" smtClean="0"/>
              <a:t>n-i </a:t>
            </a:r>
            <a:r>
              <a:rPr lang="id-ID" dirty="0" smtClean="0"/>
              <a:t>do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</a:tabLst>
            </a:pPr>
            <a:r>
              <a:rPr lang="id-ID" dirty="0"/>
              <a:t>	</a:t>
            </a:r>
            <a:r>
              <a:rPr lang="id-ID" dirty="0" smtClean="0"/>
              <a:t>		if (</a:t>
            </a:r>
            <a:r>
              <a:rPr lang="id-ID" dirty="0" smtClean="0"/>
              <a:t>data[n-j+1]&lt;data[n-j</a:t>
            </a:r>
            <a:r>
              <a:rPr lang="id-ID" dirty="0" smtClean="0"/>
              <a:t>]) then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</a:tabLst>
            </a:pPr>
            <a:r>
              <a:rPr lang="id-ID" dirty="0"/>
              <a:t>	</a:t>
            </a:r>
            <a:r>
              <a:rPr lang="id-ID" dirty="0" smtClean="0"/>
              <a:t>			Tukar(data[n-j+1],data[n-j])</a:t>
            </a:r>
          </a:p>
          <a:p>
            <a:pPr marL="114300" indent="0">
              <a:buNone/>
              <a:tabLst>
                <a:tab pos="515938" algn="l"/>
                <a:tab pos="973138" algn="l"/>
                <a:tab pos="1430338" algn="l"/>
                <a:tab pos="1887538" algn="l"/>
              </a:tabLst>
            </a:pPr>
            <a:r>
              <a:rPr lang="id-ID" dirty="0" smtClean="0"/>
              <a:t>End;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61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Selection Sort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Kombinasi sorting dan searching</a:t>
            </a:r>
          </a:p>
          <a:p>
            <a:r>
              <a:rPr lang="id-ID" sz="2800" dirty="0" smtClean="0"/>
              <a:t>Setiap perulang, mencari elemen terbesar/terkecil pada bagian tertentu kemudian tukar dengan posisi yang sesuai</a:t>
            </a:r>
          </a:p>
          <a:p>
            <a:r>
              <a:rPr lang="id-ID" sz="2800" dirty="0" smtClean="0"/>
              <a:t>Perulangan dilakukan sebanyak n-1 kali, dimana n adalah jumlah data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0708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454</TotalTime>
  <Words>661</Words>
  <Application>Microsoft Office PowerPoint</Application>
  <PresentationFormat>On-screen Show (4:3)</PresentationFormat>
  <Paragraphs>237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Pengurutkan Data</vt:lpstr>
      <vt:lpstr>Pengurutan Data</vt:lpstr>
      <vt:lpstr>Metode Pengurutan Data Sederhana</vt:lpstr>
      <vt:lpstr>Bubble Sort</vt:lpstr>
      <vt:lpstr>Proses Bubble Sort</vt:lpstr>
      <vt:lpstr>Contoh Bubble Sort (1)</vt:lpstr>
      <vt:lpstr>Contoh Bubble Sort (2)</vt:lpstr>
      <vt:lpstr>Algoritma Bubble Sort</vt:lpstr>
      <vt:lpstr>Selection Sort</vt:lpstr>
      <vt:lpstr>Proses Selection Sort</vt:lpstr>
      <vt:lpstr>Contoh Selection Sort (1)</vt:lpstr>
      <vt:lpstr>Contoh Selection Sort (2)</vt:lpstr>
      <vt:lpstr>Algoritma Selection Sort</vt:lpstr>
      <vt:lpstr>Insertion Sort</vt:lpstr>
      <vt:lpstr>Contoh Insertion Sort</vt:lpstr>
      <vt:lpstr>Algoritma Insertion Sort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Pengurutkan Data</dc:title>
  <dc:creator>user</dc:creator>
  <cp:lastModifiedBy>user</cp:lastModifiedBy>
  <cp:revision>17</cp:revision>
  <dcterms:created xsi:type="dcterms:W3CDTF">2015-06-29T02:31:38Z</dcterms:created>
  <dcterms:modified xsi:type="dcterms:W3CDTF">2015-06-30T07:26:32Z</dcterms:modified>
</cp:coreProperties>
</file>