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6"/>
  </p:notesMasterIdLst>
  <p:sldIdLst>
    <p:sldId id="256" r:id="rId2"/>
    <p:sldId id="309" r:id="rId3"/>
    <p:sldId id="310" r:id="rId4"/>
    <p:sldId id="384" r:id="rId5"/>
    <p:sldId id="382" r:id="rId6"/>
    <p:sldId id="311" r:id="rId7"/>
    <p:sldId id="312" r:id="rId8"/>
    <p:sldId id="313" r:id="rId9"/>
    <p:sldId id="314" r:id="rId10"/>
    <p:sldId id="392" r:id="rId11"/>
    <p:sldId id="393" r:id="rId12"/>
    <p:sldId id="394" r:id="rId13"/>
    <p:sldId id="315" r:id="rId14"/>
    <p:sldId id="316" r:id="rId15"/>
    <p:sldId id="331" r:id="rId16"/>
    <p:sldId id="332" r:id="rId17"/>
    <p:sldId id="333" r:id="rId18"/>
    <p:sldId id="317" r:id="rId19"/>
    <p:sldId id="395" r:id="rId20"/>
    <p:sldId id="396" r:id="rId21"/>
    <p:sldId id="318" r:id="rId22"/>
    <p:sldId id="335" r:id="rId23"/>
    <p:sldId id="319" r:id="rId24"/>
    <p:sldId id="320" r:id="rId25"/>
    <p:sldId id="321" r:id="rId26"/>
    <p:sldId id="336" r:id="rId27"/>
    <p:sldId id="322" r:id="rId28"/>
    <p:sldId id="323" r:id="rId29"/>
    <p:sldId id="324" r:id="rId30"/>
    <p:sldId id="325" r:id="rId31"/>
    <p:sldId id="326" r:id="rId32"/>
    <p:sldId id="327" r:id="rId33"/>
    <p:sldId id="397" r:id="rId34"/>
    <p:sldId id="398" r:id="rId35"/>
    <p:sldId id="328" r:id="rId36"/>
    <p:sldId id="329" r:id="rId37"/>
    <p:sldId id="337" r:id="rId38"/>
    <p:sldId id="330" r:id="rId39"/>
    <p:sldId id="338" r:id="rId40"/>
    <p:sldId id="339" r:id="rId41"/>
    <p:sldId id="340" r:id="rId42"/>
    <p:sldId id="341" r:id="rId43"/>
    <p:sldId id="342" r:id="rId44"/>
    <p:sldId id="343" r:id="rId45"/>
    <p:sldId id="344" r:id="rId46"/>
    <p:sldId id="345" r:id="rId47"/>
    <p:sldId id="346" r:id="rId48"/>
    <p:sldId id="347" r:id="rId49"/>
    <p:sldId id="348" r:id="rId50"/>
    <p:sldId id="401" r:id="rId51"/>
    <p:sldId id="400" r:id="rId52"/>
    <p:sldId id="402" r:id="rId53"/>
    <p:sldId id="403" r:id="rId54"/>
    <p:sldId id="306" r:id="rId5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4660"/>
  </p:normalViewPr>
  <p:slideViewPr>
    <p:cSldViewPr>
      <p:cViewPr>
        <p:scale>
          <a:sx n="70" d="100"/>
          <a:sy n="70" d="100"/>
        </p:scale>
        <p:origin x="-130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4CD0B-A904-43E6-82A0-B803C1486050}" type="datetimeFigureOut">
              <a:rPr lang="id-ID" smtClean="0"/>
              <a:t>07/04/2015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1B2EA-799A-4AAC-B779-80A0BF143E3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837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1B2EA-799A-4AAC-B779-80A0BF143E38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777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130425"/>
            <a:ext cx="7772400" cy="1470025"/>
          </a:xfrm>
        </p:spPr>
        <p:txBody>
          <a:bodyPr/>
          <a:lstStyle>
            <a:lvl1pPr algn="l">
              <a:defRPr b="1" cap="small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7772400" cy="1752600"/>
          </a:xfrm>
        </p:spPr>
        <p:txBody>
          <a:bodyPr/>
          <a:lstStyle>
            <a:lvl1pPr marL="0" indent="0" algn="l">
              <a:buNone/>
              <a:defRPr b="1" cap="small" baseline="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356350"/>
            <a:ext cx="2133600" cy="365125"/>
          </a:xfrm>
        </p:spPr>
        <p:txBody>
          <a:bodyPr/>
          <a:lstStyle/>
          <a:p>
            <a:fld id="{31B0D940-B42F-426E-9B3D-3F1F4337079E}" type="datetime1">
              <a:rPr lang="id-ID" smtClean="0"/>
              <a:t>07/04/2015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r>
              <a:rPr lang="it-IT" smtClean="0"/>
              <a:t>2014 - STIS - PTI - Ria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DE5E-3C79-4D30-9F6E-7745DEAB66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894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CFBA-629E-43C4-ACE1-1A644A6DC877}" type="datetime1">
              <a:rPr lang="id-ID" smtClean="0"/>
              <a:t>07/04/2015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2014 - STIS - PTI - Ria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DE5E-3C79-4D30-9F6E-7745DEAB66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393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3886" y="274638"/>
            <a:ext cx="2005314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D44F3-EE71-40F1-925D-CF6BCB3D85E6}" type="datetime1">
              <a:rPr lang="id-ID" smtClean="0"/>
              <a:t>07/04/2015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2014 - STIS - PTI - Ria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DE5E-3C79-4D30-9F6E-7745DEAB66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111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924800" cy="1143000"/>
          </a:xfrm>
        </p:spPr>
        <p:txBody>
          <a:bodyPr/>
          <a:lstStyle>
            <a:lvl1pPr algn="l">
              <a:defRPr b="1" cap="small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01762"/>
            <a:ext cx="7924800" cy="4525963"/>
          </a:xfrm>
        </p:spPr>
        <p:txBody>
          <a:bodyPr/>
          <a:lstStyle>
            <a:lvl1pPr algn="l">
              <a:spcBef>
                <a:spcPts val="1200"/>
              </a:spcBef>
              <a:defRPr>
                <a:latin typeface="Gill Sans MT" panose="020B0502020104020203" pitchFamily="34" charset="0"/>
              </a:defRPr>
            </a:lvl1pPr>
            <a:lvl2pPr algn="l">
              <a:spcBef>
                <a:spcPts val="1200"/>
              </a:spcBef>
              <a:defRPr>
                <a:latin typeface="Gill Sans MT" panose="020B0502020104020203" pitchFamily="34" charset="0"/>
              </a:defRPr>
            </a:lvl2pPr>
            <a:lvl3pPr algn="l">
              <a:spcBef>
                <a:spcPts val="1200"/>
              </a:spcBef>
              <a:defRPr>
                <a:latin typeface="Gill Sans MT" panose="020B0502020104020203" pitchFamily="34" charset="0"/>
              </a:defRPr>
            </a:lvl3pPr>
            <a:lvl4pPr algn="l">
              <a:spcBef>
                <a:spcPts val="1200"/>
              </a:spcBef>
              <a:defRPr>
                <a:latin typeface="Gill Sans MT" panose="020B0502020104020203" pitchFamily="34" charset="0"/>
              </a:defRPr>
            </a:lvl4pPr>
            <a:lvl5pPr algn="l">
              <a:spcBef>
                <a:spcPts val="1200"/>
              </a:spcBef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600" y="6356350"/>
            <a:ext cx="2133600" cy="365125"/>
          </a:xfrm>
        </p:spPr>
        <p:txBody>
          <a:bodyPr/>
          <a:lstStyle/>
          <a:p>
            <a:fld id="{675482D3-D0F8-49ED-AEB3-968BEC87A6DE}" type="datetime1">
              <a:rPr lang="id-ID" smtClean="0"/>
              <a:t>07/04/2015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0" y="6356350"/>
            <a:ext cx="2895600" cy="365125"/>
          </a:xfrm>
        </p:spPr>
        <p:txBody>
          <a:bodyPr/>
          <a:lstStyle/>
          <a:p>
            <a:r>
              <a:rPr lang="it-IT" smtClean="0"/>
              <a:t>2014 - STIS - PTI - Ria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56350"/>
            <a:ext cx="2133600" cy="365125"/>
          </a:xfrm>
        </p:spPr>
        <p:txBody>
          <a:bodyPr/>
          <a:lstStyle/>
          <a:p>
            <a:fld id="{9FEBDE5E-3C79-4D30-9F6E-7745DEAB66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872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6900"/>
            <a:ext cx="7772400" cy="1362075"/>
          </a:xfrm>
        </p:spPr>
        <p:txBody>
          <a:bodyPr anchor="t"/>
          <a:lstStyle>
            <a:lvl1pPr algn="l">
              <a:defRPr sz="4000" b="1" cap="small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1" cap="small" baseline="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356350"/>
            <a:ext cx="2133600" cy="365125"/>
          </a:xfrm>
        </p:spPr>
        <p:txBody>
          <a:bodyPr/>
          <a:lstStyle/>
          <a:p>
            <a:fld id="{4990AB34-B060-48BA-869A-DBC5A80D93A9}" type="datetime1">
              <a:rPr lang="id-ID" smtClean="0"/>
              <a:t>07/04/2015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r>
              <a:rPr lang="it-IT" smtClean="0"/>
              <a:t>2014 - STIS - PTI - Ria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DE5E-3C79-4D30-9F6E-7745DEAB66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646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163"/>
            <a:ext cx="8229600" cy="1143000"/>
          </a:xfrm>
        </p:spPr>
        <p:txBody>
          <a:bodyPr/>
          <a:lstStyle>
            <a:lvl1pPr algn="l"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55725"/>
            <a:ext cx="3840480" cy="4525963"/>
          </a:xfrm>
        </p:spPr>
        <p:txBody>
          <a:bodyPr/>
          <a:lstStyle>
            <a:lvl1pPr>
              <a:defRPr sz="2800">
                <a:latin typeface="Gill Sans MT" panose="020B0502020104020203" pitchFamily="34" charset="0"/>
              </a:defRPr>
            </a:lvl1pPr>
            <a:lvl2pPr>
              <a:defRPr sz="2400">
                <a:latin typeface="Gill Sans MT" panose="020B0502020104020203" pitchFamily="34" charset="0"/>
              </a:defRPr>
            </a:lvl2pPr>
            <a:lvl3pPr>
              <a:defRPr sz="2000">
                <a:latin typeface="Gill Sans MT" panose="020B0502020104020203" pitchFamily="34" charset="0"/>
              </a:defRPr>
            </a:lvl3pPr>
            <a:lvl4pPr>
              <a:defRPr sz="1800">
                <a:latin typeface="Gill Sans MT" panose="020B0502020104020203" pitchFamily="34" charset="0"/>
              </a:defRPr>
            </a:lvl4pPr>
            <a:lvl5pPr>
              <a:defRPr sz="1800">
                <a:latin typeface="Gill Sans MT" panose="020B05020201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355725"/>
            <a:ext cx="3840480" cy="4525963"/>
          </a:xfrm>
        </p:spPr>
        <p:txBody>
          <a:bodyPr/>
          <a:lstStyle>
            <a:lvl1pPr>
              <a:defRPr sz="2800">
                <a:latin typeface="Gill Sans MT" panose="020B0502020104020203" pitchFamily="34" charset="0"/>
              </a:defRPr>
            </a:lvl1pPr>
            <a:lvl2pPr>
              <a:defRPr sz="2400">
                <a:latin typeface="Gill Sans MT" panose="020B0502020104020203" pitchFamily="34" charset="0"/>
              </a:defRPr>
            </a:lvl2pPr>
            <a:lvl3pPr>
              <a:defRPr sz="2000">
                <a:latin typeface="Gill Sans MT" panose="020B0502020104020203" pitchFamily="34" charset="0"/>
              </a:defRPr>
            </a:lvl3pPr>
            <a:lvl4pPr>
              <a:defRPr sz="1800">
                <a:latin typeface="Gill Sans MT" panose="020B0502020104020203" pitchFamily="34" charset="0"/>
              </a:defRPr>
            </a:lvl4pPr>
            <a:lvl5pPr>
              <a:defRPr sz="1800">
                <a:latin typeface="Gill Sans MT" panose="020B05020201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340475"/>
            <a:ext cx="2133600" cy="365125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16149B19-5EC2-4290-80B2-26727B431212}" type="datetime1">
              <a:rPr lang="id-ID" smtClean="0"/>
              <a:t>07/04/2015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340475"/>
            <a:ext cx="2895600" cy="365125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it-IT" smtClean="0"/>
              <a:t>2014 - STIS - PTI - Ria</a:t>
            </a:r>
            <a:endParaRPr lang="id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340475"/>
            <a:ext cx="2133600" cy="365125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9FEBDE5E-3C79-4D30-9F6E-7745DEAB6643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705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255" y="1535113"/>
            <a:ext cx="388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255" y="2174875"/>
            <a:ext cx="3886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1535113"/>
            <a:ext cx="388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2174875"/>
            <a:ext cx="3886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F5AA-4CC8-46BD-AF6B-16B9E065551B}" type="datetime1">
              <a:rPr lang="id-ID" smtClean="0"/>
              <a:t>07/04/2015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2014 - STIS - PTI - Ria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DE5E-3C79-4D30-9F6E-7745DEAB66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464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6BEE-12EE-40DF-95D0-534E4A4A97D4}" type="datetime1">
              <a:rPr lang="id-ID" smtClean="0"/>
              <a:t>07/04/2015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2014 - STIS - PTI - Ria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DE5E-3C79-4D30-9F6E-7745DEAB66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181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1E41-D95C-4E13-A5A0-89B1D4C06736}" type="datetime1">
              <a:rPr lang="id-ID" smtClean="0"/>
              <a:t>07/04/2015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2014 - STIS - PTI - Ria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DE5E-3C79-4D30-9F6E-7745DEAB66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152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28956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273050"/>
            <a:ext cx="5029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1435100"/>
            <a:ext cx="28956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C8FF-434D-460F-A75F-421577474851}" type="datetime1">
              <a:rPr lang="id-ID" smtClean="0"/>
              <a:t>07/04/2015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2014 - STIS - PTI - Ria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DE5E-3C79-4D30-9F6E-7745DEAB66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196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1C28-781A-4FEC-B37B-30A65E1FA292}" type="datetime1">
              <a:rPr lang="id-ID" smtClean="0"/>
              <a:t>07/04/2015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2014 - STIS - PTI - Ria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DE5E-3C79-4D30-9F6E-7745DEAB66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013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401762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600" y="6340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43B2B-69DA-4EEB-8B25-44B18EA1B1E7}" type="datetime1">
              <a:rPr lang="id-ID" smtClean="0"/>
              <a:t>07/04/2015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05200" y="63404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2014 - STIS - PTI - Ria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340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BDE5E-3C79-4D30-9F6E-7745DEAB66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19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 cap="sm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Gill Sans MT" panose="020B050202010402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4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4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4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4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5.xml"/><Relationship Id="rId1" Type="http://schemas.openxmlformats.org/officeDocument/2006/relationships/tags" Target="../tags/tag1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7.xml"/><Relationship Id="rId1" Type="http://schemas.openxmlformats.org/officeDocument/2006/relationships/tags" Target="../tags/tag11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Pemilihan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b="0" dirty="0" smtClean="0"/>
              <a:t>(</a:t>
            </a:r>
            <a:r>
              <a:rPr lang="en-US" b="0" dirty="0" err="1" smtClean="0"/>
              <a:t>Bagian</a:t>
            </a:r>
            <a:r>
              <a:rPr lang="en-US" b="0" dirty="0" smtClean="0"/>
              <a:t> 1)</a:t>
            </a:r>
            <a:endParaRPr lang="id-ID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3</a:t>
            </a:r>
          </a:p>
          <a:p>
            <a:endParaRPr lang="id-ID" cap="non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524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small" dirty="0" err="1" smtClean="0">
                <a:solidFill>
                  <a:srgbClr val="FF0000"/>
                </a:solidFill>
                <a:latin typeface="Gill Sans MT" panose="020B0502020104020203" pitchFamily="34" charset="0"/>
              </a:rPr>
              <a:t>Algoritma</a:t>
            </a:r>
            <a:r>
              <a:rPr lang="en-US" sz="3200" b="1" cap="small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 </a:t>
            </a:r>
            <a:r>
              <a:rPr lang="en-US" sz="3200" b="1" cap="small" dirty="0" err="1" smtClean="0">
                <a:solidFill>
                  <a:srgbClr val="FF0000"/>
                </a:solidFill>
                <a:latin typeface="Gill Sans MT" panose="020B0502020104020203" pitchFamily="34" charset="0"/>
              </a:rPr>
              <a:t>dan</a:t>
            </a:r>
            <a:r>
              <a:rPr lang="en-US" sz="3200" b="1" cap="small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 </a:t>
            </a:r>
            <a:r>
              <a:rPr lang="en-US" sz="3200" b="1" cap="small" dirty="0" err="1" smtClean="0">
                <a:solidFill>
                  <a:srgbClr val="FF0000"/>
                </a:solidFill>
                <a:latin typeface="Gill Sans MT" panose="020B0502020104020203" pitchFamily="34" charset="0"/>
              </a:rPr>
              <a:t>Pemrograman</a:t>
            </a:r>
            <a:endParaRPr lang="id-ID" sz="3200" b="1" cap="small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80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b="1" dirty="0" err="1" smtClean="0"/>
              <a:t>Struktur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Algoritma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Pemilihan</a:t>
            </a:r>
            <a:endParaRPr lang="en-US" sz="3600" b="1" dirty="0"/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305800" cy="2895600"/>
          </a:xfrm>
        </p:spPr>
        <p:txBody>
          <a:bodyPr>
            <a:normAutofit/>
          </a:bodyPr>
          <a:lstStyle/>
          <a:p>
            <a:pPr algn="just"/>
            <a:r>
              <a:rPr lang="en-US" altLang="en-US" sz="2400" dirty="0" err="1" smtClean="0"/>
              <a:t>Sebuah</a:t>
            </a:r>
            <a:r>
              <a:rPr lang="en-US" altLang="en-US" sz="2400" dirty="0" smtClean="0"/>
              <a:t> program </a:t>
            </a:r>
            <a:r>
              <a:rPr lang="en-US" altLang="en-US" sz="2400" dirty="0" err="1" smtClean="0"/>
              <a:t>tidak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selamanya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akan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berjalan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dengan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mengikuti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struktur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berurutan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kadang-kadang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kita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perlu</a:t>
            </a:r>
            <a:r>
              <a:rPr lang="en-US" altLang="en-US" sz="2400" dirty="0" smtClean="0"/>
              <a:t> </a:t>
            </a:r>
            <a:r>
              <a:rPr lang="sv-SE" altLang="en-US" sz="2400" dirty="0" smtClean="0"/>
              <a:t>merubah urutan pelaksanaan program dan </a:t>
            </a:r>
            <a:r>
              <a:rPr lang="en-US" altLang="en-US" sz="2400" dirty="0" err="1" smtClean="0"/>
              <a:t>menghendaki</a:t>
            </a:r>
            <a:r>
              <a:rPr lang="en-US" altLang="en-US" sz="2400" dirty="0" smtClean="0"/>
              <a:t> agar </a:t>
            </a:r>
            <a:r>
              <a:rPr lang="en-US" altLang="en-US" sz="2400" dirty="0" err="1" smtClean="0"/>
              <a:t>pelaksanaan</a:t>
            </a:r>
            <a:r>
              <a:rPr lang="en-US" altLang="en-US" sz="2400" dirty="0" smtClean="0"/>
              <a:t> program </a:t>
            </a:r>
            <a:r>
              <a:rPr lang="en-US" altLang="en-US" sz="2400" dirty="0" err="1" smtClean="0"/>
              <a:t>meloncat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ke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baris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tertentu</a:t>
            </a:r>
            <a:r>
              <a:rPr lang="en-US" altLang="en-US" sz="2400" dirty="0" smtClean="0"/>
              <a:t>. </a:t>
            </a:r>
          </a:p>
          <a:p>
            <a:pPr algn="just"/>
            <a:r>
              <a:rPr lang="en-US" altLang="en-US" sz="2400" dirty="0" err="1" smtClean="0"/>
              <a:t>Peristiwa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ini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kadang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disebut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sebagai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percabangan</a:t>
            </a:r>
            <a:r>
              <a:rPr lang="en-US" altLang="en-US" sz="2400" dirty="0" smtClean="0"/>
              <a:t>/</a:t>
            </a:r>
            <a:r>
              <a:rPr lang="en-US" altLang="en-US" sz="2400" dirty="0" err="1" smtClean="0"/>
              <a:t>pemilihan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atau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keputusan</a:t>
            </a:r>
            <a:r>
              <a:rPr lang="en-US" altLang="en-US" sz="2400" dirty="0" smtClean="0"/>
              <a:t>.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31" t="46361" r="21094" b="25607"/>
          <a:stretch>
            <a:fillRect/>
          </a:stretch>
        </p:blipFill>
        <p:spPr bwMode="auto">
          <a:xfrm>
            <a:off x="685800" y="3962400"/>
            <a:ext cx="4495800" cy="279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311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b="1" dirty="0" err="1" smtClean="0"/>
              <a:t>Struktur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permilihan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untuk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masalah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batasan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umur</a:t>
            </a:r>
            <a:r>
              <a:rPr lang="en-US" sz="4000" b="1" dirty="0" smtClean="0"/>
              <a:t>.</a:t>
            </a:r>
            <a:endParaRPr lang="en-US" sz="4000" b="1" dirty="0"/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382000" cy="4572000"/>
          </a:xfrm>
        </p:spPr>
        <p:txBody>
          <a:bodyPr/>
          <a:lstStyle/>
          <a:p>
            <a:pPr algn="just"/>
            <a:r>
              <a:rPr lang="sv-SE" altLang="en-US" sz="4000" dirty="0" smtClean="0"/>
              <a:t>Sebuah aturan untuk menonton sebuah film tertentu adalah sebagai berikut, jika </a:t>
            </a:r>
            <a:r>
              <a:rPr lang="en-US" altLang="en-US" sz="4000" dirty="0" err="1" smtClean="0"/>
              <a:t>usia</a:t>
            </a:r>
            <a:r>
              <a:rPr lang="en-US" altLang="en-US" sz="4000" dirty="0" smtClean="0"/>
              <a:t> </a:t>
            </a:r>
            <a:r>
              <a:rPr lang="en-US" altLang="en-US" sz="4000" dirty="0" err="1" smtClean="0"/>
              <a:t>penonton</a:t>
            </a:r>
            <a:r>
              <a:rPr lang="en-US" altLang="en-US" sz="4000" dirty="0" smtClean="0"/>
              <a:t> </a:t>
            </a:r>
            <a:r>
              <a:rPr lang="en-US" altLang="en-US" sz="4000" dirty="0" err="1" smtClean="0"/>
              <a:t>lebih</a:t>
            </a:r>
            <a:r>
              <a:rPr lang="en-US" altLang="en-US" sz="4000" dirty="0" smtClean="0"/>
              <a:t> </a:t>
            </a:r>
            <a:r>
              <a:rPr lang="en-US" altLang="en-US" sz="4000" dirty="0" err="1" smtClean="0"/>
              <a:t>dari</a:t>
            </a:r>
            <a:r>
              <a:rPr lang="en-US" altLang="en-US" sz="4000" dirty="0" smtClean="0"/>
              <a:t> 17 </a:t>
            </a:r>
            <a:r>
              <a:rPr lang="en-US" altLang="en-US" sz="4000" dirty="0" err="1" smtClean="0"/>
              <a:t>tahun</a:t>
            </a:r>
            <a:r>
              <a:rPr lang="en-US" altLang="en-US" sz="4000" dirty="0" smtClean="0"/>
              <a:t> </a:t>
            </a:r>
            <a:r>
              <a:rPr lang="en-US" altLang="en-US" sz="4000" dirty="0" err="1" smtClean="0"/>
              <a:t>maka</a:t>
            </a:r>
            <a:r>
              <a:rPr lang="en-US" altLang="en-US" sz="4000" dirty="0" smtClean="0"/>
              <a:t> </a:t>
            </a:r>
            <a:r>
              <a:rPr lang="en-US" altLang="en-US" sz="4000" dirty="0" err="1" smtClean="0"/>
              <a:t>penonton</a:t>
            </a:r>
            <a:r>
              <a:rPr lang="en-US" altLang="en-US" sz="4000" dirty="0" smtClean="0"/>
              <a:t> </a:t>
            </a:r>
            <a:r>
              <a:rPr lang="en-US" altLang="en-US" sz="4000" dirty="0" err="1" smtClean="0"/>
              <a:t>diperbolehkan</a:t>
            </a:r>
            <a:r>
              <a:rPr lang="en-US" altLang="en-US" sz="4000" dirty="0" smtClean="0"/>
              <a:t> </a:t>
            </a:r>
            <a:r>
              <a:rPr lang="en-US" altLang="en-US" sz="4000" dirty="0" err="1" smtClean="0"/>
              <a:t>dan</a:t>
            </a:r>
            <a:r>
              <a:rPr lang="en-US" altLang="en-US" sz="4000" dirty="0" smtClean="0"/>
              <a:t> </a:t>
            </a:r>
            <a:r>
              <a:rPr lang="en-US" altLang="en-US" sz="4000" dirty="0" err="1" smtClean="0"/>
              <a:t>apabila</a:t>
            </a:r>
            <a:r>
              <a:rPr lang="en-US" altLang="en-US" sz="4000" dirty="0" smtClean="0"/>
              <a:t> </a:t>
            </a:r>
            <a:r>
              <a:rPr lang="fi-FI" altLang="en-US" sz="4000" dirty="0" smtClean="0"/>
              <a:t>kurang dari 17 tahun maka penonton tidak diperbolehkan nonton.</a:t>
            </a:r>
            <a:endParaRPr lang="en-US" alt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78430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228600"/>
            <a:ext cx="7467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err="1" smtClean="0"/>
              <a:t>Jawaban</a:t>
            </a:r>
            <a:r>
              <a:rPr lang="en-US" b="1" dirty="0" smtClean="0"/>
              <a:t> :</a:t>
            </a:r>
            <a:endParaRPr lang="en-US" b="1" dirty="0"/>
          </a:p>
        </p:txBody>
      </p:sp>
      <p:pic>
        <p:nvPicPr>
          <p:cNvPr id="337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1" t="20485" r="28125" b="22372"/>
          <a:stretch>
            <a:fillRect/>
          </a:stretch>
        </p:blipFill>
        <p:spPr bwMode="auto">
          <a:xfrm>
            <a:off x="533400" y="762000"/>
            <a:ext cx="5715000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359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 err="1" smtClean="0"/>
              <a:t>Pemilihan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satu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kasus</a:t>
            </a:r>
            <a:r>
              <a:rPr lang="en-US" altLang="en-US" dirty="0" smtClean="0"/>
              <a:t> (1)</a:t>
            </a:r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173163"/>
            <a:ext cx="8229600" cy="5456237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en-AU" altLang="en-US" sz="2400" dirty="0" err="1" smtClean="0"/>
              <a:t>Notasi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algoritmik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untuk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analisis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dengan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satu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kasus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adalah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dengan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menggunakan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struktur</a:t>
            </a:r>
            <a:r>
              <a:rPr lang="en-AU" altLang="en-US" sz="2400" dirty="0" smtClean="0"/>
              <a:t> If - then</a:t>
            </a:r>
          </a:p>
          <a:p>
            <a:pPr marL="457200" lvl="1" indent="0">
              <a:buNone/>
            </a:pPr>
            <a:r>
              <a:rPr lang="en-AU" altLang="en-US" sz="2400" b="1" dirty="0" smtClean="0"/>
              <a:t>If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kondisi</a:t>
            </a:r>
            <a:r>
              <a:rPr lang="en-AU" altLang="en-US" sz="2400" dirty="0" smtClean="0"/>
              <a:t> </a:t>
            </a:r>
            <a:r>
              <a:rPr lang="en-AU" altLang="en-US" sz="2400" b="1" dirty="0" smtClean="0"/>
              <a:t>then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altLang="en-US" sz="2400" dirty="0"/>
              <a:t> </a:t>
            </a:r>
            <a:r>
              <a:rPr lang="en-AU" altLang="en-US" sz="2400" dirty="0" smtClean="0"/>
              <a:t>   </a:t>
            </a:r>
            <a:r>
              <a:rPr lang="en-AU" altLang="en-US" sz="2400" dirty="0" err="1" smtClean="0"/>
              <a:t>aksi</a:t>
            </a:r>
            <a:endParaRPr lang="en-AU" altLang="en-US" sz="2400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AU" altLang="en-US" sz="2400" b="1" dirty="0" err="1" smtClean="0"/>
              <a:t>endif</a:t>
            </a:r>
            <a:endParaRPr lang="en-AU" altLang="en-US" sz="2400" b="1" dirty="0" smtClean="0"/>
          </a:p>
          <a:p>
            <a:pPr marL="457200" lvl="1" indent="0">
              <a:spcBef>
                <a:spcPts val="0"/>
              </a:spcBef>
              <a:buNone/>
            </a:pPr>
            <a:endParaRPr lang="en-AU" altLang="en-US" sz="2400" b="1" dirty="0" smtClean="0"/>
          </a:p>
          <a:p>
            <a:pPr marL="457200" lvl="1" indent="0">
              <a:buNone/>
            </a:pPr>
            <a:r>
              <a:rPr lang="en-AU" altLang="en-US" sz="2400" dirty="0" err="1" smtClean="0"/>
              <a:t>Aksi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sesudah</a:t>
            </a:r>
            <a:r>
              <a:rPr lang="en-AU" altLang="en-US" sz="2400" dirty="0" smtClean="0"/>
              <a:t> kata then (</a:t>
            </a:r>
            <a:r>
              <a:rPr lang="en-AU" altLang="en-US" sz="2400" dirty="0" err="1" smtClean="0"/>
              <a:t>dapat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berupa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satu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atau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lebih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aksi</a:t>
            </a:r>
            <a:r>
              <a:rPr lang="en-AU" altLang="en-US" sz="2400" dirty="0" smtClean="0"/>
              <a:t>) </a:t>
            </a:r>
            <a:r>
              <a:rPr lang="en-AU" altLang="en-US" sz="2400" dirty="0" err="1" smtClean="0"/>
              <a:t>hanya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akan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dilakukan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apabila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kondisi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bernilai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benar</a:t>
            </a:r>
            <a:r>
              <a:rPr lang="en-AU" altLang="en-US" sz="2400" dirty="0" smtClean="0"/>
              <a:t> (</a:t>
            </a:r>
            <a:r>
              <a:rPr lang="en-AU" altLang="en-US" sz="2400" i="1" dirty="0" smtClean="0"/>
              <a:t>true</a:t>
            </a:r>
            <a:r>
              <a:rPr lang="en-AU" altLang="en-US" sz="2400" dirty="0" smtClean="0"/>
              <a:t>), </a:t>
            </a:r>
            <a:r>
              <a:rPr lang="en-AU" altLang="en-US" sz="2400" dirty="0" err="1" smtClean="0"/>
              <a:t>sebaliknya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apabila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kondisi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bernilai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salah</a:t>
            </a:r>
            <a:r>
              <a:rPr lang="en-AU" altLang="en-US" sz="2400" dirty="0" smtClean="0"/>
              <a:t> (</a:t>
            </a:r>
            <a:r>
              <a:rPr lang="en-AU" altLang="en-US" sz="2400" i="1" dirty="0" smtClean="0"/>
              <a:t>false</a:t>
            </a:r>
            <a:r>
              <a:rPr lang="en-AU" altLang="en-US" sz="2400" dirty="0" smtClean="0"/>
              <a:t>), </a:t>
            </a:r>
            <a:r>
              <a:rPr lang="en-AU" altLang="en-US" sz="2400" dirty="0" err="1" smtClean="0"/>
              <a:t>tidak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ada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aksi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apapun</a:t>
            </a:r>
            <a:r>
              <a:rPr lang="en-AU" altLang="en-US" sz="2400" dirty="0" smtClean="0"/>
              <a:t> yang </a:t>
            </a:r>
            <a:r>
              <a:rPr lang="en-AU" altLang="en-US" sz="2400" dirty="0" err="1" smtClean="0"/>
              <a:t>dikerjakan</a:t>
            </a:r>
            <a:r>
              <a:rPr lang="en-AU" altLang="en-US" sz="2400" dirty="0" smtClean="0"/>
              <a:t>.</a:t>
            </a:r>
          </a:p>
          <a:p>
            <a:pPr marL="457200" lvl="1" indent="0">
              <a:buNone/>
            </a:pPr>
            <a:r>
              <a:rPr lang="en-AU" altLang="en-US" sz="2400" dirty="0" smtClean="0"/>
              <a:t>Kata </a:t>
            </a:r>
            <a:r>
              <a:rPr lang="en-AU" altLang="en-US" sz="2400" dirty="0" err="1" smtClean="0"/>
              <a:t>endif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sengaja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ditambahkan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untuk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mempertegas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awal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dan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akhis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struktur</a:t>
            </a:r>
            <a:r>
              <a:rPr lang="en-AU" altLang="en-US" sz="2400" dirty="0" smtClean="0"/>
              <a:t> if - then. </a:t>
            </a:r>
            <a:endParaRPr lang="en-AU" altLang="en-US" sz="2400" dirty="0"/>
          </a:p>
          <a:p>
            <a:pPr marL="457200" lvl="1" indent="0">
              <a:buNone/>
            </a:pPr>
            <a:endParaRPr lang="en-AU" altLang="en-US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190011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0600" y="-228600"/>
            <a:ext cx="7924800" cy="1143000"/>
          </a:xfrm>
        </p:spPr>
        <p:txBody>
          <a:bodyPr/>
          <a:lstStyle/>
          <a:p>
            <a:r>
              <a:rPr lang="en-US" altLang="en-US" dirty="0" err="1" smtClean="0"/>
              <a:t>Pemilihan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satu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kasus</a:t>
            </a:r>
            <a:r>
              <a:rPr lang="en-US" altLang="en-US" dirty="0" smtClean="0"/>
              <a:t> (2)</a:t>
            </a:r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762000"/>
            <a:ext cx="8229600" cy="5943600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AU" altLang="en-US" sz="2000" u="sng" dirty="0" err="1" smtClean="0"/>
              <a:t>Contoh-contoh</a:t>
            </a:r>
            <a:r>
              <a:rPr lang="en-AU" altLang="en-US" sz="2000" dirty="0" smtClean="0"/>
              <a:t>:</a:t>
            </a:r>
          </a:p>
          <a:p>
            <a:pPr marL="914400" lvl="1" indent="-457200">
              <a:spcBef>
                <a:spcPts val="0"/>
              </a:spcBef>
              <a:buAutoNum type="alphaLcParenBoth"/>
            </a:pPr>
            <a:r>
              <a:rPr lang="en-AU" altLang="en-US" sz="2000" dirty="0" smtClean="0"/>
              <a:t>If x &gt; 100 then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AU" altLang="en-US" sz="2000" dirty="0" smtClean="0"/>
              <a:t>    x </a:t>
            </a:r>
            <a:r>
              <a:rPr lang="en-AU" altLang="en-US" sz="2000" dirty="0" smtClean="0">
                <a:sym typeface="Symbol"/>
              </a:rPr>
              <a:t> x + 1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AU" altLang="en-US" sz="2000" dirty="0" err="1" smtClean="0">
                <a:sym typeface="Symbol"/>
              </a:rPr>
              <a:t>endif</a:t>
            </a:r>
            <a:endParaRPr lang="en-AU" altLang="en-US" sz="2000" dirty="0" smtClean="0"/>
          </a:p>
          <a:p>
            <a:pPr marL="914400" lvl="1" indent="-457200">
              <a:spcBef>
                <a:spcPts val="0"/>
              </a:spcBef>
              <a:buAutoNum type="alphaLcParenBoth"/>
            </a:pPr>
            <a:r>
              <a:rPr lang="en-AU" altLang="en-US" sz="2000" dirty="0" smtClean="0"/>
              <a:t>If </a:t>
            </a:r>
            <a:r>
              <a:rPr lang="en-AU" altLang="en-US" sz="2000" dirty="0" err="1" smtClean="0"/>
              <a:t>kar</a:t>
            </a:r>
            <a:r>
              <a:rPr lang="en-AU" altLang="en-US" sz="2000" dirty="0" smtClean="0"/>
              <a:t>=‘*’ then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AU" altLang="en-US" sz="2000" dirty="0" smtClean="0"/>
              <a:t>     stop </a:t>
            </a:r>
            <a:r>
              <a:rPr lang="en-AU" altLang="en-US" sz="2000" dirty="0" smtClean="0">
                <a:sym typeface="Symbol"/>
              </a:rPr>
              <a:t> true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AU" altLang="en-US" sz="2000" dirty="0" err="1" smtClean="0">
                <a:sym typeface="Symbol"/>
              </a:rPr>
              <a:t>endif</a:t>
            </a:r>
            <a:endParaRPr lang="en-AU" altLang="en-US" sz="2000" dirty="0" smtClean="0"/>
          </a:p>
          <a:p>
            <a:pPr marL="914400" lvl="1" indent="-457200">
              <a:spcBef>
                <a:spcPts val="0"/>
              </a:spcBef>
              <a:buAutoNum type="alphaLcParenBoth"/>
            </a:pPr>
            <a:r>
              <a:rPr lang="en-AU" altLang="en-US" sz="2000" dirty="0" smtClean="0"/>
              <a:t>If (a </a:t>
            </a:r>
            <a:r>
              <a:rPr lang="en-AU" altLang="en-US" sz="2000" dirty="0" smtClean="0">
                <a:sym typeface="Symbol"/>
              </a:rPr>
              <a:t> 0) or (p = 1) then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AU" altLang="en-US" sz="2000" dirty="0"/>
              <a:t>      </a:t>
            </a:r>
            <a:r>
              <a:rPr lang="en-AU" altLang="en-US" sz="2000" dirty="0" smtClean="0"/>
              <a:t>q </a:t>
            </a:r>
            <a:r>
              <a:rPr lang="en-AU" altLang="en-US" sz="2000" dirty="0">
                <a:sym typeface="Symbol"/>
              </a:rPr>
              <a:t> </a:t>
            </a:r>
            <a:r>
              <a:rPr lang="en-AU" altLang="en-US" sz="2000" dirty="0" smtClean="0">
                <a:sym typeface="Symbol"/>
              </a:rPr>
              <a:t>a * p</a:t>
            </a:r>
            <a:endParaRPr lang="en-AU" altLang="en-US" sz="2000" dirty="0" smtClean="0"/>
          </a:p>
          <a:p>
            <a:pPr marL="857250" lvl="2" indent="0">
              <a:spcBef>
                <a:spcPts val="0"/>
              </a:spcBef>
              <a:buNone/>
            </a:pPr>
            <a:r>
              <a:rPr lang="en-AU" altLang="en-US" sz="2000" dirty="0" smtClean="0"/>
              <a:t>      write(q)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AU" altLang="en-US" sz="2000" dirty="0" err="1" smtClean="0"/>
              <a:t>endif</a:t>
            </a:r>
            <a:endParaRPr lang="en-AU" altLang="en-US" sz="2000" dirty="0" smtClean="0"/>
          </a:p>
          <a:p>
            <a:pPr marL="914400" lvl="1" indent="-457200">
              <a:spcBef>
                <a:spcPts val="0"/>
              </a:spcBef>
              <a:buAutoNum type="alphaLcParenBoth"/>
            </a:pPr>
            <a:r>
              <a:rPr lang="en-AU" altLang="en-US" sz="2000" dirty="0" smtClean="0"/>
              <a:t>If </a:t>
            </a:r>
            <a:r>
              <a:rPr lang="en-AU" altLang="en-US" sz="2000" dirty="0" err="1" smtClean="0"/>
              <a:t>ada</a:t>
            </a:r>
            <a:r>
              <a:rPr lang="en-AU" altLang="en-US" sz="2000" dirty="0" smtClean="0"/>
              <a:t>=false then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AU" altLang="en-US" sz="2000" dirty="0" smtClean="0"/>
              <a:t>     read(cc)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AU" altLang="en-US" sz="2000" dirty="0"/>
              <a:t> </a:t>
            </a:r>
            <a:r>
              <a:rPr lang="en-AU" altLang="en-US" sz="2000" dirty="0" smtClean="0"/>
              <a:t>    write(cc)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AU" altLang="en-US" sz="2000" dirty="0" err="1" smtClean="0"/>
              <a:t>endif</a:t>
            </a:r>
            <a:endParaRPr lang="en-AU" altLang="en-US" sz="2000" dirty="0" smtClean="0"/>
          </a:p>
          <a:p>
            <a:pPr marL="914400" lvl="1" indent="-457200">
              <a:spcBef>
                <a:spcPts val="0"/>
              </a:spcBef>
              <a:buAutoNum type="alphaLcParenBoth"/>
            </a:pPr>
            <a:r>
              <a:rPr lang="en-AU" altLang="en-US" sz="2000" dirty="0"/>
              <a:t>If </a:t>
            </a:r>
            <a:r>
              <a:rPr lang="en-AU" altLang="en-US" sz="2000" dirty="0" smtClean="0"/>
              <a:t>not </a:t>
            </a:r>
            <a:r>
              <a:rPr lang="en-AU" altLang="en-US" sz="2000" dirty="0" err="1" smtClean="0"/>
              <a:t>ada</a:t>
            </a:r>
            <a:r>
              <a:rPr lang="en-AU" altLang="en-US" sz="2000" dirty="0" smtClean="0"/>
              <a:t> </a:t>
            </a:r>
            <a:r>
              <a:rPr lang="en-AU" altLang="en-US" sz="2000" dirty="0"/>
              <a:t>then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AU" altLang="en-US" sz="2000" dirty="0"/>
              <a:t>     read(cc)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AU" altLang="en-US" sz="2000" dirty="0"/>
              <a:t>     write(cc)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AU" altLang="en-US" sz="2000" dirty="0" err="1" smtClean="0"/>
              <a:t>endif</a:t>
            </a:r>
            <a:endParaRPr lang="en-AU" altLang="en-US" sz="2000" dirty="0"/>
          </a:p>
          <a:p>
            <a:pPr marL="914400" lvl="1" indent="-457200">
              <a:buAutoNum type="alphaLcParenBoth"/>
            </a:pPr>
            <a:endParaRPr lang="en-AU" altLang="en-US" sz="2000" dirty="0" smtClean="0"/>
          </a:p>
          <a:p>
            <a:pPr marL="914400" lvl="1" indent="-457200">
              <a:buAutoNum type="alphaLcParenBoth"/>
            </a:pPr>
            <a:endParaRPr lang="en-AU" altLang="en-US" sz="2000" dirty="0" smtClean="0"/>
          </a:p>
          <a:p>
            <a:pPr marL="457200" lvl="1" indent="0">
              <a:buNone/>
            </a:pPr>
            <a:r>
              <a:rPr lang="en-AU" altLang="en-US" sz="2000" dirty="0"/>
              <a:t>	</a:t>
            </a:r>
            <a:endParaRPr lang="en-AU" altLang="en-US" sz="20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558331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0600" y="-228600"/>
            <a:ext cx="7924800" cy="1143000"/>
          </a:xfrm>
        </p:spPr>
        <p:txBody>
          <a:bodyPr/>
          <a:lstStyle/>
          <a:p>
            <a:r>
              <a:rPr lang="en-US" altLang="en-US" dirty="0" err="1" smtClean="0"/>
              <a:t>Pemilihan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satu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kasus</a:t>
            </a:r>
            <a:r>
              <a:rPr lang="en-US" altLang="en-US" dirty="0" smtClean="0"/>
              <a:t> (3)</a:t>
            </a:r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762000"/>
            <a:ext cx="8458200" cy="5943600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AU" altLang="en-US" u="sng" dirty="0" err="1" smtClean="0"/>
              <a:t>Contoh</a:t>
            </a:r>
            <a:r>
              <a:rPr lang="en-AU" altLang="en-US" u="sng" dirty="0" smtClean="0"/>
              <a:t>: Pascal Credit Card</a:t>
            </a:r>
            <a:endParaRPr lang="en-AU" alt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AU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PROGRAM </a:t>
            </a:r>
            <a:r>
              <a:rPr lang="en-AU" sz="2400" dirty="0" err="1" smtClean="0"/>
              <a:t>SimpleDecision</a:t>
            </a:r>
            <a:r>
              <a:rPr lang="en-AU" sz="2400" dirty="0" smtClean="0"/>
              <a:t>(INPUT</a:t>
            </a:r>
            <a:r>
              <a:rPr lang="en-AU" sz="2400" dirty="0"/>
              <a:t>, OUTPUT);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/>
              <a:t>CONST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      Limit </a:t>
            </a:r>
            <a:r>
              <a:rPr lang="en-AU" sz="2400" dirty="0"/>
              <a:t>= </a:t>
            </a:r>
            <a:r>
              <a:rPr lang="en-AU" sz="2400" dirty="0" smtClean="0"/>
              <a:t>1000000;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/>
              <a:t>VAR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      </a:t>
            </a:r>
            <a:r>
              <a:rPr lang="en-AU" sz="2400" dirty="0" err="1" smtClean="0"/>
              <a:t>Jumlah</a:t>
            </a:r>
            <a:r>
              <a:rPr lang="en-AU" sz="2400" dirty="0"/>
              <a:t>: </a:t>
            </a:r>
            <a:r>
              <a:rPr lang="en-AU" sz="2400" dirty="0" smtClean="0"/>
              <a:t>real;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/>
              <a:t>BEGIN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     write(</a:t>
            </a:r>
            <a:r>
              <a:rPr lang="en-AU" sz="2400" dirty="0"/>
              <a:t>'</a:t>
            </a:r>
            <a:r>
              <a:rPr lang="en-AU" sz="2400" dirty="0" err="1"/>
              <a:t>Masukkan</a:t>
            </a:r>
            <a:r>
              <a:rPr lang="en-AU" sz="2400" dirty="0"/>
              <a:t> </a:t>
            </a:r>
            <a:r>
              <a:rPr lang="en-AU" sz="2400" dirty="0" err="1"/>
              <a:t>jumlah</a:t>
            </a:r>
            <a:r>
              <a:rPr lang="en-AU" sz="2400" dirty="0"/>
              <a:t>:');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     </a:t>
            </a:r>
            <a:r>
              <a:rPr lang="en-AU" sz="2400" dirty="0" err="1" smtClean="0"/>
              <a:t>Readln</a:t>
            </a:r>
            <a:r>
              <a:rPr lang="en-AU" sz="2400" dirty="0" smtClean="0"/>
              <a:t> </a:t>
            </a:r>
            <a:r>
              <a:rPr lang="en-AU" sz="2400" dirty="0"/>
              <a:t>(</a:t>
            </a:r>
            <a:r>
              <a:rPr lang="en-AU" sz="2400" dirty="0" err="1"/>
              <a:t>Jumlah</a:t>
            </a:r>
            <a:r>
              <a:rPr lang="en-AU" sz="2400" dirty="0"/>
              <a:t>);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     If </a:t>
            </a:r>
            <a:r>
              <a:rPr lang="en-AU" sz="2400" dirty="0" err="1"/>
              <a:t>Jumlah</a:t>
            </a:r>
            <a:r>
              <a:rPr lang="en-AU" sz="2400" dirty="0"/>
              <a:t> &lt;= </a:t>
            </a:r>
            <a:r>
              <a:rPr lang="en-AU" sz="2400" dirty="0" smtClean="0"/>
              <a:t>Limit then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        </a:t>
            </a:r>
            <a:r>
              <a:rPr lang="en-AU" sz="2400" dirty="0" err="1" smtClean="0"/>
              <a:t>Writeln</a:t>
            </a:r>
            <a:r>
              <a:rPr lang="en-AU" sz="2400" dirty="0" smtClean="0"/>
              <a:t>(‘</a:t>
            </a:r>
            <a:r>
              <a:rPr lang="en-AU" sz="2400" dirty="0" err="1" smtClean="0"/>
              <a:t>Tagihan</a:t>
            </a:r>
            <a:r>
              <a:rPr lang="en-AU" sz="2400" dirty="0" smtClean="0"/>
              <a:t> </a:t>
            </a:r>
            <a:r>
              <a:rPr lang="en-AU" sz="2400" dirty="0" err="1"/>
              <a:t>Anda</a:t>
            </a:r>
            <a:r>
              <a:rPr lang="en-AU" sz="2400" dirty="0"/>
              <a:t> </a:t>
            </a:r>
            <a:r>
              <a:rPr lang="en-AU" sz="2400" dirty="0" err="1"/>
              <a:t>diterima</a:t>
            </a:r>
            <a:r>
              <a:rPr lang="en-AU" sz="2400" dirty="0"/>
              <a:t>.'); {</a:t>
            </a:r>
            <a:r>
              <a:rPr lang="en-AU" sz="2400" dirty="0" err="1"/>
              <a:t>Akhir</a:t>
            </a:r>
            <a:r>
              <a:rPr lang="en-AU" sz="2400" dirty="0"/>
              <a:t> </a:t>
            </a:r>
            <a:r>
              <a:rPr lang="en-AU" sz="2400" dirty="0" err="1"/>
              <a:t>pernyataan</a:t>
            </a:r>
            <a:r>
              <a:rPr lang="en-AU" sz="2400" dirty="0"/>
              <a:t> </a:t>
            </a:r>
            <a:r>
              <a:rPr lang="en-AU" sz="2400" dirty="0" smtClean="0"/>
              <a:t>if}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      </a:t>
            </a:r>
            <a:r>
              <a:rPr lang="en-AU" sz="2400" dirty="0" err="1" smtClean="0"/>
              <a:t>Writeln</a:t>
            </a:r>
            <a:r>
              <a:rPr lang="en-AU" sz="2400" dirty="0" smtClean="0"/>
              <a:t>(</a:t>
            </a:r>
            <a:r>
              <a:rPr lang="en-AU" sz="2400" dirty="0"/>
              <a:t>'</a:t>
            </a:r>
            <a:r>
              <a:rPr lang="en-AU" sz="2400" dirty="0" err="1"/>
              <a:t>Tekan</a:t>
            </a:r>
            <a:r>
              <a:rPr lang="en-AU" sz="2400" dirty="0"/>
              <a:t> ENTER </a:t>
            </a:r>
            <a:r>
              <a:rPr lang="en-AU" sz="2400" dirty="0" err="1"/>
              <a:t>untuk</a:t>
            </a:r>
            <a:r>
              <a:rPr lang="en-AU" sz="2400" dirty="0"/>
              <a:t> </a:t>
            </a:r>
            <a:r>
              <a:rPr lang="id-ID" sz="2400" dirty="0"/>
              <a:t>k</a:t>
            </a:r>
            <a:r>
              <a:rPr lang="id-ID" sz="2400" dirty="0" smtClean="0"/>
              <a:t>eluar</a:t>
            </a:r>
            <a:r>
              <a:rPr lang="en-AU" sz="2400" dirty="0" smtClean="0"/>
              <a:t> </a:t>
            </a:r>
            <a:r>
              <a:rPr lang="en-AU" sz="2400" dirty="0"/>
              <a:t>..');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      </a:t>
            </a:r>
            <a:r>
              <a:rPr lang="en-AU" sz="2400" dirty="0" err="1" smtClean="0"/>
              <a:t>Readln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END</a:t>
            </a:r>
            <a:r>
              <a:rPr lang="en-AU" sz="2400" dirty="0"/>
              <a:t>.</a:t>
            </a:r>
            <a:endParaRPr lang="en-AU" altLang="en-US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1256555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0600" y="-228600"/>
            <a:ext cx="7924800" cy="1143000"/>
          </a:xfrm>
        </p:spPr>
        <p:txBody>
          <a:bodyPr/>
          <a:lstStyle/>
          <a:p>
            <a:r>
              <a:rPr lang="en-US" altLang="en-US" dirty="0" err="1" smtClean="0"/>
              <a:t>Pemilihan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satu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kasus</a:t>
            </a:r>
            <a:r>
              <a:rPr lang="en-US" altLang="en-US" dirty="0" smtClean="0"/>
              <a:t> (4)</a:t>
            </a:r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0" y="685800"/>
            <a:ext cx="9067800" cy="6248400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AU" altLang="en-US" u="sng" dirty="0" err="1" smtClean="0"/>
              <a:t>Contoh</a:t>
            </a:r>
            <a:r>
              <a:rPr lang="en-AU" altLang="en-US" u="sng" dirty="0" smtClean="0"/>
              <a:t>: Pascal Credit Card </a:t>
            </a:r>
            <a:r>
              <a:rPr lang="en-AU" altLang="en-US" u="sng" dirty="0" err="1" smtClean="0"/>
              <a:t>dengan</a:t>
            </a:r>
            <a:r>
              <a:rPr lang="en-AU" altLang="en-US" u="sng" dirty="0" smtClean="0"/>
              <a:t> 2 </a:t>
            </a:r>
            <a:r>
              <a:rPr lang="en-AU" altLang="en-US" u="sng" dirty="0" err="1" smtClean="0"/>
              <a:t>kondisi</a:t>
            </a:r>
            <a:endParaRPr lang="en-AU" alt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PROGRAM </a:t>
            </a:r>
            <a:r>
              <a:rPr lang="en-AU" sz="2400" dirty="0" err="1" smtClean="0"/>
              <a:t>Twoconditions</a:t>
            </a:r>
            <a:r>
              <a:rPr lang="en-AU" sz="2400" dirty="0" smtClean="0"/>
              <a:t>(INPUT</a:t>
            </a:r>
            <a:r>
              <a:rPr lang="en-AU" sz="2400" dirty="0"/>
              <a:t>, OUTPUT);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/>
              <a:t>CONST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      Limit </a:t>
            </a:r>
            <a:r>
              <a:rPr lang="en-AU" sz="2400" dirty="0"/>
              <a:t>= </a:t>
            </a:r>
            <a:r>
              <a:rPr lang="en-AU" sz="2400" dirty="0" smtClean="0"/>
              <a:t>1000000;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/>
              <a:t>VAR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      </a:t>
            </a:r>
            <a:r>
              <a:rPr lang="en-AU" sz="2400" dirty="0" err="1" smtClean="0"/>
              <a:t>Jumlah</a:t>
            </a:r>
            <a:r>
              <a:rPr lang="en-AU" sz="2400" dirty="0"/>
              <a:t>: </a:t>
            </a:r>
            <a:r>
              <a:rPr lang="en-AU" sz="2400" dirty="0" smtClean="0"/>
              <a:t>real;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/>
              <a:t>BEGIN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  write(</a:t>
            </a:r>
            <a:r>
              <a:rPr lang="en-AU" sz="2400" dirty="0"/>
              <a:t>'</a:t>
            </a:r>
            <a:r>
              <a:rPr lang="en-AU" sz="2400" dirty="0" err="1"/>
              <a:t>Masukkan</a:t>
            </a:r>
            <a:r>
              <a:rPr lang="en-AU" sz="2400" dirty="0"/>
              <a:t> </a:t>
            </a:r>
            <a:r>
              <a:rPr lang="en-AU" sz="2400" dirty="0" err="1"/>
              <a:t>jumlah</a:t>
            </a:r>
            <a:r>
              <a:rPr lang="en-AU" sz="2400" dirty="0"/>
              <a:t>:');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  </a:t>
            </a:r>
            <a:r>
              <a:rPr lang="en-AU" sz="2400" dirty="0" err="1" smtClean="0"/>
              <a:t>Readln</a:t>
            </a:r>
            <a:r>
              <a:rPr lang="en-AU" sz="2400" dirty="0" smtClean="0"/>
              <a:t> </a:t>
            </a:r>
            <a:r>
              <a:rPr lang="en-AU" sz="2400" dirty="0"/>
              <a:t>(</a:t>
            </a:r>
            <a:r>
              <a:rPr lang="en-AU" sz="2400" dirty="0" err="1"/>
              <a:t>Jumlah</a:t>
            </a:r>
            <a:r>
              <a:rPr lang="en-AU" sz="2400" dirty="0"/>
              <a:t>);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  if </a:t>
            </a:r>
            <a:r>
              <a:rPr lang="en-AU" sz="2400" dirty="0" err="1"/>
              <a:t>Jumlah</a:t>
            </a:r>
            <a:r>
              <a:rPr lang="en-AU" sz="2400" dirty="0"/>
              <a:t> &lt;= </a:t>
            </a:r>
            <a:r>
              <a:rPr lang="en-AU" sz="2400" dirty="0" smtClean="0"/>
              <a:t>Limit then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     </a:t>
            </a:r>
            <a:r>
              <a:rPr lang="en-AU" sz="2400" dirty="0" err="1" smtClean="0"/>
              <a:t>Writeln</a:t>
            </a:r>
            <a:r>
              <a:rPr lang="en-AU" sz="2400" dirty="0" smtClean="0"/>
              <a:t>(‘</a:t>
            </a:r>
            <a:r>
              <a:rPr lang="en-AU" sz="2400" dirty="0" err="1" smtClean="0"/>
              <a:t>Tagihan</a:t>
            </a:r>
            <a:r>
              <a:rPr lang="en-AU" sz="2400" dirty="0" smtClean="0"/>
              <a:t> </a:t>
            </a:r>
            <a:r>
              <a:rPr lang="en-AU" sz="2400" dirty="0" err="1"/>
              <a:t>Anda</a:t>
            </a:r>
            <a:r>
              <a:rPr lang="en-AU" sz="2400" dirty="0"/>
              <a:t> </a:t>
            </a:r>
            <a:r>
              <a:rPr lang="en-AU" sz="2400" dirty="0" err="1"/>
              <a:t>diterima</a:t>
            </a:r>
            <a:r>
              <a:rPr lang="en-AU" sz="2400" dirty="0"/>
              <a:t>.');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  if </a:t>
            </a:r>
            <a:r>
              <a:rPr lang="en-AU" sz="2400" dirty="0" err="1" smtClean="0"/>
              <a:t>Jumlah</a:t>
            </a:r>
            <a:r>
              <a:rPr lang="en-AU" sz="2400" dirty="0"/>
              <a:t>&gt; </a:t>
            </a:r>
            <a:r>
              <a:rPr lang="en-AU" sz="2400" dirty="0" smtClean="0"/>
              <a:t>Limit then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     </a:t>
            </a:r>
            <a:r>
              <a:rPr lang="en-AU" sz="2400" dirty="0" err="1" smtClean="0"/>
              <a:t>Writeln</a:t>
            </a:r>
            <a:r>
              <a:rPr lang="en-AU" sz="2400" dirty="0" smtClean="0"/>
              <a:t>(</a:t>
            </a:r>
            <a:r>
              <a:rPr lang="en-AU" sz="2400" dirty="0"/>
              <a:t>'</a:t>
            </a:r>
            <a:r>
              <a:rPr lang="en-AU" sz="2400" dirty="0" err="1"/>
              <a:t>Jumlah</a:t>
            </a:r>
            <a:r>
              <a:rPr lang="en-AU" sz="2400" dirty="0"/>
              <a:t> </a:t>
            </a:r>
            <a:r>
              <a:rPr lang="en-AU" sz="2400" dirty="0" err="1"/>
              <a:t>tersebut</a:t>
            </a:r>
            <a:r>
              <a:rPr lang="en-AU" sz="2400" dirty="0"/>
              <a:t> </a:t>
            </a:r>
            <a:r>
              <a:rPr lang="en-AU" sz="2400" dirty="0" err="1"/>
              <a:t>melebihi</a:t>
            </a:r>
            <a:r>
              <a:rPr lang="en-AU" sz="2400" dirty="0"/>
              <a:t> </a:t>
            </a:r>
            <a:r>
              <a:rPr lang="en-AU" sz="2400" dirty="0" err="1"/>
              <a:t>batas</a:t>
            </a:r>
            <a:r>
              <a:rPr lang="en-AU" sz="2400" dirty="0"/>
              <a:t> </a:t>
            </a:r>
            <a:r>
              <a:rPr lang="en-AU" sz="2400" dirty="0" smtClean="0"/>
              <a:t>limit </a:t>
            </a:r>
            <a:r>
              <a:rPr lang="en-AU" sz="2400" dirty="0" err="1" smtClean="0"/>
              <a:t>kredit</a:t>
            </a:r>
            <a:r>
              <a:rPr lang="en-AU" sz="2400" dirty="0" smtClean="0"/>
              <a:t> </a:t>
            </a:r>
            <a:r>
              <a:rPr lang="en-AU" sz="2400" dirty="0" err="1"/>
              <a:t>Anda</a:t>
            </a:r>
            <a:r>
              <a:rPr lang="en-AU" sz="2400" dirty="0"/>
              <a:t>.');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  </a:t>
            </a:r>
            <a:r>
              <a:rPr lang="en-AU" sz="2400" dirty="0" err="1" smtClean="0"/>
              <a:t>Writeln</a:t>
            </a:r>
            <a:r>
              <a:rPr lang="en-AU" sz="2400" dirty="0" smtClean="0"/>
              <a:t> </a:t>
            </a:r>
            <a:r>
              <a:rPr lang="en-AU" sz="2400" dirty="0"/>
              <a:t>('</a:t>
            </a:r>
            <a:r>
              <a:rPr lang="en-AU" sz="2400" dirty="0" err="1"/>
              <a:t>Terima</a:t>
            </a:r>
            <a:r>
              <a:rPr lang="en-AU" sz="2400" dirty="0"/>
              <a:t> </a:t>
            </a:r>
            <a:r>
              <a:rPr lang="en-AU" sz="2400" dirty="0" err="1"/>
              <a:t>kasih</a:t>
            </a:r>
            <a:r>
              <a:rPr lang="en-AU" sz="2400" dirty="0"/>
              <a:t> </a:t>
            </a:r>
            <a:r>
              <a:rPr lang="en-AU" sz="2400" dirty="0" err="1"/>
              <a:t>telah</a:t>
            </a:r>
            <a:r>
              <a:rPr lang="en-AU" sz="2400" dirty="0"/>
              <a:t> </a:t>
            </a:r>
            <a:r>
              <a:rPr lang="en-AU" sz="2400" dirty="0" err="1"/>
              <a:t>menggunakan</a:t>
            </a:r>
            <a:r>
              <a:rPr lang="en-AU" sz="2400" dirty="0"/>
              <a:t> </a:t>
            </a:r>
            <a:r>
              <a:rPr lang="en-AU" sz="2400" dirty="0" err="1"/>
              <a:t>kartu</a:t>
            </a:r>
            <a:r>
              <a:rPr lang="en-AU" sz="2400" dirty="0"/>
              <a:t> </a:t>
            </a:r>
            <a:r>
              <a:rPr lang="en-AU" sz="2400" dirty="0" err="1"/>
              <a:t>kredit</a:t>
            </a:r>
            <a:r>
              <a:rPr lang="en-AU" sz="2400" dirty="0"/>
              <a:t> Pascal.');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  </a:t>
            </a:r>
            <a:r>
              <a:rPr lang="en-AU" sz="2400" dirty="0" err="1" smtClean="0"/>
              <a:t>Writeln</a:t>
            </a:r>
            <a:r>
              <a:rPr lang="en-AU" sz="2400" dirty="0" smtClean="0"/>
              <a:t> </a:t>
            </a:r>
            <a:r>
              <a:rPr lang="en-AU" sz="2400" dirty="0"/>
              <a:t>('</a:t>
            </a:r>
            <a:r>
              <a:rPr lang="en-AU" sz="2400" dirty="0" err="1"/>
              <a:t>Tekan</a:t>
            </a:r>
            <a:r>
              <a:rPr lang="en-AU" sz="2400" dirty="0"/>
              <a:t> ENTER </a:t>
            </a:r>
            <a:r>
              <a:rPr lang="en-AU" sz="2400" dirty="0" err="1"/>
              <a:t>untuk</a:t>
            </a:r>
            <a:r>
              <a:rPr lang="en-AU" sz="2400" dirty="0"/>
              <a:t> </a:t>
            </a:r>
            <a:r>
              <a:rPr lang="id-ID" sz="2400" dirty="0" smtClean="0"/>
              <a:t>keluar</a:t>
            </a:r>
            <a:r>
              <a:rPr lang="en-AU" sz="2400" dirty="0" smtClean="0"/>
              <a:t> </a:t>
            </a:r>
            <a:r>
              <a:rPr lang="en-AU" sz="2400" dirty="0"/>
              <a:t>..');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  </a:t>
            </a:r>
            <a:r>
              <a:rPr lang="en-AU" sz="2400" dirty="0" err="1" smtClean="0"/>
              <a:t>Readln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  END</a:t>
            </a:r>
            <a:r>
              <a:rPr lang="en-AU" sz="2400" dirty="0"/>
              <a:t>.</a:t>
            </a:r>
            <a:endParaRPr lang="en-AU" altLang="en-US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6073419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0" y="0"/>
            <a:ext cx="9067800" cy="6781800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AU" altLang="en-US" sz="2400" u="sng" dirty="0" err="1" smtClean="0"/>
              <a:t>Contoh</a:t>
            </a:r>
            <a:r>
              <a:rPr lang="en-AU" altLang="en-US" sz="2400" u="sng" dirty="0" smtClean="0"/>
              <a:t>: Pascal Credit Card </a:t>
            </a:r>
            <a:r>
              <a:rPr lang="en-AU" altLang="en-US" sz="2400" u="sng" dirty="0" err="1" smtClean="0"/>
              <a:t>dengan</a:t>
            </a:r>
            <a:r>
              <a:rPr lang="en-AU" altLang="en-US" sz="2400" u="sng" dirty="0" smtClean="0"/>
              <a:t> </a:t>
            </a:r>
            <a:r>
              <a:rPr lang="en-AU" altLang="en-US" sz="2400" u="sng" dirty="0" err="1" smtClean="0"/>
              <a:t>menggunakan</a:t>
            </a:r>
            <a:r>
              <a:rPr lang="en-AU" altLang="en-US" sz="2400" u="sng" dirty="0" smtClean="0"/>
              <a:t> Blok</a:t>
            </a:r>
          </a:p>
          <a:p>
            <a:pPr marL="457200" lvl="1" indent="0">
              <a:buNone/>
            </a:pPr>
            <a:endParaRPr lang="en-AU" altLang="en-U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 smtClean="0"/>
              <a:t>PROGRAM </a:t>
            </a:r>
            <a:r>
              <a:rPr lang="en-AU" sz="1800" dirty="0" err="1" smtClean="0"/>
              <a:t>UsingBlocks</a:t>
            </a:r>
            <a:r>
              <a:rPr lang="en-AU" sz="1800" dirty="0" smtClean="0"/>
              <a:t>(INPUT</a:t>
            </a:r>
            <a:r>
              <a:rPr lang="en-AU" sz="1800" dirty="0"/>
              <a:t>, OUTPUT);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/>
              <a:t>CONST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 smtClean="0"/>
              <a:t>        Limit </a:t>
            </a:r>
            <a:r>
              <a:rPr lang="en-AU" sz="1800" dirty="0"/>
              <a:t>= </a:t>
            </a:r>
            <a:r>
              <a:rPr lang="en-AU" sz="1800" dirty="0" smtClean="0"/>
              <a:t>1000000;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/>
              <a:t>VAR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 smtClean="0"/>
              <a:t>        </a:t>
            </a:r>
            <a:r>
              <a:rPr lang="en-AU" sz="1800" dirty="0" err="1" smtClean="0"/>
              <a:t>Jumlah</a:t>
            </a:r>
            <a:r>
              <a:rPr lang="en-AU" sz="1800" dirty="0"/>
              <a:t>: </a:t>
            </a:r>
            <a:r>
              <a:rPr lang="en-AU" sz="1800" dirty="0" smtClean="0"/>
              <a:t>real;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/>
              <a:t>BEGIN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 smtClean="0"/>
              <a:t>    write(</a:t>
            </a:r>
            <a:r>
              <a:rPr lang="en-AU" sz="1800" dirty="0"/>
              <a:t>'</a:t>
            </a:r>
            <a:r>
              <a:rPr lang="en-AU" sz="1800" dirty="0" err="1"/>
              <a:t>Masukkan</a:t>
            </a:r>
            <a:r>
              <a:rPr lang="en-AU" sz="1800" dirty="0"/>
              <a:t> </a:t>
            </a:r>
            <a:r>
              <a:rPr lang="en-AU" sz="1800" dirty="0" err="1"/>
              <a:t>jumlah</a:t>
            </a:r>
            <a:r>
              <a:rPr lang="en-AU" sz="1800" dirty="0"/>
              <a:t>:');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 smtClean="0"/>
              <a:t>    </a:t>
            </a:r>
            <a:r>
              <a:rPr lang="en-AU" sz="1800" dirty="0" err="1" smtClean="0"/>
              <a:t>Readln</a:t>
            </a:r>
            <a:r>
              <a:rPr lang="en-AU" sz="1800" dirty="0" smtClean="0"/>
              <a:t> </a:t>
            </a:r>
            <a:r>
              <a:rPr lang="en-AU" sz="1800" dirty="0"/>
              <a:t>(</a:t>
            </a:r>
            <a:r>
              <a:rPr lang="en-AU" sz="1800" dirty="0" err="1"/>
              <a:t>Jumlah</a:t>
            </a:r>
            <a:r>
              <a:rPr lang="en-AU" sz="1800" dirty="0"/>
              <a:t>);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 smtClean="0"/>
              <a:t>    if </a:t>
            </a:r>
            <a:r>
              <a:rPr lang="en-AU" sz="1800" dirty="0" err="1"/>
              <a:t>Jumlah</a:t>
            </a:r>
            <a:r>
              <a:rPr lang="en-AU" sz="1800" dirty="0"/>
              <a:t> &lt;= </a:t>
            </a:r>
            <a:r>
              <a:rPr lang="en-AU" sz="1800" dirty="0" smtClean="0"/>
              <a:t>Limit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/>
              <a:t> </a:t>
            </a:r>
            <a:r>
              <a:rPr lang="en-AU" sz="1800" dirty="0" smtClean="0"/>
              <a:t>      BEGIN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 smtClean="0"/>
              <a:t>             </a:t>
            </a:r>
            <a:r>
              <a:rPr lang="en-AU" sz="1800" dirty="0" err="1" smtClean="0"/>
              <a:t>Writeln</a:t>
            </a:r>
            <a:r>
              <a:rPr lang="en-AU" sz="1800" dirty="0" smtClean="0"/>
              <a:t>(‘</a:t>
            </a:r>
            <a:r>
              <a:rPr lang="en-AU" sz="1800" dirty="0" err="1" smtClean="0"/>
              <a:t>Tagihan</a:t>
            </a:r>
            <a:r>
              <a:rPr lang="en-AU" sz="1800" dirty="0" smtClean="0"/>
              <a:t> </a:t>
            </a:r>
            <a:r>
              <a:rPr lang="en-AU" sz="1800" dirty="0" err="1"/>
              <a:t>Anda</a:t>
            </a:r>
            <a:r>
              <a:rPr lang="en-AU" sz="1800" dirty="0"/>
              <a:t> </a:t>
            </a:r>
            <a:r>
              <a:rPr lang="en-AU" sz="1800" dirty="0" err="1"/>
              <a:t>diterima</a:t>
            </a:r>
            <a:r>
              <a:rPr lang="en-AU" sz="1800" dirty="0" smtClean="0"/>
              <a:t>.');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/>
              <a:t> </a:t>
            </a:r>
            <a:r>
              <a:rPr lang="en-AU" sz="1800" dirty="0" smtClean="0"/>
              <a:t>            </a:t>
            </a:r>
            <a:r>
              <a:rPr lang="en-AU" sz="1800" dirty="0" err="1" smtClean="0"/>
              <a:t>Writeln</a:t>
            </a:r>
            <a:r>
              <a:rPr lang="en-AU" sz="1800" dirty="0" smtClean="0"/>
              <a:t>(‘Your price + tax is $, 1.05*jumlah:0:2)  {; optional}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/>
              <a:t> </a:t>
            </a:r>
            <a:r>
              <a:rPr lang="en-AU" sz="1800" dirty="0" smtClean="0"/>
              <a:t>      END;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 smtClean="0"/>
              <a:t>    if </a:t>
            </a:r>
            <a:r>
              <a:rPr lang="en-AU" sz="1800" dirty="0" err="1" smtClean="0"/>
              <a:t>Jumlah</a:t>
            </a:r>
            <a:r>
              <a:rPr lang="en-AU" sz="1800" dirty="0" smtClean="0"/>
              <a:t> &gt; Limit then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 smtClean="0"/>
              <a:t>        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 smtClean="0"/>
              <a:t>             </a:t>
            </a:r>
            <a:r>
              <a:rPr lang="en-AU" sz="1800" dirty="0" err="1" smtClean="0"/>
              <a:t>Writeln</a:t>
            </a:r>
            <a:r>
              <a:rPr lang="en-AU" sz="1800" dirty="0" smtClean="0"/>
              <a:t>(</a:t>
            </a:r>
            <a:r>
              <a:rPr lang="en-AU" sz="1800" dirty="0"/>
              <a:t>'</a:t>
            </a:r>
            <a:r>
              <a:rPr lang="en-AU" sz="1800" dirty="0" err="1"/>
              <a:t>Jumlah</a:t>
            </a:r>
            <a:r>
              <a:rPr lang="en-AU" sz="1800" dirty="0"/>
              <a:t> </a:t>
            </a:r>
            <a:r>
              <a:rPr lang="en-AU" sz="1800" dirty="0" err="1"/>
              <a:t>tersebut</a:t>
            </a:r>
            <a:r>
              <a:rPr lang="en-AU" sz="1800" dirty="0"/>
              <a:t> </a:t>
            </a:r>
            <a:r>
              <a:rPr lang="en-AU" sz="1800" dirty="0" err="1"/>
              <a:t>melebihi</a:t>
            </a:r>
            <a:r>
              <a:rPr lang="en-AU" sz="1800" dirty="0"/>
              <a:t> </a:t>
            </a:r>
            <a:r>
              <a:rPr lang="en-AU" sz="1800" dirty="0" err="1"/>
              <a:t>batas</a:t>
            </a:r>
            <a:r>
              <a:rPr lang="en-AU" sz="1800" dirty="0"/>
              <a:t> </a:t>
            </a:r>
            <a:r>
              <a:rPr lang="en-AU" sz="1800" dirty="0" smtClean="0"/>
              <a:t>limit </a:t>
            </a:r>
            <a:r>
              <a:rPr lang="en-AU" sz="1800" dirty="0" err="1" smtClean="0"/>
              <a:t>kredit</a:t>
            </a:r>
            <a:r>
              <a:rPr lang="en-AU" sz="1800" dirty="0" smtClean="0"/>
              <a:t> </a:t>
            </a:r>
            <a:r>
              <a:rPr lang="en-AU" sz="1800" dirty="0" err="1"/>
              <a:t>Anda</a:t>
            </a:r>
            <a:r>
              <a:rPr lang="en-AU" sz="1800" dirty="0" smtClean="0"/>
              <a:t>.');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/>
              <a:t> </a:t>
            </a:r>
            <a:r>
              <a:rPr lang="en-AU" sz="1800" dirty="0" smtClean="0"/>
              <a:t>            </a:t>
            </a:r>
            <a:r>
              <a:rPr lang="en-AU" sz="1800" dirty="0" err="1" smtClean="0"/>
              <a:t>writeln</a:t>
            </a:r>
            <a:r>
              <a:rPr lang="en-AU" sz="1800" dirty="0" smtClean="0"/>
              <a:t>(‘</a:t>
            </a:r>
            <a:r>
              <a:rPr lang="en-AU" sz="1800" dirty="0" err="1" smtClean="0"/>
              <a:t>batas</a:t>
            </a:r>
            <a:r>
              <a:rPr lang="en-AU" sz="1800" dirty="0" smtClean="0"/>
              <a:t> </a:t>
            </a:r>
            <a:r>
              <a:rPr lang="en-AU" sz="1800" dirty="0" err="1" smtClean="0"/>
              <a:t>maksimum</a:t>
            </a:r>
            <a:r>
              <a:rPr lang="en-AU" sz="1800" dirty="0" smtClean="0"/>
              <a:t> </a:t>
            </a:r>
            <a:r>
              <a:rPr lang="en-AU" sz="1800" dirty="0" err="1" smtClean="0"/>
              <a:t>dalam</a:t>
            </a:r>
            <a:r>
              <a:rPr lang="en-AU" sz="1800" dirty="0" smtClean="0"/>
              <a:t> $’, limit)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/>
              <a:t> </a:t>
            </a:r>
            <a:r>
              <a:rPr lang="en-AU" sz="1800" dirty="0" smtClean="0"/>
              <a:t>        END;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 smtClean="0"/>
              <a:t>    </a:t>
            </a:r>
            <a:r>
              <a:rPr lang="en-AU" sz="1800" dirty="0" err="1" smtClean="0"/>
              <a:t>Writeln</a:t>
            </a:r>
            <a:r>
              <a:rPr lang="en-AU" sz="1800" dirty="0" smtClean="0"/>
              <a:t> </a:t>
            </a:r>
            <a:r>
              <a:rPr lang="en-AU" sz="1800" dirty="0"/>
              <a:t>('</a:t>
            </a:r>
            <a:r>
              <a:rPr lang="en-AU" sz="1800" dirty="0" err="1"/>
              <a:t>Terima</a:t>
            </a:r>
            <a:r>
              <a:rPr lang="en-AU" sz="1800" dirty="0"/>
              <a:t> </a:t>
            </a:r>
            <a:r>
              <a:rPr lang="en-AU" sz="1800" dirty="0" err="1"/>
              <a:t>kasih</a:t>
            </a:r>
            <a:r>
              <a:rPr lang="en-AU" sz="1800" dirty="0"/>
              <a:t> </a:t>
            </a:r>
            <a:r>
              <a:rPr lang="en-AU" sz="1800" dirty="0" err="1"/>
              <a:t>telah</a:t>
            </a:r>
            <a:r>
              <a:rPr lang="en-AU" sz="1800" dirty="0"/>
              <a:t> </a:t>
            </a:r>
            <a:r>
              <a:rPr lang="en-AU" sz="1800" dirty="0" err="1"/>
              <a:t>menggunakan</a:t>
            </a:r>
            <a:r>
              <a:rPr lang="en-AU" sz="1800" dirty="0"/>
              <a:t> </a:t>
            </a:r>
            <a:r>
              <a:rPr lang="en-AU" sz="1800" dirty="0" err="1"/>
              <a:t>kartu</a:t>
            </a:r>
            <a:r>
              <a:rPr lang="en-AU" sz="1800" dirty="0"/>
              <a:t> </a:t>
            </a:r>
            <a:r>
              <a:rPr lang="en-AU" sz="1800" dirty="0" err="1"/>
              <a:t>kredit</a:t>
            </a:r>
            <a:r>
              <a:rPr lang="en-AU" sz="1800" dirty="0"/>
              <a:t> Pascal.');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 smtClean="0"/>
              <a:t>    </a:t>
            </a:r>
            <a:r>
              <a:rPr lang="en-AU" sz="1800" dirty="0" err="1" smtClean="0"/>
              <a:t>Writeln</a:t>
            </a:r>
            <a:r>
              <a:rPr lang="en-AU" sz="1800" dirty="0" smtClean="0"/>
              <a:t> </a:t>
            </a:r>
            <a:r>
              <a:rPr lang="en-AU" sz="1800" dirty="0"/>
              <a:t>('</a:t>
            </a:r>
            <a:r>
              <a:rPr lang="en-AU" sz="1800" dirty="0" err="1"/>
              <a:t>Tekan</a:t>
            </a:r>
            <a:r>
              <a:rPr lang="en-AU" sz="1800" dirty="0"/>
              <a:t> ENTER </a:t>
            </a:r>
            <a:r>
              <a:rPr lang="en-AU" sz="1800" dirty="0" err="1"/>
              <a:t>untuk</a:t>
            </a:r>
            <a:r>
              <a:rPr lang="en-AU" sz="1800" dirty="0"/>
              <a:t> </a:t>
            </a:r>
            <a:r>
              <a:rPr lang="en-AU" sz="1800" dirty="0" err="1"/>
              <a:t>melanjutkan</a:t>
            </a:r>
            <a:r>
              <a:rPr lang="en-AU" sz="1800" dirty="0"/>
              <a:t> ..');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 smtClean="0"/>
              <a:t>    </a:t>
            </a:r>
            <a:r>
              <a:rPr lang="en-AU" sz="1800" dirty="0" err="1" smtClean="0"/>
              <a:t>Readln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 smtClean="0"/>
              <a:t>END</a:t>
            </a:r>
            <a:r>
              <a:rPr lang="en-AU" sz="1800" dirty="0"/>
              <a:t>.</a:t>
            </a:r>
            <a:endParaRPr lang="en-AU" altLang="en-US" sz="18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4685590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en-US" dirty="0" err="1" smtClean="0"/>
              <a:t>Pemilihan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dua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kasus</a:t>
            </a:r>
            <a:r>
              <a:rPr lang="en-US" altLang="en-US" dirty="0" smtClean="0"/>
              <a:t> (1)</a:t>
            </a:r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173163"/>
            <a:ext cx="8229600" cy="5456237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en-AU" altLang="en-US" sz="2400" dirty="0" err="1" smtClean="0"/>
              <a:t>Notasi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algoritmik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untuk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analisis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dengan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dua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kasus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adalah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dengan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menggunakan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struktur</a:t>
            </a:r>
            <a:r>
              <a:rPr lang="en-AU" altLang="en-US" sz="2400" dirty="0" smtClean="0"/>
              <a:t> If – then - else</a:t>
            </a:r>
          </a:p>
          <a:p>
            <a:pPr marL="457200" lvl="1" indent="0">
              <a:buNone/>
            </a:pPr>
            <a:r>
              <a:rPr lang="en-AU" altLang="en-US" sz="2400" b="1" dirty="0" smtClean="0"/>
              <a:t>If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kondisi</a:t>
            </a:r>
            <a:r>
              <a:rPr lang="en-AU" altLang="en-US" sz="2400" dirty="0" smtClean="0"/>
              <a:t> </a:t>
            </a:r>
            <a:r>
              <a:rPr lang="en-AU" altLang="en-US" sz="2400" b="1" dirty="0" smtClean="0"/>
              <a:t>then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altLang="en-US" sz="2400" dirty="0"/>
              <a:t> </a:t>
            </a:r>
            <a:r>
              <a:rPr lang="en-AU" altLang="en-US" sz="2400" dirty="0" smtClean="0"/>
              <a:t>   aksi1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altLang="en-US" sz="2400" dirty="0" smtClean="0"/>
              <a:t>else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altLang="en-US" sz="2400" dirty="0" smtClean="0"/>
              <a:t>    aksi2</a:t>
            </a:r>
            <a:r>
              <a:rPr lang="en-AU" altLang="en-US" sz="2400" dirty="0"/>
              <a:t>	</a:t>
            </a:r>
            <a:endParaRPr lang="en-AU" altLang="en-US" sz="2400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AU" altLang="en-US" sz="2400" b="1" dirty="0" err="1" smtClean="0"/>
              <a:t>endif</a:t>
            </a:r>
            <a:endParaRPr lang="en-AU" altLang="en-US" sz="2400" b="1" dirty="0" smtClean="0"/>
          </a:p>
          <a:p>
            <a:pPr marL="457200" lvl="1" indent="0">
              <a:spcBef>
                <a:spcPts val="0"/>
              </a:spcBef>
              <a:buNone/>
            </a:pPr>
            <a:endParaRPr lang="en-AU" altLang="en-US" sz="2400" b="1" dirty="0" smtClean="0"/>
          </a:p>
          <a:p>
            <a:pPr marL="457200" lvl="1" indent="0">
              <a:buNone/>
            </a:pPr>
            <a:r>
              <a:rPr lang="en-AU" altLang="en-US" sz="2400" dirty="0" smtClean="0"/>
              <a:t>Aksi1 </a:t>
            </a:r>
            <a:r>
              <a:rPr lang="en-AU" altLang="en-US" sz="2400" dirty="0" err="1" smtClean="0"/>
              <a:t>akan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dilakukan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jika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kondisi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bernilai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benar</a:t>
            </a:r>
            <a:r>
              <a:rPr lang="en-AU" altLang="en-US" sz="2400" dirty="0" smtClean="0"/>
              <a:t> (</a:t>
            </a:r>
            <a:r>
              <a:rPr lang="en-AU" altLang="en-US" sz="2400" i="1" dirty="0" smtClean="0"/>
              <a:t>true</a:t>
            </a:r>
            <a:r>
              <a:rPr lang="en-AU" altLang="en-US" sz="2400" dirty="0" smtClean="0"/>
              <a:t>), </a:t>
            </a:r>
            <a:r>
              <a:rPr lang="en-AU" altLang="en-US" sz="2400" dirty="0" err="1" smtClean="0"/>
              <a:t>tetapi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sebaliknya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jika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kondisi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bernilai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salah</a:t>
            </a:r>
            <a:r>
              <a:rPr lang="en-AU" altLang="en-US" sz="2400" dirty="0" smtClean="0"/>
              <a:t> (</a:t>
            </a:r>
            <a:r>
              <a:rPr lang="en-AU" altLang="en-US" sz="2400" i="1" dirty="0" smtClean="0"/>
              <a:t>false</a:t>
            </a:r>
            <a:r>
              <a:rPr lang="en-AU" altLang="en-US" sz="2400" dirty="0" smtClean="0"/>
              <a:t>), </a:t>
            </a:r>
            <a:r>
              <a:rPr lang="en-AU" altLang="en-US" sz="2400" dirty="0" err="1" smtClean="0"/>
              <a:t>maka</a:t>
            </a:r>
            <a:r>
              <a:rPr lang="en-AU" altLang="en-US" sz="2400" dirty="0" smtClean="0"/>
              <a:t> aksi2 yang </a:t>
            </a:r>
            <a:r>
              <a:rPr lang="en-AU" altLang="en-US" sz="2400" dirty="0" err="1" smtClean="0"/>
              <a:t>akan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dikerjakan</a:t>
            </a:r>
            <a:r>
              <a:rPr lang="en-AU" altLang="en-US" sz="2400" dirty="0" smtClean="0"/>
              <a:t>.</a:t>
            </a:r>
          </a:p>
          <a:p>
            <a:pPr marL="457200" lvl="1" indent="0">
              <a:buNone/>
            </a:pPr>
            <a:r>
              <a:rPr lang="en-AU" altLang="en-US" sz="2400" dirty="0" err="1" smtClean="0"/>
              <a:t>Perhatikan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bahwa</a:t>
            </a:r>
            <a:r>
              <a:rPr lang="en-AU" altLang="en-US" sz="2400" dirty="0" smtClean="0"/>
              <a:t> “else” </a:t>
            </a:r>
            <a:r>
              <a:rPr lang="en-AU" altLang="en-US" sz="2400" dirty="0" err="1" smtClean="0"/>
              <a:t>menyatakan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lingkaran</a:t>
            </a:r>
            <a:r>
              <a:rPr lang="en-AU" altLang="en-US" sz="2400" dirty="0" smtClean="0"/>
              <a:t> (</a:t>
            </a:r>
            <a:r>
              <a:rPr lang="en-AU" altLang="en-US" sz="2400" i="1" dirty="0" smtClean="0"/>
              <a:t>negation</a:t>
            </a:r>
            <a:r>
              <a:rPr lang="en-AU" altLang="en-US" sz="2400" dirty="0" smtClean="0"/>
              <a:t>) </a:t>
            </a:r>
            <a:r>
              <a:rPr lang="en-AU" altLang="en-US" sz="2400" dirty="0" err="1" smtClean="0"/>
              <a:t>dari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kondisi</a:t>
            </a:r>
            <a:r>
              <a:rPr lang="en-AU" altLang="en-US" sz="2400" dirty="0" smtClean="0"/>
              <a:t>.</a:t>
            </a:r>
            <a:endParaRPr lang="en-AU" altLang="en-US" sz="2400" dirty="0"/>
          </a:p>
          <a:p>
            <a:pPr marL="457200" lvl="1" indent="0">
              <a:buNone/>
            </a:pPr>
            <a:endParaRPr lang="en-AU" altLang="en-US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9356311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828800"/>
            <a:ext cx="8991600" cy="3733800"/>
          </a:xfrm>
        </p:spPr>
        <p:txBody>
          <a:bodyPr>
            <a:normAutofit fontScale="92500"/>
          </a:bodyPr>
          <a:lstStyle/>
          <a:p>
            <a:pPr algn="just"/>
            <a:r>
              <a:rPr lang="en-US" altLang="en-US" sz="4400" dirty="0" err="1" smtClean="0"/>
              <a:t>Dalam</a:t>
            </a:r>
            <a:r>
              <a:rPr lang="en-US" altLang="en-US" sz="4400" dirty="0" smtClean="0"/>
              <a:t> </a:t>
            </a:r>
            <a:r>
              <a:rPr lang="en-US" altLang="en-US" sz="4400" dirty="0" err="1" smtClean="0"/>
              <a:t>suatu</a:t>
            </a:r>
            <a:r>
              <a:rPr lang="en-US" altLang="en-US" sz="4400" dirty="0" smtClean="0"/>
              <a:t> </a:t>
            </a:r>
            <a:r>
              <a:rPr lang="en-US" altLang="en-US" sz="4400" dirty="0" err="1" smtClean="0"/>
              <a:t>perhitungan</a:t>
            </a:r>
            <a:r>
              <a:rPr lang="en-US" altLang="en-US" sz="4400" dirty="0" smtClean="0"/>
              <a:t> </a:t>
            </a:r>
            <a:r>
              <a:rPr lang="en-US" altLang="en-US" sz="4400" dirty="0" err="1" smtClean="0"/>
              <a:t>nilai</a:t>
            </a:r>
            <a:r>
              <a:rPr lang="en-US" altLang="en-US" sz="4400" dirty="0" smtClean="0"/>
              <a:t> P = X + Y. </a:t>
            </a:r>
          </a:p>
          <a:p>
            <a:pPr algn="just"/>
            <a:r>
              <a:rPr lang="en-US" altLang="en-US" sz="4400" dirty="0" err="1" smtClean="0"/>
              <a:t>Jika</a:t>
            </a:r>
            <a:r>
              <a:rPr lang="en-US" altLang="en-US" sz="4400" dirty="0" smtClean="0"/>
              <a:t> P </a:t>
            </a:r>
            <a:r>
              <a:rPr lang="en-US" altLang="en-US" sz="4400" dirty="0" err="1" smtClean="0"/>
              <a:t>positif</a:t>
            </a:r>
            <a:r>
              <a:rPr lang="en-US" altLang="en-US" sz="4400" dirty="0" smtClean="0"/>
              <a:t>, </a:t>
            </a:r>
            <a:r>
              <a:rPr lang="en-US" altLang="en-US" sz="4400" dirty="0" err="1" smtClean="0"/>
              <a:t>maka</a:t>
            </a:r>
            <a:r>
              <a:rPr lang="en-US" altLang="en-US" sz="4400" dirty="0" smtClean="0"/>
              <a:t> Q = X * Y, </a:t>
            </a:r>
            <a:r>
              <a:rPr lang="en-US" altLang="en-US" sz="4400" dirty="0" err="1" smtClean="0"/>
              <a:t>sedangkan</a:t>
            </a:r>
            <a:r>
              <a:rPr lang="en-US" altLang="en-US" sz="4400" dirty="0" smtClean="0"/>
              <a:t> </a:t>
            </a:r>
            <a:r>
              <a:rPr lang="en-US" altLang="en-US" sz="4400" dirty="0" err="1" smtClean="0"/>
              <a:t>jika</a:t>
            </a:r>
            <a:r>
              <a:rPr lang="en-US" altLang="en-US" sz="4400" dirty="0" smtClean="0"/>
              <a:t> </a:t>
            </a:r>
            <a:r>
              <a:rPr lang="en-US" altLang="en-US" sz="4400" dirty="0" err="1" smtClean="0"/>
              <a:t>negatif</a:t>
            </a:r>
            <a:r>
              <a:rPr lang="en-US" altLang="en-US" sz="4400" dirty="0" smtClean="0"/>
              <a:t>, </a:t>
            </a:r>
            <a:r>
              <a:rPr lang="en-US" altLang="en-US" sz="4400" dirty="0" err="1" smtClean="0"/>
              <a:t>maka</a:t>
            </a:r>
            <a:r>
              <a:rPr lang="en-US" altLang="en-US" sz="4400" dirty="0" smtClean="0"/>
              <a:t> </a:t>
            </a:r>
            <a:r>
              <a:rPr lang="en-US" altLang="en-US" sz="4400" dirty="0" err="1" smtClean="0"/>
              <a:t>nilai</a:t>
            </a:r>
            <a:r>
              <a:rPr lang="en-US" altLang="en-US" sz="4400" dirty="0" smtClean="0"/>
              <a:t> Q = X/Y. </a:t>
            </a:r>
          </a:p>
          <a:p>
            <a:pPr algn="just"/>
            <a:r>
              <a:rPr lang="en-US" altLang="en-US" sz="4400" dirty="0" err="1" smtClean="0"/>
              <a:t>Buatlah</a:t>
            </a:r>
            <a:r>
              <a:rPr lang="en-US" altLang="en-US" sz="4400" dirty="0" smtClean="0"/>
              <a:t> flowchart </a:t>
            </a:r>
            <a:r>
              <a:rPr lang="en-US" altLang="en-US" sz="4400" dirty="0" err="1" smtClean="0"/>
              <a:t>untuk</a:t>
            </a:r>
            <a:r>
              <a:rPr lang="en-US" altLang="en-US" sz="4400" dirty="0" smtClean="0"/>
              <a:t> </a:t>
            </a:r>
            <a:r>
              <a:rPr lang="en-US" altLang="en-US" sz="4400" dirty="0" err="1" smtClean="0"/>
              <a:t>mencari</a:t>
            </a:r>
            <a:r>
              <a:rPr lang="en-US" altLang="en-US" sz="4400" dirty="0" smtClean="0"/>
              <a:t> </a:t>
            </a:r>
            <a:r>
              <a:rPr lang="en-US" altLang="en-US" sz="4400" dirty="0" err="1" smtClean="0"/>
              <a:t>nilai</a:t>
            </a:r>
            <a:r>
              <a:rPr lang="en-US" altLang="en-US" sz="4400" dirty="0" smtClean="0"/>
              <a:t> P </a:t>
            </a:r>
            <a:r>
              <a:rPr lang="en-US" altLang="en-US" sz="4400" dirty="0" err="1" smtClean="0"/>
              <a:t>dan</a:t>
            </a:r>
            <a:r>
              <a:rPr lang="en-US" altLang="en-US" sz="4400" dirty="0" smtClean="0"/>
              <a:t> Q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90600" y="76200"/>
            <a:ext cx="7924800" cy="1143000"/>
          </a:xfrm>
        </p:spPr>
        <p:txBody>
          <a:bodyPr>
            <a:normAutofit/>
          </a:bodyPr>
          <a:lstStyle/>
          <a:p>
            <a:r>
              <a:rPr lang="en-US" altLang="en-US" dirty="0" err="1" smtClean="0"/>
              <a:t>Pemilihan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dua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kasus</a:t>
            </a:r>
            <a:r>
              <a:rPr lang="en-US" altLang="en-US" dirty="0" smtClean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291507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 err="1" smtClean="0"/>
              <a:t>Materi</a:t>
            </a:r>
            <a:endParaRPr lang="en-US" altLang="en-US" dirty="0" smtClean="0"/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935163"/>
            <a:ext cx="8229600" cy="2789237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AU" altLang="en-US" sz="3600" dirty="0" err="1" smtClean="0"/>
              <a:t>Pemilihan</a:t>
            </a:r>
            <a:r>
              <a:rPr lang="en-AU" altLang="en-US" sz="3600" dirty="0" smtClean="0"/>
              <a:t> </a:t>
            </a:r>
            <a:r>
              <a:rPr lang="en-AU" altLang="en-US" sz="3600" dirty="0" err="1" smtClean="0"/>
              <a:t>Sederhana</a:t>
            </a:r>
            <a:r>
              <a:rPr lang="en-AU" altLang="en-US" sz="3600" dirty="0" smtClean="0"/>
              <a:t> (If-Then)</a:t>
            </a:r>
          </a:p>
          <a:p>
            <a:pPr>
              <a:buFont typeface="Arial" charset="0"/>
              <a:buChar char="•"/>
            </a:pPr>
            <a:r>
              <a:rPr lang="en-AU" altLang="en-US" sz="3600" dirty="0" err="1" smtClean="0"/>
              <a:t>Konsep</a:t>
            </a:r>
            <a:r>
              <a:rPr lang="en-AU" altLang="en-US" sz="3600" dirty="0" smtClean="0"/>
              <a:t> If-then-else</a:t>
            </a:r>
          </a:p>
          <a:p>
            <a:pPr>
              <a:buFont typeface="Arial" charset="0"/>
              <a:buChar char="•"/>
            </a:pPr>
            <a:r>
              <a:rPr lang="en-AU" altLang="en-US" sz="3600" dirty="0" smtClean="0"/>
              <a:t>Else If </a:t>
            </a:r>
            <a:r>
              <a:rPr lang="en-AU" altLang="en-US" sz="3600" dirty="0" err="1" smtClean="0"/>
              <a:t>berjenjang</a:t>
            </a:r>
            <a:endParaRPr lang="en-AU" altLang="en-US" sz="3600" dirty="0" smtClean="0"/>
          </a:p>
          <a:p>
            <a:pPr>
              <a:buFont typeface="Arial" charset="0"/>
              <a:buChar char="•"/>
            </a:pPr>
            <a:r>
              <a:rPr lang="en-AU" altLang="en-US" sz="3600" dirty="0" err="1" smtClean="0"/>
              <a:t>Kondisi</a:t>
            </a:r>
            <a:r>
              <a:rPr lang="en-AU" altLang="en-US" sz="3600" dirty="0" smtClean="0"/>
              <a:t> </a:t>
            </a:r>
            <a:r>
              <a:rPr lang="en-AU" altLang="en-US" sz="3600" dirty="0" err="1" smtClean="0"/>
              <a:t>bersarang</a:t>
            </a:r>
            <a:endParaRPr lang="id-ID" altLang="en-US" sz="36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0436414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04800"/>
            <a:ext cx="7467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err="1" smtClean="0"/>
              <a:t>Jawaban</a:t>
            </a:r>
            <a:r>
              <a:rPr lang="en-US" b="1" dirty="0" smtClean="0"/>
              <a:t> :</a:t>
            </a:r>
            <a:endParaRPr lang="en-US" b="1" dirty="0"/>
          </a:p>
        </p:txBody>
      </p:sp>
      <p:pic>
        <p:nvPicPr>
          <p:cNvPr id="358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56" t="17252" r="30469" b="10512"/>
          <a:stretch>
            <a:fillRect/>
          </a:stretch>
        </p:blipFill>
        <p:spPr bwMode="auto">
          <a:xfrm>
            <a:off x="381000" y="762000"/>
            <a:ext cx="6400800" cy="591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277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0600" y="-228600"/>
            <a:ext cx="7924800" cy="1143000"/>
          </a:xfrm>
        </p:spPr>
        <p:txBody>
          <a:bodyPr>
            <a:normAutofit/>
          </a:bodyPr>
          <a:lstStyle/>
          <a:p>
            <a:r>
              <a:rPr lang="en-US" altLang="en-US" dirty="0" err="1" smtClean="0"/>
              <a:t>Pemilihan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dua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kasus</a:t>
            </a:r>
            <a:r>
              <a:rPr lang="en-US" altLang="en-US" dirty="0" smtClean="0"/>
              <a:t> (3)</a:t>
            </a:r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762000"/>
            <a:ext cx="8229600" cy="5943600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AU" altLang="en-US" sz="2000" u="sng" dirty="0" err="1" smtClean="0"/>
              <a:t>Contoh-contoh</a:t>
            </a:r>
            <a:r>
              <a:rPr lang="en-AU" altLang="en-US" sz="2000" dirty="0" smtClean="0"/>
              <a:t>:</a:t>
            </a:r>
          </a:p>
          <a:p>
            <a:pPr marL="914400" lvl="1" indent="-457200">
              <a:spcBef>
                <a:spcPts val="0"/>
              </a:spcBef>
              <a:buAutoNum type="alphaLcParenBoth"/>
            </a:pPr>
            <a:r>
              <a:rPr lang="en-AU" altLang="en-US" sz="1600" dirty="0" smtClean="0"/>
              <a:t>If  a &gt; 0 then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AU" altLang="en-US" sz="1600" dirty="0" smtClean="0"/>
              <a:t>    write(‘</a:t>
            </a:r>
            <a:r>
              <a:rPr lang="en-AU" altLang="en-US" sz="1600" dirty="0" err="1" smtClean="0"/>
              <a:t>bilangan</a:t>
            </a:r>
            <a:r>
              <a:rPr lang="en-AU" altLang="en-US" sz="1600" dirty="0" smtClean="0"/>
              <a:t> </a:t>
            </a:r>
            <a:r>
              <a:rPr lang="en-AU" altLang="en-US" sz="1600" dirty="0" err="1" smtClean="0"/>
              <a:t>positif</a:t>
            </a:r>
            <a:r>
              <a:rPr lang="en-AU" altLang="en-US" sz="1600" dirty="0" smtClean="0"/>
              <a:t>’)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AU" altLang="en-US" sz="1600" dirty="0" smtClean="0"/>
              <a:t>Else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AU" altLang="en-US" sz="1600" dirty="0"/>
              <a:t> </a:t>
            </a:r>
            <a:r>
              <a:rPr lang="en-AU" altLang="en-US" sz="1600" dirty="0" smtClean="0"/>
              <a:t>   write(‘</a:t>
            </a:r>
            <a:r>
              <a:rPr lang="en-AU" altLang="en-US" sz="1600" dirty="0" err="1" smtClean="0"/>
              <a:t>bilangan</a:t>
            </a:r>
            <a:r>
              <a:rPr lang="en-AU" altLang="en-US" sz="1600" dirty="0" smtClean="0"/>
              <a:t> </a:t>
            </a:r>
            <a:r>
              <a:rPr lang="en-AU" altLang="en-US" sz="1600" dirty="0" err="1" smtClean="0"/>
              <a:t>bukan</a:t>
            </a:r>
            <a:r>
              <a:rPr lang="en-AU" altLang="en-US" sz="1600" dirty="0" smtClean="0"/>
              <a:t> </a:t>
            </a:r>
            <a:r>
              <a:rPr lang="en-AU" altLang="en-US" sz="1600" dirty="0" err="1" smtClean="0"/>
              <a:t>positif</a:t>
            </a:r>
            <a:r>
              <a:rPr lang="en-AU" altLang="en-US" sz="1600" dirty="0" smtClean="0"/>
              <a:t>’)</a:t>
            </a:r>
            <a:endParaRPr lang="en-AU" altLang="en-US" sz="1600" dirty="0" smtClean="0">
              <a:sym typeface="Symbol"/>
            </a:endParaRPr>
          </a:p>
          <a:p>
            <a:pPr marL="857250" lvl="2" indent="0">
              <a:spcBef>
                <a:spcPts val="0"/>
              </a:spcBef>
              <a:buNone/>
            </a:pPr>
            <a:r>
              <a:rPr lang="en-AU" altLang="en-US" sz="1600" dirty="0" err="1" smtClean="0">
                <a:sym typeface="Symbol"/>
              </a:rPr>
              <a:t>endif</a:t>
            </a:r>
            <a:endParaRPr lang="en-AU" altLang="en-US" sz="1600" dirty="0" smtClean="0"/>
          </a:p>
          <a:p>
            <a:pPr marL="914400" lvl="1" indent="-457200">
              <a:spcBef>
                <a:spcPts val="0"/>
              </a:spcBef>
              <a:buAutoNum type="alphaLcParenBoth"/>
            </a:pPr>
            <a:r>
              <a:rPr lang="en-AU" altLang="en-US" sz="1600" dirty="0" smtClean="0"/>
              <a:t>If (k&gt;4) and (k div 2 = 4) then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AU" altLang="en-US" sz="1600" dirty="0" smtClean="0"/>
              <a:t>     read(n)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AU" altLang="en-US" sz="1600" dirty="0">
                <a:sym typeface="Symbol"/>
              </a:rPr>
              <a:t>	</a:t>
            </a:r>
            <a:r>
              <a:rPr lang="en-AU" altLang="en-US" sz="1600" dirty="0" smtClean="0">
                <a:sym typeface="Symbol"/>
              </a:rPr>
              <a:t>    z  n*k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AU" altLang="en-US" sz="1600" dirty="0" smtClean="0">
                <a:sym typeface="Symbol"/>
              </a:rPr>
              <a:t>else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AU" altLang="en-US" sz="1600" dirty="0">
                <a:sym typeface="Symbol"/>
              </a:rPr>
              <a:t> </a:t>
            </a:r>
            <a:r>
              <a:rPr lang="en-AU" altLang="en-US" sz="1600" dirty="0" smtClean="0">
                <a:sym typeface="Symbol"/>
              </a:rPr>
              <a:t>    read(m)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AU" altLang="en-US" sz="1600" dirty="0">
                <a:sym typeface="Symbol"/>
              </a:rPr>
              <a:t> </a:t>
            </a:r>
            <a:r>
              <a:rPr lang="en-AU" altLang="en-US" sz="1600" dirty="0" smtClean="0">
                <a:sym typeface="Symbol"/>
              </a:rPr>
              <a:t>    z </a:t>
            </a:r>
            <a:r>
              <a:rPr lang="en-AU" altLang="en-US" sz="1600" dirty="0">
                <a:sym typeface="Symbol"/>
              </a:rPr>
              <a:t> </a:t>
            </a:r>
            <a:r>
              <a:rPr lang="en-AU" altLang="en-US" sz="1600" dirty="0" smtClean="0">
                <a:sym typeface="Symbol"/>
              </a:rPr>
              <a:t>n/k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AU" altLang="en-US" sz="1600" dirty="0" err="1" smtClean="0">
                <a:sym typeface="Symbol"/>
              </a:rPr>
              <a:t>endif</a:t>
            </a:r>
            <a:endParaRPr lang="en-AU" altLang="en-US" sz="1600" dirty="0" smtClean="0"/>
          </a:p>
          <a:p>
            <a:pPr marL="914400" lvl="1" indent="-457200">
              <a:spcBef>
                <a:spcPts val="0"/>
              </a:spcBef>
              <a:buAutoNum type="alphaLcParenBoth"/>
            </a:pPr>
            <a:r>
              <a:rPr lang="en-AU" altLang="en-US" sz="1600" dirty="0" smtClean="0"/>
              <a:t>If (</a:t>
            </a:r>
            <a:r>
              <a:rPr lang="en-AU" altLang="en-US" sz="1600" dirty="0" err="1" smtClean="0"/>
              <a:t>ketemu</a:t>
            </a:r>
            <a:r>
              <a:rPr lang="en-AU" altLang="en-US" sz="1600" dirty="0" smtClean="0">
                <a:sym typeface="Symbol"/>
              </a:rPr>
              <a:t>) or (cc  ‘.’) then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AU" altLang="en-US" sz="1600" dirty="0"/>
              <a:t>     </a:t>
            </a:r>
            <a:r>
              <a:rPr lang="en-AU" altLang="en-US" sz="1600" dirty="0" smtClean="0"/>
              <a:t>read(cc)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AU" altLang="en-US" sz="1600" dirty="0"/>
              <a:t> </a:t>
            </a:r>
            <a:r>
              <a:rPr lang="en-AU" altLang="en-US" sz="1600" dirty="0" smtClean="0"/>
              <a:t>    if cc=‘.’ then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AU" altLang="en-US" sz="1600" dirty="0"/>
              <a:t> </a:t>
            </a:r>
            <a:r>
              <a:rPr lang="en-AU" altLang="en-US" sz="1600" dirty="0" smtClean="0"/>
              <a:t>       write(‘</a:t>
            </a:r>
            <a:r>
              <a:rPr lang="en-AU" altLang="en-US" sz="1600" dirty="0" err="1" smtClean="0"/>
              <a:t>spasi</a:t>
            </a:r>
            <a:r>
              <a:rPr lang="en-AU" altLang="en-US" sz="1600" dirty="0" smtClean="0"/>
              <a:t>’)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AU" altLang="en-US" sz="1600" dirty="0"/>
              <a:t> </a:t>
            </a:r>
            <a:r>
              <a:rPr lang="en-AU" altLang="en-US" sz="1600" dirty="0" smtClean="0"/>
              <a:t>    else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AU" altLang="en-US" sz="1600" dirty="0"/>
              <a:t> </a:t>
            </a:r>
            <a:r>
              <a:rPr lang="en-AU" altLang="en-US" sz="1600" dirty="0" smtClean="0"/>
              <a:t>       write(‘</a:t>
            </a:r>
            <a:r>
              <a:rPr lang="en-AU" altLang="en-US" sz="1600" dirty="0" err="1" smtClean="0"/>
              <a:t>bukan</a:t>
            </a:r>
            <a:r>
              <a:rPr lang="en-AU" altLang="en-US" sz="1600" dirty="0" smtClean="0"/>
              <a:t> </a:t>
            </a:r>
            <a:r>
              <a:rPr lang="en-AU" altLang="en-US" sz="1600" dirty="0" err="1" smtClean="0"/>
              <a:t>spasi</a:t>
            </a:r>
            <a:r>
              <a:rPr lang="en-AU" altLang="en-US" sz="1600" dirty="0" smtClean="0"/>
              <a:t>’)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AU" altLang="en-US" sz="1600" dirty="0" smtClean="0"/>
              <a:t>     </a:t>
            </a:r>
            <a:r>
              <a:rPr lang="en-AU" altLang="en-US" sz="1600" dirty="0" err="1" smtClean="0"/>
              <a:t>endif</a:t>
            </a:r>
            <a:endParaRPr lang="en-AU" altLang="en-US" sz="1600" dirty="0" smtClean="0"/>
          </a:p>
          <a:p>
            <a:pPr marL="857250" lvl="2" indent="0">
              <a:spcBef>
                <a:spcPts val="0"/>
              </a:spcBef>
              <a:buNone/>
            </a:pPr>
            <a:r>
              <a:rPr lang="en-AU" altLang="en-US" sz="1600" dirty="0" smtClean="0"/>
              <a:t>Else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AU" altLang="en-US" sz="1600" dirty="0"/>
              <a:t> </a:t>
            </a:r>
            <a:r>
              <a:rPr lang="en-AU" altLang="en-US" sz="1600" dirty="0" smtClean="0"/>
              <a:t>  write(‘</a:t>
            </a:r>
            <a:r>
              <a:rPr lang="en-AU" altLang="en-US" sz="1600" dirty="0" err="1" smtClean="0"/>
              <a:t>Hentikan</a:t>
            </a:r>
            <a:r>
              <a:rPr lang="en-AU" altLang="en-US" sz="1600" dirty="0" smtClean="0"/>
              <a:t> proses’)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AU" altLang="en-US" sz="1600" dirty="0" err="1" smtClean="0"/>
              <a:t>endif</a:t>
            </a:r>
            <a:endParaRPr lang="en-AU" altLang="en-US" sz="1600" dirty="0" smtClean="0"/>
          </a:p>
          <a:p>
            <a:pPr marL="914400" lvl="1" indent="-457200">
              <a:buAutoNum type="alphaLcParenBoth"/>
            </a:pPr>
            <a:endParaRPr lang="en-AU" altLang="en-US" sz="2000" dirty="0" smtClean="0"/>
          </a:p>
          <a:p>
            <a:pPr marL="457200" lvl="1" indent="0">
              <a:buNone/>
            </a:pPr>
            <a:r>
              <a:rPr lang="en-AU" altLang="en-US" sz="2000" dirty="0"/>
              <a:t>	</a:t>
            </a:r>
            <a:endParaRPr lang="en-AU" altLang="en-US" sz="20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8422602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0" y="0"/>
            <a:ext cx="9067800" cy="6781800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AU" altLang="en-US" sz="2400" u="sng" dirty="0" err="1" smtClean="0"/>
              <a:t>Contoh</a:t>
            </a:r>
            <a:r>
              <a:rPr lang="en-AU" altLang="en-US" sz="2400" u="sng" dirty="0" smtClean="0"/>
              <a:t>: Pascal Credit Card </a:t>
            </a:r>
            <a:r>
              <a:rPr lang="en-AU" altLang="en-US" sz="2400" u="sng" dirty="0" err="1" smtClean="0"/>
              <a:t>dengan</a:t>
            </a:r>
            <a:r>
              <a:rPr lang="en-AU" altLang="en-US" sz="2400" u="sng" dirty="0" smtClean="0"/>
              <a:t> If-Then-Else</a:t>
            </a:r>
          </a:p>
          <a:p>
            <a:pPr marL="457200" lvl="1" indent="0">
              <a:buNone/>
            </a:pPr>
            <a:endParaRPr lang="en-AU" altLang="en-U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 smtClean="0"/>
              <a:t>PROGRAM </a:t>
            </a:r>
            <a:r>
              <a:rPr lang="en-AU" sz="1800" dirty="0" err="1" smtClean="0"/>
              <a:t>CreditCard</a:t>
            </a:r>
            <a:r>
              <a:rPr lang="en-AU" sz="1800" dirty="0" smtClean="0"/>
              <a:t>(INPUT</a:t>
            </a:r>
            <a:r>
              <a:rPr lang="en-AU" sz="1800" dirty="0"/>
              <a:t>, OUTPUT);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/>
              <a:t>CONST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 smtClean="0"/>
              <a:t>        Limit </a:t>
            </a:r>
            <a:r>
              <a:rPr lang="en-AU" sz="1800" dirty="0"/>
              <a:t>= </a:t>
            </a:r>
            <a:r>
              <a:rPr lang="en-AU" sz="1800" dirty="0" smtClean="0"/>
              <a:t>1000000;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/>
              <a:t>VAR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 smtClean="0"/>
              <a:t>        </a:t>
            </a:r>
            <a:r>
              <a:rPr lang="en-AU" sz="1800" dirty="0" err="1" smtClean="0"/>
              <a:t>Jumlah</a:t>
            </a:r>
            <a:r>
              <a:rPr lang="en-AU" sz="1800" dirty="0" smtClean="0"/>
              <a:t>  :  real;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/>
              <a:t>BEGIN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 smtClean="0"/>
              <a:t>    write(</a:t>
            </a:r>
            <a:r>
              <a:rPr lang="en-AU" sz="1800" dirty="0"/>
              <a:t>'</a:t>
            </a:r>
            <a:r>
              <a:rPr lang="en-AU" sz="1800" dirty="0" err="1"/>
              <a:t>Masukkan</a:t>
            </a:r>
            <a:r>
              <a:rPr lang="en-AU" sz="1800" dirty="0"/>
              <a:t> </a:t>
            </a:r>
            <a:r>
              <a:rPr lang="en-AU" sz="1800" dirty="0" err="1"/>
              <a:t>jumlah</a:t>
            </a:r>
            <a:r>
              <a:rPr lang="en-AU" sz="1800" dirty="0"/>
              <a:t>:');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 smtClean="0"/>
              <a:t>    </a:t>
            </a:r>
            <a:r>
              <a:rPr lang="en-AU" sz="1800" dirty="0" err="1" smtClean="0"/>
              <a:t>Readln</a:t>
            </a:r>
            <a:r>
              <a:rPr lang="en-AU" sz="1800" dirty="0" smtClean="0"/>
              <a:t> </a:t>
            </a:r>
            <a:r>
              <a:rPr lang="en-AU" sz="1800" dirty="0"/>
              <a:t>(</a:t>
            </a:r>
            <a:r>
              <a:rPr lang="en-AU" sz="1800" dirty="0" err="1"/>
              <a:t>Jumlah</a:t>
            </a:r>
            <a:r>
              <a:rPr lang="en-AU" sz="1800" dirty="0"/>
              <a:t>);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 smtClean="0"/>
              <a:t>    if </a:t>
            </a:r>
            <a:r>
              <a:rPr lang="en-AU" sz="1800" dirty="0" err="1"/>
              <a:t>Jumlah</a:t>
            </a:r>
            <a:r>
              <a:rPr lang="en-AU" sz="1800" dirty="0"/>
              <a:t> &lt;= </a:t>
            </a:r>
            <a:r>
              <a:rPr lang="en-AU" sz="1800" dirty="0" smtClean="0"/>
              <a:t>Limit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/>
              <a:t> </a:t>
            </a:r>
            <a:r>
              <a:rPr lang="en-AU" sz="1800" dirty="0" smtClean="0"/>
              <a:t>       BEGIN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 smtClean="0"/>
              <a:t>             </a:t>
            </a:r>
            <a:r>
              <a:rPr lang="en-AU" sz="1800" dirty="0" err="1" smtClean="0"/>
              <a:t>Writeln</a:t>
            </a:r>
            <a:r>
              <a:rPr lang="en-AU" sz="1800" dirty="0" smtClean="0"/>
              <a:t>(‘</a:t>
            </a:r>
            <a:r>
              <a:rPr lang="en-AU" sz="1800" dirty="0" err="1" smtClean="0"/>
              <a:t>Tagihan</a:t>
            </a:r>
            <a:r>
              <a:rPr lang="en-AU" sz="1800" dirty="0" smtClean="0"/>
              <a:t> </a:t>
            </a:r>
            <a:r>
              <a:rPr lang="en-AU" sz="1800" dirty="0" err="1"/>
              <a:t>Anda</a:t>
            </a:r>
            <a:r>
              <a:rPr lang="en-AU" sz="1800" dirty="0"/>
              <a:t> </a:t>
            </a:r>
            <a:r>
              <a:rPr lang="en-AU" sz="1800" dirty="0" err="1"/>
              <a:t>diterima</a:t>
            </a:r>
            <a:r>
              <a:rPr lang="en-AU" sz="1800" dirty="0" smtClean="0"/>
              <a:t>.');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/>
              <a:t> </a:t>
            </a:r>
            <a:r>
              <a:rPr lang="en-AU" sz="1800" dirty="0" smtClean="0"/>
              <a:t>            </a:t>
            </a:r>
            <a:r>
              <a:rPr lang="en-AU" sz="1800" dirty="0" err="1" smtClean="0"/>
              <a:t>Writeln</a:t>
            </a:r>
            <a:r>
              <a:rPr lang="en-AU" sz="1800" dirty="0" smtClean="0"/>
              <a:t>(‘Your price + tax is $, 1.05*jumlah:0:2)  {; optional}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/>
              <a:t> </a:t>
            </a:r>
            <a:r>
              <a:rPr lang="en-AU" sz="1800" dirty="0" smtClean="0"/>
              <a:t>      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/>
              <a:t> </a:t>
            </a:r>
            <a:r>
              <a:rPr lang="en-AU" sz="1800" dirty="0" smtClean="0"/>
              <a:t>   ELSE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 smtClean="0"/>
              <a:t>        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 smtClean="0"/>
              <a:t>             </a:t>
            </a:r>
            <a:r>
              <a:rPr lang="en-AU" sz="1800" dirty="0" err="1" smtClean="0"/>
              <a:t>Writeln</a:t>
            </a:r>
            <a:r>
              <a:rPr lang="en-AU" sz="1800" dirty="0" smtClean="0"/>
              <a:t>(</a:t>
            </a:r>
            <a:r>
              <a:rPr lang="en-AU" sz="1800" dirty="0"/>
              <a:t>'</a:t>
            </a:r>
            <a:r>
              <a:rPr lang="en-AU" sz="1800" dirty="0" err="1"/>
              <a:t>Jumlah</a:t>
            </a:r>
            <a:r>
              <a:rPr lang="en-AU" sz="1800" dirty="0"/>
              <a:t> </a:t>
            </a:r>
            <a:r>
              <a:rPr lang="en-AU" sz="1800" dirty="0" err="1"/>
              <a:t>tersebut</a:t>
            </a:r>
            <a:r>
              <a:rPr lang="en-AU" sz="1800" dirty="0"/>
              <a:t> </a:t>
            </a:r>
            <a:r>
              <a:rPr lang="en-AU" sz="1800" dirty="0" err="1"/>
              <a:t>melebihi</a:t>
            </a:r>
            <a:r>
              <a:rPr lang="en-AU" sz="1800" dirty="0"/>
              <a:t> </a:t>
            </a:r>
            <a:r>
              <a:rPr lang="en-AU" sz="1800" dirty="0" err="1"/>
              <a:t>batas</a:t>
            </a:r>
            <a:r>
              <a:rPr lang="en-AU" sz="1800" dirty="0"/>
              <a:t> </a:t>
            </a:r>
            <a:r>
              <a:rPr lang="en-AU" sz="1800" dirty="0" smtClean="0"/>
              <a:t>limit </a:t>
            </a:r>
            <a:r>
              <a:rPr lang="en-AU" sz="1800" dirty="0" err="1" smtClean="0"/>
              <a:t>kredit</a:t>
            </a:r>
            <a:r>
              <a:rPr lang="en-AU" sz="1800" dirty="0" smtClean="0"/>
              <a:t> </a:t>
            </a:r>
            <a:r>
              <a:rPr lang="en-AU" sz="1800" dirty="0" err="1"/>
              <a:t>Anda</a:t>
            </a:r>
            <a:r>
              <a:rPr lang="en-AU" sz="1800" dirty="0" smtClean="0"/>
              <a:t>.');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/>
              <a:t> </a:t>
            </a:r>
            <a:r>
              <a:rPr lang="en-AU" sz="1800" dirty="0" smtClean="0"/>
              <a:t>            </a:t>
            </a:r>
            <a:r>
              <a:rPr lang="en-AU" sz="1800" dirty="0" err="1" smtClean="0"/>
              <a:t>writeln</a:t>
            </a:r>
            <a:r>
              <a:rPr lang="en-AU" sz="1800" dirty="0" smtClean="0"/>
              <a:t>(‘</a:t>
            </a:r>
            <a:r>
              <a:rPr lang="en-AU" sz="1800" dirty="0" err="1" smtClean="0"/>
              <a:t>batas</a:t>
            </a:r>
            <a:r>
              <a:rPr lang="en-AU" sz="1800" dirty="0" smtClean="0"/>
              <a:t> </a:t>
            </a:r>
            <a:r>
              <a:rPr lang="en-AU" sz="1800" dirty="0" err="1" smtClean="0"/>
              <a:t>maksimum</a:t>
            </a:r>
            <a:r>
              <a:rPr lang="en-AU" sz="1800" dirty="0" smtClean="0"/>
              <a:t> </a:t>
            </a:r>
            <a:r>
              <a:rPr lang="en-AU" sz="1800" dirty="0" err="1" smtClean="0"/>
              <a:t>dalam</a:t>
            </a:r>
            <a:r>
              <a:rPr lang="en-AU" sz="1800" dirty="0" smtClean="0"/>
              <a:t> $’, limit)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/>
              <a:t> </a:t>
            </a:r>
            <a:r>
              <a:rPr lang="en-AU" sz="1800" dirty="0" smtClean="0"/>
              <a:t>        END;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 smtClean="0"/>
              <a:t>    </a:t>
            </a:r>
            <a:r>
              <a:rPr lang="en-AU" sz="1800" dirty="0" err="1" smtClean="0"/>
              <a:t>Writeln</a:t>
            </a:r>
            <a:r>
              <a:rPr lang="en-AU" sz="1800" dirty="0" smtClean="0"/>
              <a:t> </a:t>
            </a:r>
            <a:r>
              <a:rPr lang="en-AU" sz="1800" dirty="0"/>
              <a:t>('</a:t>
            </a:r>
            <a:r>
              <a:rPr lang="en-AU" sz="1800" dirty="0" err="1"/>
              <a:t>Terima</a:t>
            </a:r>
            <a:r>
              <a:rPr lang="en-AU" sz="1800" dirty="0"/>
              <a:t> </a:t>
            </a:r>
            <a:r>
              <a:rPr lang="en-AU" sz="1800" dirty="0" err="1"/>
              <a:t>kasih</a:t>
            </a:r>
            <a:r>
              <a:rPr lang="en-AU" sz="1800" dirty="0"/>
              <a:t> </a:t>
            </a:r>
            <a:r>
              <a:rPr lang="en-AU" sz="1800" dirty="0" err="1"/>
              <a:t>telah</a:t>
            </a:r>
            <a:r>
              <a:rPr lang="en-AU" sz="1800" dirty="0"/>
              <a:t> </a:t>
            </a:r>
            <a:r>
              <a:rPr lang="en-AU" sz="1800" dirty="0" err="1"/>
              <a:t>menggunakan</a:t>
            </a:r>
            <a:r>
              <a:rPr lang="en-AU" sz="1800" dirty="0"/>
              <a:t> </a:t>
            </a:r>
            <a:r>
              <a:rPr lang="en-AU" sz="1800" dirty="0" err="1"/>
              <a:t>kartu</a:t>
            </a:r>
            <a:r>
              <a:rPr lang="en-AU" sz="1800" dirty="0"/>
              <a:t> </a:t>
            </a:r>
            <a:r>
              <a:rPr lang="en-AU" sz="1800" dirty="0" err="1"/>
              <a:t>kredit</a:t>
            </a:r>
            <a:r>
              <a:rPr lang="en-AU" sz="1800" dirty="0"/>
              <a:t> Pascal.');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 smtClean="0"/>
              <a:t>    </a:t>
            </a:r>
            <a:r>
              <a:rPr lang="en-AU" sz="1800" dirty="0" err="1" smtClean="0"/>
              <a:t>Writeln</a:t>
            </a:r>
            <a:r>
              <a:rPr lang="en-AU" sz="1800" dirty="0" smtClean="0"/>
              <a:t> </a:t>
            </a:r>
            <a:r>
              <a:rPr lang="en-AU" sz="1800" dirty="0"/>
              <a:t>('</a:t>
            </a:r>
            <a:r>
              <a:rPr lang="en-AU" sz="1800" dirty="0" err="1"/>
              <a:t>Tekan</a:t>
            </a:r>
            <a:r>
              <a:rPr lang="en-AU" sz="1800" dirty="0"/>
              <a:t> ENTER </a:t>
            </a:r>
            <a:r>
              <a:rPr lang="en-AU" sz="1800" dirty="0" err="1"/>
              <a:t>untuk</a:t>
            </a:r>
            <a:r>
              <a:rPr lang="en-AU" sz="1800" dirty="0"/>
              <a:t> </a:t>
            </a:r>
            <a:r>
              <a:rPr lang="en-AU" sz="1800" dirty="0" err="1"/>
              <a:t>melanjutkan</a:t>
            </a:r>
            <a:r>
              <a:rPr lang="en-AU" sz="1800" dirty="0"/>
              <a:t> ..');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 smtClean="0"/>
              <a:t>    </a:t>
            </a:r>
            <a:r>
              <a:rPr lang="en-AU" sz="1800" dirty="0" err="1" smtClean="0"/>
              <a:t>Readln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 smtClean="0"/>
              <a:t>END</a:t>
            </a:r>
            <a:r>
              <a:rPr lang="en-AU" sz="1800" dirty="0"/>
              <a:t>.</a:t>
            </a:r>
            <a:endParaRPr lang="en-AU" altLang="en-US" sz="18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8598016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0600" y="-228600"/>
            <a:ext cx="7924800" cy="1143000"/>
          </a:xfrm>
        </p:spPr>
        <p:txBody>
          <a:bodyPr>
            <a:normAutofit/>
          </a:bodyPr>
          <a:lstStyle/>
          <a:p>
            <a:r>
              <a:rPr lang="en-US" altLang="en-US" dirty="0" err="1" smtClean="0"/>
              <a:t>Latihan</a:t>
            </a:r>
            <a:endParaRPr lang="en-US" altLang="en-US" dirty="0" smtClean="0"/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990600"/>
            <a:ext cx="8229600" cy="5105400"/>
          </a:xfrm>
        </p:spPr>
        <p:txBody>
          <a:bodyPr>
            <a:no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AU" altLang="en-US" sz="3200" dirty="0" err="1" smtClean="0"/>
              <a:t>Karyawan</a:t>
            </a:r>
            <a:r>
              <a:rPr lang="en-AU" altLang="en-US" sz="3200" dirty="0" smtClean="0"/>
              <a:t> </a:t>
            </a:r>
            <a:r>
              <a:rPr lang="en-AU" altLang="en-US" sz="3200" dirty="0" err="1" smtClean="0"/>
              <a:t>honorer</a:t>
            </a:r>
            <a:r>
              <a:rPr lang="en-AU" altLang="en-US" sz="3200" dirty="0" smtClean="0"/>
              <a:t> di PT </a:t>
            </a:r>
            <a:r>
              <a:rPr lang="en-AU" altLang="en-US" sz="3200" dirty="0" err="1" smtClean="0"/>
              <a:t>Maju</a:t>
            </a:r>
            <a:r>
              <a:rPr lang="en-AU" altLang="en-US" sz="3200" dirty="0" smtClean="0"/>
              <a:t> </a:t>
            </a:r>
            <a:r>
              <a:rPr lang="en-AU" altLang="en-US" sz="3200" dirty="0" err="1" smtClean="0"/>
              <a:t>Terus</a:t>
            </a:r>
            <a:r>
              <a:rPr lang="en-AU" altLang="en-US" sz="3200" dirty="0" smtClean="0"/>
              <a:t> </a:t>
            </a:r>
            <a:r>
              <a:rPr lang="en-AU" altLang="en-US" sz="3200" dirty="0" err="1" smtClean="0"/>
              <a:t>digaji</a:t>
            </a:r>
            <a:r>
              <a:rPr lang="en-AU" altLang="en-US" sz="3200" dirty="0" smtClean="0"/>
              <a:t> </a:t>
            </a:r>
            <a:r>
              <a:rPr lang="en-AU" altLang="en-US" sz="3200" dirty="0" err="1" smtClean="0"/>
              <a:t>berdasarkan</a:t>
            </a:r>
            <a:r>
              <a:rPr lang="en-AU" altLang="en-US" sz="3200" dirty="0" smtClean="0"/>
              <a:t> </a:t>
            </a:r>
            <a:r>
              <a:rPr lang="en-AU" altLang="en-US" sz="3200" dirty="0" err="1" smtClean="0"/>
              <a:t>jumlah</a:t>
            </a:r>
            <a:r>
              <a:rPr lang="en-AU" altLang="en-US" sz="3200" dirty="0" smtClean="0"/>
              <a:t> jam </a:t>
            </a:r>
            <a:r>
              <a:rPr lang="en-AU" altLang="en-US" sz="3200" dirty="0" err="1" smtClean="0"/>
              <a:t>kerjanya</a:t>
            </a:r>
            <a:r>
              <a:rPr lang="en-AU" altLang="en-US" sz="3200" dirty="0" smtClean="0"/>
              <a:t> </a:t>
            </a:r>
            <a:r>
              <a:rPr lang="en-AU" altLang="en-US" sz="3200" dirty="0" err="1" smtClean="0"/>
              <a:t>selama</a:t>
            </a:r>
            <a:r>
              <a:rPr lang="en-AU" altLang="en-US" sz="3200" dirty="0" smtClean="0"/>
              <a:t> </a:t>
            </a:r>
            <a:r>
              <a:rPr lang="en-AU" altLang="en-US" sz="3200" dirty="0" err="1" smtClean="0"/>
              <a:t>satu</a:t>
            </a:r>
            <a:r>
              <a:rPr lang="en-AU" altLang="en-US" sz="3200" dirty="0" smtClean="0"/>
              <a:t> </a:t>
            </a:r>
            <a:r>
              <a:rPr lang="en-AU" altLang="en-US" sz="3200" dirty="0" err="1" smtClean="0"/>
              <a:t>minggu</a:t>
            </a:r>
            <a:r>
              <a:rPr lang="en-AU" altLang="en-US" sz="3200" dirty="0" smtClean="0"/>
              <a:t>. </a:t>
            </a:r>
            <a:r>
              <a:rPr lang="en-AU" altLang="en-US" sz="3200" dirty="0" err="1" smtClean="0"/>
              <a:t>Upah</a:t>
            </a:r>
            <a:r>
              <a:rPr lang="en-AU" altLang="en-US" sz="3200" dirty="0" smtClean="0"/>
              <a:t> per jam </a:t>
            </a:r>
            <a:r>
              <a:rPr lang="en-AU" altLang="en-US" sz="3200" dirty="0" err="1" smtClean="0"/>
              <a:t>adalah</a:t>
            </a:r>
            <a:r>
              <a:rPr lang="en-AU" altLang="en-US" sz="3200" dirty="0" smtClean="0"/>
              <a:t> </a:t>
            </a:r>
            <a:r>
              <a:rPr lang="en-AU" altLang="en-US" sz="3200" dirty="0" err="1" smtClean="0"/>
              <a:t>Rp</a:t>
            </a:r>
            <a:r>
              <a:rPr lang="en-AU" altLang="en-US" sz="3200" dirty="0" smtClean="0"/>
              <a:t>. 20.000,-. </a:t>
            </a:r>
            <a:r>
              <a:rPr lang="en-AU" altLang="en-US" sz="3200" dirty="0" err="1" smtClean="0"/>
              <a:t>Jika</a:t>
            </a:r>
            <a:r>
              <a:rPr lang="en-AU" altLang="en-US" sz="3200" dirty="0" smtClean="0"/>
              <a:t> </a:t>
            </a:r>
            <a:r>
              <a:rPr lang="en-AU" altLang="en-US" sz="3200" dirty="0" err="1" smtClean="0"/>
              <a:t>jumlah</a:t>
            </a:r>
            <a:r>
              <a:rPr lang="en-AU" altLang="en-US" sz="3200" dirty="0" smtClean="0"/>
              <a:t> jam </a:t>
            </a:r>
            <a:r>
              <a:rPr lang="en-AU" altLang="en-US" sz="3200" dirty="0" err="1" smtClean="0"/>
              <a:t>kerja</a:t>
            </a:r>
            <a:r>
              <a:rPr lang="en-AU" altLang="en-US" sz="3200" dirty="0" smtClean="0"/>
              <a:t> </a:t>
            </a:r>
            <a:r>
              <a:rPr lang="en-AU" altLang="en-US" sz="3200" dirty="0" err="1" smtClean="0"/>
              <a:t>lebih</a:t>
            </a:r>
            <a:r>
              <a:rPr lang="en-AU" altLang="en-US" sz="3200" dirty="0" smtClean="0"/>
              <a:t> </a:t>
            </a:r>
            <a:r>
              <a:rPr lang="en-AU" altLang="en-US" sz="3200" dirty="0" err="1" smtClean="0"/>
              <a:t>besar</a:t>
            </a:r>
            <a:r>
              <a:rPr lang="en-AU" altLang="en-US" sz="3200" dirty="0" smtClean="0"/>
              <a:t> </a:t>
            </a:r>
            <a:r>
              <a:rPr lang="en-AU" altLang="en-US" sz="3200" dirty="0" err="1" smtClean="0"/>
              <a:t>dari</a:t>
            </a:r>
            <a:r>
              <a:rPr lang="en-AU" altLang="en-US" sz="3200" dirty="0" smtClean="0"/>
              <a:t> 35 jam, </a:t>
            </a:r>
            <a:r>
              <a:rPr lang="en-AU" altLang="en-US" sz="3200" dirty="0" err="1" smtClean="0"/>
              <a:t>maka</a:t>
            </a:r>
            <a:r>
              <a:rPr lang="en-AU" altLang="en-US" sz="3200" dirty="0" smtClean="0"/>
              <a:t> </a:t>
            </a:r>
            <a:r>
              <a:rPr lang="en-AU" altLang="en-US" sz="3200" dirty="0" err="1" smtClean="0"/>
              <a:t>sisanya</a:t>
            </a:r>
            <a:r>
              <a:rPr lang="en-AU" altLang="en-US" sz="3200" dirty="0" smtClean="0"/>
              <a:t> </a:t>
            </a:r>
            <a:r>
              <a:rPr lang="en-AU" altLang="en-US" sz="3200" dirty="0" err="1" smtClean="0"/>
              <a:t>dianggap</a:t>
            </a:r>
            <a:r>
              <a:rPr lang="en-AU" altLang="en-US" sz="3200" dirty="0" smtClean="0"/>
              <a:t> </a:t>
            </a:r>
            <a:r>
              <a:rPr lang="en-AU" altLang="en-US" sz="3200" dirty="0" err="1" smtClean="0"/>
              <a:t>sebagai</a:t>
            </a:r>
            <a:r>
              <a:rPr lang="en-AU" altLang="en-US" sz="3200" dirty="0" smtClean="0"/>
              <a:t> jam </a:t>
            </a:r>
            <a:r>
              <a:rPr lang="en-AU" altLang="en-US" sz="3200" dirty="0" err="1" smtClean="0"/>
              <a:t>lembur</a:t>
            </a:r>
            <a:r>
              <a:rPr lang="en-AU" altLang="en-US" sz="3200" dirty="0" smtClean="0"/>
              <a:t>. </a:t>
            </a:r>
            <a:r>
              <a:rPr lang="en-AU" altLang="en-US" sz="3200" dirty="0" err="1" smtClean="0"/>
              <a:t>Upah</a:t>
            </a:r>
            <a:r>
              <a:rPr lang="en-AU" altLang="en-US" sz="3200" dirty="0" smtClean="0"/>
              <a:t> </a:t>
            </a:r>
            <a:r>
              <a:rPr lang="en-AU" altLang="en-US" sz="3200" dirty="0" err="1" smtClean="0"/>
              <a:t>lembur</a:t>
            </a:r>
            <a:r>
              <a:rPr lang="en-AU" altLang="en-US" sz="3200" dirty="0" smtClean="0"/>
              <a:t> per jam </a:t>
            </a:r>
            <a:r>
              <a:rPr lang="en-AU" altLang="en-US" sz="3200" dirty="0" err="1" smtClean="0"/>
              <a:t>adalah</a:t>
            </a:r>
            <a:r>
              <a:rPr lang="en-AU" altLang="en-US" sz="3200" dirty="0" smtClean="0"/>
              <a:t> </a:t>
            </a:r>
            <a:r>
              <a:rPr lang="en-AU" altLang="en-US" sz="3200" dirty="0" err="1" smtClean="0"/>
              <a:t>Rp</a:t>
            </a:r>
            <a:r>
              <a:rPr lang="en-AU" altLang="en-US" sz="3200" dirty="0" smtClean="0"/>
              <a:t>. 30.000,-.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altLang="en-US" sz="3200" dirty="0" err="1" smtClean="0"/>
              <a:t>Tentukan</a:t>
            </a:r>
            <a:r>
              <a:rPr lang="en-AU" altLang="en-US" sz="3200" dirty="0" smtClean="0"/>
              <a:t> </a:t>
            </a:r>
            <a:r>
              <a:rPr lang="en-AU" altLang="en-US" sz="3200" dirty="0" err="1" smtClean="0"/>
              <a:t>upah</a:t>
            </a:r>
            <a:r>
              <a:rPr lang="en-AU" altLang="en-US" sz="3200" dirty="0" smtClean="0"/>
              <a:t> </a:t>
            </a:r>
            <a:r>
              <a:rPr lang="en-AU" altLang="en-US" sz="3200" dirty="0" err="1" smtClean="0"/>
              <a:t>karyawan</a:t>
            </a:r>
            <a:r>
              <a:rPr lang="en-AU" altLang="en-US" sz="3200" dirty="0" smtClean="0"/>
              <a:t> </a:t>
            </a:r>
            <a:r>
              <a:rPr lang="en-AU" altLang="en-US" sz="3200" dirty="0" err="1" smtClean="0"/>
              <a:t>tersebut</a:t>
            </a:r>
            <a:r>
              <a:rPr lang="en-AU" altLang="en-US" sz="3200" dirty="0" smtClean="0"/>
              <a:t> </a:t>
            </a:r>
            <a:r>
              <a:rPr lang="en-AU" altLang="en-US" sz="3200" dirty="0" err="1" smtClean="0"/>
              <a:t>selama</a:t>
            </a:r>
            <a:r>
              <a:rPr lang="en-AU" altLang="en-US" sz="3200" dirty="0" smtClean="0"/>
              <a:t> </a:t>
            </a:r>
            <a:r>
              <a:rPr lang="en-AU" altLang="en-US" sz="3200" dirty="0" err="1" smtClean="0"/>
              <a:t>sebulan</a:t>
            </a:r>
            <a:r>
              <a:rPr lang="en-AU" altLang="en-US" sz="3200" dirty="0" smtClean="0"/>
              <a:t> ( 1 </a:t>
            </a:r>
            <a:r>
              <a:rPr lang="en-AU" altLang="en-US" sz="3200" dirty="0" err="1" smtClean="0"/>
              <a:t>bulan</a:t>
            </a:r>
            <a:r>
              <a:rPr lang="en-AU" altLang="en-US" sz="3200" dirty="0" smtClean="0"/>
              <a:t> = 4 </a:t>
            </a:r>
            <a:r>
              <a:rPr lang="en-AU" altLang="en-US" sz="3200" dirty="0" err="1" smtClean="0"/>
              <a:t>minggu</a:t>
            </a:r>
            <a:r>
              <a:rPr lang="en-AU" altLang="en-US" sz="3200" dirty="0" smtClean="0"/>
              <a:t>) </a:t>
            </a:r>
            <a:r>
              <a:rPr lang="en-AU" altLang="en-US" sz="3200" dirty="0" err="1" smtClean="0"/>
              <a:t>dan</a:t>
            </a:r>
            <a:r>
              <a:rPr lang="en-AU" altLang="en-US" sz="3200" dirty="0" smtClean="0"/>
              <a:t> </a:t>
            </a:r>
            <a:r>
              <a:rPr lang="en-AU" altLang="en-US" sz="3200" dirty="0" err="1" smtClean="0"/>
              <a:t>tuliskan</a:t>
            </a:r>
            <a:r>
              <a:rPr lang="en-AU" altLang="en-US" sz="3200" dirty="0" smtClean="0"/>
              <a:t> </a:t>
            </a:r>
            <a:r>
              <a:rPr lang="en-AU" altLang="en-US" sz="3200" dirty="0" err="1" smtClean="0"/>
              <a:t>algoritmanya</a:t>
            </a:r>
            <a:r>
              <a:rPr lang="en-AU" altLang="en-US" sz="3200" dirty="0" smtClean="0"/>
              <a:t>!</a:t>
            </a:r>
            <a:r>
              <a:rPr lang="en-AU" altLang="en-US" sz="1600" dirty="0" smtClean="0"/>
              <a:t>  </a:t>
            </a:r>
            <a:endParaRPr lang="en-AU" altLang="en-US" sz="20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8721611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2400" y="-304800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 err="1" smtClean="0"/>
              <a:t>Pemilihan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tiga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kasus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atau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lebih</a:t>
            </a:r>
            <a:r>
              <a:rPr lang="en-US" altLang="en-US" dirty="0" smtClean="0"/>
              <a:t> (1)</a:t>
            </a:r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762000"/>
            <a:ext cx="8229600" cy="5791200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en-AU" altLang="en-US" sz="2400" dirty="0" err="1" smtClean="0"/>
              <a:t>Masalah</a:t>
            </a:r>
            <a:r>
              <a:rPr lang="en-AU" altLang="en-US" sz="2400" dirty="0" smtClean="0"/>
              <a:t> yang </a:t>
            </a:r>
            <a:r>
              <a:rPr lang="en-AU" altLang="en-US" sz="2400" dirty="0" err="1" smtClean="0"/>
              <a:t>mempunyai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tiga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buah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kasus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atau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lebih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tetap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dapat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dianalisis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dengan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struktur</a:t>
            </a:r>
            <a:r>
              <a:rPr lang="en-AU" altLang="en-US" sz="2400" dirty="0" smtClean="0"/>
              <a:t> If – then – else </a:t>
            </a:r>
            <a:r>
              <a:rPr lang="en-AU" altLang="en-US" sz="2400" dirty="0" err="1" smtClean="0"/>
              <a:t>sebagaimana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halnya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pada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masalah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dengan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dua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kasus</a:t>
            </a:r>
            <a:r>
              <a:rPr lang="en-AU" altLang="en-US" sz="2400" dirty="0"/>
              <a:t> </a:t>
            </a:r>
            <a:r>
              <a:rPr lang="en-AU" altLang="en-US" sz="2400" dirty="0" smtClean="0"/>
              <a:t>(ELSE – IF </a:t>
            </a:r>
            <a:r>
              <a:rPr lang="en-AU" altLang="en-US" sz="2400" i="1" dirty="0" smtClean="0"/>
              <a:t>Ladders</a:t>
            </a:r>
            <a:r>
              <a:rPr lang="en-AU" altLang="en-US" sz="2400" dirty="0" smtClean="0"/>
              <a:t>)</a:t>
            </a:r>
          </a:p>
          <a:p>
            <a:pPr marL="457200" lvl="1" indent="0">
              <a:buNone/>
            </a:pPr>
            <a:r>
              <a:rPr lang="en-AU" altLang="en-US" sz="2400" b="1" dirty="0" smtClean="0"/>
              <a:t>If</a:t>
            </a:r>
            <a:r>
              <a:rPr lang="en-AU" altLang="en-US" sz="2400" dirty="0" smtClean="0"/>
              <a:t> kondisi1 </a:t>
            </a:r>
            <a:r>
              <a:rPr lang="en-AU" altLang="en-US" sz="2400" b="1" dirty="0" smtClean="0"/>
              <a:t>then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altLang="en-US" sz="2400" dirty="0"/>
              <a:t> </a:t>
            </a:r>
            <a:r>
              <a:rPr lang="en-AU" altLang="en-US" sz="2400" dirty="0" smtClean="0"/>
              <a:t>   aksi1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altLang="en-US" sz="2400" dirty="0" smtClean="0"/>
              <a:t>else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altLang="en-US" sz="2400" dirty="0" smtClean="0"/>
              <a:t>    if kondisi2 then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altLang="en-US" sz="2400" dirty="0" smtClean="0"/>
              <a:t>       aksi2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altLang="en-US" sz="2400" dirty="0"/>
              <a:t> </a:t>
            </a:r>
            <a:r>
              <a:rPr lang="en-AU" altLang="en-US" sz="2400" dirty="0" smtClean="0"/>
              <a:t>   else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altLang="en-US" sz="2400" dirty="0"/>
              <a:t> </a:t>
            </a:r>
            <a:r>
              <a:rPr lang="en-AU" altLang="en-US" sz="2400" dirty="0" smtClean="0"/>
              <a:t>       if kondisi3 then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altLang="en-US" sz="2400" dirty="0"/>
              <a:t> </a:t>
            </a:r>
            <a:r>
              <a:rPr lang="en-AU" altLang="en-US" sz="2400" dirty="0" smtClean="0"/>
              <a:t>          aksi3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altLang="en-US" sz="2400" dirty="0"/>
              <a:t> </a:t>
            </a:r>
            <a:r>
              <a:rPr lang="en-AU" altLang="en-US" sz="2400" dirty="0" smtClean="0"/>
              <a:t>       </a:t>
            </a:r>
            <a:r>
              <a:rPr lang="en-AU" altLang="en-US" sz="2400" dirty="0" err="1" smtClean="0"/>
              <a:t>endif</a:t>
            </a:r>
            <a:endParaRPr lang="en-AU" altLang="en-US" sz="2400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AU" altLang="en-US" sz="2400" dirty="0" smtClean="0"/>
              <a:t>     </a:t>
            </a:r>
            <a:r>
              <a:rPr lang="en-AU" altLang="en-US" sz="2400" dirty="0" err="1" smtClean="0"/>
              <a:t>endif</a:t>
            </a:r>
            <a:endParaRPr lang="en-AU" altLang="en-US" sz="2400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AU" altLang="en-US" sz="2400" b="1" dirty="0" err="1" smtClean="0"/>
              <a:t>endif</a:t>
            </a:r>
            <a:endParaRPr lang="en-AU" altLang="en-US" sz="2400" b="1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AU" altLang="en-US" sz="2400" dirty="0" err="1" smtClean="0"/>
              <a:t>dan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seterusnya</a:t>
            </a:r>
            <a:endParaRPr lang="en-AU" altLang="en-US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2509792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0600" y="-228600"/>
            <a:ext cx="7924800" cy="1143000"/>
          </a:xfrm>
        </p:spPr>
        <p:txBody>
          <a:bodyPr>
            <a:normAutofit/>
          </a:bodyPr>
          <a:lstStyle/>
          <a:p>
            <a:r>
              <a:rPr lang="en-US" altLang="en-US" dirty="0" err="1" smtClean="0"/>
              <a:t>Pemilihan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berjenjang</a:t>
            </a:r>
            <a:r>
              <a:rPr lang="en-US" altLang="en-US" dirty="0" smtClean="0"/>
              <a:t>(2)</a:t>
            </a:r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762000"/>
            <a:ext cx="8229600" cy="5943600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AU" altLang="en-US" sz="2400" u="sng" dirty="0" err="1" smtClean="0"/>
              <a:t>Contoh</a:t>
            </a:r>
            <a:r>
              <a:rPr lang="en-AU" altLang="en-US" sz="2400" dirty="0" smtClean="0"/>
              <a:t>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altLang="en-US" sz="2000" dirty="0" err="1" smtClean="0"/>
              <a:t>Algoritma</a:t>
            </a:r>
            <a:r>
              <a:rPr lang="en-AU" altLang="en-US" sz="2000" dirty="0" smtClean="0"/>
              <a:t> </a:t>
            </a:r>
            <a:r>
              <a:rPr lang="en-AU" altLang="en-US" sz="2000" dirty="0" err="1" smtClean="0"/>
              <a:t>Jenis_bilangan</a:t>
            </a:r>
            <a:endParaRPr lang="en-AU" altLang="en-US" sz="2000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AU" altLang="en-US" sz="2000" dirty="0" smtClean="0"/>
              <a:t>DEKLARASI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altLang="en-US" sz="2000" dirty="0"/>
              <a:t> </a:t>
            </a:r>
            <a:r>
              <a:rPr lang="en-AU" altLang="en-US" sz="2000" dirty="0" smtClean="0"/>
              <a:t>  </a:t>
            </a:r>
            <a:r>
              <a:rPr lang="en-AU" altLang="en-US" sz="2000" dirty="0" err="1" smtClean="0"/>
              <a:t>bil</a:t>
            </a:r>
            <a:r>
              <a:rPr lang="en-AU" altLang="en-US" sz="2000" dirty="0" smtClean="0"/>
              <a:t> : integer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AU" altLang="en-US" sz="20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AU" altLang="en-US" sz="2000" dirty="0" smtClean="0"/>
              <a:t>DESKRIPSI: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altLang="en-US" sz="2000" dirty="0"/>
              <a:t> </a:t>
            </a:r>
            <a:r>
              <a:rPr lang="en-AU" altLang="en-US" sz="2000" dirty="0" smtClean="0"/>
              <a:t>  read(</a:t>
            </a:r>
            <a:r>
              <a:rPr lang="en-AU" altLang="en-US" sz="2000" dirty="0" err="1" smtClean="0"/>
              <a:t>bil</a:t>
            </a:r>
            <a:r>
              <a:rPr lang="en-AU" altLang="en-US" sz="2000" dirty="0" smtClean="0"/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altLang="en-US" sz="2000" dirty="0"/>
              <a:t> </a:t>
            </a:r>
            <a:r>
              <a:rPr lang="en-AU" altLang="en-US" sz="2000" dirty="0" smtClean="0"/>
              <a:t>  if </a:t>
            </a:r>
            <a:r>
              <a:rPr lang="en-AU" altLang="en-US" sz="2000" dirty="0" err="1" smtClean="0"/>
              <a:t>bil</a:t>
            </a:r>
            <a:r>
              <a:rPr lang="en-AU" altLang="en-US" sz="2000" dirty="0" smtClean="0"/>
              <a:t> &gt; 0 then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altLang="en-US" sz="2000" dirty="0"/>
              <a:t> </a:t>
            </a:r>
            <a:r>
              <a:rPr lang="en-AU" altLang="en-US" sz="2000" dirty="0" smtClean="0"/>
              <a:t>     write(‘</a:t>
            </a:r>
            <a:r>
              <a:rPr lang="en-AU" altLang="en-US" sz="2000" dirty="0" err="1" smtClean="0"/>
              <a:t>bilangan</a:t>
            </a:r>
            <a:r>
              <a:rPr lang="en-AU" altLang="en-US" sz="2000" dirty="0" smtClean="0"/>
              <a:t> </a:t>
            </a:r>
            <a:r>
              <a:rPr lang="en-AU" altLang="en-US" sz="2000" dirty="0" err="1" smtClean="0"/>
              <a:t>posistif</a:t>
            </a:r>
            <a:r>
              <a:rPr lang="en-AU" altLang="en-US" sz="2000" dirty="0" smtClean="0"/>
              <a:t>’)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altLang="en-US" sz="2000" dirty="0"/>
              <a:t> </a:t>
            </a:r>
            <a:r>
              <a:rPr lang="en-AU" altLang="en-US" sz="2000" dirty="0" smtClean="0"/>
              <a:t>  else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altLang="en-US" sz="2000" dirty="0"/>
              <a:t> </a:t>
            </a:r>
            <a:r>
              <a:rPr lang="en-AU" altLang="en-US" sz="2000" dirty="0" smtClean="0"/>
              <a:t>      if </a:t>
            </a:r>
            <a:r>
              <a:rPr lang="en-AU" altLang="en-US" sz="2000" dirty="0" err="1" smtClean="0"/>
              <a:t>bil</a:t>
            </a:r>
            <a:r>
              <a:rPr lang="en-AU" altLang="en-US" sz="2000" dirty="0" smtClean="0"/>
              <a:t> &lt; 0 then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altLang="en-US" sz="2000" dirty="0"/>
              <a:t> </a:t>
            </a:r>
            <a:r>
              <a:rPr lang="en-AU" altLang="en-US" sz="2000" dirty="0" smtClean="0"/>
              <a:t>         write(‘</a:t>
            </a:r>
            <a:r>
              <a:rPr lang="en-AU" altLang="en-US" sz="2000" dirty="0" err="1" smtClean="0"/>
              <a:t>bilangan</a:t>
            </a:r>
            <a:r>
              <a:rPr lang="en-AU" altLang="en-US" sz="2000" dirty="0" smtClean="0"/>
              <a:t> </a:t>
            </a:r>
            <a:r>
              <a:rPr lang="en-AU" altLang="en-US" sz="2000" dirty="0" err="1" smtClean="0"/>
              <a:t>negatif</a:t>
            </a:r>
            <a:r>
              <a:rPr lang="en-AU" altLang="en-US" sz="2000" dirty="0" smtClean="0"/>
              <a:t>’)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altLang="en-US" sz="2000" dirty="0"/>
              <a:t> </a:t>
            </a:r>
            <a:r>
              <a:rPr lang="en-AU" altLang="en-US" sz="2000" dirty="0" smtClean="0"/>
              <a:t>      else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altLang="en-US" sz="2000" dirty="0"/>
              <a:t> </a:t>
            </a:r>
            <a:r>
              <a:rPr lang="en-AU" altLang="en-US" sz="2000" dirty="0" smtClean="0"/>
              <a:t>          if </a:t>
            </a:r>
            <a:r>
              <a:rPr lang="en-AU" altLang="en-US" sz="2000" dirty="0" err="1" smtClean="0"/>
              <a:t>bil</a:t>
            </a:r>
            <a:r>
              <a:rPr lang="en-AU" altLang="en-US" sz="2000" dirty="0" smtClean="0"/>
              <a:t> = 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altLang="en-US" sz="2000" dirty="0"/>
              <a:t> </a:t>
            </a:r>
            <a:r>
              <a:rPr lang="en-AU" altLang="en-US" sz="2000" dirty="0" smtClean="0"/>
              <a:t>             write(‘</a:t>
            </a:r>
            <a:r>
              <a:rPr lang="en-AU" altLang="en-US" sz="2000" dirty="0" err="1" smtClean="0"/>
              <a:t>nol</a:t>
            </a:r>
            <a:r>
              <a:rPr lang="en-AU" altLang="en-US" sz="2000" dirty="0" smtClean="0"/>
              <a:t>’)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altLang="en-US" sz="2000" dirty="0"/>
              <a:t> </a:t>
            </a:r>
            <a:r>
              <a:rPr lang="en-AU" altLang="en-US" sz="2000" dirty="0" smtClean="0"/>
              <a:t>          </a:t>
            </a:r>
            <a:r>
              <a:rPr lang="en-AU" altLang="en-US" sz="2000" dirty="0" err="1" smtClean="0"/>
              <a:t>endif</a:t>
            </a:r>
            <a:endParaRPr lang="en-AU" altLang="en-US" sz="2000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AU" altLang="en-US" sz="2000" dirty="0"/>
              <a:t> </a:t>
            </a:r>
            <a:r>
              <a:rPr lang="en-AU" altLang="en-US" sz="2000" dirty="0" smtClean="0"/>
              <a:t>      </a:t>
            </a:r>
            <a:r>
              <a:rPr lang="en-AU" altLang="en-US" sz="2000" dirty="0" err="1" smtClean="0"/>
              <a:t>endif</a:t>
            </a:r>
            <a:endParaRPr lang="en-AU" altLang="en-US" sz="2000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AU" altLang="en-US" sz="2000" dirty="0" smtClean="0"/>
              <a:t>    </a:t>
            </a:r>
            <a:r>
              <a:rPr lang="en-AU" altLang="en-US" sz="2000" dirty="0" err="1" smtClean="0"/>
              <a:t>endif</a:t>
            </a:r>
            <a:endParaRPr lang="en-AU" altLang="en-US" sz="2000" dirty="0" smtClean="0"/>
          </a:p>
          <a:p>
            <a:pPr marL="914400" lvl="1" indent="-457200">
              <a:buAutoNum type="alphaLcParenBoth"/>
            </a:pPr>
            <a:endParaRPr lang="en-AU" altLang="en-US" sz="2000" dirty="0" smtClean="0"/>
          </a:p>
          <a:p>
            <a:pPr marL="457200" lvl="1" indent="0">
              <a:buNone/>
            </a:pPr>
            <a:r>
              <a:rPr lang="en-AU" altLang="en-US" sz="2000" dirty="0"/>
              <a:t>	</a:t>
            </a:r>
            <a:endParaRPr lang="en-AU" altLang="en-US" sz="20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9259017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304800"/>
            <a:ext cx="8229600" cy="5943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2800" b="1" dirty="0" err="1" smtClean="0"/>
              <a:t>Contoh</a:t>
            </a:r>
            <a:r>
              <a:rPr lang="en-AU" sz="2800" b="1" dirty="0" smtClean="0"/>
              <a:t>: A Character Tester</a:t>
            </a:r>
          </a:p>
          <a:p>
            <a:pPr marL="0" indent="0">
              <a:spcBef>
                <a:spcPts val="0"/>
              </a:spcBef>
              <a:buNone/>
            </a:pPr>
            <a:endParaRPr lang="en-AU" sz="20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PROGRAM </a:t>
            </a:r>
            <a:r>
              <a:rPr lang="en-AU" sz="2000" dirty="0" err="1"/>
              <a:t>CharsTester</a:t>
            </a:r>
            <a:r>
              <a:rPr lang="en-AU" sz="2000" dirty="0"/>
              <a:t> (INPUT, OUTPUT);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VAR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  </a:t>
            </a:r>
            <a:r>
              <a:rPr lang="en-AU" sz="2000" dirty="0" err="1" smtClean="0"/>
              <a:t>InputChar</a:t>
            </a:r>
            <a:r>
              <a:rPr lang="en-AU" sz="2000" dirty="0"/>
              <a:t>: CHAR;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BEGIN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  write(</a:t>
            </a:r>
            <a:r>
              <a:rPr lang="en-AU" sz="2000" dirty="0"/>
              <a:t>'</a:t>
            </a:r>
            <a:r>
              <a:rPr lang="en-AU" sz="2000" dirty="0" err="1"/>
              <a:t>Masukkan</a:t>
            </a:r>
            <a:r>
              <a:rPr lang="en-AU" sz="2000" dirty="0"/>
              <a:t> </a:t>
            </a:r>
            <a:r>
              <a:rPr lang="en-AU" sz="2000" dirty="0" err="1"/>
              <a:t>karakter</a:t>
            </a:r>
            <a:r>
              <a:rPr lang="en-AU" sz="2000" dirty="0"/>
              <a:t> abjad:');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  </a:t>
            </a:r>
            <a:r>
              <a:rPr lang="en-AU" sz="2000" dirty="0" err="1" smtClean="0"/>
              <a:t>Readln</a:t>
            </a:r>
            <a:r>
              <a:rPr lang="en-AU" sz="2000" dirty="0" smtClean="0"/>
              <a:t> </a:t>
            </a:r>
            <a:r>
              <a:rPr lang="en-AU" sz="2000" dirty="0"/>
              <a:t>(</a:t>
            </a:r>
            <a:r>
              <a:rPr lang="en-AU" sz="2000" dirty="0" err="1"/>
              <a:t>InputChar</a:t>
            </a:r>
            <a:r>
              <a:rPr lang="en-AU" sz="2000" dirty="0"/>
              <a:t>);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  IF </a:t>
            </a:r>
            <a:r>
              <a:rPr lang="en-AU" sz="2000" dirty="0"/>
              <a:t>(ORD (</a:t>
            </a:r>
            <a:r>
              <a:rPr lang="en-AU" sz="2000" dirty="0" err="1"/>
              <a:t>InputChar</a:t>
            </a:r>
            <a:r>
              <a:rPr lang="en-AU" sz="2000" dirty="0"/>
              <a:t>)&gt; 64) DAN (ORD (</a:t>
            </a:r>
            <a:r>
              <a:rPr lang="en-AU" sz="2000" dirty="0" err="1"/>
              <a:t>InputChar</a:t>
            </a:r>
            <a:r>
              <a:rPr lang="en-AU" sz="2000" dirty="0"/>
              <a:t>) &lt;91) THEN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       </a:t>
            </a:r>
            <a:r>
              <a:rPr lang="en-AU" sz="2000" dirty="0" err="1" smtClean="0"/>
              <a:t>Writeln</a:t>
            </a:r>
            <a:r>
              <a:rPr lang="en-AU" sz="2000" dirty="0" smtClean="0"/>
              <a:t> (</a:t>
            </a:r>
            <a:r>
              <a:rPr lang="en-AU" sz="2000" dirty="0" err="1" smtClean="0"/>
              <a:t>Huruf</a:t>
            </a:r>
            <a:r>
              <a:rPr lang="en-AU" sz="2000" dirty="0" smtClean="0"/>
              <a:t> </a:t>
            </a:r>
            <a:r>
              <a:rPr lang="en-AU" sz="2000" dirty="0" err="1" smtClean="0"/>
              <a:t>Besar</a:t>
            </a:r>
            <a:r>
              <a:rPr lang="en-AU" sz="2000" dirty="0" smtClean="0"/>
              <a:t> </a:t>
            </a:r>
            <a:r>
              <a:rPr lang="en-AU" sz="2000" dirty="0"/>
              <a:t>")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  ELSE </a:t>
            </a:r>
            <a:r>
              <a:rPr lang="en-AU" sz="2000" dirty="0"/>
              <a:t>IF (ORD (</a:t>
            </a:r>
            <a:r>
              <a:rPr lang="en-AU" sz="2000" dirty="0" err="1"/>
              <a:t>InputChar</a:t>
            </a:r>
            <a:r>
              <a:rPr lang="en-AU" sz="2000" dirty="0"/>
              <a:t>)&gt; 96) DAN (ORD (</a:t>
            </a:r>
            <a:r>
              <a:rPr lang="en-AU" sz="2000" dirty="0" err="1"/>
              <a:t>InputChar</a:t>
            </a:r>
            <a:r>
              <a:rPr lang="en-AU" sz="2000" dirty="0"/>
              <a:t>) &lt;123) THEN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              </a:t>
            </a:r>
            <a:r>
              <a:rPr lang="en-AU" sz="2000" dirty="0" err="1" smtClean="0"/>
              <a:t>Writeln</a:t>
            </a:r>
            <a:r>
              <a:rPr lang="en-AU" sz="2000" dirty="0" smtClean="0"/>
              <a:t> (‘</a:t>
            </a:r>
            <a:r>
              <a:rPr lang="en-AU" sz="2000" dirty="0" err="1" smtClean="0"/>
              <a:t>Huruf</a:t>
            </a:r>
            <a:r>
              <a:rPr lang="en-AU" sz="2000" dirty="0" smtClean="0"/>
              <a:t> Kecil')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  ELSE </a:t>
            </a:r>
            <a:r>
              <a:rPr lang="en-AU" sz="2000" dirty="0"/>
              <a:t>IF (ORD (</a:t>
            </a:r>
            <a:r>
              <a:rPr lang="en-AU" sz="2000" dirty="0" err="1"/>
              <a:t>InputChar</a:t>
            </a:r>
            <a:r>
              <a:rPr lang="en-AU" sz="2000" dirty="0"/>
              <a:t>)&gt; 47) DAN (ORD (</a:t>
            </a:r>
            <a:r>
              <a:rPr lang="en-AU" sz="2000" dirty="0" err="1"/>
              <a:t>InputChar</a:t>
            </a:r>
            <a:r>
              <a:rPr lang="en-AU" sz="2000" dirty="0"/>
              <a:t>) &lt;58) THEN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               </a:t>
            </a:r>
            <a:r>
              <a:rPr lang="en-AU" sz="2000" dirty="0" err="1" smtClean="0"/>
              <a:t>Writeln</a:t>
            </a:r>
            <a:r>
              <a:rPr lang="en-AU" sz="2000" dirty="0" smtClean="0"/>
              <a:t> </a:t>
            </a:r>
            <a:r>
              <a:rPr lang="en-AU" sz="2000" dirty="0"/>
              <a:t>('</a:t>
            </a:r>
            <a:r>
              <a:rPr lang="en-AU" sz="2000" dirty="0" err="1"/>
              <a:t>Hei</a:t>
            </a:r>
            <a:r>
              <a:rPr lang="en-AU" sz="2000" dirty="0"/>
              <a:t>, </a:t>
            </a:r>
            <a:r>
              <a:rPr lang="en-AU" sz="2000" dirty="0" err="1"/>
              <a:t>ini</a:t>
            </a:r>
            <a:r>
              <a:rPr lang="en-AU" sz="2000" dirty="0"/>
              <a:t> </a:t>
            </a:r>
            <a:r>
              <a:rPr lang="en-AU" sz="2000" dirty="0" err="1"/>
              <a:t>adalah</a:t>
            </a:r>
            <a:r>
              <a:rPr lang="en-AU" sz="2000" dirty="0"/>
              <a:t> </a:t>
            </a:r>
            <a:r>
              <a:rPr lang="en-AU" sz="2000" dirty="0" err="1" smtClean="0"/>
              <a:t>nomor</a:t>
            </a:r>
            <a:r>
              <a:rPr lang="en-AU" sz="2000" dirty="0" smtClean="0"/>
              <a:t>/</a:t>
            </a:r>
            <a:r>
              <a:rPr lang="en-AU" sz="2000" dirty="0" err="1" smtClean="0"/>
              <a:t>angka</a:t>
            </a:r>
            <a:r>
              <a:rPr lang="en-AU" sz="2000" dirty="0" smtClean="0"/>
              <a:t>!')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  ELSE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         </a:t>
            </a:r>
            <a:r>
              <a:rPr lang="en-AU" sz="2000" dirty="0" err="1" smtClean="0"/>
              <a:t>Writeln</a:t>
            </a:r>
            <a:r>
              <a:rPr lang="en-AU" sz="2000" dirty="0" smtClean="0"/>
              <a:t> </a:t>
            </a:r>
            <a:r>
              <a:rPr lang="en-AU" sz="2000" dirty="0"/>
              <a:t>('</a:t>
            </a:r>
            <a:r>
              <a:rPr lang="en-AU" sz="2000" dirty="0" err="1"/>
              <a:t>Maaf</a:t>
            </a:r>
            <a:r>
              <a:rPr lang="en-AU" sz="2000" dirty="0"/>
              <a:t>, </a:t>
            </a:r>
            <a:r>
              <a:rPr lang="en-AU" sz="2000" dirty="0" err="1"/>
              <a:t>ini</a:t>
            </a:r>
            <a:r>
              <a:rPr lang="en-AU" sz="2000" dirty="0"/>
              <a:t> </a:t>
            </a:r>
            <a:r>
              <a:rPr lang="en-AU" sz="2000" dirty="0" err="1"/>
              <a:t>bukan</a:t>
            </a:r>
            <a:r>
              <a:rPr lang="en-AU" sz="2000" dirty="0"/>
              <a:t> </a:t>
            </a:r>
            <a:r>
              <a:rPr lang="en-AU" sz="2000" dirty="0" err="1" smtClean="0"/>
              <a:t>Huruf</a:t>
            </a:r>
            <a:r>
              <a:rPr lang="en-AU" sz="2000" dirty="0" smtClean="0"/>
              <a:t>');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   </a:t>
            </a:r>
            <a:r>
              <a:rPr lang="en-AU" sz="2000" dirty="0" err="1" smtClean="0"/>
              <a:t>Writeln</a:t>
            </a:r>
            <a:r>
              <a:rPr lang="en-AU" sz="2000" dirty="0" smtClean="0"/>
              <a:t> ('</a:t>
            </a:r>
            <a:r>
              <a:rPr lang="en-AU" sz="2000" dirty="0" err="1" smtClean="0"/>
              <a:t>Tekan</a:t>
            </a:r>
            <a:r>
              <a:rPr lang="en-AU" sz="2000" dirty="0" smtClean="0"/>
              <a:t> ENTER </a:t>
            </a:r>
            <a:r>
              <a:rPr lang="en-AU" sz="2000" dirty="0" err="1" smtClean="0"/>
              <a:t>untuk</a:t>
            </a:r>
            <a:r>
              <a:rPr lang="en-AU" sz="2000" dirty="0" smtClean="0"/>
              <a:t> </a:t>
            </a:r>
            <a:r>
              <a:rPr lang="en-AU" sz="2000" dirty="0" err="1" smtClean="0"/>
              <a:t>melanjutkan</a:t>
            </a:r>
            <a:r>
              <a:rPr lang="en-AU" sz="2000" dirty="0" smtClean="0"/>
              <a:t> ..');</a:t>
            </a: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  </a:t>
            </a:r>
            <a:r>
              <a:rPr lang="en-AU" sz="2000" dirty="0" err="1" smtClean="0"/>
              <a:t>Readln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END.</a:t>
            </a:r>
            <a:endParaRPr lang="en-AU" altLang="en-US" sz="20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4047701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0600" y="-228600"/>
            <a:ext cx="7924800" cy="1143000"/>
          </a:xfrm>
        </p:spPr>
        <p:txBody>
          <a:bodyPr>
            <a:normAutofit/>
          </a:bodyPr>
          <a:lstStyle/>
          <a:p>
            <a:r>
              <a:rPr lang="en-US" altLang="en-US" dirty="0" err="1" smtClean="0"/>
              <a:t>Pemilihan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tiga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kasus</a:t>
            </a:r>
            <a:r>
              <a:rPr lang="en-US" altLang="en-US" dirty="0" smtClean="0"/>
              <a:t> (3)</a:t>
            </a:r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762000"/>
            <a:ext cx="8229600" cy="5943600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AU" altLang="en-US" sz="3200" u="sng" dirty="0" err="1" smtClean="0"/>
              <a:t>Tugas</a:t>
            </a:r>
            <a:r>
              <a:rPr lang="en-AU" altLang="en-US" sz="3200" u="sng" dirty="0" smtClean="0"/>
              <a:t> </a:t>
            </a:r>
            <a:r>
              <a:rPr lang="en-AU" altLang="en-US" sz="3200" u="sng" dirty="0" err="1" smtClean="0"/>
              <a:t>Latihan</a:t>
            </a:r>
            <a:r>
              <a:rPr lang="en-AU" altLang="en-US" sz="3200" u="sng" dirty="0" smtClean="0"/>
              <a:t> :</a:t>
            </a:r>
            <a:endParaRPr lang="en-AU" altLang="en-US" sz="3200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AU" altLang="en-US" sz="2400" dirty="0" err="1" smtClean="0"/>
              <a:t>Karyawan</a:t>
            </a:r>
            <a:r>
              <a:rPr lang="en-AU" altLang="en-US" sz="2400" dirty="0" smtClean="0"/>
              <a:t> PT </a:t>
            </a:r>
            <a:r>
              <a:rPr lang="en-AU" altLang="en-US" sz="2400" dirty="0" err="1" smtClean="0"/>
              <a:t>Maju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Terus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dikelompokkan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berdasarkan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golongannya</a:t>
            </a:r>
            <a:r>
              <a:rPr lang="en-AU" altLang="en-US" sz="2400" dirty="0" smtClean="0"/>
              <a:t>. </a:t>
            </a:r>
            <a:r>
              <a:rPr lang="en-AU" altLang="en-US" sz="2400" dirty="0" err="1" smtClean="0"/>
              <a:t>Upah</a:t>
            </a:r>
            <a:r>
              <a:rPr lang="en-AU" altLang="en-US" sz="2400" dirty="0" smtClean="0"/>
              <a:t> per jam </a:t>
            </a:r>
            <a:r>
              <a:rPr lang="en-AU" altLang="en-US" sz="2400" dirty="0" err="1" smtClean="0"/>
              <a:t>tiap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karyawan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bergantung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pada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golongannya</a:t>
            </a:r>
            <a:r>
              <a:rPr lang="en-AU" altLang="en-US" sz="2400" dirty="0" smtClean="0"/>
              <a:t>. </a:t>
            </a:r>
            <a:r>
              <a:rPr lang="en-AU" altLang="en-US" sz="2400" dirty="0" err="1" smtClean="0"/>
              <a:t>Jumlah</a:t>
            </a:r>
            <a:r>
              <a:rPr lang="en-AU" altLang="en-US" sz="2400" dirty="0" smtClean="0"/>
              <a:t> jam </a:t>
            </a:r>
            <a:r>
              <a:rPr lang="en-AU" altLang="en-US" sz="2400" dirty="0" err="1" smtClean="0"/>
              <a:t>kerja</a:t>
            </a:r>
            <a:r>
              <a:rPr lang="en-AU" altLang="en-US" sz="2400" dirty="0" smtClean="0"/>
              <a:t> yang normal </a:t>
            </a:r>
            <a:r>
              <a:rPr lang="en-AU" altLang="en-US" sz="2400" dirty="0" err="1" smtClean="0"/>
              <a:t>selama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seminggu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adalah</a:t>
            </a:r>
            <a:r>
              <a:rPr lang="en-AU" altLang="en-US" sz="2400" dirty="0" smtClean="0"/>
              <a:t> 35 jam. </a:t>
            </a:r>
            <a:r>
              <a:rPr lang="en-AU" altLang="en-US" sz="2400" dirty="0" err="1" smtClean="0"/>
              <a:t>Kelebihan</a:t>
            </a:r>
            <a:r>
              <a:rPr lang="en-AU" altLang="en-US" sz="2400" dirty="0" smtClean="0"/>
              <a:t> jam </a:t>
            </a:r>
            <a:r>
              <a:rPr lang="en-AU" altLang="en-US" sz="2400" dirty="0" err="1" smtClean="0"/>
              <a:t>kerja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dianggap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lembur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dengan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upah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lembur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adalah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Rp</a:t>
            </a:r>
            <a:r>
              <a:rPr lang="en-AU" altLang="en-US" sz="2400" dirty="0" smtClean="0"/>
              <a:t> 30.000,-/jam </a:t>
            </a:r>
            <a:r>
              <a:rPr lang="en-AU" altLang="en-US" sz="2400" dirty="0" err="1" smtClean="0"/>
              <a:t>untuk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semua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golongan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karyawan</a:t>
            </a:r>
            <a:r>
              <a:rPr lang="en-AU" altLang="en-US" sz="2400" dirty="0" smtClean="0"/>
              <a:t>. </a:t>
            </a:r>
            <a:r>
              <a:rPr lang="en-AU" altLang="en-US" sz="2400" dirty="0" err="1" smtClean="0"/>
              <a:t>Buatlah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algoritma</a:t>
            </a:r>
            <a:r>
              <a:rPr lang="en-AU" altLang="en-US" sz="2400" dirty="0" smtClean="0"/>
              <a:t> yang </a:t>
            </a:r>
            <a:r>
              <a:rPr lang="en-AU" altLang="en-US" sz="2400" dirty="0" err="1" smtClean="0"/>
              <a:t>membaca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nama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karyawan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dan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jumlah</a:t>
            </a:r>
            <a:r>
              <a:rPr lang="en-AU" altLang="en-US" sz="2400" dirty="0" smtClean="0"/>
              <a:t> jam </a:t>
            </a:r>
            <a:r>
              <a:rPr lang="en-AU" altLang="en-US" sz="2400" dirty="0" err="1" smtClean="0"/>
              <a:t>kerjanya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selama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seminggu</a:t>
            </a:r>
            <a:r>
              <a:rPr lang="en-AU" altLang="en-US" sz="2400" dirty="0" smtClean="0"/>
              <a:t>, </a:t>
            </a:r>
            <a:r>
              <a:rPr lang="en-AU" altLang="en-US" sz="2400" dirty="0" err="1" smtClean="0"/>
              <a:t>hitung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juga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gaji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mingguannya</a:t>
            </a:r>
            <a:r>
              <a:rPr lang="en-AU" altLang="en-US" sz="2400" dirty="0" smtClean="0"/>
              <a:t>!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AU" altLang="en-US" sz="24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786766"/>
              </p:ext>
            </p:extLst>
          </p:nvPr>
        </p:nvGraphicFramePr>
        <p:xfrm>
          <a:off x="1524000" y="44958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golongan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Upah</a:t>
                      </a:r>
                      <a:r>
                        <a:rPr lang="en-US" dirty="0" smtClean="0"/>
                        <a:t> per jam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Rp</a:t>
                      </a:r>
                      <a:r>
                        <a:rPr lang="en-US" dirty="0" smtClean="0"/>
                        <a:t>. 20.000,-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Rp</a:t>
                      </a:r>
                      <a:r>
                        <a:rPr lang="en-US" dirty="0" smtClean="0"/>
                        <a:t>. 22.500,-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Rp</a:t>
                      </a:r>
                      <a:r>
                        <a:rPr lang="en-US" dirty="0" smtClean="0"/>
                        <a:t>. 25.000,-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Rp</a:t>
                      </a:r>
                      <a:r>
                        <a:rPr lang="en-US" dirty="0" smtClean="0"/>
                        <a:t>. 27.500,-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00380942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2286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Bentuk </a:t>
            </a:r>
            <a:r>
              <a:rPr lang="en-US" altLang="en-US" dirty="0" err="1" smtClean="0"/>
              <a:t>statemen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lebih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dari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satu</a:t>
            </a:r>
            <a:r>
              <a:rPr lang="en-US" altLang="en-US" dirty="0" smtClean="0"/>
              <a:t>(1)</a:t>
            </a:r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762000"/>
            <a:ext cx="8229600" cy="5943600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AU" altLang="en-US" sz="2200" u="sng" dirty="0" err="1" smtClean="0"/>
              <a:t>Contoh</a:t>
            </a:r>
            <a:r>
              <a:rPr lang="en-AU" altLang="en-US" sz="2200" dirty="0" smtClean="0"/>
              <a:t>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altLang="en-US" sz="2200" dirty="0" smtClean="0"/>
              <a:t>If </a:t>
            </a:r>
            <a:r>
              <a:rPr lang="en-AU" altLang="en-US" sz="2200" dirty="0" err="1" smtClean="0"/>
              <a:t>kondisi</a:t>
            </a:r>
            <a:r>
              <a:rPr lang="en-AU" altLang="en-US" sz="2200" dirty="0" smtClean="0"/>
              <a:t> then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altLang="en-US" sz="2200" dirty="0" smtClean="0"/>
              <a:t>begin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altLang="en-US" sz="2200" dirty="0"/>
              <a:t> </a:t>
            </a:r>
            <a:r>
              <a:rPr lang="en-AU" altLang="en-US" sz="2200" dirty="0" smtClean="0"/>
              <a:t>     statemen1;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altLang="en-US" sz="2200" dirty="0"/>
              <a:t> </a:t>
            </a:r>
            <a:r>
              <a:rPr lang="en-AU" altLang="en-US" sz="2200" dirty="0" smtClean="0"/>
              <a:t>     statemen2;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altLang="en-US" sz="2200" dirty="0" smtClean="0"/>
              <a:t>end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altLang="en-US" sz="2200" dirty="0" smtClean="0"/>
              <a:t>else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altLang="en-US" sz="2200" dirty="0" smtClean="0"/>
              <a:t>begin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altLang="en-US" sz="2200" dirty="0"/>
              <a:t> </a:t>
            </a:r>
            <a:r>
              <a:rPr lang="en-AU" altLang="en-US" sz="2200" dirty="0" smtClean="0"/>
              <a:t>    statemen3;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altLang="en-US" sz="2200" dirty="0"/>
              <a:t> </a:t>
            </a:r>
            <a:r>
              <a:rPr lang="en-AU" altLang="en-US" sz="2200" dirty="0" smtClean="0"/>
              <a:t>    statemen2;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altLang="en-US" sz="2200" dirty="0" smtClean="0"/>
              <a:t>end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altLang="en-US" sz="2200" dirty="0" err="1" smtClean="0"/>
              <a:t>Bagian</a:t>
            </a:r>
            <a:r>
              <a:rPr lang="en-AU" altLang="en-US" sz="2200" dirty="0" smtClean="0"/>
              <a:t> then </a:t>
            </a:r>
            <a:r>
              <a:rPr lang="en-AU" altLang="en-US" sz="2200" dirty="0" err="1" smtClean="0"/>
              <a:t>dan</a:t>
            </a:r>
            <a:r>
              <a:rPr lang="en-AU" altLang="en-US" sz="2200" dirty="0" smtClean="0"/>
              <a:t> </a:t>
            </a:r>
            <a:r>
              <a:rPr lang="en-AU" altLang="en-US" sz="2200" dirty="0" err="1" smtClean="0"/>
              <a:t>bagian</a:t>
            </a:r>
            <a:r>
              <a:rPr lang="en-AU" altLang="en-US" sz="2200" dirty="0" smtClean="0"/>
              <a:t> else </a:t>
            </a:r>
            <a:r>
              <a:rPr lang="en-AU" altLang="en-US" sz="2200" dirty="0" err="1" smtClean="0"/>
              <a:t>pada</a:t>
            </a:r>
            <a:r>
              <a:rPr lang="en-AU" altLang="en-US" sz="2200" dirty="0" smtClean="0"/>
              <a:t> </a:t>
            </a:r>
            <a:r>
              <a:rPr lang="en-AU" altLang="en-US" sz="2200" dirty="0" err="1" smtClean="0"/>
              <a:t>statemen</a:t>
            </a:r>
            <a:r>
              <a:rPr lang="en-AU" altLang="en-US" sz="2200" dirty="0" smtClean="0"/>
              <a:t> if </a:t>
            </a:r>
            <a:r>
              <a:rPr lang="en-AU" altLang="en-US" sz="2200" dirty="0" err="1" smtClean="0"/>
              <a:t>tersebut</a:t>
            </a:r>
            <a:r>
              <a:rPr lang="en-AU" altLang="en-US" sz="2200" dirty="0" smtClean="0"/>
              <a:t> </a:t>
            </a:r>
            <a:r>
              <a:rPr lang="en-AU" altLang="en-US" sz="2200" dirty="0" err="1" smtClean="0"/>
              <a:t>masing-masing</a:t>
            </a:r>
            <a:r>
              <a:rPr lang="en-AU" altLang="en-US" sz="2200" dirty="0" smtClean="0"/>
              <a:t> </a:t>
            </a:r>
            <a:r>
              <a:rPr lang="en-AU" altLang="en-US" sz="2200" dirty="0" err="1" smtClean="0"/>
              <a:t>terdiri</a:t>
            </a:r>
            <a:r>
              <a:rPr lang="en-AU" altLang="en-US" sz="2200" dirty="0" smtClean="0"/>
              <a:t> </a:t>
            </a:r>
            <a:r>
              <a:rPr lang="en-AU" altLang="en-US" sz="2200" dirty="0" err="1" smtClean="0"/>
              <a:t>dari</a:t>
            </a:r>
            <a:r>
              <a:rPr lang="en-AU" altLang="en-US" sz="2200" dirty="0" smtClean="0"/>
              <a:t> </a:t>
            </a:r>
            <a:r>
              <a:rPr lang="en-AU" altLang="en-US" sz="2200" dirty="0" err="1" smtClean="0"/>
              <a:t>dua</a:t>
            </a:r>
            <a:r>
              <a:rPr lang="en-AU" altLang="en-US" sz="2200" dirty="0" smtClean="0"/>
              <a:t> </a:t>
            </a:r>
            <a:r>
              <a:rPr lang="en-AU" altLang="en-US" sz="2200" dirty="0" err="1" smtClean="0"/>
              <a:t>stetemen</a:t>
            </a:r>
            <a:r>
              <a:rPr lang="en-AU" altLang="en-US" sz="2200" dirty="0" smtClean="0"/>
              <a:t>. </a:t>
            </a:r>
            <a:r>
              <a:rPr lang="en-AU" altLang="en-US" sz="2200" dirty="0" err="1" smtClean="0"/>
              <a:t>Jika</a:t>
            </a:r>
            <a:r>
              <a:rPr lang="en-AU" altLang="en-US" sz="2200" dirty="0" smtClean="0"/>
              <a:t> </a:t>
            </a:r>
            <a:r>
              <a:rPr lang="en-AU" altLang="en-US" sz="2200" dirty="0" err="1" smtClean="0"/>
              <a:t>diperhatikan</a:t>
            </a:r>
            <a:r>
              <a:rPr lang="en-AU" altLang="en-US" sz="2200" dirty="0" smtClean="0"/>
              <a:t>, statemen2 </a:t>
            </a:r>
            <a:r>
              <a:rPr lang="en-AU" altLang="en-US" sz="2200" dirty="0" err="1" smtClean="0"/>
              <a:t>dituliskan</a:t>
            </a:r>
            <a:r>
              <a:rPr lang="en-AU" altLang="en-US" sz="2200" dirty="0" smtClean="0"/>
              <a:t> 2 kali. Hal </a:t>
            </a:r>
            <a:r>
              <a:rPr lang="en-AU" altLang="en-US" sz="2200" dirty="0" err="1" smtClean="0"/>
              <a:t>ini</a:t>
            </a:r>
            <a:r>
              <a:rPr lang="en-AU" altLang="en-US" sz="2200" dirty="0" smtClean="0"/>
              <a:t> </a:t>
            </a:r>
            <a:r>
              <a:rPr lang="en-AU" altLang="en-US" sz="2200" dirty="0" err="1" smtClean="0"/>
              <a:t>berarti</a:t>
            </a:r>
            <a:r>
              <a:rPr lang="en-AU" altLang="en-US" sz="2200" dirty="0" smtClean="0"/>
              <a:t> </a:t>
            </a:r>
            <a:r>
              <a:rPr lang="en-AU" altLang="en-US" sz="2200" dirty="0" err="1" smtClean="0"/>
              <a:t>apapun</a:t>
            </a:r>
            <a:r>
              <a:rPr lang="en-AU" altLang="en-US" sz="2200" dirty="0" smtClean="0"/>
              <a:t> </a:t>
            </a:r>
            <a:r>
              <a:rPr lang="en-AU" altLang="en-US" sz="2200" dirty="0" err="1" smtClean="0"/>
              <a:t>hasil</a:t>
            </a:r>
            <a:r>
              <a:rPr lang="en-AU" altLang="en-US" sz="2200" dirty="0" smtClean="0"/>
              <a:t> </a:t>
            </a:r>
            <a:r>
              <a:rPr lang="en-AU" altLang="en-US" sz="2200" dirty="0" err="1" smtClean="0"/>
              <a:t>evaluasi</a:t>
            </a:r>
            <a:r>
              <a:rPr lang="en-AU" altLang="en-US" sz="2200" dirty="0" smtClean="0"/>
              <a:t> </a:t>
            </a:r>
            <a:r>
              <a:rPr lang="en-AU" altLang="en-US" sz="2200" dirty="0" err="1" smtClean="0"/>
              <a:t>kondisi</a:t>
            </a:r>
            <a:r>
              <a:rPr lang="en-AU" altLang="en-US" sz="2200" dirty="0" smtClean="0"/>
              <a:t> (</a:t>
            </a:r>
            <a:r>
              <a:rPr lang="en-AU" altLang="en-US" sz="2200" i="1" dirty="0" smtClean="0"/>
              <a:t>true </a:t>
            </a:r>
            <a:r>
              <a:rPr lang="en-AU" altLang="en-US" sz="2200" i="1" dirty="0" err="1" smtClean="0"/>
              <a:t>atau</a:t>
            </a:r>
            <a:r>
              <a:rPr lang="en-AU" altLang="en-US" sz="2200" i="1" dirty="0" smtClean="0"/>
              <a:t> false</a:t>
            </a:r>
            <a:r>
              <a:rPr lang="en-AU" altLang="en-US" sz="2200" dirty="0" smtClean="0"/>
              <a:t>), statemen2 </a:t>
            </a:r>
            <a:r>
              <a:rPr lang="en-AU" altLang="en-US" sz="2200" dirty="0" err="1" smtClean="0"/>
              <a:t>pasti</a:t>
            </a:r>
            <a:r>
              <a:rPr lang="en-AU" altLang="en-US" sz="2200" dirty="0" smtClean="0"/>
              <a:t> </a:t>
            </a:r>
            <a:r>
              <a:rPr lang="en-AU" altLang="en-US" sz="2200" dirty="0" err="1" smtClean="0"/>
              <a:t>dilakukan</a:t>
            </a:r>
            <a:r>
              <a:rPr lang="en-AU" altLang="en-US" sz="2200" dirty="0" smtClean="0"/>
              <a:t>. </a:t>
            </a:r>
            <a:r>
              <a:rPr lang="en-AU" altLang="en-US" sz="2200" dirty="0" err="1" smtClean="0"/>
              <a:t>Jika</a:t>
            </a:r>
            <a:r>
              <a:rPr lang="en-AU" altLang="en-US" sz="2200" dirty="0" smtClean="0"/>
              <a:t> </a:t>
            </a:r>
            <a:r>
              <a:rPr lang="en-AU" altLang="en-US" sz="2200" dirty="0" err="1" smtClean="0"/>
              <a:t>demikian</a:t>
            </a:r>
            <a:r>
              <a:rPr lang="en-AU" altLang="en-US" sz="2200" dirty="0" smtClean="0"/>
              <a:t>, </a:t>
            </a:r>
            <a:r>
              <a:rPr lang="en-AU" altLang="en-US" sz="2200" dirty="0" err="1" smtClean="0"/>
              <a:t>bentuk</a:t>
            </a:r>
            <a:r>
              <a:rPr lang="en-AU" altLang="en-US" sz="2200" dirty="0" smtClean="0"/>
              <a:t> </a:t>
            </a:r>
            <a:r>
              <a:rPr lang="en-AU" altLang="en-US" sz="2200" dirty="0" err="1" smtClean="0"/>
              <a:t>statemen</a:t>
            </a:r>
            <a:r>
              <a:rPr lang="en-AU" altLang="en-US" sz="2200" dirty="0" smtClean="0"/>
              <a:t> if </a:t>
            </a:r>
            <a:r>
              <a:rPr lang="en-AU" altLang="en-US" sz="2200" dirty="0" err="1" smtClean="0"/>
              <a:t>tersebut</a:t>
            </a:r>
            <a:r>
              <a:rPr lang="en-AU" altLang="en-US" sz="2200" dirty="0" smtClean="0"/>
              <a:t> </a:t>
            </a:r>
            <a:r>
              <a:rPr lang="en-AU" altLang="en-US" sz="2200" dirty="0" err="1" smtClean="0"/>
              <a:t>akan</a:t>
            </a:r>
            <a:r>
              <a:rPr lang="en-AU" altLang="en-US" sz="2200" dirty="0" smtClean="0"/>
              <a:t> </a:t>
            </a:r>
            <a:r>
              <a:rPr lang="en-AU" altLang="en-US" sz="2200" dirty="0" err="1" smtClean="0"/>
              <a:t>lebih</a:t>
            </a:r>
            <a:r>
              <a:rPr lang="en-AU" altLang="en-US" sz="2200" dirty="0" smtClean="0"/>
              <a:t> </a:t>
            </a:r>
            <a:r>
              <a:rPr lang="en-AU" altLang="en-US" sz="2200" dirty="0" err="1" smtClean="0"/>
              <a:t>baik</a:t>
            </a:r>
            <a:r>
              <a:rPr lang="en-AU" altLang="en-US" sz="2200" dirty="0" smtClean="0"/>
              <a:t> </a:t>
            </a:r>
            <a:r>
              <a:rPr lang="en-AU" altLang="en-US" sz="2200" dirty="0" err="1" smtClean="0"/>
              <a:t>jika</a:t>
            </a:r>
            <a:r>
              <a:rPr lang="en-AU" altLang="en-US" sz="2200" dirty="0" smtClean="0"/>
              <a:t> </a:t>
            </a:r>
            <a:r>
              <a:rPr lang="en-AU" altLang="en-US" sz="2200" dirty="0" err="1" smtClean="0"/>
              <a:t>dituliskan</a:t>
            </a:r>
            <a:r>
              <a:rPr lang="en-AU" altLang="en-US" sz="2200" dirty="0" smtClean="0"/>
              <a:t> </a:t>
            </a:r>
            <a:r>
              <a:rPr lang="en-AU" altLang="en-US" sz="2200" dirty="0" err="1" smtClean="0"/>
              <a:t>seperti</a:t>
            </a:r>
            <a:r>
              <a:rPr lang="en-AU" altLang="en-US" sz="2200" dirty="0"/>
              <a:t>:	</a:t>
            </a:r>
            <a:endParaRPr lang="en-AU" altLang="en-US" sz="22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6181220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2286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Bentuk </a:t>
            </a:r>
            <a:r>
              <a:rPr lang="en-US" altLang="en-US" dirty="0" err="1" smtClean="0"/>
              <a:t>statemen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lebih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dari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satu</a:t>
            </a:r>
            <a:r>
              <a:rPr lang="en-US" altLang="en-US" dirty="0" smtClean="0"/>
              <a:t>(2)</a:t>
            </a:r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762000"/>
            <a:ext cx="8229600" cy="5943600"/>
          </a:xfrm>
        </p:spPr>
        <p:txBody>
          <a:bodyPr>
            <a:no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AU" altLang="en-US" sz="3200" dirty="0" smtClean="0"/>
              <a:t>If </a:t>
            </a:r>
            <a:r>
              <a:rPr lang="en-AU" altLang="en-US" sz="3200" dirty="0" err="1" smtClean="0"/>
              <a:t>kondisi</a:t>
            </a:r>
            <a:r>
              <a:rPr lang="en-AU" altLang="en-US" sz="3200" dirty="0" smtClean="0"/>
              <a:t> then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altLang="en-US" sz="3200" dirty="0" smtClean="0"/>
              <a:t>   statemen1;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altLang="en-US" sz="3200" dirty="0" smtClean="0"/>
              <a:t>else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altLang="en-US" sz="3200" dirty="0" smtClean="0"/>
              <a:t>    statemen3;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altLang="en-US" sz="3200" dirty="0" err="1" smtClean="0"/>
              <a:t>endif</a:t>
            </a:r>
            <a:endParaRPr lang="en-AU" altLang="en-US" sz="3200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AU" altLang="en-US" sz="3200" dirty="0" smtClean="0"/>
              <a:t>statemen2;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AU" altLang="en-US" sz="3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AU" altLang="en-US" sz="3200" dirty="0" err="1" smtClean="0"/>
              <a:t>Pada</a:t>
            </a:r>
            <a:r>
              <a:rPr lang="en-AU" altLang="en-US" sz="3200" dirty="0" smtClean="0"/>
              <a:t> </a:t>
            </a:r>
            <a:r>
              <a:rPr lang="en-AU" altLang="en-US" sz="3200" dirty="0" err="1" smtClean="0"/>
              <a:t>bentuk</a:t>
            </a:r>
            <a:r>
              <a:rPr lang="en-AU" altLang="en-US" sz="3200" dirty="0" smtClean="0"/>
              <a:t> </a:t>
            </a:r>
            <a:r>
              <a:rPr lang="en-AU" altLang="en-US" sz="3200" dirty="0" err="1" smtClean="0"/>
              <a:t>ini</a:t>
            </a:r>
            <a:r>
              <a:rPr lang="en-AU" altLang="en-US" sz="3200" dirty="0" smtClean="0"/>
              <a:t> statemen2 </a:t>
            </a:r>
            <a:r>
              <a:rPr lang="en-AU" altLang="en-US" sz="3200" dirty="0" err="1" smtClean="0"/>
              <a:t>dituliskan</a:t>
            </a:r>
            <a:r>
              <a:rPr lang="en-AU" altLang="en-US" sz="3200" dirty="0" smtClean="0"/>
              <a:t> </a:t>
            </a:r>
            <a:r>
              <a:rPr lang="en-AU" altLang="en-US" sz="3200" dirty="0" err="1" smtClean="0"/>
              <a:t>hanya</a:t>
            </a:r>
            <a:r>
              <a:rPr lang="en-AU" altLang="en-US" sz="3200" dirty="0" smtClean="0"/>
              <a:t> </a:t>
            </a:r>
            <a:r>
              <a:rPr lang="en-AU" altLang="en-US" sz="3200" dirty="0" err="1" smtClean="0"/>
              <a:t>sekali</a:t>
            </a:r>
            <a:r>
              <a:rPr lang="en-AU" altLang="en-US" sz="3200" dirty="0" smtClean="0"/>
              <a:t>, </a:t>
            </a:r>
            <a:r>
              <a:rPr lang="en-AU" altLang="en-US" sz="3200" dirty="0" err="1" smtClean="0"/>
              <a:t>yaitu</a:t>
            </a:r>
            <a:r>
              <a:rPr lang="en-AU" altLang="en-US" sz="3200" dirty="0" smtClean="0"/>
              <a:t> di </a:t>
            </a:r>
            <a:r>
              <a:rPr lang="en-AU" altLang="en-US" sz="3200" dirty="0" err="1" smtClean="0"/>
              <a:t>luar</a:t>
            </a:r>
            <a:r>
              <a:rPr lang="en-AU" altLang="en-US" sz="3200" dirty="0" smtClean="0"/>
              <a:t>, </a:t>
            </a:r>
            <a:r>
              <a:rPr lang="en-AU" altLang="en-US" sz="3200" dirty="0" err="1" smtClean="0"/>
              <a:t>setelah</a:t>
            </a:r>
            <a:r>
              <a:rPr lang="en-AU" altLang="en-US" sz="3200" dirty="0" smtClean="0"/>
              <a:t> if.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0064140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0600" y="-228600"/>
            <a:ext cx="7924800" cy="1143000"/>
          </a:xfrm>
        </p:spPr>
        <p:txBody>
          <a:bodyPr/>
          <a:lstStyle/>
          <a:p>
            <a:r>
              <a:rPr lang="en-US" altLang="en-US" dirty="0" err="1" smtClean="0"/>
              <a:t>Pendahuluan</a:t>
            </a:r>
            <a:r>
              <a:rPr lang="en-US" altLang="en-US" dirty="0" smtClean="0"/>
              <a:t> (1)</a:t>
            </a:r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28600" y="685800"/>
            <a:ext cx="8915400" cy="6096000"/>
          </a:xfrm>
        </p:spPr>
        <p:txBody>
          <a:bodyPr>
            <a:noAutofit/>
          </a:bodyPr>
          <a:lstStyle/>
          <a:p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kehidupan</a:t>
            </a:r>
            <a:r>
              <a:rPr lang="en-US" sz="2200" dirty="0"/>
              <a:t> </a:t>
            </a:r>
            <a:r>
              <a:rPr lang="en-US" sz="2200" dirty="0" err="1"/>
              <a:t>sehari-hari</a:t>
            </a:r>
            <a:r>
              <a:rPr lang="en-US" sz="2200" dirty="0"/>
              <a:t> </a:t>
            </a:r>
            <a:r>
              <a:rPr lang="en-US" sz="2200" dirty="0" err="1"/>
              <a:t>pasti</a:t>
            </a:r>
            <a:r>
              <a:rPr lang="en-US" sz="2200" dirty="0"/>
              <a:t> </a:t>
            </a:r>
            <a:r>
              <a:rPr lang="en-US" sz="2200" dirty="0" err="1"/>
              <a:t>kita</a:t>
            </a:r>
            <a:r>
              <a:rPr lang="en-US" sz="2200" dirty="0"/>
              <a:t> </a:t>
            </a:r>
            <a:r>
              <a:rPr lang="en-US" sz="2200" dirty="0" err="1"/>
              <a:t>sering</a:t>
            </a:r>
            <a:r>
              <a:rPr lang="en-US" sz="2200" dirty="0"/>
              <a:t> </a:t>
            </a:r>
            <a:r>
              <a:rPr lang="en-US" sz="2200" dirty="0" err="1" smtClean="0"/>
              <a:t>mengalami</a:t>
            </a:r>
            <a:r>
              <a:rPr lang="en-US" sz="2200" dirty="0" smtClean="0"/>
              <a:t> </a:t>
            </a:r>
            <a:r>
              <a:rPr lang="en-US" sz="2200" dirty="0" err="1"/>
              <a:t>berbagai</a:t>
            </a:r>
            <a:r>
              <a:rPr lang="en-US" sz="2200" dirty="0"/>
              <a:t> </a:t>
            </a:r>
            <a:r>
              <a:rPr lang="en-US" sz="2200" dirty="0" err="1"/>
              <a:t>masalah</a:t>
            </a:r>
            <a:r>
              <a:rPr lang="en-US" sz="2200" dirty="0"/>
              <a:t> </a:t>
            </a:r>
            <a:r>
              <a:rPr lang="en-US" sz="2200" dirty="0" smtClean="0"/>
              <a:t>yang </a:t>
            </a:r>
            <a:r>
              <a:rPr lang="sv-SE" sz="2200" dirty="0" smtClean="0"/>
              <a:t>diharuskan </a:t>
            </a:r>
            <a:r>
              <a:rPr lang="sv-SE" sz="2200" dirty="0"/>
              <a:t>untuk memilih suatu kondisi tertentu. </a:t>
            </a:r>
            <a:endParaRPr lang="sv-SE" sz="2200" dirty="0" smtClean="0"/>
          </a:p>
          <a:p>
            <a:r>
              <a:rPr lang="sv-SE" sz="2200" dirty="0" smtClean="0"/>
              <a:t>Begitu </a:t>
            </a:r>
            <a:r>
              <a:rPr lang="sv-SE" sz="2200" dirty="0"/>
              <a:t>juga dalam pembuatan </a:t>
            </a:r>
            <a:r>
              <a:rPr lang="sv-SE" sz="2200" dirty="0" smtClean="0"/>
              <a:t>program </a:t>
            </a:r>
            <a:r>
              <a:rPr lang="en-US" sz="2200" dirty="0" err="1" smtClean="0"/>
              <a:t>sering</a:t>
            </a:r>
            <a:r>
              <a:rPr lang="en-US" sz="2200" dirty="0" smtClean="0"/>
              <a:t> </a:t>
            </a:r>
            <a:r>
              <a:rPr lang="en-US" sz="2200" dirty="0" err="1"/>
              <a:t>ditemui</a:t>
            </a:r>
            <a:r>
              <a:rPr lang="en-US" sz="2200" dirty="0"/>
              <a:t> </a:t>
            </a:r>
            <a:r>
              <a:rPr lang="en-US" sz="2200" dirty="0" err="1"/>
              <a:t>berbagai</a:t>
            </a:r>
            <a:r>
              <a:rPr lang="en-US" sz="2200" dirty="0"/>
              <a:t> </a:t>
            </a:r>
            <a:r>
              <a:rPr lang="en-US" sz="2200" dirty="0" err="1" smtClean="0"/>
              <a:t>masalah</a:t>
            </a:r>
            <a:r>
              <a:rPr lang="en-US" sz="2200" dirty="0" smtClean="0"/>
              <a:t>, </a:t>
            </a:r>
            <a:r>
              <a:rPr lang="en-US" sz="2200" dirty="0" err="1"/>
              <a:t>salah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masalah</a:t>
            </a:r>
            <a:r>
              <a:rPr lang="en-US" sz="2200" dirty="0"/>
              <a:t> </a:t>
            </a:r>
            <a:r>
              <a:rPr lang="en-US" sz="2200" dirty="0" err="1"/>
              <a:t>tersebut</a:t>
            </a:r>
            <a:r>
              <a:rPr lang="en-US" sz="2200" dirty="0"/>
              <a:t> </a:t>
            </a:r>
            <a:r>
              <a:rPr lang="en-US" sz="2200" dirty="0" err="1"/>
              <a:t>yaitu</a:t>
            </a:r>
            <a:r>
              <a:rPr lang="en-US" sz="2200" dirty="0"/>
              <a:t> proses </a:t>
            </a:r>
            <a:r>
              <a:rPr lang="en-US" sz="2200" dirty="0" err="1" smtClean="0"/>
              <a:t>seleksi-seleksi</a:t>
            </a:r>
            <a:r>
              <a:rPr lang="en-US" sz="2200" dirty="0" smtClean="0"/>
              <a:t> </a:t>
            </a:r>
            <a:r>
              <a:rPr lang="en-US" sz="2200" dirty="0" err="1" smtClean="0"/>
              <a:t>atau</a:t>
            </a:r>
            <a:r>
              <a:rPr lang="en-US" sz="2200" dirty="0" smtClean="0"/>
              <a:t> </a:t>
            </a:r>
            <a:r>
              <a:rPr lang="en-US" sz="2200" dirty="0" err="1" smtClean="0"/>
              <a:t>pemilihan</a:t>
            </a:r>
            <a:r>
              <a:rPr lang="en-US" sz="2200" dirty="0" smtClean="0"/>
              <a:t> </a:t>
            </a:r>
            <a:r>
              <a:rPr lang="en-US" sz="2200" dirty="0" err="1"/>
              <a:t>statemen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biasa</a:t>
            </a:r>
            <a:r>
              <a:rPr lang="en-US" sz="2200" dirty="0"/>
              <a:t> </a:t>
            </a:r>
            <a:r>
              <a:rPr lang="en-US" sz="2200" dirty="0" err="1"/>
              <a:t>disebut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 smtClean="0"/>
              <a:t>percabangan</a:t>
            </a:r>
            <a:r>
              <a:rPr lang="en-US" sz="2200" dirty="0" smtClean="0"/>
              <a:t>/</a:t>
            </a:r>
            <a:r>
              <a:rPr lang="en-US" sz="2200" dirty="0" err="1" smtClean="0"/>
              <a:t>pemilihan</a:t>
            </a:r>
            <a:r>
              <a:rPr lang="en-US" sz="2200" dirty="0" smtClean="0"/>
              <a:t>.</a:t>
            </a:r>
            <a:endParaRPr lang="en-US" sz="2200" dirty="0"/>
          </a:p>
          <a:p>
            <a:r>
              <a:rPr lang="en-US" sz="2200" dirty="0" err="1"/>
              <a:t>Percabangan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pemilihan</a:t>
            </a:r>
            <a:r>
              <a:rPr lang="en-US" sz="2200" dirty="0"/>
              <a:t> </a:t>
            </a:r>
            <a:r>
              <a:rPr lang="en-US" sz="2200" dirty="0" err="1"/>
              <a:t>statemen</a:t>
            </a:r>
            <a:r>
              <a:rPr lang="en-US" sz="2200" dirty="0"/>
              <a:t> yang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dieksekusi</a:t>
            </a:r>
            <a:r>
              <a:rPr lang="en-US" sz="2200" dirty="0"/>
              <a:t> </a:t>
            </a:r>
            <a:r>
              <a:rPr lang="en-US" sz="2200" dirty="0" err="1"/>
              <a:t>dimana</a:t>
            </a:r>
            <a:r>
              <a:rPr lang="en-US" sz="2200" dirty="0"/>
              <a:t> </a:t>
            </a:r>
            <a:r>
              <a:rPr lang="en-US" sz="2200" dirty="0" err="1" smtClean="0"/>
              <a:t>pilihan</a:t>
            </a:r>
            <a:r>
              <a:rPr lang="en-US" sz="2200" dirty="0" smtClean="0"/>
              <a:t> </a:t>
            </a:r>
            <a:r>
              <a:rPr lang="en-US" sz="2200" dirty="0" err="1" smtClean="0"/>
              <a:t>tersebut</a:t>
            </a:r>
            <a:r>
              <a:rPr lang="en-US" sz="2200" dirty="0" smtClean="0"/>
              <a:t> </a:t>
            </a:r>
            <a:r>
              <a:rPr lang="en-US" sz="2200" dirty="0" err="1"/>
              <a:t>didasarkan</a:t>
            </a:r>
            <a:r>
              <a:rPr lang="en-US" sz="2200" dirty="0"/>
              <a:t> </a:t>
            </a:r>
            <a:r>
              <a:rPr lang="en-US" sz="2200" dirty="0" err="1"/>
              <a:t>atas</a:t>
            </a:r>
            <a:r>
              <a:rPr lang="en-US" sz="2200" dirty="0"/>
              <a:t> </a:t>
            </a:r>
            <a:r>
              <a:rPr lang="en-US" sz="2200" dirty="0" err="1"/>
              <a:t>kondisi</a:t>
            </a:r>
            <a:r>
              <a:rPr lang="en-US" sz="2200" dirty="0"/>
              <a:t> </a:t>
            </a:r>
            <a:r>
              <a:rPr lang="en-US" sz="2200" dirty="0" err="1"/>
              <a:t>tertentu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mengarahkan</a:t>
            </a:r>
            <a:r>
              <a:rPr lang="en-US" sz="2200" dirty="0"/>
              <a:t> </a:t>
            </a:r>
            <a:r>
              <a:rPr lang="en-US" sz="2200" dirty="0" err="1"/>
              <a:t>perjalanan</a:t>
            </a:r>
            <a:r>
              <a:rPr lang="en-US" sz="2200" dirty="0"/>
              <a:t> </a:t>
            </a:r>
            <a:r>
              <a:rPr lang="en-US" sz="2200" dirty="0" err="1"/>
              <a:t>suatu</a:t>
            </a:r>
            <a:r>
              <a:rPr lang="en-US" sz="2200" dirty="0"/>
              <a:t> proses. </a:t>
            </a:r>
            <a:endParaRPr lang="en-US" sz="2200" dirty="0" smtClean="0"/>
          </a:p>
          <a:p>
            <a:r>
              <a:rPr lang="en-US" sz="2200" dirty="0" err="1" smtClean="0"/>
              <a:t>Artinya</a:t>
            </a:r>
            <a:r>
              <a:rPr lang="en-US" sz="2200" dirty="0" smtClean="0"/>
              <a:t> </a:t>
            </a:r>
            <a:r>
              <a:rPr lang="en-US" sz="2200" dirty="0" err="1" smtClean="0"/>
              <a:t>statemen</a:t>
            </a:r>
            <a:r>
              <a:rPr lang="en-US" sz="2200" dirty="0" smtClean="0"/>
              <a:t> </a:t>
            </a:r>
            <a:r>
              <a:rPr lang="en-US" sz="2200" dirty="0"/>
              <a:t>yang </a:t>
            </a:r>
            <a:r>
              <a:rPr lang="en-US" sz="2200" dirty="0" err="1"/>
              <a:t>terdapat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blok</a:t>
            </a:r>
            <a:r>
              <a:rPr lang="en-US" sz="2200" dirty="0"/>
              <a:t> </a:t>
            </a:r>
            <a:r>
              <a:rPr lang="en-US" sz="2200" dirty="0" err="1"/>
              <a:t>percabangan</a:t>
            </a:r>
            <a:r>
              <a:rPr lang="en-US" sz="2200" dirty="0"/>
              <a:t>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dieksekusi</a:t>
            </a:r>
            <a:r>
              <a:rPr lang="en-US" sz="2200" dirty="0"/>
              <a:t> </a:t>
            </a: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kondisi</a:t>
            </a:r>
            <a:r>
              <a:rPr lang="en-US" sz="2200" dirty="0"/>
              <a:t> </a:t>
            </a:r>
            <a:r>
              <a:rPr lang="en-US" sz="2200" dirty="0" smtClean="0"/>
              <a:t>yang </a:t>
            </a:r>
            <a:r>
              <a:rPr lang="en-US" sz="2200" dirty="0" err="1" smtClean="0"/>
              <a:t>didefinisikan</a:t>
            </a:r>
            <a:r>
              <a:rPr lang="en-US" sz="2200" dirty="0" smtClean="0"/>
              <a:t> </a:t>
            </a:r>
            <a:r>
              <a:rPr lang="en-US" sz="2200" dirty="0" err="1"/>
              <a:t>terpenuhi</a:t>
            </a:r>
            <a:r>
              <a:rPr lang="en-US" sz="2200" dirty="0"/>
              <a:t> (</a:t>
            </a:r>
            <a:r>
              <a:rPr lang="en-US" sz="2200" dirty="0" err="1"/>
              <a:t>bernilai</a:t>
            </a:r>
            <a:r>
              <a:rPr lang="en-US" sz="2200" dirty="0"/>
              <a:t> </a:t>
            </a:r>
            <a:r>
              <a:rPr lang="en-US" sz="2200" dirty="0" err="1"/>
              <a:t>benar</a:t>
            </a:r>
            <a:r>
              <a:rPr lang="en-US" sz="2200" dirty="0"/>
              <a:t>) </a:t>
            </a:r>
            <a:r>
              <a:rPr lang="en-US" sz="2200" dirty="0" err="1"/>
              <a:t>tetapi</a:t>
            </a:r>
            <a:r>
              <a:rPr lang="en-US" sz="2200" dirty="0"/>
              <a:t> </a:t>
            </a: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kondisi</a:t>
            </a:r>
            <a:r>
              <a:rPr lang="en-US" sz="2200" dirty="0"/>
              <a:t> </a:t>
            </a:r>
            <a:r>
              <a:rPr lang="en-US" sz="2200" dirty="0" err="1"/>
              <a:t>tersebut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terpenuhi</a:t>
            </a:r>
            <a:r>
              <a:rPr lang="en-US" sz="2200" dirty="0"/>
              <a:t> (</a:t>
            </a:r>
            <a:r>
              <a:rPr lang="en-US" sz="2200" dirty="0" err="1" smtClean="0"/>
              <a:t>bernilai</a:t>
            </a:r>
            <a:r>
              <a:rPr lang="en-US" sz="2200" dirty="0" smtClean="0"/>
              <a:t> </a:t>
            </a:r>
            <a:r>
              <a:rPr lang="sv-SE" sz="2200" dirty="0" smtClean="0"/>
              <a:t>salah</a:t>
            </a:r>
            <a:r>
              <a:rPr lang="sv-SE" sz="2200" dirty="0"/>
              <a:t>) maka statemen tersebut tidak akan dieksekusi atau diabaikan oleh compiler</a:t>
            </a:r>
            <a:r>
              <a:rPr lang="sv-SE" sz="2200" dirty="0" smtClean="0"/>
              <a:t>.</a:t>
            </a:r>
          </a:p>
          <a:p>
            <a:r>
              <a:rPr lang="en-US" sz="2200" dirty="0" err="1"/>
              <a:t>Penyeleksian</a:t>
            </a:r>
            <a:r>
              <a:rPr lang="en-US" sz="2200" dirty="0"/>
              <a:t> </a:t>
            </a:r>
            <a:r>
              <a:rPr lang="en-US" sz="2200" dirty="0" err="1"/>
              <a:t>kondisi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diibaratkan</a:t>
            </a:r>
            <a:r>
              <a:rPr lang="en-US" sz="2200" dirty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katup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kran</a:t>
            </a:r>
            <a:r>
              <a:rPr lang="en-US" sz="2200" dirty="0"/>
              <a:t> yang </a:t>
            </a:r>
            <a:r>
              <a:rPr lang="en-US" sz="2200" dirty="0" err="1"/>
              <a:t>mengatur</a:t>
            </a:r>
            <a:r>
              <a:rPr lang="en-US" sz="2200" dirty="0"/>
              <a:t> </a:t>
            </a:r>
            <a:r>
              <a:rPr lang="en-US" sz="2200" dirty="0" err="1" smtClean="0"/>
              <a:t>jalannya</a:t>
            </a:r>
            <a:r>
              <a:rPr lang="en-US" sz="2200" dirty="0" smtClean="0"/>
              <a:t> air</a:t>
            </a:r>
            <a:r>
              <a:rPr lang="en-US" sz="2200" dirty="0"/>
              <a:t>. </a:t>
            </a:r>
            <a:r>
              <a:rPr lang="en-US" sz="2200" dirty="0" err="1"/>
              <a:t>Bila</a:t>
            </a:r>
            <a:r>
              <a:rPr lang="en-US" sz="2200" dirty="0"/>
              <a:t> </a:t>
            </a:r>
            <a:r>
              <a:rPr lang="en-US" sz="2200" dirty="0" err="1"/>
              <a:t>katup</a:t>
            </a:r>
            <a:r>
              <a:rPr lang="en-US" sz="2200" dirty="0"/>
              <a:t> </a:t>
            </a:r>
            <a:r>
              <a:rPr lang="en-US" sz="2200" dirty="0" err="1"/>
              <a:t>terbuka</a:t>
            </a:r>
            <a:r>
              <a:rPr lang="en-US" sz="2200" dirty="0"/>
              <a:t> </a:t>
            </a:r>
            <a:r>
              <a:rPr lang="en-US" sz="2200" dirty="0" err="1"/>
              <a:t>maka</a:t>
            </a:r>
            <a:r>
              <a:rPr lang="en-US" sz="2200" dirty="0"/>
              <a:t> air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mengalir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sebaliknya</a:t>
            </a:r>
            <a:r>
              <a:rPr lang="en-US" sz="2200" dirty="0"/>
              <a:t> </a:t>
            </a:r>
            <a:r>
              <a:rPr lang="en-US" sz="2200" dirty="0" err="1"/>
              <a:t>bila</a:t>
            </a:r>
            <a:r>
              <a:rPr lang="en-US" sz="2200" dirty="0"/>
              <a:t> </a:t>
            </a:r>
            <a:r>
              <a:rPr lang="en-US" sz="2200" dirty="0" err="1"/>
              <a:t>katup</a:t>
            </a:r>
            <a:r>
              <a:rPr lang="en-US" sz="2200" dirty="0"/>
              <a:t> </a:t>
            </a:r>
            <a:r>
              <a:rPr lang="en-US" sz="2200" dirty="0" err="1"/>
              <a:t>tertutup</a:t>
            </a:r>
            <a:r>
              <a:rPr lang="en-US" sz="2200" dirty="0"/>
              <a:t> air </a:t>
            </a:r>
            <a:r>
              <a:rPr lang="en-US" sz="2200" dirty="0" err="1" smtClean="0"/>
              <a:t>tidak</a:t>
            </a:r>
            <a:r>
              <a:rPr lang="en-US" sz="2200" dirty="0" smtClean="0"/>
              <a:t> </a:t>
            </a:r>
            <a:r>
              <a:rPr lang="sv-SE" sz="2200" dirty="0" smtClean="0"/>
              <a:t>akan </a:t>
            </a:r>
            <a:r>
              <a:rPr lang="sv-SE" sz="2200" dirty="0"/>
              <a:t>mengalir atau akan mengalir melalui tempat lain.</a:t>
            </a:r>
            <a:endParaRPr lang="id-ID" altLang="en-US" sz="22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0974704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81000" y="-228600"/>
            <a:ext cx="8763000" cy="1143000"/>
          </a:xfrm>
        </p:spPr>
        <p:txBody>
          <a:bodyPr>
            <a:normAutofit/>
          </a:bodyPr>
          <a:lstStyle/>
          <a:p>
            <a:r>
              <a:rPr lang="en-US" altLang="en-US" dirty="0" err="1" smtClean="0"/>
              <a:t>statemen</a:t>
            </a:r>
            <a:r>
              <a:rPr lang="en-US" altLang="en-US" dirty="0" smtClean="0"/>
              <a:t> if </a:t>
            </a:r>
            <a:r>
              <a:rPr lang="en-US" altLang="en-US" dirty="0" err="1" smtClean="0"/>
              <a:t>tersarang</a:t>
            </a:r>
            <a:r>
              <a:rPr lang="en-US" altLang="en-US" dirty="0" smtClean="0"/>
              <a:t> (1)</a:t>
            </a:r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762000"/>
            <a:ext cx="8229600" cy="5943600"/>
          </a:xfrm>
        </p:spPr>
        <p:txBody>
          <a:bodyPr>
            <a:no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AU" altLang="en-US" sz="3200" dirty="0" err="1" smtClean="0"/>
              <a:t>Statemen</a:t>
            </a:r>
            <a:r>
              <a:rPr lang="en-AU" altLang="en-US" sz="3200" dirty="0" smtClean="0"/>
              <a:t> if yang </a:t>
            </a:r>
            <a:r>
              <a:rPr lang="en-AU" altLang="en-US" sz="3200" dirty="0" err="1" smtClean="0"/>
              <a:t>terkandung</a:t>
            </a:r>
            <a:r>
              <a:rPr lang="en-AU" altLang="en-US" sz="3200" dirty="0" smtClean="0"/>
              <a:t> </a:t>
            </a:r>
            <a:r>
              <a:rPr lang="en-AU" altLang="en-US" sz="3200" dirty="0" err="1" smtClean="0"/>
              <a:t>pada</a:t>
            </a:r>
            <a:r>
              <a:rPr lang="en-AU" altLang="en-US" sz="3200" dirty="0" smtClean="0"/>
              <a:t> </a:t>
            </a:r>
            <a:r>
              <a:rPr lang="en-AU" altLang="en-US" sz="3200" dirty="0" err="1" smtClean="0"/>
              <a:t>statemen</a:t>
            </a:r>
            <a:r>
              <a:rPr lang="en-AU" altLang="en-US" sz="3200" dirty="0" smtClean="0"/>
              <a:t> if yang lain, yang </a:t>
            </a:r>
            <a:r>
              <a:rPr lang="en-AU" altLang="en-US" sz="3200" dirty="0" err="1" smtClean="0"/>
              <a:t>lebih</a:t>
            </a:r>
            <a:r>
              <a:rPr lang="en-AU" altLang="en-US" sz="3200" dirty="0" smtClean="0"/>
              <a:t> </a:t>
            </a:r>
            <a:r>
              <a:rPr lang="en-AU" altLang="en-US" sz="3200" dirty="0" err="1" smtClean="0"/>
              <a:t>atas</a:t>
            </a:r>
            <a:r>
              <a:rPr lang="en-AU" altLang="en-US" sz="3200" dirty="0" smtClean="0"/>
              <a:t>, </a:t>
            </a:r>
            <a:r>
              <a:rPr lang="en-AU" altLang="en-US" sz="3200" dirty="0" err="1" smtClean="0"/>
              <a:t>disebut</a:t>
            </a:r>
            <a:r>
              <a:rPr lang="en-AU" altLang="en-US" sz="3200" dirty="0" smtClean="0"/>
              <a:t> </a:t>
            </a:r>
            <a:r>
              <a:rPr lang="en-AU" altLang="en-US" sz="3200" dirty="0" err="1" smtClean="0"/>
              <a:t>dengan</a:t>
            </a:r>
            <a:r>
              <a:rPr lang="en-AU" altLang="en-US" sz="3200" dirty="0" smtClean="0"/>
              <a:t> </a:t>
            </a:r>
            <a:r>
              <a:rPr lang="en-AU" altLang="en-US" sz="3200" dirty="0" err="1" smtClean="0"/>
              <a:t>statemen</a:t>
            </a:r>
            <a:r>
              <a:rPr lang="en-AU" altLang="en-US" sz="3200" dirty="0" smtClean="0"/>
              <a:t> if </a:t>
            </a:r>
            <a:r>
              <a:rPr lang="en-AU" altLang="en-US" sz="3200" dirty="0" err="1" smtClean="0"/>
              <a:t>tersarang</a:t>
            </a:r>
            <a:r>
              <a:rPr lang="en-AU" altLang="en-US" sz="3200" dirty="0" smtClean="0"/>
              <a:t> (</a:t>
            </a:r>
            <a:r>
              <a:rPr lang="en-AU" altLang="en-US" sz="3200" i="1" dirty="0" smtClean="0"/>
              <a:t>nested if</a:t>
            </a:r>
            <a:r>
              <a:rPr lang="en-AU" altLang="en-US" sz="3200" dirty="0" smtClean="0"/>
              <a:t>). Hal </a:t>
            </a:r>
            <a:r>
              <a:rPr lang="en-AU" altLang="en-US" sz="3200" dirty="0" err="1" smtClean="0"/>
              <a:t>ini</a:t>
            </a:r>
            <a:r>
              <a:rPr lang="en-AU" altLang="en-US" sz="3200" dirty="0" smtClean="0"/>
              <a:t> </a:t>
            </a:r>
            <a:r>
              <a:rPr lang="en-AU" altLang="en-US" sz="3200" dirty="0" err="1" smtClean="0"/>
              <a:t>mungkin</a:t>
            </a:r>
            <a:r>
              <a:rPr lang="en-AU" altLang="en-US" sz="3200" dirty="0" smtClean="0"/>
              <a:t> </a:t>
            </a:r>
            <a:r>
              <a:rPr lang="en-AU" altLang="en-US" sz="3200" dirty="0" err="1" smtClean="0"/>
              <a:t>terjadi</a:t>
            </a:r>
            <a:r>
              <a:rPr lang="en-AU" altLang="en-US" sz="3200" dirty="0" smtClean="0"/>
              <a:t> </a:t>
            </a:r>
            <a:r>
              <a:rPr lang="en-AU" altLang="en-US" sz="3200" dirty="0" err="1" smtClean="0"/>
              <a:t>jika</a:t>
            </a:r>
            <a:r>
              <a:rPr lang="en-AU" altLang="en-US" sz="3200" dirty="0" smtClean="0"/>
              <a:t> </a:t>
            </a:r>
            <a:r>
              <a:rPr lang="en-AU" altLang="en-US" sz="3200" dirty="0" err="1" smtClean="0"/>
              <a:t>statemen</a:t>
            </a:r>
            <a:r>
              <a:rPr lang="en-AU" altLang="en-US" sz="3200" dirty="0" smtClean="0"/>
              <a:t> yang </a:t>
            </a:r>
            <a:r>
              <a:rPr lang="en-AU" altLang="en-US" sz="3200" dirty="0" err="1" smtClean="0"/>
              <a:t>seharusnya</a:t>
            </a:r>
            <a:r>
              <a:rPr lang="en-AU" altLang="en-US" sz="3200" dirty="0" smtClean="0"/>
              <a:t> </a:t>
            </a:r>
            <a:r>
              <a:rPr lang="en-AU" altLang="en-US" sz="3200" dirty="0" err="1" smtClean="0"/>
              <a:t>dijalankan</a:t>
            </a:r>
            <a:r>
              <a:rPr lang="en-AU" altLang="en-US" sz="3200" dirty="0" smtClean="0"/>
              <a:t> </a:t>
            </a:r>
            <a:r>
              <a:rPr lang="en-AU" altLang="en-US" sz="3200" dirty="0" err="1" smtClean="0"/>
              <a:t>setelah</a:t>
            </a:r>
            <a:r>
              <a:rPr lang="en-AU" altLang="en-US" sz="3200" dirty="0" smtClean="0"/>
              <a:t> </a:t>
            </a:r>
            <a:r>
              <a:rPr lang="en-AU" altLang="en-US" sz="3200" dirty="0" err="1" smtClean="0"/>
              <a:t>pemeriksaan</a:t>
            </a:r>
            <a:r>
              <a:rPr lang="en-AU" altLang="en-US" sz="3200" dirty="0" smtClean="0"/>
              <a:t> </a:t>
            </a:r>
            <a:r>
              <a:rPr lang="en-AU" altLang="en-US" sz="3200" dirty="0" err="1" smtClean="0"/>
              <a:t>kondisi</a:t>
            </a:r>
            <a:r>
              <a:rPr lang="en-AU" altLang="en-US" sz="3200" dirty="0" smtClean="0"/>
              <a:t> </a:t>
            </a:r>
            <a:r>
              <a:rPr lang="en-AU" altLang="en-US" sz="3200" dirty="0" err="1" smtClean="0"/>
              <a:t>atau</a:t>
            </a:r>
            <a:r>
              <a:rPr lang="en-AU" altLang="en-US" sz="3200" dirty="0" smtClean="0"/>
              <a:t> </a:t>
            </a:r>
            <a:r>
              <a:rPr lang="en-AU" altLang="en-US" sz="3200" dirty="0" err="1" smtClean="0"/>
              <a:t>ekspresi</a:t>
            </a:r>
            <a:r>
              <a:rPr lang="en-AU" altLang="en-US" sz="3200" dirty="0" smtClean="0"/>
              <a:t> </a:t>
            </a:r>
            <a:r>
              <a:rPr lang="en-AU" altLang="en-US" sz="3200" dirty="0" err="1" smtClean="0"/>
              <a:t>boolean</a:t>
            </a:r>
            <a:r>
              <a:rPr lang="en-AU" altLang="en-US" sz="3200" dirty="0" smtClean="0"/>
              <a:t>, </a:t>
            </a:r>
            <a:r>
              <a:rPr lang="en-AU" altLang="en-US" sz="3200" dirty="0" err="1" smtClean="0"/>
              <a:t>tidak</a:t>
            </a:r>
            <a:r>
              <a:rPr lang="en-AU" altLang="en-US" sz="3200" dirty="0" smtClean="0"/>
              <a:t> </a:t>
            </a:r>
            <a:r>
              <a:rPr lang="en-AU" altLang="en-US" sz="3200" dirty="0" err="1" smtClean="0"/>
              <a:t>dapat</a:t>
            </a:r>
            <a:r>
              <a:rPr lang="en-AU" altLang="en-US" sz="3200" dirty="0" smtClean="0"/>
              <a:t> </a:t>
            </a:r>
            <a:r>
              <a:rPr lang="en-AU" altLang="en-US" sz="3200" dirty="0" err="1" smtClean="0"/>
              <a:t>langsung</a:t>
            </a:r>
            <a:r>
              <a:rPr lang="en-AU" altLang="en-US" sz="3200" dirty="0" smtClean="0"/>
              <a:t> </a:t>
            </a:r>
            <a:r>
              <a:rPr lang="en-AU" altLang="en-US" sz="3200" dirty="0" err="1" smtClean="0"/>
              <a:t>dijalankan</a:t>
            </a:r>
            <a:r>
              <a:rPr lang="en-AU" altLang="en-US" sz="3200" dirty="0" smtClean="0"/>
              <a:t> </a:t>
            </a:r>
            <a:r>
              <a:rPr lang="en-AU" altLang="en-US" sz="3200" dirty="0" err="1" smtClean="0"/>
              <a:t>karena</a:t>
            </a:r>
            <a:r>
              <a:rPr lang="en-AU" altLang="en-US" sz="3200" dirty="0" smtClean="0"/>
              <a:t> </a:t>
            </a:r>
            <a:r>
              <a:rPr lang="en-AU" altLang="en-US" sz="3200" dirty="0" err="1" smtClean="0"/>
              <a:t>harus</a:t>
            </a:r>
            <a:r>
              <a:rPr lang="en-AU" altLang="en-US" sz="3200" dirty="0" smtClean="0"/>
              <a:t> </a:t>
            </a:r>
            <a:r>
              <a:rPr lang="en-AU" altLang="en-US" sz="3200" dirty="0" err="1" smtClean="0"/>
              <a:t>memeriksa</a:t>
            </a:r>
            <a:r>
              <a:rPr lang="en-AU" altLang="en-US" sz="3200" dirty="0" smtClean="0"/>
              <a:t> </a:t>
            </a:r>
            <a:r>
              <a:rPr lang="en-AU" altLang="en-US" sz="3200" dirty="0" err="1" smtClean="0"/>
              <a:t>kondisi</a:t>
            </a:r>
            <a:r>
              <a:rPr lang="en-AU" altLang="en-US" sz="3200" dirty="0" smtClean="0"/>
              <a:t> </a:t>
            </a:r>
            <a:r>
              <a:rPr lang="en-AU" altLang="en-US" sz="3200" dirty="0" err="1" smtClean="0"/>
              <a:t>atau</a:t>
            </a:r>
            <a:r>
              <a:rPr lang="en-AU" altLang="en-US" sz="3200" dirty="0" smtClean="0"/>
              <a:t> </a:t>
            </a:r>
            <a:r>
              <a:rPr lang="en-AU" altLang="en-US" sz="3200" dirty="0" err="1" smtClean="0"/>
              <a:t>ekspresi</a:t>
            </a:r>
            <a:r>
              <a:rPr lang="en-AU" altLang="en-US" sz="3200" dirty="0" smtClean="0"/>
              <a:t> </a:t>
            </a:r>
            <a:r>
              <a:rPr lang="en-AU" altLang="en-US" sz="3200" dirty="0" err="1" smtClean="0"/>
              <a:t>boolean</a:t>
            </a:r>
            <a:r>
              <a:rPr lang="en-AU" altLang="en-US" sz="3200" dirty="0" smtClean="0"/>
              <a:t> yang lain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6652459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81000" y="-228600"/>
            <a:ext cx="8763000" cy="1143000"/>
          </a:xfrm>
        </p:spPr>
        <p:txBody>
          <a:bodyPr>
            <a:normAutofit/>
          </a:bodyPr>
          <a:lstStyle/>
          <a:p>
            <a:r>
              <a:rPr lang="en-US" altLang="en-US" dirty="0" err="1" smtClean="0"/>
              <a:t>statemen</a:t>
            </a:r>
            <a:r>
              <a:rPr lang="en-US" altLang="en-US" dirty="0" smtClean="0"/>
              <a:t> if </a:t>
            </a:r>
            <a:r>
              <a:rPr lang="en-US" altLang="en-US" dirty="0" err="1" smtClean="0"/>
              <a:t>tersarang</a:t>
            </a:r>
            <a:r>
              <a:rPr lang="en-US" altLang="en-US" dirty="0" smtClean="0"/>
              <a:t>(2)</a:t>
            </a:r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762000"/>
            <a:ext cx="8229600" cy="5943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Bentuk </a:t>
            </a:r>
            <a:r>
              <a:rPr lang="en-US" sz="2400" dirty="0" err="1"/>
              <a:t>umum</a:t>
            </a:r>
            <a:r>
              <a:rPr lang="en-US" sz="2400" dirty="0"/>
              <a:t> 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IF kondisi1 THEN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Begin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 IF </a:t>
            </a:r>
            <a:r>
              <a:rPr lang="en-US" sz="2400" dirty="0"/>
              <a:t>kondisi2 THEN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	Statemen1 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 ELSE 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       Statemen2 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 End </a:t>
            </a:r>
            <a:r>
              <a:rPr lang="en-US" sz="2400" dirty="0"/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bentuknya</a:t>
            </a:r>
            <a:r>
              <a:rPr lang="en-US" sz="2400" dirty="0"/>
              <a:t> 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IF kondisi1 THEN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 IF </a:t>
            </a:r>
            <a:r>
              <a:rPr lang="en-US" sz="2400" dirty="0"/>
              <a:t>kondisi2 THEN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	Statemen1 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 ELSE 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	Statemen2 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ELSE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  Statemen3</a:t>
            </a:r>
            <a:r>
              <a:rPr lang="en-US" sz="2400" dirty="0"/>
              <a:t>;</a:t>
            </a:r>
            <a:endParaRPr lang="en-AU" altLang="en-US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0483860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81000" y="-228600"/>
            <a:ext cx="8763000" cy="1143000"/>
          </a:xfrm>
        </p:spPr>
        <p:txBody>
          <a:bodyPr>
            <a:normAutofit/>
          </a:bodyPr>
          <a:lstStyle/>
          <a:p>
            <a:r>
              <a:rPr lang="en-US" altLang="en-US" dirty="0" err="1" smtClean="0"/>
              <a:t>statemen</a:t>
            </a:r>
            <a:r>
              <a:rPr lang="en-US" altLang="en-US" dirty="0" smtClean="0"/>
              <a:t> if </a:t>
            </a:r>
            <a:r>
              <a:rPr lang="en-US" altLang="en-US" dirty="0" err="1" smtClean="0"/>
              <a:t>tersarang</a:t>
            </a:r>
            <a:r>
              <a:rPr lang="en-US" altLang="en-US" dirty="0" smtClean="0"/>
              <a:t>(3)</a:t>
            </a:r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762000"/>
            <a:ext cx="8229600" cy="5943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2400" dirty="0"/>
              <a:t>IF </a:t>
            </a:r>
            <a:r>
              <a:rPr lang="en-AU" sz="2400" dirty="0" err="1"/>
              <a:t>kondisi</a:t>
            </a:r>
            <a:r>
              <a:rPr lang="en-AU" sz="2400" dirty="0"/>
              <a:t> THEN-1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  IF </a:t>
            </a:r>
            <a:r>
              <a:rPr lang="en-AU" sz="2400" dirty="0" err="1"/>
              <a:t>kondisi</a:t>
            </a:r>
            <a:r>
              <a:rPr lang="en-AU" sz="2400" dirty="0"/>
              <a:t> THEN-2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      ...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	IF </a:t>
            </a:r>
            <a:r>
              <a:rPr lang="en-AU" sz="2400" dirty="0" err="1"/>
              <a:t>kondisi</a:t>
            </a:r>
            <a:r>
              <a:rPr lang="en-AU" sz="2400" dirty="0"/>
              <a:t> THEN-n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            Pernyataan-n1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	ELSE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	     Pernyataan-n2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	 ...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  ELSE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	Pernyataan-2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/>
              <a:t>ELSE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    pernyataan-1</a:t>
            </a:r>
            <a:r>
              <a:rPr lang="en-AU" sz="2400" dirty="0"/>
              <a:t>;</a:t>
            </a:r>
            <a:endParaRPr lang="en-AU" altLang="en-US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1269161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153400" cy="4572000"/>
          </a:xfrm>
        </p:spPr>
        <p:txBody>
          <a:bodyPr/>
          <a:lstStyle/>
          <a:p>
            <a:pPr algn="just">
              <a:defRPr/>
            </a:pPr>
            <a:r>
              <a:rPr lang="en-US" sz="2800" dirty="0" err="1" smtClean="0"/>
              <a:t>Aturan</a:t>
            </a:r>
            <a:r>
              <a:rPr lang="en-US" sz="2800" dirty="0" smtClean="0"/>
              <a:t> </a:t>
            </a:r>
            <a:r>
              <a:rPr lang="en-US" sz="2800" dirty="0" err="1" smtClean="0"/>
              <a:t>kelulusan</a:t>
            </a:r>
            <a:r>
              <a:rPr lang="en-US" sz="2800" dirty="0" smtClean="0"/>
              <a:t> </a:t>
            </a:r>
            <a:r>
              <a:rPr lang="en-US" sz="2800" dirty="0" err="1" smtClean="0"/>
              <a:t>mahasiswa</a:t>
            </a:r>
            <a:r>
              <a:rPr lang="en-US" sz="2800" dirty="0" smtClean="0"/>
              <a:t>/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matakuliah</a:t>
            </a:r>
            <a:r>
              <a:rPr lang="en-US" sz="2800" dirty="0" smtClean="0"/>
              <a:t> </a:t>
            </a:r>
            <a:r>
              <a:rPr lang="en-US" sz="2800" dirty="0" err="1" smtClean="0"/>
              <a:t>Pemrograman</a:t>
            </a:r>
            <a:r>
              <a:rPr lang="en-US" sz="2800" dirty="0" smtClean="0"/>
              <a:t> Web </a:t>
            </a:r>
            <a:r>
              <a:rPr lang="en-US" sz="2800" dirty="0" err="1" smtClean="0"/>
              <a:t>diterapkan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berikut</a:t>
            </a:r>
            <a:r>
              <a:rPr lang="en-US" sz="2800" dirty="0" smtClean="0"/>
              <a:t> :</a:t>
            </a:r>
          </a:p>
          <a:p>
            <a:pPr marL="639763" indent="-374650" algn="just">
              <a:buFont typeface="Wingdings" pitchFamily="2" charset="2"/>
              <a:buChar char="Ø"/>
              <a:defRPr/>
            </a:pP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ujian</a:t>
            </a:r>
            <a:r>
              <a:rPr lang="en-US" sz="2800" dirty="0" smtClean="0"/>
              <a:t> </a:t>
            </a:r>
            <a:r>
              <a:rPr lang="en-US" sz="2800" dirty="0" err="1" smtClean="0"/>
              <a:t>tengah</a:t>
            </a:r>
            <a:r>
              <a:rPr lang="en-US" sz="2800" dirty="0" smtClean="0"/>
              <a:t> semester (UTS)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besar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70, </a:t>
            </a:r>
            <a:r>
              <a:rPr lang="en-US" sz="2800" dirty="0" err="1" smtClean="0"/>
              <a:t>maka</a:t>
            </a:r>
            <a:r>
              <a:rPr lang="en-US" sz="2800" dirty="0" smtClean="0"/>
              <a:t> </a:t>
            </a:r>
            <a:r>
              <a:rPr lang="en-US" sz="2800" dirty="0" err="1" smtClean="0"/>
              <a:t>mahasiswa</a:t>
            </a:r>
            <a:r>
              <a:rPr lang="en-US" sz="2800" dirty="0" smtClean="0"/>
              <a:t>/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 err="1" smtClean="0"/>
              <a:t>dinyatakan</a:t>
            </a:r>
            <a:r>
              <a:rPr lang="en-US" sz="2800" dirty="0" smtClean="0"/>
              <a:t> lulus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Akhir</a:t>
            </a:r>
            <a:r>
              <a:rPr lang="en-US" sz="2800" dirty="0" smtClean="0"/>
              <a:t> </a:t>
            </a:r>
            <a:r>
              <a:rPr lang="en-US" sz="2800" dirty="0" err="1" smtClean="0"/>
              <a:t>sama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UTS.</a:t>
            </a:r>
          </a:p>
          <a:p>
            <a:pPr marL="639763" indent="-374650" algn="just">
              <a:buFont typeface="Wingdings" pitchFamily="2" charset="2"/>
              <a:buChar char="Ø"/>
              <a:defRPr/>
            </a:pP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UTS </a:t>
            </a:r>
            <a:r>
              <a:rPr lang="en-US" sz="2800" dirty="0" err="1" smtClean="0"/>
              <a:t>kurang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sama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70 </a:t>
            </a:r>
            <a:r>
              <a:rPr lang="en-US" sz="2800" dirty="0" err="1" smtClean="0"/>
              <a:t>maka</a:t>
            </a:r>
            <a:r>
              <a:rPr lang="en-US" sz="2800" dirty="0" smtClean="0"/>
              <a:t> </a:t>
            </a:r>
            <a:r>
              <a:rPr lang="en-US" sz="2800" dirty="0" err="1" smtClean="0"/>
              <a:t>mahasiswa</a:t>
            </a:r>
            <a:r>
              <a:rPr lang="en-US" sz="2800" dirty="0" smtClean="0"/>
              <a:t>/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 err="1" smtClean="0"/>
              <a:t>dinyatakan</a:t>
            </a:r>
            <a:r>
              <a:rPr lang="en-US" sz="2800" dirty="0" smtClean="0"/>
              <a:t> lulus </a:t>
            </a: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Akhir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besar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sama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60 </a:t>
            </a:r>
            <a:r>
              <a:rPr lang="en-US" sz="2800" dirty="0" err="1" smtClean="0"/>
              <a:t>dimana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Akhir</a:t>
            </a:r>
            <a:r>
              <a:rPr lang="en-US" sz="2800" dirty="0" smtClean="0"/>
              <a:t> = (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fr-FR" sz="2800" dirty="0" smtClean="0"/>
              <a:t>UTS x 40%) + (</a:t>
            </a:r>
            <a:r>
              <a:rPr lang="fr-FR" sz="2800" dirty="0" err="1" smtClean="0"/>
              <a:t>nilai</a:t>
            </a:r>
            <a:r>
              <a:rPr lang="fr-FR" sz="2800" dirty="0" smtClean="0"/>
              <a:t> UAS x 60%).</a:t>
            </a:r>
            <a:endParaRPr lang="en-US" sz="28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-7620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en-US" sz="3600" dirty="0" err="1" smtClean="0"/>
              <a:t>statemen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Pemilihan</a:t>
            </a:r>
            <a:r>
              <a:rPr lang="en-US" altLang="en-US" sz="3600" dirty="0"/>
              <a:t> (if) </a:t>
            </a:r>
            <a:r>
              <a:rPr lang="en-US" altLang="en-US" sz="3600" dirty="0" err="1"/>
              <a:t>tersarang</a:t>
            </a:r>
            <a:r>
              <a:rPr lang="en-US" altLang="en-US" sz="3600" dirty="0"/>
              <a:t>(4</a:t>
            </a:r>
            <a:r>
              <a:rPr lang="en-US" altLang="en-US" sz="3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894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04800"/>
            <a:ext cx="7467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err="1" smtClean="0"/>
              <a:t>Jawaban</a:t>
            </a:r>
            <a:r>
              <a:rPr lang="en-US" b="1" dirty="0" smtClean="0"/>
              <a:t> :</a:t>
            </a:r>
            <a:endParaRPr lang="en-US" b="1" dirty="0"/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1" t="12938" r="25000" b="2965"/>
          <a:stretch>
            <a:fillRect/>
          </a:stretch>
        </p:blipFill>
        <p:spPr bwMode="auto">
          <a:xfrm>
            <a:off x="1219200" y="609600"/>
            <a:ext cx="70866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289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81000" y="-228600"/>
            <a:ext cx="8763000" cy="1143000"/>
          </a:xfrm>
        </p:spPr>
        <p:txBody>
          <a:bodyPr>
            <a:normAutofit/>
          </a:bodyPr>
          <a:lstStyle/>
          <a:p>
            <a:r>
              <a:rPr lang="en-US" altLang="en-US" dirty="0" err="1" smtClean="0"/>
              <a:t>statemen</a:t>
            </a:r>
            <a:r>
              <a:rPr lang="en-US" altLang="en-US" dirty="0" smtClean="0"/>
              <a:t> if </a:t>
            </a:r>
            <a:r>
              <a:rPr lang="en-US" altLang="en-US" dirty="0" err="1" smtClean="0"/>
              <a:t>tersarang</a:t>
            </a:r>
            <a:r>
              <a:rPr lang="en-US" altLang="en-US" dirty="0" smtClean="0"/>
              <a:t>(5)</a:t>
            </a:r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762000"/>
            <a:ext cx="82296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800" dirty="0" err="1"/>
              <a:t>Contoh</a:t>
            </a:r>
            <a:r>
              <a:rPr lang="en-AU" sz="2800" dirty="0"/>
              <a:t>: </a:t>
            </a:r>
            <a:r>
              <a:rPr lang="en-AU" sz="2800" dirty="0" err="1"/>
              <a:t>Skor</a:t>
            </a:r>
            <a:r>
              <a:rPr lang="en-AU" sz="2800" dirty="0"/>
              <a:t> </a:t>
            </a:r>
            <a:r>
              <a:rPr lang="en-AU" sz="2800" dirty="0" err="1"/>
              <a:t>dan</a:t>
            </a:r>
            <a:r>
              <a:rPr lang="en-AU" sz="2800" dirty="0"/>
              <a:t> </a:t>
            </a:r>
            <a:r>
              <a:rPr lang="en-AU" sz="2800" dirty="0" smtClean="0"/>
              <a:t>Grade</a:t>
            </a:r>
            <a:endParaRPr lang="en-US" sz="2800" dirty="0"/>
          </a:p>
          <a:p>
            <a:pPr marL="0" indent="0">
              <a:buNone/>
            </a:pPr>
            <a:r>
              <a:rPr lang="en-AU" sz="2800" dirty="0"/>
              <a:t>Program </a:t>
            </a:r>
            <a:r>
              <a:rPr lang="en-AU" sz="2800" dirty="0" err="1"/>
              <a:t>ini</a:t>
            </a:r>
            <a:r>
              <a:rPr lang="en-AU" sz="2800" dirty="0"/>
              <a:t> </a:t>
            </a:r>
            <a:r>
              <a:rPr lang="en-AU" sz="2800" dirty="0" err="1" smtClean="0"/>
              <a:t>menampilkan</a:t>
            </a:r>
            <a:r>
              <a:rPr lang="en-AU" sz="2800" dirty="0" smtClean="0"/>
              <a:t> </a:t>
            </a:r>
            <a:r>
              <a:rPr lang="en-AU" sz="2800" dirty="0" err="1"/>
              <a:t>skor</a:t>
            </a:r>
            <a:r>
              <a:rPr lang="en-AU" sz="2800" dirty="0"/>
              <a:t> </a:t>
            </a:r>
            <a:r>
              <a:rPr lang="en-AU" sz="2800" dirty="0" err="1"/>
              <a:t>siswa</a:t>
            </a:r>
            <a:r>
              <a:rPr lang="en-AU" sz="2800" dirty="0"/>
              <a:t> </a:t>
            </a:r>
            <a:r>
              <a:rPr lang="en-AU" sz="2800" dirty="0" err="1"/>
              <a:t>dan</a:t>
            </a:r>
            <a:r>
              <a:rPr lang="en-AU" sz="2800" dirty="0"/>
              <a:t> </a:t>
            </a:r>
            <a:r>
              <a:rPr lang="en-AU" sz="2800" dirty="0" err="1" smtClean="0"/>
              <a:t>gradenya</a:t>
            </a:r>
            <a:r>
              <a:rPr lang="en-AU" sz="2800" dirty="0" smtClean="0"/>
              <a:t> </a:t>
            </a:r>
            <a:r>
              <a:rPr lang="en-AU" sz="2800" dirty="0" err="1"/>
              <a:t>sesuai</a:t>
            </a:r>
            <a:r>
              <a:rPr lang="en-AU" sz="2800" dirty="0"/>
              <a:t> </a:t>
            </a:r>
            <a:r>
              <a:rPr lang="en-AU" sz="2800" dirty="0" err="1" smtClean="0"/>
              <a:t>dengan</a:t>
            </a:r>
            <a:r>
              <a:rPr lang="en-AU" sz="2800" dirty="0" smtClean="0"/>
              <a:t> </a:t>
            </a:r>
            <a:r>
              <a:rPr lang="en-AU" sz="2800" dirty="0" err="1" smtClean="0"/>
              <a:t>klasifikasi</a:t>
            </a:r>
            <a:r>
              <a:rPr lang="en-AU" sz="2800" dirty="0" smtClean="0"/>
              <a:t> </a:t>
            </a:r>
            <a:r>
              <a:rPr lang="en-AU" sz="2800" dirty="0" err="1"/>
              <a:t>berikut</a:t>
            </a:r>
            <a:r>
              <a:rPr lang="en-AU" sz="2800" dirty="0"/>
              <a:t>:</a:t>
            </a:r>
            <a:endParaRPr lang="en-US" sz="2800" dirty="0"/>
          </a:p>
          <a:p>
            <a:pPr marL="0" indent="0">
              <a:buNone/>
            </a:pPr>
            <a:r>
              <a:rPr lang="en-AU" sz="2800" dirty="0" smtClean="0"/>
              <a:t>1. </a:t>
            </a:r>
            <a:r>
              <a:rPr lang="en-AU" sz="2800" dirty="0"/>
              <a:t>Grade "A" </a:t>
            </a:r>
            <a:r>
              <a:rPr lang="en-AU" sz="2800" dirty="0" err="1" smtClean="0"/>
              <a:t>dengan</a:t>
            </a:r>
            <a:r>
              <a:rPr lang="en-AU" sz="2800" dirty="0" smtClean="0"/>
              <a:t> </a:t>
            </a:r>
            <a:r>
              <a:rPr lang="en-AU" sz="2800" dirty="0" err="1"/>
              <a:t>nilai</a:t>
            </a:r>
            <a:r>
              <a:rPr lang="en-AU" sz="2800" dirty="0"/>
              <a:t> </a:t>
            </a:r>
            <a:r>
              <a:rPr lang="en-AU" sz="2800" dirty="0" err="1"/>
              <a:t>dari</a:t>
            </a:r>
            <a:r>
              <a:rPr lang="en-AU" sz="2800" dirty="0"/>
              <a:t> 90% </a:t>
            </a:r>
            <a:r>
              <a:rPr lang="en-AU" sz="2800" dirty="0" err="1"/>
              <a:t>sampai</a:t>
            </a:r>
            <a:r>
              <a:rPr lang="en-AU" sz="2800" dirty="0"/>
              <a:t> 100%.</a:t>
            </a:r>
            <a:endParaRPr lang="en-US" sz="2800" dirty="0"/>
          </a:p>
          <a:p>
            <a:pPr marL="0" indent="0">
              <a:buNone/>
            </a:pPr>
            <a:r>
              <a:rPr lang="en-AU" sz="2800" dirty="0"/>
              <a:t>2. Grade "B" </a:t>
            </a:r>
            <a:r>
              <a:rPr lang="en-AU" sz="2800" dirty="0" err="1" smtClean="0"/>
              <a:t>dengan</a:t>
            </a:r>
            <a:r>
              <a:rPr lang="en-AU" sz="2800" dirty="0" smtClean="0"/>
              <a:t> </a:t>
            </a:r>
            <a:r>
              <a:rPr lang="en-AU" sz="2800" dirty="0" err="1"/>
              <a:t>nilai</a:t>
            </a:r>
            <a:r>
              <a:rPr lang="en-AU" sz="2800" dirty="0"/>
              <a:t> </a:t>
            </a:r>
            <a:r>
              <a:rPr lang="en-AU" sz="2800" dirty="0" err="1"/>
              <a:t>dari</a:t>
            </a:r>
            <a:r>
              <a:rPr lang="en-AU" sz="2800" dirty="0"/>
              <a:t> 80% </a:t>
            </a:r>
            <a:r>
              <a:rPr lang="en-AU" sz="2800" dirty="0" err="1"/>
              <a:t>menjadi</a:t>
            </a:r>
            <a:r>
              <a:rPr lang="en-AU" sz="2800" dirty="0"/>
              <a:t> 89%.</a:t>
            </a:r>
            <a:endParaRPr lang="en-US" sz="2800" dirty="0"/>
          </a:p>
          <a:p>
            <a:pPr marL="0" indent="0">
              <a:buNone/>
            </a:pPr>
            <a:r>
              <a:rPr lang="en-AU" sz="2800" dirty="0" smtClean="0"/>
              <a:t>3</a:t>
            </a:r>
            <a:r>
              <a:rPr lang="en-AU" sz="2800" dirty="0"/>
              <a:t>. Grade "C" </a:t>
            </a:r>
            <a:r>
              <a:rPr lang="en-AU" sz="2800" dirty="0" err="1" smtClean="0"/>
              <a:t>dengan</a:t>
            </a:r>
            <a:r>
              <a:rPr lang="en-AU" sz="2800" dirty="0" smtClean="0"/>
              <a:t> </a:t>
            </a:r>
            <a:r>
              <a:rPr lang="en-AU" sz="2800" dirty="0" err="1"/>
              <a:t>nilai</a:t>
            </a:r>
            <a:r>
              <a:rPr lang="en-AU" sz="2800" dirty="0"/>
              <a:t> </a:t>
            </a:r>
            <a:r>
              <a:rPr lang="en-AU" sz="2800" dirty="0" err="1"/>
              <a:t>dari</a:t>
            </a:r>
            <a:r>
              <a:rPr lang="en-AU" sz="2800" dirty="0"/>
              <a:t> 70% </a:t>
            </a:r>
            <a:r>
              <a:rPr lang="en-AU" sz="2800" dirty="0" err="1"/>
              <a:t>menjadi</a:t>
            </a:r>
            <a:r>
              <a:rPr lang="en-AU" sz="2800" dirty="0"/>
              <a:t> 79%.</a:t>
            </a:r>
            <a:endParaRPr lang="en-US" sz="2800" dirty="0"/>
          </a:p>
          <a:p>
            <a:pPr marL="0" indent="0">
              <a:buNone/>
            </a:pPr>
            <a:r>
              <a:rPr lang="en-AU" sz="2800" dirty="0"/>
              <a:t>4. Grade "D" </a:t>
            </a:r>
            <a:r>
              <a:rPr lang="en-AU" sz="2800" dirty="0" err="1" smtClean="0"/>
              <a:t>dengan</a:t>
            </a:r>
            <a:r>
              <a:rPr lang="en-AU" sz="2800" dirty="0" smtClean="0"/>
              <a:t> </a:t>
            </a:r>
            <a:r>
              <a:rPr lang="en-AU" sz="2800" dirty="0" err="1"/>
              <a:t>nilai</a:t>
            </a:r>
            <a:r>
              <a:rPr lang="en-AU" sz="2800" dirty="0"/>
              <a:t> </a:t>
            </a:r>
            <a:r>
              <a:rPr lang="en-AU" sz="2800" dirty="0" err="1"/>
              <a:t>dari</a:t>
            </a:r>
            <a:r>
              <a:rPr lang="en-AU" sz="2800" dirty="0"/>
              <a:t> 60% </a:t>
            </a:r>
            <a:r>
              <a:rPr lang="en-AU" sz="2800" dirty="0" err="1"/>
              <a:t>menjadi</a:t>
            </a:r>
            <a:r>
              <a:rPr lang="en-AU" sz="2800" dirty="0"/>
              <a:t> 69%.</a:t>
            </a:r>
            <a:endParaRPr lang="en-US" sz="2800" dirty="0"/>
          </a:p>
          <a:p>
            <a:pPr marL="0" indent="0">
              <a:buNone/>
            </a:pPr>
            <a:r>
              <a:rPr lang="en-AU" sz="2800" dirty="0"/>
              <a:t>5. Grade </a:t>
            </a:r>
            <a:r>
              <a:rPr lang="en-AU" sz="2800" dirty="0" smtClean="0"/>
              <a:t>“E"  </a:t>
            </a:r>
            <a:r>
              <a:rPr lang="en-AU" sz="2800" dirty="0" err="1"/>
              <a:t>dengan</a:t>
            </a:r>
            <a:r>
              <a:rPr lang="en-AU" sz="2800" dirty="0"/>
              <a:t> </a:t>
            </a:r>
            <a:r>
              <a:rPr lang="en-AU" sz="2800" dirty="0" err="1"/>
              <a:t>nilai</a:t>
            </a:r>
            <a:r>
              <a:rPr lang="en-AU" sz="2800" dirty="0"/>
              <a:t> </a:t>
            </a:r>
            <a:r>
              <a:rPr lang="en-AU" sz="2800" dirty="0" err="1"/>
              <a:t>kurang</a:t>
            </a:r>
            <a:r>
              <a:rPr lang="en-AU" sz="2800" dirty="0"/>
              <a:t> </a:t>
            </a:r>
            <a:r>
              <a:rPr lang="en-AU" sz="2800" dirty="0" err="1"/>
              <a:t>dari</a:t>
            </a:r>
            <a:r>
              <a:rPr lang="en-AU" sz="2800" dirty="0"/>
              <a:t> 60%.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9652055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81000" y="-228600"/>
            <a:ext cx="8763000" cy="1143000"/>
          </a:xfrm>
        </p:spPr>
        <p:txBody>
          <a:bodyPr>
            <a:normAutofit/>
          </a:bodyPr>
          <a:lstStyle/>
          <a:p>
            <a:r>
              <a:rPr lang="en-US" altLang="en-US" dirty="0" err="1" smtClean="0"/>
              <a:t>statemen</a:t>
            </a:r>
            <a:r>
              <a:rPr lang="en-US" altLang="en-US" dirty="0" smtClean="0"/>
              <a:t> if </a:t>
            </a:r>
            <a:r>
              <a:rPr lang="en-US" altLang="en-US" dirty="0" err="1" smtClean="0"/>
              <a:t>tersarang</a:t>
            </a:r>
            <a:r>
              <a:rPr lang="en-US" altLang="en-US" dirty="0" smtClean="0"/>
              <a:t>(6)</a:t>
            </a:r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685800"/>
            <a:ext cx="8229600" cy="6019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2400" dirty="0"/>
              <a:t>PROGRAM ScoresAndGrades1 (INPUT, OUTPUT);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/>
              <a:t>VAR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 </a:t>
            </a:r>
            <a:r>
              <a:rPr lang="en-AU" sz="2400" dirty="0" err="1" smtClean="0"/>
              <a:t>Nilai</a:t>
            </a:r>
            <a:r>
              <a:rPr lang="en-AU" sz="2400" dirty="0" smtClean="0"/>
              <a:t> : </a:t>
            </a:r>
            <a:r>
              <a:rPr lang="en-AU" sz="2400" dirty="0"/>
              <a:t>INTEGER;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/>
              <a:t>BEGIN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    Write(</a:t>
            </a:r>
            <a:r>
              <a:rPr lang="en-AU" sz="1600" dirty="0"/>
              <a:t>'</a:t>
            </a:r>
            <a:r>
              <a:rPr lang="en-AU" sz="1600" dirty="0" err="1"/>
              <a:t>Masukkan</a:t>
            </a:r>
            <a:r>
              <a:rPr lang="en-AU" sz="1600" dirty="0"/>
              <a:t> </a:t>
            </a:r>
            <a:r>
              <a:rPr lang="en-AU" sz="1600" dirty="0" err="1" smtClean="0"/>
              <a:t>skor</a:t>
            </a:r>
            <a:r>
              <a:rPr lang="en-AU" sz="1600" dirty="0" smtClean="0"/>
              <a:t>/</a:t>
            </a:r>
            <a:r>
              <a:rPr lang="en-AU" sz="1600" dirty="0" err="1" smtClean="0"/>
              <a:t>nilai</a:t>
            </a:r>
            <a:r>
              <a:rPr lang="en-AU" sz="1600" dirty="0" smtClean="0"/>
              <a:t>: ');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    </a:t>
            </a:r>
            <a:r>
              <a:rPr lang="en-AU" sz="1600" dirty="0" err="1" smtClean="0"/>
              <a:t>Readln</a:t>
            </a:r>
            <a:r>
              <a:rPr lang="en-AU" sz="1600" dirty="0" smtClean="0"/>
              <a:t>(</a:t>
            </a:r>
            <a:r>
              <a:rPr lang="en-AU" sz="1600" dirty="0" err="1" smtClean="0"/>
              <a:t>Nilai</a:t>
            </a:r>
            <a:r>
              <a:rPr lang="en-AU" sz="1600" dirty="0"/>
              <a:t>);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    </a:t>
            </a:r>
            <a:r>
              <a:rPr lang="en-AU" sz="1600" dirty="0" err="1" smtClean="0"/>
              <a:t>Writeln</a:t>
            </a:r>
            <a:r>
              <a:rPr lang="en-AU" sz="1600" dirty="0"/>
              <a:t>;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    If </a:t>
            </a:r>
            <a:r>
              <a:rPr lang="en-AU" sz="1600" dirty="0" err="1" smtClean="0"/>
              <a:t>nilai</a:t>
            </a:r>
            <a:r>
              <a:rPr lang="en-AU" sz="1600" dirty="0" smtClean="0"/>
              <a:t> &gt; </a:t>
            </a:r>
            <a:r>
              <a:rPr lang="en-AU" sz="1600" dirty="0"/>
              <a:t>59 THEN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       If </a:t>
            </a:r>
            <a:r>
              <a:rPr lang="en-AU" sz="1600" dirty="0" err="1" smtClean="0"/>
              <a:t>nilai</a:t>
            </a:r>
            <a:r>
              <a:rPr lang="en-AU" sz="1600" dirty="0" smtClean="0"/>
              <a:t> &gt; </a:t>
            </a:r>
            <a:r>
              <a:rPr lang="en-AU" sz="1600" dirty="0"/>
              <a:t>69 THEN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          If </a:t>
            </a:r>
            <a:r>
              <a:rPr lang="en-AU" sz="1600" dirty="0" err="1" smtClean="0"/>
              <a:t>nilai</a:t>
            </a:r>
            <a:r>
              <a:rPr lang="en-AU" sz="1600" dirty="0" smtClean="0"/>
              <a:t> &gt; </a:t>
            </a:r>
            <a:r>
              <a:rPr lang="en-AU" sz="1600" dirty="0"/>
              <a:t>79 THEN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             if </a:t>
            </a:r>
            <a:r>
              <a:rPr lang="en-AU" sz="1600" dirty="0" err="1" smtClean="0"/>
              <a:t>nilai</a:t>
            </a:r>
            <a:r>
              <a:rPr lang="en-AU" sz="1600" dirty="0" smtClean="0"/>
              <a:t> &gt; </a:t>
            </a:r>
            <a:r>
              <a:rPr lang="en-AU" sz="1600" dirty="0"/>
              <a:t>89 THEN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	    </a:t>
            </a:r>
            <a:r>
              <a:rPr lang="en-AU" sz="1600" dirty="0" err="1" smtClean="0"/>
              <a:t>Writeln</a:t>
            </a:r>
            <a:r>
              <a:rPr lang="en-AU" sz="1600" dirty="0" smtClean="0"/>
              <a:t> </a:t>
            </a:r>
            <a:r>
              <a:rPr lang="en-AU" sz="1600" dirty="0"/>
              <a:t>('Excellent. </a:t>
            </a:r>
            <a:r>
              <a:rPr lang="en-AU" sz="1600" dirty="0" smtClean="0"/>
              <a:t>Grade </a:t>
            </a:r>
            <a:r>
              <a:rPr lang="en-AU" sz="1600" dirty="0" err="1"/>
              <a:t>Anda</a:t>
            </a:r>
            <a:r>
              <a:rPr lang="en-AU" sz="1600" dirty="0"/>
              <a:t> </a:t>
            </a:r>
            <a:r>
              <a:rPr lang="en-AU" sz="1600" dirty="0" err="1"/>
              <a:t>adalah</a:t>
            </a:r>
            <a:r>
              <a:rPr lang="en-AU" sz="1600" dirty="0"/>
              <a:t>' 'A' </a:t>
            </a:r>
            <a:r>
              <a:rPr lang="en-AU" sz="1600" dirty="0" smtClean="0"/>
              <a:t>)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/>
              <a:t> </a:t>
            </a:r>
            <a:r>
              <a:rPr lang="en-AU" sz="1600" dirty="0" smtClean="0"/>
              <a:t>            ELSE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	    </a:t>
            </a:r>
            <a:r>
              <a:rPr lang="en-AU" sz="1600" dirty="0" err="1" smtClean="0"/>
              <a:t>Writeln</a:t>
            </a:r>
            <a:r>
              <a:rPr lang="en-AU" sz="1600" dirty="0" smtClean="0"/>
              <a:t> </a:t>
            </a:r>
            <a:r>
              <a:rPr lang="en-AU" sz="1600" dirty="0"/>
              <a:t>('Very good. </a:t>
            </a:r>
            <a:r>
              <a:rPr lang="en-AU" sz="1600" dirty="0" smtClean="0"/>
              <a:t>Grade </a:t>
            </a:r>
            <a:r>
              <a:rPr lang="en-AU" sz="1600" dirty="0" err="1"/>
              <a:t>Anda</a:t>
            </a:r>
            <a:r>
              <a:rPr lang="en-AU" sz="1600" dirty="0"/>
              <a:t>' 'B' </a:t>
            </a:r>
            <a:r>
              <a:rPr lang="en-AU" sz="1600" dirty="0" smtClean="0"/>
              <a:t>)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/>
              <a:t> </a:t>
            </a:r>
            <a:r>
              <a:rPr lang="en-AU" sz="1600" dirty="0" smtClean="0"/>
              <a:t>         ELSE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	</a:t>
            </a:r>
            <a:r>
              <a:rPr lang="en-AU" sz="1600" dirty="0" err="1" smtClean="0"/>
              <a:t>Writeln</a:t>
            </a:r>
            <a:r>
              <a:rPr lang="en-AU" sz="1600" dirty="0" smtClean="0"/>
              <a:t>(‘Good. Grade </a:t>
            </a:r>
            <a:r>
              <a:rPr lang="en-AU" sz="1600" dirty="0" err="1"/>
              <a:t>Anda</a:t>
            </a:r>
            <a:r>
              <a:rPr lang="en-AU" sz="1600" dirty="0"/>
              <a:t>' 'C' </a:t>
            </a:r>
            <a:r>
              <a:rPr lang="en-AU" sz="1600" dirty="0" smtClean="0"/>
              <a:t>)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       ELSE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             </a:t>
            </a:r>
            <a:r>
              <a:rPr lang="en-AU" sz="1600" dirty="0" err="1" smtClean="0"/>
              <a:t>Writeln</a:t>
            </a:r>
            <a:r>
              <a:rPr lang="en-AU" sz="1600" dirty="0" smtClean="0"/>
              <a:t> (‘Passed. Grade </a:t>
            </a:r>
            <a:r>
              <a:rPr lang="en-AU" sz="1600" dirty="0" err="1"/>
              <a:t>Anda</a:t>
            </a:r>
            <a:r>
              <a:rPr lang="en-AU" sz="1600" dirty="0"/>
              <a:t>' 'D' </a:t>
            </a:r>
            <a:r>
              <a:rPr lang="en-AU" sz="1600" dirty="0" smtClean="0"/>
              <a:t>)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    ELSE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         </a:t>
            </a:r>
            <a:r>
              <a:rPr lang="en-AU" sz="1600" dirty="0" err="1" smtClean="0"/>
              <a:t>Writeln</a:t>
            </a:r>
            <a:r>
              <a:rPr lang="en-AU" sz="1600" dirty="0" smtClean="0"/>
              <a:t> (‘Better luck next time. Grade </a:t>
            </a:r>
            <a:r>
              <a:rPr lang="en-AU" sz="1600" dirty="0" err="1"/>
              <a:t>Anda</a:t>
            </a:r>
            <a:r>
              <a:rPr lang="en-AU" sz="1600" dirty="0"/>
              <a:t>.' </a:t>
            </a:r>
            <a:r>
              <a:rPr lang="en-AU" sz="1600" dirty="0" smtClean="0"/>
              <a:t>‘E' );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    </a:t>
            </a:r>
            <a:r>
              <a:rPr lang="en-AU" sz="1600" dirty="0" err="1" smtClean="0"/>
              <a:t>Writeln</a:t>
            </a:r>
            <a:r>
              <a:rPr lang="en-AU" sz="1600" dirty="0" smtClean="0"/>
              <a:t> </a:t>
            </a:r>
            <a:r>
              <a:rPr lang="en-AU" sz="1600" dirty="0"/>
              <a:t>('</a:t>
            </a:r>
            <a:r>
              <a:rPr lang="en-AU" sz="1600" dirty="0" err="1"/>
              <a:t>Tekan</a:t>
            </a:r>
            <a:r>
              <a:rPr lang="en-AU" sz="1600" dirty="0"/>
              <a:t> ENTER </a:t>
            </a:r>
            <a:r>
              <a:rPr lang="en-AU" sz="1600" dirty="0" err="1"/>
              <a:t>untuk</a:t>
            </a:r>
            <a:r>
              <a:rPr lang="en-AU" sz="1600" dirty="0"/>
              <a:t> </a:t>
            </a:r>
            <a:r>
              <a:rPr lang="en-AU" sz="1600" dirty="0" err="1"/>
              <a:t>melanjutkan</a:t>
            </a:r>
            <a:r>
              <a:rPr lang="en-AU" sz="1600" dirty="0"/>
              <a:t> ..');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    </a:t>
            </a:r>
            <a:r>
              <a:rPr lang="en-AU" sz="1600" dirty="0" err="1" smtClean="0"/>
              <a:t>Readln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END.</a:t>
            </a: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2299109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81000" y="-228600"/>
            <a:ext cx="8763000" cy="1143000"/>
          </a:xfrm>
        </p:spPr>
        <p:txBody>
          <a:bodyPr>
            <a:normAutofit/>
          </a:bodyPr>
          <a:lstStyle/>
          <a:p>
            <a:r>
              <a:rPr lang="en-US" altLang="en-US" dirty="0" err="1" smtClean="0"/>
              <a:t>Masalah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identasi</a:t>
            </a:r>
            <a:r>
              <a:rPr lang="en-US" altLang="en-US" dirty="0" smtClean="0"/>
              <a:t> (1)</a:t>
            </a:r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066800"/>
            <a:ext cx="8229600" cy="35814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Dari Program </a:t>
            </a:r>
            <a:r>
              <a:rPr lang="en-US" dirty="0" err="1" smtClean="0"/>
              <a:t>tersebut</a:t>
            </a:r>
            <a:r>
              <a:rPr lang="en-US" dirty="0" smtClean="0"/>
              <a:t>, </a:t>
            </a:r>
            <a:r>
              <a:rPr lang="en-US" dirty="0" err="1" smtClean="0"/>
              <a:t>tampak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ELSE </a:t>
            </a:r>
            <a:r>
              <a:rPr lang="en-US" dirty="0" err="1" smtClean="0"/>
              <a:t>pada</a:t>
            </a:r>
            <a:r>
              <a:rPr lang="en-US" dirty="0" smtClean="0"/>
              <a:t> program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mengandung</a:t>
            </a:r>
            <a:r>
              <a:rPr lang="en-US" dirty="0" smtClean="0"/>
              <a:t> 4 </a:t>
            </a:r>
            <a:r>
              <a:rPr lang="en-US" dirty="0" err="1" smtClean="0"/>
              <a:t>statemen</a:t>
            </a:r>
            <a:r>
              <a:rPr lang="en-US" dirty="0" smtClean="0"/>
              <a:t> if </a:t>
            </a:r>
            <a:r>
              <a:rPr lang="en-US" dirty="0" err="1" smtClean="0"/>
              <a:t>tersarang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statemen</a:t>
            </a:r>
            <a:r>
              <a:rPr lang="en-US" dirty="0" smtClean="0"/>
              <a:t> If </a:t>
            </a:r>
            <a:r>
              <a:rPr lang="en-US" dirty="0" err="1" smtClean="0"/>
              <a:t>tersarang</a:t>
            </a:r>
            <a:r>
              <a:rPr lang="en-US" dirty="0" smtClean="0"/>
              <a:t>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menjorok</a:t>
            </a:r>
            <a:r>
              <a:rPr lang="en-US" dirty="0" smtClean="0"/>
              <a:t> </a:t>
            </a:r>
            <a:r>
              <a:rPr lang="en-US" dirty="0" err="1" smtClean="0"/>
              <a:t>kedalam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program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: 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5327354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1600" dirty="0"/>
              <a:t>PROGRAM ScoresAndGrades2 (INPUT, OUTPUT);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/>
              <a:t>VAR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     </a:t>
            </a:r>
            <a:r>
              <a:rPr lang="en-AU" sz="1600" dirty="0" err="1" smtClean="0"/>
              <a:t>Nilai</a:t>
            </a:r>
            <a:r>
              <a:rPr lang="en-AU" sz="1600" dirty="0" smtClean="0"/>
              <a:t>: </a:t>
            </a:r>
            <a:r>
              <a:rPr lang="en-AU" sz="1600" dirty="0"/>
              <a:t>INTEGER;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     A</a:t>
            </a:r>
            <a:r>
              <a:rPr lang="en-AU" sz="1600" dirty="0"/>
              <a:t>, B, C, D, </a:t>
            </a:r>
            <a:r>
              <a:rPr lang="en-AU" sz="1600" dirty="0" smtClean="0"/>
              <a:t>E: </a:t>
            </a:r>
            <a:r>
              <a:rPr lang="en-AU" sz="1600" dirty="0"/>
              <a:t>Boolean;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/>
              <a:t>BEGIN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      Write(</a:t>
            </a:r>
            <a:r>
              <a:rPr lang="en-AU" sz="1600" dirty="0"/>
              <a:t>'</a:t>
            </a:r>
            <a:r>
              <a:rPr lang="en-AU" sz="1600" dirty="0" err="1"/>
              <a:t>Masukkan</a:t>
            </a:r>
            <a:r>
              <a:rPr lang="en-AU" sz="1600" dirty="0"/>
              <a:t> </a:t>
            </a:r>
            <a:r>
              <a:rPr lang="en-AU" sz="1600" dirty="0" err="1" smtClean="0"/>
              <a:t>Nilai</a:t>
            </a:r>
            <a:r>
              <a:rPr lang="en-AU" sz="1600" dirty="0" smtClean="0"/>
              <a:t>:');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      </a:t>
            </a:r>
            <a:r>
              <a:rPr lang="en-AU" sz="1600" dirty="0" err="1" smtClean="0"/>
              <a:t>Readln</a:t>
            </a:r>
            <a:r>
              <a:rPr lang="en-AU" sz="1600" dirty="0" smtClean="0"/>
              <a:t> (</a:t>
            </a:r>
            <a:r>
              <a:rPr lang="en-AU" sz="1600" dirty="0" err="1" smtClean="0"/>
              <a:t>Nilai</a:t>
            </a:r>
            <a:r>
              <a:rPr lang="en-AU" sz="1600" dirty="0" smtClean="0"/>
              <a:t>);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      A</a:t>
            </a:r>
            <a:r>
              <a:rPr lang="en-AU" sz="1600" dirty="0"/>
              <a:t>: = (</a:t>
            </a:r>
            <a:r>
              <a:rPr lang="en-AU" sz="1600" dirty="0" err="1"/>
              <a:t>Nilai</a:t>
            </a:r>
            <a:r>
              <a:rPr lang="en-AU" sz="1600" dirty="0"/>
              <a:t>&gt; = 90) </a:t>
            </a:r>
            <a:r>
              <a:rPr lang="en-AU" sz="1600" dirty="0" err="1"/>
              <a:t>dan</a:t>
            </a:r>
            <a:r>
              <a:rPr lang="en-AU" sz="1600" dirty="0"/>
              <a:t> (</a:t>
            </a:r>
            <a:r>
              <a:rPr lang="en-AU" sz="1600" dirty="0" err="1"/>
              <a:t>Nilai</a:t>
            </a:r>
            <a:r>
              <a:rPr lang="en-AU" sz="1600" dirty="0"/>
              <a:t> &lt;= 100);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      B</a:t>
            </a:r>
            <a:r>
              <a:rPr lang="en-AU" sz="1600" dirty="0"/>
              <a:t>: = (</a:t>
            </a:r>
            <a:r>
              <a:rPr lang="en-AU" sz="1600" dirty="0" err="1"/>
              <a:t>Nilai</a:t>
            </a:r>
            <a:r>
              <a:rPr lang="en-AU" sz="1600" dirty="0"/>
              <a:t>&gt; = 80) </a:t>
            </a:r>
            <a:r>
              <a:rPr lang="en-AU" sz="1600" dirty="0" err="1"/>
              <a:t>dan</a:t>
            </a:r>
            <a:r>
              <a:rPr lang="en-AU" sz="1600" dirty="0"/>
              <a:t> (</a:t>
            </a:r>
            <a:r>
              <a:rPr lang="en-AU" sz="1600" dirty="0" err="1"/>
              <a:t>Nilai</a:t>
            </a:r>
            <a:r>
              <a:rPr lang="en-AU" sz="1600" dirty="0"/>
              <a:t> &lt;90);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      C</a:t>
            </a:r>
            <a:r>
              <a:rPr lang="en-AU" sz="1600" dirty="0"/>
              <a:t>: = (</a:t>
            </a:r>
            <a:r>
              <a:rPr lang="en-AU" sz="1600" dirty="0" err="1"/>
              <a:t>Nilai</a:t>
            </a:r>
            <a:r>
              <a:rPr lang="en-AU" sz="1600" dirty="0"/>
              <a:t>&gt; = 70) </a:t>
            </a:r>
            <a:r>
              <a:rPr lang="en-AU" sz="1600" dirty="0" err="1"/>
              <a:t>dan</a:t>
            </a:r>
            <a:r>
              <a:rPr lang="en-AU" sz="1600" dirty="0"/>
              <a:t> (</a:t>
            </a:r>
            <a:r>
              <a:rPr lang="en-AU" sz="1600" dirty="0" err="1"/>
              <a:t>Nilai</a:t>
            </a:r>
            <a:r>
              <a:rPr lang="en-AU" sz="1600" dirty="0"/>
              <a:t> &lt;80);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      D</a:t>
            </a:r>
            <a:r>
              <a:rPr lang="en-AU" sz="1600" dirty="0"/>
              <a:t>: = (</a:t>
            </a:r>
            <a:r>
              <a:rPr lang="en-AU" sz="1600" dirty="0" err="1"/>
              <a:t>Nilai</a:t>
            </a:r>
            <a:r>
              <a:rPr lang="en-AU" sz="1600" dirty="0"/>
              <a:t>&gt; = 60) </a:t>
            </a:r>
            <a:r>
              <a:rPr lang="en-AU" sz="1600" dirty="0" err="1"/>
              <a:t>dan</a:t>
            </a:r>
            <a:r>
              <a:rPr lang="en-AU" sz="1600" dirty="0"/>
              <a:t> (</a:t>
            </a:r>
            <a:r>
              <a:rPr lang="en-AU" sz="1600" dirty="0" err="1"/>
              <a:t>Nilai</a:t>
            </a:r>
            <a:r>
              <a:rPr lang="en-AU" sz="1600" dirty="0"/>
              <a:t> &lt;70);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      E : </a:t>
            </a:r>
            <a:r>
              <a:rPr lang="en-AU" sz="1600" dirty="0"/>
              <a:t>= (</a:t>
            </a:r>
            <a:r>
              <a:rPr lang="en-AU" sz="1600" dirty="0" err="1"/>
              <a:t>Nilai</a:t>
            </a:r>
            <a:r>
              <a:rPr lang="en-AU" sz="1600" dirty="0"/>
              <a:t> </a:t>
            </a:r>
            <a:r>
              <a:rPr lang="en-AU" sz="1600" dirty="0" smtClean="0"/>
              <a:t>&lt; 60</a:t>
            </a:r>
            <a:r>
              <a:rPr lang="en-AU" sz="1600" dirty="0"/>
              <a:t>) </a:t>
            </a:r>
            <a:r>
              <a:rPr lang="en-AU" sz="1600" dirty="0" err="1"/>
              <a:t>dan</a:t>
            </a:r>
            <a:r>
              <a:rPr lang="en-AU" sz="1600" dirty="0"/>
              <a:t> (</a:t>
            </a:r>
            <a:r>
              <a:rPr lang="en-AU" sz="1600" dirty="0" err="1"/>
              <a:t>Nilai</a:t>
            </a:r>
            <a:r>
              <a:rPr lang="en-AU" sz="1600" dirty="0"/>
              <a:t>&gt; = 0);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      </a:t>
            </a:r>
            <a:r>
              <a:rPr lang="en-AU" sz="1600" dirty="0" err="1" smtClean="0"/>
              <a:t>Writeln</a:t>
            </a:r>
            <a:r>
              <a:rPr lang="en-AU" sz="1600" dirty="0"/>
              <a:t>;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      If  A </a:t>
            </a:r>
            <a:r>
              <a:rPr lang="en-AU" sz="1600" dirty="0"/>
              <a:t>THEN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          </a:t>
            </a:r>
            <a:r>
              <a:rPr lang="en-AU" sz="1600" dirty="0" err="1" smtClean="0"/>
              <a:t>Writeln</a:t>
            </a:r>
            <a:r>
              <a:rPr lang="en-AU" sz="1600" dirty="0" smtClean="0"/>
              <a:t> </a:t>
            </a:r>
            <a:r>
              <a:rPr lang="en-AU" sz="1600" dirty="0"/>
              <a:t>('Excellent. </a:t>
            </a:r>
            <a:r>
              <a:rPr lang="en-AU" sz="1600" dirty="0" smtClean="0"/>
              <a:t>Grade </a:t>
            </a:r>
            <a:r>
              <a:rPr lang="en-AU" sz="1600" dirty="0" err="1"/>
              <a:t>Anda</a:t>
            </a:r>
            <a:r>
              <a:rPr lang="en-AU" sz="1600" dirty="0"/>
              <a:t> </a:t>
            </a:r>
            <a:r>
              <a:rPr lang="en-AU" sz="1600" dirty="0" err="1"/>
              <a:t>adalah</a:t>
            </a:r>
            <a:r>
              <a:rPr lang="en-AU" sz="1600" dirty="0"/>
              <a:t>' 'A</a:t>
            </a:r>
            <a:r>
              <a:rPr lang="en-AU" sz="1600" dirty="0" smtClean="0"/>
              <a:t>')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      ELSE </a:t>
            </a:r>
            <a:r>
              <a:rPr lang="en-AU" sz="1600" dirty="0"/>
              <a:t>IF B THEN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          </a:t>
            </a:r>
            <a:r>
              <a:rPr lang="en-AU" sz="1600" dirty="0" err="1" smtClean="0"/>
              <a:t>Writeln</a:t>
            </a:r>
            <a:r>
              <a:rPr lang="en-AU" sz="1600" dirty="0" smtClean="0"/>
              <a:t> </a:t>
            </a:r>
            <a:r>
              <a:rPr lang="en-AU" sz="1600" dirty="0"/>
              <a:t>('Very good. </a:t>
            </a:r>
            <a:r>
              <a:rPr lang="en-AU" sz="1600" dirty="0" smtClean="0"/>
              <a:t>Grade </a:t>
            </a:r>
            <a:r>
              <a:rPr lang="en-AU" sz="1600" dirty="0" err="1"/>
              <a:t>Anda</a:t>
            </a:r>
            <a:r>
              <a:rPr lang="en-AU" sz="1600" dirty="0"/>
              <a:t>' 'B</a:t>
            </a:r>
            <a:r>
              <a:rPr lang="en-AU" sz="1600" dirty="0" smtClean="0"/>
              <a:t>')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      ELSE </a:t>
            </a:r>
            <a:r>
              <a:rPr lang="en-AU" sz="1600" dirty="0"/>
              <a:t>IF THEN C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          </a:t>
            </a:r>
            <a:r>
              <a:rPr lang="en-AU" sz="1600" dirty="0" err="1" smtClean="0"/>
              <a:t>Writeln</a:t>
            </a:r>
            <a:r>
              <a:rPr lang="en-AU" sz="1600" dirty="0" smtClean="0"/>
              <a:t> (‘Good. Grade </a:t>
            </a:r>
            <a:r>
              <a:rPr lang="en-AU" sz="1600" dirty="0" err="1"/>
              <a:t>Anda</a:t>
            </a:r>
            <a:r>
              <a:rPr lang="en-AU" sz="1600" dirty="0"/>
              <a:t>' 'C</a:t>
            </a:r>
            <a:r>
              <a:rPr lang="en-AU" sz="1600" dirty="0" smtClean="0"/>
              <a:t>')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      ELSE </a:t>
            </a:r>
            <a:r>
              <a:rPr lang="en-AU" sz="1600" dirty="0"/>
              <a:t>IF THEN D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          </a:t>
            </a:r>
            <a:r>
              <a:rPr lang="en-AU" sz="1600" dirty="0" err="1" smtClean="0"/>
              <a:t>Writeln</a:t>
            </a:r>
            <a:r>
              <a:rPr lang="en-AU" sz="1600" dirty="0" smtClean="0"/>
              <a:t> (‘Passed. Grade </a:t>
            </a:r>
            <a:r>
              <a:rPr lang="en-AU" sz="1600" dirty="0" err="1"/>
              <a:t>Anda</a:t>
            </a:r>
            <a:r>
              <a:rPr lang="en-AU" sz="1600" dirty="0"/>
              <a:t>' 'D' </a:t>
            </a:r>
            <a:r>
              <a:rPr lang="en-AU" sz="1600" dirty="0" smtClean="0"/>
              <a:t>)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      ELSE </a:t>
            </a:r>
            <a:r>
              <a:rPr lang="en-AU" sz="1600" dirty="0"/>
              <a:t>IF F THEN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          </a:t>
            </a:r>
            <a:r>
              <a:rPr lang="en-AU" sz="1600" dirty="0" err="1" smtClean="0"/>
              <a:t>Writeln</a:t>
            </a:r>
            <a:r>
              <a:rPr lang="en-AU" sz="1600" dirty="0" smtClean="0"/>
              <a:t> (‘Better luck next time. Grade </a:t>
            </a:r>
            <a:r>
              <a:rPr lang="en-AU" sz="1600" dirty="0" err="1"/>
              <a:t>Anda</a:t>
            </a:r>
            <a:r>
              <a:rPr lang="en-AU" sz="1600" dirty="0"/>
              <a:t>' </a:t>
            </a:r>
            <a:r>
              <a:rPr lang="en-AU" sz="1600" dirty="0" smtClean="0"/>
              <a:t>‘E' </a:t>
            </a:r>
            <a:r>
              <a:rPr lang="en-AU" sz="1600" dirty="0"/>
              <a:t>'')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      ELSE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          </a:t>
            </a:r>
            <a:r>
              <a:rPr lang="en-AU" sz="1600" dirty="0" err="1" smtClean="0"/>
              <a:t>Writeln</a:t>
            </a:r>
            <a:r>
              <a:rPr lang="en-AU" sz="1600" dirty="0" smtClean="0"/>
              <a:t> (‘</a:t>
            </a:r>
            <a:r>
              <a:rPr lang="en-AU" sz="1600" dirty="0" err="1" smtClean="0"/>
              <a:t>Nilai</a:t>
            </a:r>
            <a:r>
              <a:rPr lang="en-AU" sz="1600" dirty="0" smtClean="0"/>
              <a:t> </a:t>
            </a:r>
            <a:r>
              <a:rPr lang="en-AU" sz="1600" dirty="0" err="1"/>
              <a:t>ini</a:t>
            </a:r>
            <a:r>
              <a:rPr lang="en-AU" sz="1600" dirty="0"/>
              <a:t> di </a:t>
            </a:r>
            <a:r>
              <a:rPr lang="en-AU" sz="1600" dirty="0" err="1"/>
              <a:t>luar</a:t>
            </a:r>
            <a:r>
              <a:rPr lang="en-AU" sz="1600" dirty="0"/>
              <a:t> </a:t>
            </a:r>
            <a:r>
              <a:rPr lang="en-AU" sz="1600" dirty="0" smtClean="0"/>
              <a:t>Range');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          </a:t>
            </a:r>
            <a:r>
              <a:rPr lang="en-AU" sz="1600" dirty="0" err="1" smtClean="0"/>
              <a:t>Writeln</a:t>
            </a:r>
            <a:r>
              <a:rPr lang="en-AU" sz="1600" dirty="0" smtClean="0"/>
              <a:t> </a:t>
            </a:r>
            <a:r>
              <a:rPr lang="en-AU" sz="1600" dirty="0"/>
              <a:t>('</a:t>
            </a:r>
            <a:r>
              <a:rPr lang="en-AU" sz="1600" dirty="0" err="1"/>
              <a:t>Tekan</a:t>
            </a:r>
            <a:r>
              <a:rPr lang="en-AU" sz="1600" dirty="0"/>
              <a:t> ENTER </a:t>
            </a:r>
            <a:r>
              <a:rPr lang="en-AU" sz="1600" dirty="0" err="1"/>
              <a:t>untuk</a:t>
            </a:r>
            <a:r>
              <a:rPr lang="en-AU" sz="1600" dirty="0"/>
              <a:t> </a:t>
            </a:r>
            <a:r>
              <a:rPr lang="en-AU" sz="1600" dirty="0" err="1"/>
              <a:t>melanjutkan</a:t>
            </a:r>
            <a:r>
              <a:rPr lang="en-AU" sz="1600" dirty="0"/>
              <a:t> ..');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          </a:t>
            </a:r>
            <a:r>
              <a:rPr lang="en-AU" sz="1600" dirty="0" err="1" smtClean="0"/>
              <a:t>Readln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 END</a:t>
            </a:r>
            <a:r>
              <a:rPr lang="en-AU" sz="1600" dirty="0"/>
              <a:t>.</a:t>
            </a: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3842303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28600" y="-228600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altLang="en-US" sz="3600" dirty="0" err="1" smtClean="0"/>
              <a:t>Perbedaan</a:t>
            </a:r>
            <a:r>
              <a:rPr lang="en-US" altLang="en-US" sz="3600" dirty="0" smtClean="0"/>
              <a:t> if </a:t>
            </a:r>
            <a:r>
              <a:rPr lang="en-US" altLang="en-US" sz="3600" dirty="0" err="1" smtClean="0"/>
              <a:t>sekuensial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dan</a:t>
            </a:r>
            <a:r>
              <a:rPr lang="en-US" altLang="en-US" sz="3600" dirty="0" smtClean="0"/>
              <a:t> if </a:t>
            </a:r>
            <a:r>
              <a:rPr lang="en-US" altLang="en-US" sz="3600" dirty="0" err="1" smtClean="0"/>
              <a:t>tersarang</a:t>
            </a:r>
            <a:endParaRPr lang="en-US" altLang="en-US" sz="3600" dirty="0" smtClean="0"/>
          </a:p>
        </p:txBody>
      </p:sp>
      <p:sp>
        <p:nvSpPr>
          <p:cNvPr id="4" name="Flowchart: Decision 3"/>
          <p:cNvSpPr/>
          <p:nvPr/>
        </p:nvSpPr>
        <p:spPr>
          <a:xfrm>
            <a:off x="1447800" y="762000"/>
            <a:ext cx="1905000" cy="91744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Kondisi1</a:t>
            </a:r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457200" y="1981200"/>
            <a:ext cx="1447800" cy="4572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statement1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4" idx="1"/>
          </p:cNvCxnSpPr>
          <p:nvPr/>
        </p:nvCxnSpPr>
        <p:spPr>
          <a:xfrm rot="10800000" flipV="1">
            <a:off x="1181100" y="1220724"/>
            <a:ext cx="266700" cy="7589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0"/>
          </p:cNvCxnSpPr>
          <p:nvPr/>
        </p:nvCxnSpPr>
        <p:spPr>
          <a:xfrm>
            <a:off x="2400300" y="457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ecision 10"/>
          <p:cNvSpPr/>
          <p:nvPr/>
        </p:nvSpPr>
        <p:spPr>
          <a:xfrm>
            <a:off x="1447800" y="2819400"/>
            <a:ext cx="1905000" cy="91744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Kondisi2</a:t>
            </a:r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457200" y="4038600"/>
            <a:ext cx="1447800" cy="4572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statement2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11" idx="1"/>
            <a:endCxn id="12" idx="0"/>
          </p:cNvCxnSpPr>
          <p:nvPr/>
        </p:nvCxnSpPr>
        <p:spPr>
          <a:xfrm rot="10800000" flipV="1">
            <a:off x="1181100" y="3278124"/>
            <a:ext cx="266700" cy="7604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0"/>
          </p:cNvCxnSpPr>
          <p:nvPr/>
        </p:nvCxnSpPr>
        <p:spPr>
          <a:xfrm>
            <a:off x="2400300" y="2590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ecision 15"/>
          <p:cNvSpPr/>
          <p:nvPr/>
        </p:nvSpPr>
        <p:spPr>
          <a:xfrm>
            <a:off x="1447800" y="4800600"/>
            <a:ext cx="1905000" cy="91744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Kondisi3</a:t>
            </a:r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457200" y="6019800"/>
            <a:ext cx="1447800" cy="4572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statement3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8" name="Elbow Connector 17"/>
          <p:cNvCxnSpPr/>
          <p:nvPr/>
        </p:nvCxnSpPr>
        <p:spPr>
          <a:xfrm rot="10800000" flipV="1">
            <a:off x="1181100" y="5257800"/>
            <a:ext cx="266700" cy="8366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6" idx="0"/>
          </p:cNvCxnSpPr>
          <p:nvPr/>
        </p:nvCxnSpPr>
        <p:spPr>
          <a:xfrm>
            <a:off x="2400300" y="46482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438400" y="6629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638800" y="533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3"/>
          </p:cNvCxnSpPr>
          <p:nvPr/>
        </p:nvCxnSpPr>
        <p:spPr>
          <a:xfrm flipH="1">
            <a:off x="1181100" y="1220724"/>
            <a:ext cx="2171700" cy="1370076"/>
          </a:xfrm>
          <a:prstGeom prst="bentConnector3">
            <a:avLst>
              <a:gd name="adj1" fmla="val -105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2"/>
          </p:cNvCxnSpPr>
          <p:nvPr/>
        </p:nvCxnSpPr>
        <p:spPr>
          <a:xfrm>
            <a:off x="1181100" y="24384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flipH="1">
            <a:off x="1181100" y="3276600"/>
            <a:ext cx="2171700" cy="1370076"/>
          </a:xfrm>
          <a:prstGeom prst="bentConnector3">
            <a:avLst>
              <a:gd name="adj1" fmla="val -105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81100" y="44958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H="1">
            <a:off x="1219200" y="5257800"/>
            <a:ext cx="2171700" cy="1370076"/>
          </a:xfrm>
          <a:prstGeom prst="bentConnector3">
            <a:avLst>
              <a:gd name="adj1" fmla="val -105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219200" y="64770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ecision 35"/>
          <p:cNvSpPr/>
          <p:nvPr/>
        </p:nvSpPr>
        <p:spPr>
          <a:xfrm>
            <a:off x="4821782" y="914400"/>
            <a:ext cx="1655218" cy="91744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Kondisi1</a:t>
            </a:r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37" name="Flowchart: Process 36"/>
          <p:cNvSpPr/>
          <p:nvPr/>
        </p:nvSpPr>
        <p:spPr>
          <a:xfrm>
            <a:off x="3962400" y="2057400"/>
            <a:ext cx="1447800" cy="4572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statement1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8" name="Elbow Connector 37"/>
          <p:cNvCxnSpPr/>
          <p:nvPr/>
        </p:nvCxnSpPr>
        <p:spPr>
          <a:xfrm rot="5400000">
            <a:off x="4368091" y="1582526"/>
            <a:ext cx="678783" cy="270964"/>
          </a:xfrm>
          <a:prstGeom prst="bentConnector3">
            <a:avLst>
              <a:gd name="adj1" fmla="val -2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Decision 41"/>
          <p:cNvSpPr/>
          <p:nvPr/>
        </p:nvSpPr>
        <p:spPr>
          <a:xfrm>
            <a:off x="5867400" y="2133600"/>
            <a:ext cx="1676400" cy="91744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Kondisi2</a:t>
            </a:r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43" name="Flowchart: Decision 42"/>
          <p:cNvSpPr/>
          <p:nvPr/>
        </p:nvSpPr>
        <p:spPr>
          <a:xfrm>
            <a:off x="6934200" y="3352800"/>
            <a:ext cx="1752600" cy="91744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Kondisi3</a:t>
            </a:r>
            <a:endParaRPr lang="en-AU" sz="1600" dirty="0">
              <a:solidFill>
                <a:schemeClr val="tx1"/>
              </a:solidFill>
            </a:endParaRPr>
          </a:p>
        </p:txBody>
      </p:sp>
      <p:cxnSp>
        <p:nvCxnSpPr>
          <p:cNvPr id="41" name="Elbow Connector 40"/>
          <p:cNvCxnSpPr>
            <a:stCxn id="36" idx="3"/>
            <a:endCxn id="42" idx="0"/>
          </p:cNvCxnSpPr>
          <p:nvPr/>
        </p:nvCxnSpPr>
        <p:spPr>
          <a:xfrm>
            <a:off x="6477000" y="1373124"/>
            <a:ext cx="228600" cy="7604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>
            <a:off x="7543800" y="2592324"/>
            <a:ext cx="228600" cy="7604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5400000">
            <a:off x="5392526" y="2801726"/>
            <a:ext cx="678783" cy="270964"/>
          </a:xfrm>
          <a:prstGeom prst="bentConnector3">
            <a:avLst>
              <a:gd name="adj1" fmla="val -2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5400000">
            <a:off x="6501691" y="4020926"/>
            <a:ext cx="678783" cy="270964"/>
          </a:xfrm>
          <a:prstGeom prst="bentConnector3">
            <a:avLst>
              <a:gd name="adj1" fmla="val -2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ocess 50"/>
          <p:cNvSpPr/>
          <p:nvPr/>
        </p:nvSpPr>
        <p:spPr>
          <a:xfrm>
            <a:off x="4876800" y="3276600"/>
            <a:ext cx="1447800" cy="4572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statement2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2" name="Flowchart: Process 51"/>
          <p:cNvSpPr/>
          <p:nvPr/>
        </p:nvSpPr>
        <p:spPr>
          <a:xfrm>
            <a:off x="6019800" y="4495800"/>
            <a:ext cx="1447800" cy="4572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statement3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3" name="Elbow Connector 52"/>
          <p:cNvCxnSpPr/>
          <p:nvPr/>
        </p:nvCxnSpPr>
        <p:spPr>
          <a:xfrm rot="10800000" flipV="1">
            <a:off x="6743700" y="3810000"/>
            <a:ext cx="1981200" cy="1370076"/>
          </a:xfrm>
          <a:prstGeom prst="bentConnector3">
            <a:avLst>
              <a:gd name="adj1" fmla="val -106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2" idx="2"/>
          </p:cNvCxnSpPr>
          <p:nvPr/>
        </p:nvCxnSpPr>
        <p:spPr>
          <a:xfrm flipV="1">
            <a:off x="6743700" y="4953000"/>
            <a:ext cx="0" cy="22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1" idx="2"/>
          </p:cNvCxnSpPr>
          <p:nvPr/>
        </p:nvCxnSpPr>
        <p:spPr>
          <a:xfrm rot="16200000" flipH="1">
            <a:off x="5829300" y="3505200"/>
            <a:ext cx="1752600" cy="22098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6" name="Straight Connector 9215"/>
          <p:cNvCxnSpPr/>
          <p:nvPr/>
        </p:nvCxnSpPr>
        <p:spPr>
          <a:xfrm flipV="1">
            <a:off x="7810500" y="5180077"/>
            <a:ext cx="0" cy="306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16200000" flipH="1">
            <a:off x="4114800" y="2819401"/>
            <a:ext cx="3124200" cy="2209800"/>
          </a:xfrm>
          <a:prstGeom prst="bentConnector3">
            <a:avLst>
              <a:gd name="adj1" fmla="val 1137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2" name="Straight Arrow Connector 9221"/>
          <p:cNvCxnSpPr/>
          <p:nvPr/>
        </p:nvCxnSpPr>
        <p:spPr>
          <a:xfrm>
            <a:off x="5649391" y="5942838"/>
            <a:ext cx="0" cy="305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382140146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0600" y="-228600"/>
            <a:ext cx="7924800" cy="1143000"/>
          </a:xfrm>
        </p:spPr>
        <p:txBody>
          <a:bodyPr/>
          <a:lstStyle/>
          <a:p>
            <a:r>
              <a:rPr lang="en-US" altLang="en-US" dirty="0" err="1" smtClean="0"/>
              <a:t>Pendahuluan</a:t>
            </a:r>
            <a:r>
              <a:rPr lang="en-US" altLang="en-US" dirty="0" smtClean="0"/>
              <a:t> (2)</a:t>
            </a:r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28600" y="685800"/>
            <a:ext cx="8915400" cy="6096000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Pemilihan</a:t>
            </a:r>
            <a:r>
              <a:rPr lang="en-US" sz="2400" dirty="0" smtClean="0"/>
              <a:t> </a:t>
            </a:r>
            <a:r>
              <a:rPr lang="en-US" sz="2400" dirty="0" err="1" smtClean="0"/>
              <a:t>kondisi</a:t>
            </a:r>
            <a:r>
              <a:rPr lang="en-US" sz="2400" dirty="0" smtClean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proses </a:t>
            </a:r>
            <a:r>
              <a:rPr lang="en-US" sz="2400" dirty="0" err="1" smtClean="0"/>
              <a:t>penentuan</a:t>
            </a:r>
            <a:r>
              <a:rPr lang="en-US" sz="2400" dirty="0" smtClean="0"/>
              <a:t> </a:t>
            </a:r>
            <a:r>
              <a:rPr lang="en-US" sz="2400" dirty="0" err="1" smtClean="0"/>
              <a:t>langkah</a:t>
            </a:r>
            <a:r>
              <a:rPr lang="en-US" sz="2400" dirty="0" smtClean="0"/>
              <a:t> </a:t>
            </a:r>
            <a:r>
              <a:rPr lang="en-US" sz="2400" dirty="0" err="1"/>
              <a:t>berikutnya</a:t>
            </a:r>
            <a:r>
              <a:rPr lang="en-US" sz="2400" dirty="0"/>
              <a:t> 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proses </a:t>
            </a:r>
            <a:r>
              <a:rPr lang="en-US" sz="2400" dirty="0"/>
              <a:t>yang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dirty="0" err="1"/>
              <a:t>sebelumnya</a:t>
            </a:r>
            <a:r>
              <a:rPr lang="en-US" sz="2400" dirty="0"/>
              <a:t>.</a:t>
            </a:r>
          </a:p>
          <a:p>
            <a:r>
              <a:rPr lang="fi-FI" sz="2400" dirty="0" smtClean="0"/>
              <a:t>Pemilihan </a:t>
            </a:r>
            <a:r>
              <a:rPr lang="fi-FI" sz="2400" dirty="0"/>
              <a:t>kondisi ini sangat </a:t>
            </a:r>
            <a:r>
              <a:rPr lang="fi-FI" sz="2400" dirty="0" smtClean="0"/>
              <a:t>penting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 </a:t>
            </a:r>
            <a:r>
              <a:rPr lang="en-US" sz="2400" dirty="0" err="1"/>
              <a:t>sebab</a:t>
            </a:r>
            <a:r>
              <a:rPr lang="en-US" sz="2400" dirty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adanya</a:t>
            </a:r>
            <a:r>
              <a:rPr lang="en-US" sz="2400" dirty="0" smtClean="0"/>
              <a:t> </a:t>
            </a:r>
            <a:r>
              <a:rPr lang="en-US" sz="2400" dirty="0" err="1"/>
              <a:t>seleksi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, </a:t>
            </a:r>
            <a:r>
              <a:rPr lang="en-US" sz="2400" dirty="0" smtClean="0"/>
              <a:t>program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/>
              <a:t>menentukan</a:t>
            </a:r>
            <a:r>
              <a:rPr lang="en-US" sz="2400" dirty="0"/>
              <a:t> proses </a:t>
            </a:r>
            <a:r>
              <a:rPr lang="en-US" sz="2400" dirty="0" err="1"/>
              <a:t>apa</a:t>
            </a:r>
            <a:r>
              <a:rPr lang="en-US" sz="2400" dirty="0"/>
              <a:t> </a:t>
            </a:r>
            <a:r>
              <a:rPr lang="en-US" sz="2400" dirty="0" smtClean="0"/>
              <a:t>yang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 smtClean="0"/>
              <a:t>selanjutnya</a:t>
            </a:r>
            <a:r>
              <a:rPr lang="en-US" sz="2400" dirty="0" smtClean="0"/>
              <a:t> 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/>
              <a:t>keadaan</a:t>
            </a:r>
            <a:r>
              <a:rPr lang="en-US" sz="2400" dirty="0"/>
              <a:t> </a:t>
            </a:r>
            <a:r>
              <a:rPr lang="en-US" sz="2400" dirty="0" err="1"/>
              <a:t>sebelumnya</a:t>
            </a:r>
            <a:r>
              <a:rPr lang="en-US" sz="2400" dirty="0" smtClean="0"/>
              <a:t>.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/>
              <a:t>nampak</a:t>
            </a:r>
            <a:r>
              <a:rPr lang="en-US" sz="2400" dirty="0"/>
              <a:t> </a:t>
            </a:r>
            <a:r>
              <a:rPr lang="en-US" sz="2400" dirty="0" err="1"/>
              <a:t>seolah</a:t>
            </a:r>
            <a:r>
              <a:rPr lang="en-US" sz="2400" dirty="0"/>
              <a:t> </a:t>
            </a:r>
            <a:r>
              <a:rPr lang="en-US" sz="2400" dirty="0" err="1" smtClean="0"/>
              <a:t>olah</a:t>
            </a:r>
            <a:r>
              <a:rPr lang="en-US" sz="2400" dirty="0" smtClean="0"/>
              <a:t> program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berpikir</a:t>
            </a:r>
            <a:r>
              <a:rPr lang="en-US" sz="2400" dirty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mengambil</a:t>
            </a:r>
            <a:r>
              <a:rPr lang="en-US" sz="2400" dirty="0" smtClean="0"/>
              <a:t> </a:t>
            </a:r>
            <a:r>
              <a:rPr lang="en-US" sz="2400" dirty="0" err="1"/>
              <a:t>keputusan</a:t>
            </a:r>
            <a:r>
              <a:rPr lang="en-US" sz="2400" dirty="0"/>
              <a:t>. </a:t>
            </a:r>
            <a:r>
              <a:rPr lang="en-US" sz="2400" dirty="0" err="1"/>
              <a:t>Disinilah</a:t>
            </a:r>
            <a:r>
              <a:rPr lang="en-US" sz="2400" dirty="0"/>
              <a:t> </a:t>
            </a:r>
            <a:r>
              <a:rPr lang="en-US" sz="2400" dirty="0" err="1" smtClean="0"/>
              <a:t>letak</a:t>
            </a:r>
            <a:r>
              <a:rPr lang="en-US" sz="2400" dirty="0" smtClean="0"/>
              <a:t> </a:t>
            </a:r>
            <a:r>
              <a:rPr lang="en-US" sz="2400" dirty="0" err="1" smtClean="0"/>
              <a:t>kekurangan</a:t>
            </a:r>
            <a:r>
              <a:rPr lang="en-US" sz="2400" dirty="0" smtClean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mampu</a:t>
            </a:r>
            <a:r>
              <a:rPr lang="en-US" sz="2400" dirty="0" smtClean="0"/>
              <a:t> </a:t>
            </a:r>
            <a:r>
              <a:rPr lang="en-US" sz="2400" dirty="0" err="1"/>
              <a:t>berpikir</a:t>
            </a:r>
            <a:r>
              <a:rPr lang="en-US" sz="2400" dirty="0"/>
              <a:t> </a:t>
            </a:r>
            <a:r>
              <a:rPr lang="en-US" sz="2400" dirty="0" err="1"/>
              <a:t>sendiri</a:t>
            </a:r>
            <a:r>
              <a:rPr lang="en-US" sz="2400" dirty="0"/>
              <a:t>,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 smtClean="0"/>
              <a:t>hal</a:t>
            </a:r>
            <a:r>
              <a:rPr lang="en-US" sz="2400" dirty="0" smtClean="0"/>
              <a:t> yang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perintah</a:t>
            </a:r>
            <a:r>
              <a:rPr lang="en-US" sz="2400" dirty="0" smtClean="0"/>
              <a:t>.</a:t>
            </a:r>
          </a:p>
          <a:p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memprogram</a:t>
            </a:r>
            <a:r>
              <a:rPr lang="en-US" sz="2400" dirty="0"/>
              <a:t> </a:t>
            </a:r>
            <a:r>
              <a:rPr lang="en-US" sz="2400" dirty="0" err="1" smtClean="0"/>
              <a:t>seringkali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percabangan</a:t>
            </a:r>
            <a:r>
              <a:rPr lang="en-US" sz="2400" dirty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pengambilan</a:t>
            </a:r>
            <a:r>
              <a:rPr lang="en-US" sz="2400" dirty="0" smtClean="0"/>
              <a:t> </a:t>
            </a:r>
            <a:r>
              <a:rPr lang="en-US" sz="2400" dirty="0" err="1"/>
              <a:t>keputusan</a:t>
            </a:r>
            <a:r>
              <a:rPr lang="en-US" sz="2400" dirty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sejumlah</a:t>
            </a:r>
            <a:r>
              <a:rPr lang="en-US" sz="2400" dirty="0" smtClean="0"/>
              <a:t> </a:t>
            </a:r>
            <a:r>
              <a:rPr lang="en-US" sz="2400" dirty="0" err="1"/>
              <a:t>pilihan</a:t>
            </a:r>
            <a:r>
              <a:rPr lang="en-US" sz="2400" dirty="0"/>
              <a:t> yang </a:t>
            </a:r>
            <a:r>
              <a:rPr lang="en-US" sz="2400" dirty="0" err="1"/>
              <a:t>mungkin</a:t>
            </a:r>
            <a:r>
              <a:rPr lang="en-US" sz="2400" dirty="0"/>
              <a:t>.</a:t>
            </a:r>
          </a:p>
          <a:p>
            <a:r>
              <a:rPr lang="en-US" sz="2400" dirty="0"/>
              <a:t>Bahasa </a:t>
            </a:r>
            <a:r>
              <a:rPr lang="en-US" sz="2400" dirty="0" err="1"/>
              <a:t>pemrograman</a:t>
            </a:r>
            <a:r>
              <a:rPr lang="en-US" sz="2400" dirty="0"/>
              <a:t> </a:t>
            </a:r>
            <a:r>
              <a:rPr lang="en-US" sz="2400" dirty="0" err="1" smtClean="0"/>
              <a:t>menyediakan</a:t>
            </a:r>
            <a:r>
              <a:rPr lang="en-US" sz="2400" dirty="0" smtClean="0"/>
              <a:t> </a:t>
            </a:r>
            <a:r>
              <a:rPr lang="fi-FI" sz="2400" dirty="0" smtClean="0"/>
              <a:t>pernyataan </a:t>
            </a:r>
            <a:r>
              <a:rPr lang="fi-FI" sz="2400" dirty="0"/>
              <a:t>IF…THEN dan kata </a:t>
            </a:r>
            <a:r>
              <a:rPr lang="fi-FI" sz="2400" dirty="0" smtClean="0"/>
              <a:t>kunci </a:t>
            </a:r>
            <a:r>
              <a:rPr lang="en-US" sz="2400" dirty="0" smtClean="0"/>
              <a:t>yang </a:t>
            </a:r>
            <a:r>
              <a:rPr lang="en-US" sz="2400" dirty="0"/>
              <a:t>lain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smtClean="0"/>
              <a:t>CASE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percabangan</a:t>
            </a:r>
            <a:r>
              <a:rPr lang="en-US" sz="2400" dirty="0"/>
              <a:t>.</a:t>
            </a:r>
            <a:endParaRPr lang="id-ID" altLang="en-US" sz="22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9516505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81000" y="-228600"/>
            <a:ext cx="8763000" cy="1143000"/>
          </a:xfrm>
        </p:spPr>
        <p:txBody>
          <a:bodyPr>
            <a:normAutofit/>
          </a:bodyPr>
          <a:lstStyle/>
          <a:p>
            <a:r>
              <a:rPr lang="en-US" altLang="en-US" dirty="0" err="1" smtClean="0"/>
              <a:t>Masalah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identasi</a:t>
            </a:r>
            <a:r>
              <a:rPr lang="en-US" altLang="en-US" dirty="0" smtClean="0"/>
              <a:t> (2)</a:t>
            </a:r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Hal </a:t>
            </a:r>
            <a:r>
              <a:rPr lang="en-US" sz="2800" dirty="0" err="1" smtClean="0"/>
              <a:t>seperti</a:t>
            </a:r>
            <a:r>
              <a:rPr lang="en-US" sz="2800" dirty="0" smtClean="0"/>
              <a:t> </a:t>
            </a:r>
            <a:r>
              <a:rPr lang="en-US" sz="2800" dirty="0" err="1" smtClean="0"/>
              <a:t>inilah</a:t>
            </a:r>
            <a:r>
              <a:rPr lang="en-US" sz="2800" dirty="0" smtClean="0"/>
              <a:t> yang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diperhatikan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pemecahan</a:t>
            </a:r>
            <a:r>
              <a:rPr lang="en-US" sz="2800" dirty="0" smtClean="0"/>
              <a:t> </a:t>
            </a:r>
            <a:r>
              <a:rPr lang="en-US" sz="2800" dirty="0" err="1" smtClean="0"/>
              <a:t>masalah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statemen</a:t>
            </a:r>
            <a:r>
              <a:rPr lang="en-US" sz="2800" dirty="0" smtClean="0"/>
              <a:t> if.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menjamin</a:t>
            </a:r>
            <a:r>
              <a:rPr lang="en-US" sz="2800" dirty="0" smtClean="0"/>
              <a:t> </a:t>
            </a:r>
            <a:r>
              <a:rPr lang="en-US" sz="2800" dirty="0" err="1" smtClean="0"/>
              <a:t>bahwa</a:t>
            </a:r>
            <a:r>
              <a:rPr lang="en-US" sz="2800" dirty="0" smtClean="0"/>
              <a:t>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masukan</a:t>
            </a:r>
            <a:r>
              <a:rPr lang="en-US" sz="2800" dirty="0" smtClean="0"/>
              <a:t> </a:t>
            </a:r>
            <a:r>
              <a:rPr lang="en-US" sz="2800" dirty="0" err="1" smtClean="0"/>
              <a:t>hanya</a:t>
            </a:r>
            <a:r>
              <a:rPr lang="en-US" sz="2800" dirty="0" smtClean="0"/>
              <a:t> </a:t>
            </a:r>
            <a:r>
              <a:rPr lang="en-US" sz="2800" dirty="0" err="1" smtClean="0"/>
              <a:t>memenuhi</a:t>
            </a:r>
            <a:r>
              <a:rPr lang="en-US" sz="2800" dirty="0" smtClean="0"/>
              <a:t> </a:t>
            </a:r>
            <a:r>
              <a:rPr lang="en-US" sz="2800" dirty="0" err="1" smtClean="0"/>
              <a:t>salah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ekspresi</a:t>
            </a:r>
            <a:r>
              <a:rPr lang="en-US" sz="2800" dirty="0" smtClean="0"/>
              <a:t>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ada</a:t>
            </a:r>
            <a:r>
              <a:rPr lang="en-US" sz="2800" dirty="0" smtClean="0"/>
              <a:t>, </a:t>
            </a:r>
            <a:r>
              <a:rPr lang="en-US" sz="2800" dirty="0" err="1" smtClean="0"/>
              <a:t>maka</a:t>
            </a:r>
            <a:r>
              <a:rPr lang="en-US" sz="2800" dirty="0" smtClean="0"/>
              <a:t> </a:t>
            </a:r>
            <a:r>
              <a:rPr lang="en-US" sz="2800" dirty="0" err="1" smtClean="0"/>
              <a:t>statemen</a:t>
            </a:r>
            <a:r>
              <a:rPr lang="en-US" sz="2800" dirty="0" smtClean="0"/>
              <a:t> if </a:t>
            </a:r>
            <a:r>
              <a:rPr lang="en-US" sz="2800" dirty="0" err="1" smtClean="0"/>
              <a:t>berurutan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dipakai</a:t>
            </a:r>
            <a:r>
              <a:rPr lang="en-US" sz="28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 smtClean="0"/>
              <a:t>Tetapi</a:t>
            </a:r>
            <a:r>
              <a:rPr lang="en-US" sz="2800" dirty="0" smtClean="0"/>
              <a:t> </a:t>
            </a: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kondisi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komplemen</a:t>
            </a:r>
            <a:r>
              <a:rPr lang="en-US" sz="2800" dirty="0" smtClean="0"/>
              <a:t> </a:t>
            </a:r>
            <a:r>
              <a:rPr lang="en-US" sz="2800" dirty="0" err="1" smtClean="0"/>
              <a:t>kondisi</a:t>
            </a:r>
            <a:r>
              <a:rPr lang="en-US" sz="2800" dirty="0" smtClean="0"/>
              <a:t> yang lain, </a:t>
            </a:r>
            <a:r>
              <a:rPr lang="en-US" sz="2800" dirty="0" err="1" smtClean="0"/>
              <a:t>maka</a:t>
            </a:r>
            <a:r>
              <a:rPr lang="en-US" sz="2800" dirty="0" smtClean="0"/>
              <a:t>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statemen</a:t>
            </a:r>
            <a:r>
              <a:rPr lang="en-US" sz="2800" dirty="0" smtClean="0"/>
              <a:t> if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bagian</a:t>
            </a:r>
            <a:r>
              <a:rPr lang="en-US" sz="2800" dirty="0" smtClean="0"/>
              <a:t> else.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 smtClean="0"/>
              <a:t>Statemen</a:t>
            </a:r>
            <a:r>
              <a:rPr lang="en-US" sz="2800" dirty="0" smtClean="0"/>
              <a:t> if </a:t>
            </a:r>
            <a:r>
              <a:rPr lang="en-US" sz="2800" dirty="0" err="1" smtClean="0"/>
              <a:t>tersarang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bagian</a:t>
            </a:r>
            <a:r>
              <a:rPr lang="en-US" sz="2800" dirty="0" smtClean="0"/>
              <a:t>, </a:t>
            </a:r>
            <a:r>
              <a:rPr lang="en-US" sz="2800" dirty="0" err="1" smtClean="0"/>
              <a:t>baik</a:t>
            </a:r>
            <a:r>
              <a:rPr lang="en-US" sz="2800" dirty="0" smtClean="0"/>
              <a:t> </a:t>
            </a:r>
            <a:r>
              <a:rPr lang="en-US" sz="2800" dirty="0" err="1" smtClean="0"/>
              <a:t>bagian</a:t>
            </a:r>
            <a:r>
              <a:rPr lang="en-US" sz="2800" dirty="0" smtClean="0"/>
              <a:t> if  </a:t>
            </a:r>
            <a:r>
              <a:rPr lang="en-US" sz="2800" dirty="0" err="1" smtClean="0"/>
              <a:t>ataupun</a:t>
            </a:r>
            <a:r>
              <a:rPr lang="en-US" sz="2800" dirty="0" smtClean="0"/>
              <a:t> else, </a:t>
            </a:r>
            <a:r>
              <a:rPr lang="en-US" sz="2800" dirty="0" err="1" smtClean="0"/>
              <a:t>diperlukan</a:t>
            </a:r>
            <a:r>
              <a:rPr lang="en-US" sz="2800" dirty="0" smtClean="0"/>
              <a:t> </a:t>
            </a:r>
            <a:r>
              <a:rPr lang="en-US" sz="2800" dirty="0" err="1" smtClean="0"/>
              <a:t>pemeriksaan</a:t>
            </a:r>
            <a:r>
              <a:rPr lang="en-US" sz="2800" dirty="0" smtClean="0"/>
              <a:t> </a:t>
            </a:r>
            <a:r>
              <a:rPr lang="en-US" sz="2800" dirty="0" err="1" smtClean="0"/>
              <a:t>lagi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menentukan</a:t>
            </a:r>
            <a:r>
              <a:rPr lang="en-US" sz="2800" dirty="0" smtClean="0"/>
              <a:t> </a:t>
            </a:r>
            <a:r>
              <a:rPr lang="en-US" sz="2800" dirty="0" err="1" smtClean="0"/>
              <a:t>statemen</a:t>
            </a:r>
            <a:r>
              <a:rPr lang="en-US" sz="2800" dirty="0" smtClean="0"/>
              <a:t> yang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dijalankan</a:t>
            </a:r>
            <a:r>
              <a:rPr lang="en-US" sz="2800" dirty="0" smtClean="0"/>
              <a:t>. 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4462675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2800" b="1" dirty="0" smtClean="0"/>
              <a:t>Program </a:t>
            </a:r>
            <a:r>
              <a:rPr lang="en-AU" sz="2800" b="1" dirty="0" err="1" smtClean="0"/>
              <a:t>dengan</a:t>
            </a:r>
            <a:r>
              <a:rPr lang="en-AU" sz="2800" b="1" dirty="0" smtClean="0"/>
              <a:t> else “</a:t>
            </a:r>
            <a:r>
              <a:rPr lang="en-AU" sz="2800" b="1" dirty="0" err="1" smtClean="0"/>
              <a:t>bermasalah</a:t>
            </a:r>
            <a:r>
              <a:rPr lang="en-AU" sz="2800" b="1" dirty="0" smtClean="0"/>
              <a:t>” (1)</a:t>
            </a:r>
          </a:p>
          <a:p>
            <a:pPr marL="0" indent="0">
              <a:spcBef>
                <a:spcPts val="0"/>
              </a:spcBef>
              <a:buNone/>
            </a:pPr>
            <a:endParaRPr lang="en-A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PROGRAM </a:t>
            </a:r>
            <a:r>
              <a:rPr lang="en-AU" sz="2000" dirty="0" err="1" smtClean="0"/>
              <a:t>else_bermasalah</a:t>
            </a:r>
            <a:r>
              <a:rPr lang="en-AU" sz="2000" dirty="0" smtClean="0"/>
              <a:t>;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VAR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  </a:t>
            </a:r>
            <a:r>
              <a:rPr lang="en-AU" sz="2000" dirty="0" err="1" smtClean="0"/>
              <a:t>angka</a:t>
            </a:r>
            <a:r>
              <a:rPr lang="en-AU" sz="2000" dirty="0" smtClean="0"/>
              <a:t> : </a:t>
            </a:r>
            <a:r>
              <a:rPr lang="en-AU" sz="2000" dirty="0"/>
              <a:t>INTEGER;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BEGIN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   Write(‘</a:t>
            </a:r>
            <a:r>
              <a:rPr lang="en-AU" sz="2000" dirty="0" err="1" smtClean="0"/>
              <a:t>Ketik</a:t>
            </a:r>
            <a:r>
              <a:rPr lang="en-AU" sz="2000" dirty="0" smtClean="0"/>
              <a:t> </a:t>
            </a:r>
            <a:r>
              <a:rPr lang="en-AU" sz="2000" dirty="0" err="1" smtClean="0"/>
              <a:t>sembarang</a:t>
            </a:r>
            <a:r>
              <a:rPr lang="en-AU" sz="2000" dirty="0" smtClean="0"/>
              <a:t> integer:');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   </a:t>
            </a:r>
            <a:r>
              <a:rPr lang="en-AU" sz="2000" dirty="0" err="1" smtClean="0"/>
              <a:t>Readln</a:t>
            </a:r>
            <a:r>
              <a:rPr lang="en-AU" sz="2000" dirty="0" smtClean="0"/>
              <a:t> (</a:t>
            </a:r>
            <a:r>
              <a:rPr lang="en-AU" sz="2000" dirty="0" err="1" smtClean="0"/>
              <a:t>angka</a:t>
            </a:r>
            <a:r>
              <a:rPr lang="en-AU" sz="2000" dirty="0" smtClean="0"/>
              <a:t>);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   If </a:t>
            </a:r>
            <a:r>
              <a:rPr lang="en-AU" sz="2000" dirty="0" err="1" smtClean="0"/>
              <a:t>Angka</a:t>
            </a:r>
            <a:r>
              <a:rPr lang="en-AU" sz="2000" dirty="0" smtClean="0"/>
              <a:t> &gt; 10 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   If </a:t>
            </a:r>
            <a:r>
              <a:rPr lang="en-AU" sz="2000" dirty="0" err="1" smtClean="0"/>
              <a:t>Angka</a:t>
            </a:r>
            <a:r>
              <a:rPr lang="en-AU" sz="2000" dirty="0" smtClean="0"/>
              <a:t> &gt; 20 then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       </a:t>
            </a:r>
            <a:r>
              <a:rPr lang="en-AU" sz="2000" dirty="0" err="1" smtClean="0"/>
              <a:t>Writeln</a:t>
            </a:r>
            <a:r>
              <a:rPr lang="en-AU" sz="2000" dirty="0" smtClean="0"/>
              <a:t> ('A')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   ELSE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       </a:t>
            </a:r>
            <a:r>
              <a:rPr lang="en-AU" sz="2000" dirty="0" err="1" smtClean="0"/>
              <a:t>Writeln</a:t>
            </a:r>
            <a:r>
              <a:rPr lang="en-AU" sz="2000" dirty="0" smtClean="0"/>
              <a:t> (‘B’)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       </a:t>
            </a:r>
            <a:r>
              <a:rPr lang="en-AU" sz="2000" dirty="0" err="1" smtClean="0"/>
              <a:t>Writeln</a:t>
            </a:r>
            <a:r>
              <a:rPr lang="en-AU" sz="2000" dirty="0" smtClean="0"/>
              <a:t> (‘C')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END.</a:t>
            </a:r>
          </a:p>
          <a:p>
            <a:pPr marL="0" indent="0">
              <a:spcBef>
                <a:spcPts val="0"/>
              </a:spcBef>
              <a:buNone/>
            </a:pPr>
            <a:endParaRPr lang="en-AU" sz="20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err="1" smtClean="0"/>
              <a:t>Ketik</a:t>
            </a:r>
            <a:r>
              <a:rPr lang="en-AU" sz="2000" dirty="0" smtClean="0"/>
              <a:t> </a:t>
            </a:r>
            <a:r>
              <a:rPr lang="en-AU" sz="2000" dirty="0" err="1" smtClean="0"/>
              <a:t>sembarang</a:t>
            </a:r>
            <a:r>
              <a:rPr lang="en-AU" sz="2000" dirty="0" smtClean="0"/>
              <a:t> integer: 30, 15 </a:t>
            </a:r>
            <a:r>
              <a:rPr lang="en-AU" sz="2000" dirty="0" err="1" smtClean="0"/>
              <a:t>dan</a:t>
            </a:r>
            <a:r>
              <a:rPr lang="en-AU" sz="2000" dirty="0" smtClean="0"/>
              <a:t> 5 </a:t>
            </a:r>
            <a:r>
              <a:rPr lang="en-AU" sz="2000" dirty="0" err="1" smtClean="0"/>
              <a:t>apa</a:t>
            </a:r>
            <a:r>
              <a:rPr lang="en-AU" sz="2000" dirty="0" smtClean="0"/>
              <a:t> </a:t>
            </a:r>
            <a:r>
              <a:rPr lang="en-AU" sz="2000" dirty="0" err="1" smtClean="0"/>
              <a:t>hasilnya</a:t>
            </a:r>
            <a:r>
              <a:rPr lang="en-AU" sz="2000" dirty="0" smtClean="0"/>
              <a:t>?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7054184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2800" b="1" dirty="0" smtClean="0"/>
              <a:t>Program </a:t>
            </a:r>
            <a:r>
              <a:rPr lang="en-AU" sz="2800" b="1" dirty="0" err="1" smtClean="0"/>
              <a:t>dengan</a:t>
            </a:r>
            <a:r>
              <a:rPr lang="en-AU" sz="2800" b="1" dirty="0" smtClean="0"/>
              <a:t> else “</a:t>
            </a:r>
            <a:r>
              <a:rPr lang="en-AU" sz="2800" b="1" dirty="0" err="1" smtClean="0"/>
              <a:t>bermasalah</a:t>
            </a:r>
            <a:r>
              <a:rPr lang="en-AU" sz="2800" b="1" dirty="0" smtClean="0"/>
              <a:t>” (2)</a:t>
            </a:r>
          </a:p>
          <a:p>
            <a:pPr marL="0" indent="0">
              <a:spcBef>
                <a:spcPts val="0"/>
              </a:spcBef>
              <a:buNone/>
            </a:pPr>
            <a:endParaRPr lang="en-A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err="1" smtClean="0"/>
              <a:t>Perhatikan</a:t>
            </a:r>
            <a:r>
              <a:rPr lang="en-AU" sz="2400" dirty="0" smtClean="0"/>
              <a:t> output yang </a:t>
            </a:r>
            <a:r>
              <a:rPr lang="en-AU" sz="2400" dirty="0" err="1" smtClean="0"/>
              <a:t>dihasilkan</a:t>
            </a:r>
            <a:r>
              <a:rPr lang="en-AU" sz="2400" dirty="0" smtClean="0"/>
              <a:t>. </a:t>
            </a:r>
            <a:r>
              <a:rPr lang="en-AU" sz="2400" dirty="0" err="1" smtClean="0"/>
              <a:t>Mengapa</a:t>
            </a:r>
            <a:r>
              <a:rPr lang="en-AU" sz="2400" dirty="0" smtClean="0"/>
              <a:t> </a:t>
            </a:r>
            <a:r>
              <a:rPr lang="en-AU" sz="2400" dirty="0" err="1" smtClean="0"/>
              <a:t>demikian</a:t>
            </a:r>
            <a:r>
              <a:rPr lang="en-AU" sz="2400" dirty="0" smtClean="0"/>
              <a:t>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Yang </a:t>
            </a:r>
            <a:r>
              <a:rPr lang="en-AU" sz="2400" dirty="0" err="1" smtClean="0"/>
              <a:t>menjadi</a:t>
            </a:r>
            <a:r>
              <a:rPr lang="en-AU" sz="2400" dirty="0" smtClean="0"/>
              <a:t> </a:t>
            </a:r>
            <a:r>
              <a:rPr lang="en-AU" sz="2400" dirty="0" err="1" smtClean="0"/>
              <a:t>masalah</a:t>
            </a:r>
            <a:r>
              <a:rPr lang="en-AU" sz="2400" dirty="0" smtClean="0"/>
              <a:t>, else </a:t>
            </a:r>
            <a:r>
              <a:rPr lang="en-AU" sz="2400" dirty="0" err="1" smtClean="0"/>
              <a:t>pada</a:t>
            </a:r>
            <a:r>
              <a:rPr lang="en-AU" sz="2400" dirty="0" smtClean="0"/>
              <a:t> program </a:t>
            </a:r>
            <a:r>
              <a:rPr lang="en-AU" sz="2400" dirty="0" err="1" smtClean="0"/>
              <a:t>ini</a:t>
            </a:r>
            <a:r>
              <a:rPr lang="en-AU" sz="2400" dirty="0" smtClean="0"/>
              <a:t> </a:t>
            </a:r>
            <a:r>
              <a:rPr lang="en-AU" sz="2400" dirty="0" err="1" smtClean="0"/>
              <a:t>menjadi</a:t>
            </a:r>
            <a:r>
              <a:rPr lang="en-AU" sz="2400" dirty="0" smtClean="0"/>
              <a:t> “</a:t>
            </a:r>
            <a:r>
              <a:rPr lang="en-AU" sz="2400" dirty="0" err="1" smtClean="0"/>
              <a:t>milik</a:t>
            </a:r>
            <a:r>
              <a:rPr lang="en-AU" sz="2400" dirty="0" smtClean="0"/>
              <a:t>” </a:t>
            </a:r>
            <a:r>
              <a:rPr lang="en-AU" sz="2400" dirty="0" err="1" smtClean="0"/>
              <a:t>statemen</a:t>
            </a:r>
            <a:r>
              <a:rPr lang="en-AU" sz="2400" dirty="0" smtClean="0"/>
              <a:t> if yang mana?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err="1" smtClean="0"/>
              <a:t>Apakah</a:t>
            </a:r>
            <a:r>
              <a:rPr lang="en-AU" sz="2400" dirty="0" smtClean="0"/>
              <a:t> </a:t>
            </a:r>
            <a:r>
              <a:rPr lang="en-AU" sz="2400" dirty="0" err="1" smtClean="0"/>
              <a:t>statemen</a:t>
            </a:r>
            <a:r>
              <a:rPr lang="en-AU" sz="2400" dirty="0" smtClean="0"/>
              <a:t> if yang </a:t>
            </a:r>
            <a:r>
              <a:rPr lang="en-AU" sz="2400" dirty="0" err="1" smtClean="0"/>
              <a:t>pertama</a:t>
            </a:r>
            <a:r>
              <a:rPr lang="en-AU" sz="2400" dirty="0" smtClean="0"/>
              <a:t> </a:t>
            </a:r>
            <a:r>
              <a:rPr lang="en-AU" sz="2400" dirty="0" err="1" smtClean="0"/>
              <a:t>atau</a:t>
            </a:r>
            <a:r>
              <a:rPr lang="en-AU" sz="2400" dirty="0" smtClean="0"/>
              <a:t> yang </a:t>
            </a:r>
            <a:r>
              <a:rPr lang="en-AU" sz="2400" dirty="0" err="1" smtClean="0"/>
              <a:t>kedua</a:t>
            </a:r>
            <a:r>
              <a:rPr lang="en-AU" sz="2400" dirty="0" smtClean="0"/>
              <a:t>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err="1" smtClean="0"/>
              <a:t>Jika</a:t>
            </a:r>
            <a:r>
              <a:rPr lang="en-AU" sz="2400" dirty="0" smtClean="0"/>
              <a:t> </a:t>
            </a:r>
            <a:r>
              <a:rPr lang="en-AU" sz="2400" dirty="0" err="1" smtClean="0"/>
              <a:t>bagian</a:t>
            </a:r>
            <a:r>
              <a:rPr lang="en-AU" sz="2400" dirty="0" smtClean="0"/>
              <a:t> else </a:t>
            </a:r>
            <a:r>
              <a:rPr lang="en-AU" sz="2400" dirty="0" err="1" smtClean="0"/>
              <a:t>menjadi</a:t>
            </a:r>
            <a:r>
              <a:rPr lang="en-AU" sz="2400" dirty="0" smtClean="0"/>
              <a:t> “</a:t>
            </a:r>
            <a:r>
              <a:rPr lang="en-AU" sz="2400" dirty="0" err="1" smtClean="0"/>
              <a:t>milik</a:t>
            </a:r>
            <a:r>
              <a:rPr lang="en-AU" sz="2400" dirty="0" smtClean="0"/>
              <a:t>” </a:t>
            </a:r>
            <a:r>
              <a:rPr lang="en-AU" sz="2400" dirty="0" err="1" smtClean="0"/>
              <a:t>statemen</a:t>
            </a:r>
            <a:r>
              <a:rPr lang="en-AU" sz="2400" dirty="0" smtClean="0"/>
              <a:t> if yang </a:t>
            </a:r>
            <a:r>
              <a:rPr lang="en-AU" sz="2400" dirty="0" err="1" smtClean="0"/>
              <a:t>pertama</a:t>
            </a:r>
            <a:r>
              <a:rPr lang="en-AU" sz="2400" dirty="0" smtClean="0"/>
              <a:t>, </a:t>
            </a:r>
            <a:r>
              <a:rPr lang="en-AU" sz="2400" dirty="0" err="1" smtClean="0"/>
              <a:t>maka</a:t>
            </a:r>
            <a:r>
              <a:rPr lang="en-AU" sz="2400" dirty="0" smtClean="0"/>
              <a:t> </a:t>
            </a:r>
            <a:r>
              <a:rPr lang="en-AU" sz="2400" dirty="0" err="1" smtClean="0"/>
              <a:t>bagian</a:t>
            </a:r>
            <a:r>
              <a:rPr lang="en-AU" sz="2400" dirty="0" smtClean="0"/>
              <a:t> program </a:t>
            </a:r>
            <a:r>
              <a:rPr lang="en-AU" sz="2400" dirty="0" err="1" smtClean="0"/>
              <a:t>ini</a:t>
            </a:r>
            <a:r>
              <a:rPr lang="en-AU" sz="2400" dirty="0" smtClean="0"/>
              <a:t> </a:t>
            </a:r>
            <a:r>
              <a:rPr lang="en-AU" sz="2400" dirty="0" err="1" smtClean="0"/>
              <a:t>apat</a:t>
            </a:r>
            <a:r>
              <a:rPr lang="en-AU" sz="2400" dirty="0" smtClean="0"/>
              <a:t> </a:t>
            </a:r>
            <a:r>
              <a:rPr lang="en-AU" sz="2400" dirty="0" err="1" smtClean="0"/>
              <a:t>ditulis</a:t>
            </a:r>
            <a:r>
              <a:rPr lang="en-AU" sz="2400" dirty="0" smtClean="0"/>
              <a:t> </a:t>
            </a:r>
            <a:r>
              <a:rPr lang="en-AU" sz="2400" dirty="0" err="1" smtClean="0"/>
              <a:t>dengan</a:t>
            </a:r>
            <a:r>
              <a:rPr lang="en-AU" sz="2400" dirty="0" smtClean="0"/>
              <a:t> </a:t>
            </a:r>
            <a:r>
              <a:rPr lang="en-AU" sz="2400" dirty="0" err="1" smtClean="0"/>
              <a:t>identasi</a:t>
            </a:r>
            <a:r>
              <a:rPr lang="en-AU" sz="2400" dirty="0" smtClean="0"/>
              <a:t> </a:t>
            </a:r>
            <a:r>
              <a:rPr lang="en-AU" sz="2400" dirty="0" err="1" smtClean="0"/>
              <a:t>sbb</a:t>
            </a:r>
            <a:r>
              <a:rPr lang="en-AU" sz="2400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en-AU" sz="24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If </a:t>
            </a:r>
            <a:r>
              <a:rPr lang="en-AU" sz="2400" dirty="0" err="1" smtClean="0"/>
              <a:t>Angka</a:t>
            </a:r>
            <a:r>
              <a:rPr lang="en-AU" sz="2400" dirty="0" smtClean="0"/>
              <a:t> &gt; 10 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/>
              <a:t> </a:t>
            </a:r>
            <a:r>
              <a:rPr lang="en-AU" sz="2400" dirty="0" smtClean="0"/>
              <a:t>     If </a:t>
            </a:r>
            <a:r>
              <a:rPr lang="en-AU" sz="2400" dirty="0" err="1" smtClean="0"/>
              <a:t>Angka</a:t>
            </a:r>
            <a:r>
              <a:rPr lang="en-AU" sz="2400" dirty="0" smtClean="0"/>
              <a:t> &gt; 20 then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        </a:t>
            </a:r>
            <a:r>
              <a:rPr lang="en-AU" sz="2400" dirty="0" err="1" smtClean="0"/>
              <a:t>Writeln</a:t>
            </a:r>
            <a:r>
              <a:rPr lang="en-AU" sz="2400" dirty="0" smtClean="0"/>
              <a:t> ('A')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ELSE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        </a:t>
            </a:r>
            <a:r>
              <a:rPr lang="en-AU" sz="2400" dirty="0" err="1" smtClean="0"/>
              <a:t>Writeln</a:t>
            </a:r>
            <a:r>
              <a:rPr lang="en-AU" sz="2400" dirty="0" smtClean="0"/>
              <a:t> (‘B’)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err="1" smtClean="0"/>
              <a:t>Writeln</a:t>
            </a:r>
            <a:r>
              <a:rPr lang="en-AU" sz="2400" dirty="0" smtClean="0"/>
              <a:t> (‘C')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7688500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2400" b="1" dirty="0" smtClean="0"/>
              <a:t>Program </a:t>
            </a:r>
            <a:r>
              <a:rPr lang="en-AU" sz="2400" b="1" dirty="0" err="1" smtClean="0"/>
              <a:t>dengan</a:t>
            </a:r>
            <a:r>
              <a:rPr lang="en-AU" sz="2400" b="1" dirty="0" smtClean="0"/>
              <a:t> else “</a:t>
            </a:r>
            <a:r>
              <a:rPr lang="en-AU" sz="2400" b="1" dirty="0" err="1" smtClean="0"/>
              <a:t>bermasalah</a:t>
            </a:r>
            <a:r>
              <a:rPr lang="en-AU" sz="2400" b="1" dirty="0" smtClean="0"/>
              <a:t>” (3)</a:t>
            </a:r>
          </a:p>
          <a:p>
            <a:pPr marL="0" indent="0">
              <a:spcBef>
                <a:spcPts val="0"/>
              </a:spcBef>
              <a:buNone/>
            </a:pPr>
            <a:endParaRPr lang="en-AU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err="1" smtClean="0"/>
              <a:t>Tetapi</a:t>
            </a:r>
            <a:r>
              <a:rPr lang="en-AU" sz="2400" dirty="0" smtClean="0"/>
              <a:t> </a:t>
            </a:r>
            <a:r>
              <a:rPr lang="en-AU" sz="2400" dirty="0" err="1" smtClean="0"/>
              <a:t>jika</a:t>
            </a:r>
            <a:r>
              <a:rPr lang="en-AU" sz="2400" dirty="0" smtClean="0"/>
              <a:t> </a:t>
            </a:r>
            <a:r>
              <a:rPr lang="en-AU" sz="2400" dirty="0" err="1" smtClean="0"/>
              <a:t>bagian</a:t>
            </a:r>
            <a:r>
              <a:rPr lang="en-AU" sz="2400" dirty="0" smtClean="0"/>
              <a:t> else </a:t>
            </a:r>
            <a:r>
              <a:rPr lang="en-AU" sz="2400" dirty="0" err="1" smtClean="0"/>
              <a:t>adalah</a:t>
            </a:r>
            <a:r>
              <a:rPr lang="en-AU" sz="2400" dirty="0" smtClean="0"/>
              <a:t> “</a:t>
            </a:r>
            <a:r>
              <a:rPr lang="en-AU" sz="2400" dirty="0" err="1" smtClean="0"/>
              <a:t>milik</a:t>
            </a:r>
            <a:r>
              <a:rPr lang="en-AU" sz="2400" dirty="0" smtClean="0"/>
              <a:t>” </a:t>
            </a:r>
            <a:r>
              <a:rPr lang="en-AU" sz="2400" dirty="0" err="1" smtClean="0"/>
              <a:t>statemen</a:t>
            </a:r>
            <a:r>
              <a:rPr lang="en-AU" sz="2400" dirty="0" smtClean="0"/>
              <a:t> if yang </a:t>
            </a:r>
            <a:r>
              <a:rPr lang="en-AU" sz="2400" dirty="0" err="1" smtClean="0"/>
              <a:t>kedua</a:t>
            </a:r>
            <a:r>
              <a:rPr lang="en-AU" sz="2400" dirty="0" smtClean="0"/>
              <a:t>, </a:t>
            </a:r>
            <a:r>
              <a:rPr lang="en-AU" sz="2400" dirty="0" err="1" smtClean="0"/>
              <a:t>maka</a:t>
            </a:r>
            <a:r>
              <a:rPr lang="en-AU" sz="2400" dirty="0" smtClean="0"/>
              <a:t> </a:t>
            </a:r>
            <a:r>
              <a:rPr lang="en-AU" sz="2400" dirty="0" err="1" smtClean="0"/>
              <a:t>bagian</a:t>
            </a:r>
            <a:r>
              <a:rPr lang="en-AU" sz="2400" dirty="0" smtClean="0"/>
              <a:t> program </a:t>
            </a:r>
            <a:r>
              <a:rPr lang="en-AU" sz="2400" dirty="0" err="1" smtClean="0"/>
              <a:t>tersebut</a:t>
            </a:r>
            <a:r>
              <a:rPr lang="en-AU" sz="2400" dirty="0" smtClean="0"/>
              <a:t> </a:t>
            </a:r>
            <a:r>
              <a:rPr lang="en-AU" sz="2400" dirty="0" err="1" smtClean="0"/>
              <a:t>dapat</a:t>
            </a:r>
            <a:r>
              <a:rPr lang="en-AU" sz="2400" dirty="0" smtClean="0"/>
              <a:t> </a:t>
            </a:r>
            <a:r>
              <a:rPr lang="en-AU" sz="2400" dirty="0" err="1" smtClean="0"/>
              <a:t>dituliskan</a:t>
            </a:r>
            <a:r>
              <a:rPr lang="en-AU" sz="2400" dirty="0" smtClean="0"/>
              <a:t> </a:t>
            </a:r>
            <a:r>
              <a:rPr lang="en-AU" sz="2400" dirty="0" err="1" smtClean="0"/>
              <a:t>dengan</a:t>
            </a:r>
            <a:r>
              <a:rPr lang="en-AU" sz="2400" dirty="0" smtClean="0"/>
              <a:t> </a:t>
            </a:r>
            <a:r>
              <a:rPr lang="en-AU" sz="2400" dirty="0" err="1" smtClean="0"/>
              <a:t>identasi</a:t>
            </a:r>
            <a:r>
              <a:rPr lang="en-AU" sz="2400" dirty="0" smtClean="0"/>
              <a:t> </a:t>
            </a:r>
            <a:r>
              <a:rPr lang="en-AU" sz="2400" dirty="0" err="1" smtClean="0"/>
              <a:t>sbb</a:t>
            </a:r>
            <a:r>
              <a:rPr lang="en-AU" sz="2400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en-AU" sz="24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If </a:t>
            </a:r>
            <a:r>
              <a:rPr lang="en-AU" sz="2400" dirty="0" err="1" smtClean="0"/>
              <a:t>Angka</a:t>
            </a:r>
            <a:r>
              <a:rPr lang="en-AU" sz="2400" dirty="0" smtClean="0"/>
              <a:t> &gt; 10 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/>
              <a:t> </a:t>
            </a:r>
            <a:r>
              <a:rPr lang="en-AU" sz="2400" dirty="0" smtClean="0"/>
              <a:t>     If </a:t>
            </a:r>
            <a:r>
              <a:rPr lang="en-AU" sz="2400" dirty="0" err="1" smtClean="0"/>
              <a:t>Angka</a:t>
            </a:r>
            <a:r>
              <a:rPr lang="en-AU" sz="2400" dirty="0" smtClean="0"/>
              <a:t> &gt; 20 then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        </a:t>
            </a:r>
            <a:r>
              <a:rPr lang="en-AU" sz="2400" dirty="0" err="1" smtClean="0"/>
              <a:t>Writeln</a:t>
            </a:r>
            <a:r>
              <a:rPr lang="en-AU" sz="2400" dirty="0" smtClean="0"/>
              <a:t> ('A')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    ELSE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        </a:t>
            </a:r>
            <a:r>
              <a:rPr lang="en-AU" sz="2400" dirty="0" err="1" smtClean="0"/>
              <a:t>Writeln</a:t>
            </a:r>
            <a:r>
              <a:rPr lang="en-AU" sz="2400" dirty="0" smtClean="0"/>
              <a:t> (‘B’)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err="1" smtClean="0"/>
              <a:t>Writeln</a:t>
            </a:r>
            <a:r>
              <a:rPr lang="en-AU" sz="2400" dirty="0" smtClean="0"/>
              <a:t> (‘C')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0901235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28600" y="0"/>
            <a:ext cx="8686800" cy="6858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2800" b="1" dirty="0" smtClean="0"/>
              <a:t>Program </a:t>
            </a:r>
            <a:r>
              <a:rPr lang="en-AU" sz="2800" b="1" dirty="0" err="1" smtClean="0"/>
              <a:t>dengan</a:t>
            </a:r>
            <a:r>
              <a:rPr lang="en-AU" sz="2800" b="1" dirty="0" smtClean="0"/>
              <a:t> else “</a:t>
            </a:r>
            <a:r>
              <a:rPr lang="en-AU" sz="2800" b="1" dirty="0" err="1" smtClean="0"/>
              <a:t>bermasalah</a:t>
            </a:r>
            <a:r>
              <a:rPr lang="en-AU" sz="2800" b="1" dirty="0" smtClean="0"/>
              <a:t>” (4)</a:t>
            </a:r>
          </a:p>
          <a:p>
            <a:pPr marL="0" indent="0">
              <a:spcBef>
                <a:spcPts val="0"/>
              </a:spcBef>
              <a:buNone/>
            </a:pPr>
            <a:endParaRPr lang="en-A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200" dirty="0" smtClean="0"/>
              <a:t>Mana yang </a:t>
            </a:r>
            <a:r>
              <a:rPr lang="en-AU" sz="2200" dirty="0" err="1" smtClean="0"/>
              <a:t>benar</a:t>
            </a:r>
            <a:r>
              <a:rPr lang="en-AU" sz="2200" dirty="0" smtClean="0"/>
              <a:t>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200" dirty="0" err="1" smtClean="0"/>
              <a:t>Apakah</a:t>
            </a:r>
            <a:r>
              <a:rPr lang="en-AU" sz="2200" dirty="0" smtClean="0"/>
              <a:t> </a:t>
            </a:r>
            <a:r>
              <a:rPr lang="en-AU" sz="2200" dirty="0" err="1" smtClean="0"/>
              <a:t>identasi</a:t>
            </a:r>
            <a:r>
              <a:rPr lang="en-AU" sz="2200" dirty="0" smtClean="0"/>
              <a:t> </a:t>
            </a:r>
            <a:r>
              <a:rPr lang="en-AU" sz="2200" dirty="0" err="1" smtClean="0"/>
              <a:t>cukup</a:t>
            </a:r>
            <a:r>
              <a:rPr lang="en-AU" sz="2200" dirty="0" smtClean="0"/>
              <a:t> </a:t>
            </a:r>
            <a:r>
              <a:rPr lang="en-AU" sz="2200" dirty="0" err="1" smtClean="0"/>
              <a:t>untuk</a:t>
            </a:r>
            <a:r>
              <a:rPr lang="en-AU" sz="2200" dirty="0" smtClean="0"/>
              <a:t> </a:t>
            </a:r>
            <a:r>
              <a:rPr lang="en-AU" sz="2200" dirty="0" err="1" smtClean="0"/>
              <a:t>menggambarkan</a:t>
            </a:r>
            <a:r>
              <a:rPr lang="en-AU" sz="2200" dirty="0" smtClean="0"/>
              <a:t> </a:t>
            </a:r>
            <a:r>
              <a:rPr lang="en-AU" sz="2200" dirty="0" err="1" smtClean="0"/>
              <a:t>logika</a:t>
            </a:r>
            <a:r>
              <a:rPr lang="en-AU" sz="2200" dirty="0" smtClean="0"/>
              <a:t> </a:t>
            </a:r>
            <a:r>
              <a:rPr lang="en-AU" sz="2200" dirty="0" err="1" smtClean="0"/>
              <a:t>pemecahan</a:t>
            </a:r>
            <a:r>
              <a:rPr lang="en-AU" sz="2200" dirty="0" smtClean="0"/>
              <a:t> </a:t>
            </a:r>
            <a:r>
              <a:rPr lang="en-AU" sz="2200" dirty="0" err="1" smtClean="0"/>
              <a:t>masalah</a:t>
            </a:r>
            <a:r>
              <a:rPr lang="en-AU" sz="2200" dirty="0" smtClean="0"/>
              <a:t>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200" dirty="0" err="1" smtClean="0"/>
              <a:t>Jawabannya</a:t>
            </a:r>
            <a:r>
              <a:rPr lang="en-AU" sz="2200" dirty="0" smtClean="0"/>
              <a:t> “</a:t>
            </a:r>
            <a:r>
              <a:rPr lang="en-AU" sz="2200" dirty="0" err="1" smtClean="0"/>
              <a:t>Ya</a:t>
            </a:r>
            <a:r>
              <a:rPr lang="en-AU" sz="2200" dirty="0" smtClean="0"/>
              <a:t>” </a:t>
            </a:r>
            <a:r>
              <a:rPr lang="en-AU" sz="2200" dirty="0" err="1" smtClean="0"/>
              <a:t>dan</a:t>
            </a:r>
            <a:r>
              <a:rPr lang="en-AU" sz="2200" dirty="0" smtClean="0"/>
              <a:t> “</a:t>
            </a:r>
            <a:r>
              <a:rPr lang="en-AU" sz="2200" dirty="0" err="1" smtClean="0"/>
              <a:t>tidak</a:t>
            </a:r>
            <a:r>
              <a:rPr lang="en-AU" sz="2200" dirty="0" smtClean="0"/>
              <a:t>”.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200" dirty="0" err="1" smtClean="0"/>
              <a:t>Untuk</a:t>
            </a:r>
            <a:r>
              <a:rPr lang="en-AU" sz="2200" dirty="0" smtClean="0"/>
              <a:t> </a:t>
            </a:r>
            <a:r>
              <a:rPr lang="en-AU" sz="2200" dirty="0" err="1" smtClean="0"/>
              <a:t>manusia</a:t>
            </a:r>
            <a:r>
              <a:rPr lang="en-AU" sz="2200" dirty="0" smtClean="0"/>
              <a:t>, </a:t>
            </a:r>
            <a:r>
              <a:rPr lang="en-AU" sz="2200" dirty="0" err="1" smtClean="0"/>
              <a:t>jawabannya</a:t>
            </a:r>
            <a:r>
              <a:rPr lang="en-AU" sz="2200" dirty="0" smtClean="0"/>
              <a:t> “</a:t>
            </a:r>
            <a:r>
              <a:rPr lang="en-AU" sz="2200" dirty="0" err="1" smtClean="0"/>
              <a:t>Ya</a:t>
            </a:r>
            <a:r>
              <a:rPr lang="en-AU" sz="2200" dirty="0" smtClean="0"/>
              <a:t>”, </a:t>
            </a:r>
            <a:r>
              <a:rPr lang="en-AU" sz="2200" dirty="0" err="1" smtClean="0"/>
              <a:t>dan</a:t>
            </a:r>
            <a:r>
              <a:rPr lang="en-AU" sz="2200" dirty="0" smtClean="0"/>
              <a:t> </a:t>
            </a:r>
            <a:r>
              <a:rPr lang="en-AU" sz="2200" dirty="0" err="1" smtClean="0"/>
              <a:t>untuk</a:t>
            </a:r>
            <a:r>
              <a:rPr lang="en-AU" sz="2200" dirty="0" smtClean="0"/>
              <a:t> </a:t>
            </a:r>
            <a:r>
              <a:rPr lang="en-AU" sz="2200" dirty="0" err="1" smtClean="0"/>
              <a:t>komputer</a:t>
            </a:r>
            <a:r>
              <a:rPr lang="en-AU" sz="2200" dirty="0" smtClean="0"/>
              <a:t> </a:t>
            </a:r>
            <a:r>
              <a:rPr lang="en-AU" sz="2200" dirty="0" err="1" smtClean="0"/>
              <a:t>identasi</a:t>
            </a:r>
            <a:r>
              <a:rPr lang="en-AU" sz="2200" dirty="0" smtClean="0"/>
              <a:t> </a:t>
            </a:r>
            <a:r>
              <a:rPr lang="en-AU" sz="2200" dirty="0" err="1" smtClean="0"/>
              <a:t>tidak</a:t>
            </a:r>
            <a:r>
              <a:rPr lang="en-AU" sz="2200" dirty="0" smtClean="0"/>
              <a:t> </a:t>
            </a:r>
            <a:r>
              <a:rPr lang="en-AU" sz="2200" dirty="0" err="1" smtClean="0"/>
              <a:t>berarti</a:t>
            </a:r>
            <a:r>
              <a:rPr lang="en-AU" sz="2200" dirty="0" smtClean="0"/>
              <a:t> </a:t>
            </a:r>
            <a:r>
              <a:rPr lang="en-AU" sz="2200" dirty="0" err="1" smtClean="0"/>
              <a:t>apa-apa</a:t>
            </a:r>
            <a:r>
              <a:rPr lang="en-AU" sz="2200" dirty="0" smtClean="0"/>
              <a:t>. </a:t>
            </a:r>
            <a:r>
              <a:rPr lang="en-AU" sz="2200" dirty="0" err="1" smtClean="0"/>
              <a:t>Oleh</a:t>
            </a:r>
            <a:r>
              <a:rPr lang="en-AU" sz="2200" dirty="0" smtClean="0"/>
              <a:t> </a:t>
            </a:r>
            <a:r>
              <a:rPr lang="en-AU" sz="2200" dirty="0" err="1" smtClean="0"/>
              <a:t>karena</a:t>
            </a:r>
            <a:r>
              <a:rPr lang="en-AU" sz="2200" dirty="0" smtClean="0"/>
              <a:t> </a:t>
            </a:r>
            <a:r>
              <a:rPr lang="en-AU" sz="2200" dirty="0" err="1" smtClean="0"/>
              <a:t>itu</a:t>
            </a:r>
            <a:r>
              <a:rPr lang="en-AU" sz="2200" dirty="0" smtClean="0"/>
              <a:t>, </a:t>
            </a:r>
            <a:r>
              <a:rPr lang="en-AU" sz="2200" dirty="0" err="1" smtClean="0"/>
              <a:t>kalau</a:t>
            </a:r>
            <a:r>
              <a:rPr lang="en-AU" sz="2200" dirty="0" smtClean="0"/>
              <a:t> yang </a:t>
            </a:r>
            <a:r>
              <a:rPr lang="en-AU" sz="2200" dirty="0" err="1" smtClean="0"/>
              <a:t>dimaksudkan</a:t>
            </a:r>
            <a:r>
              <a:rPr lang="en-AU" sz="2200" dirty="0" smtClean="0"/>
              <a:t> program </a:t>
            </a:r>
            <a:r>
              <a:rPr lang="en-AU" sz="2200" dirty="0" err="1" smtClean="0"/>
              <a:t>berjalan</a:t>
            </a:r>
            <a:r>
              <a:rPr lang="en-AU" sz="2200" dirty="0" smtClean="0"/>
              <a:t> </a:t>
            </a:r>
            <a:r>
              <a:rPr lang="en-AU" sz="2200" dirty="0" err="1" smtClean="0"/>
              <a:t>seperti</a:t>
            </a:r>
            <a:r>
              <a:rPr lang="en-AU" sz="2200" dirty="0" smtClean="0"/>
              <a:t> yang </a:t>
            </a:r>
            <a:r>
              <a:rPr lang="en-AU" sz="2200" dirty="0" err="1" smtClean="0"/>
              <a:t>tertulis</a:t>
            </a:r>
            <a:r>
              <a:rPr lang="en-AU" sz="2200" dirty="0" smtClean="0"/>
              <a:t> </a:t>
            </a:r>
            <a:r>
              <a:rPr lang="en-AU" sz="2200" dirty="0" err="1" smtClean="0"/>
              <a:t>dengan</a:t>
            </a:r>
            <a:r>
              <a:rPr lang="en-AU" sz="2200" dirty="0" smtClean="0"/>
              <a:t> </a:t>
            </a:r>
            <a:r>
              <a:rPr lang="en-AU" sz="2200" dirty="0" err="1" smtClean="0"/>
              <a:t>identasi</a:t>
            </a:r>
            <a:r>
              <a:rPr lang="en-AU" sz="2200" dirty="0" smtClean="0"/>
              <a:t> yang </a:t>
            </a:r>
            <a:r>
              <a:rPr lang="en-AU" sz="2200" dirty="0" err="1" smtClean="0"/>
              <a:t>pertama</a:t>
            </a:r>
            <a:r>
              <a:rPr lang="en-AU" sz="2200" dirty="0" smtClean="0"/>
              <a:t>, </a:t>
            </a:r>
            <a:r>
              <a:rPr lang="en-AU" sz="2200" dirty="0" err="1" smtClean="0"/>
              <a:t>maka</a:t>
            </a:r>
            <a:r>
              <a:rPr lang="en-AU" sz="2200" dirty="0" smtClean="0"/>
              <a:t> </a:t>
            </a:r>
            <a:r>
              <a:rPr lang="en-AU" sz="2200" dirty="0" err="1" smtClean="0"/>
              <a:t>penulisannya</a:t>
            </a:r>
            <a:r>
              <a:rPr lang="en-AU" sz="2200" dirty="0" smtClean="0"/>
              <a:t> </a:t>
            </a:r>
            <a:r>
              <a:rPr lang="en-AU" sz="2200" dirty="0" err="1" smtClean="0"/>
              <a:t>harus</a:t>
            </a:r>
            <a:r>
              <a:rPr lang="en-AU" sz="2200" dirty="0" smtClean="0"/>
              <a:t> </a:t>
            </a:r>
            <a:r>
              <a:rPr lang="en-AU" sz="2200" dirty="0" err="1" smtClean="0"/>
              <a:t>diganti</a:t>
            </a:r>
            <a:r>
              <a:rPr lang="en-AU" sz="2200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en-AU" sz="22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200" dirty="0" smtClean="0"/>
              <a:t>If </a:t>
            </a:r>
            <a:r>
              <a:rPr lang="en-AU" sz="2200" dirty="0" err="1" smtClean="0"/>
              <a:t>Angka</a:t>
            </a:r>
            <a:r>
              <a:rPr lang="en-AU" sz="2200" dirty="0" smtClean="0"/>
              <a:t> &gt; 10 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200" dirty="0" smtClean="0"/>
              <a:t>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200" dirty="0" smtClean="0"/>
              <a:t>      If </a:t>
            </a:r>
            <a:r>
              <a:rPr lang="en-AU" sz="2200" dirty="0" err="1" smtClean="0"/>
              <a:t>Angka</a:t>
            </a:r>
            <a:r>
              <a:rPr lang="en-AU" sz="2200" dirty="0" smtClean="0"/>
              <a:t> &gt; 20 then</a:t>
            </a: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200" dirty="0" smtClean="0"/>
              <a:t>          </a:t>
            </a:r>
            <a:r>
              <a:rPr lang="en-AU" sz="2200" dirty="0" err="1" smtClean="0"/>
              <a:t>Writeln</a:t>
            </a:r>
            <a:r>
              <a:rPr lang="en-AU" sz="2200" dirty="0" smtClean="0"/>
              <a:t> ('A')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200" dirty="0" smtClean="0"/>
              <a:t>end</a:t>
            </a: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200" dirty="0" smtClean="0"/>
              <a:t>ELSE</a:t>
            </a: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200" dirty="0" smtClean="0"/>
              <a:t>      </a:t>
            </a:r>
            <a:r>
              <a:rPr lang="en-AU" sz="2200" dirty="0" err="1" smtClean="0"/>
              <a:t>Writeln</a:t>
            </a:r>
            <a:r>
              <a:rPr lang="en-AU" sz="2200" dirty="0" smtClean="0"/>
              <a:t> (‘B’)</a:t>
            </a: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200" dirty="0" err="1" smtClean="0"/>
              <a:t>Writeln</a:t>
            </a:r>
            <a:r>
              <a:rPr lang="en-AU" sz="2200" dirty="0" smtClean="0"/>
              <a:t> (‘C')</a:t>
            </a:r>
            <a:endParaRPr lang="en-US" sz="2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2556635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2400" b="1" dirty="0" smtClean="0"/>
              <a:t>Program </a:t>
            </a:r>
            <a:r>
              <a:rPr lang="en-AU" sz="2400" b="1" dirty="0" err="1" smtClean="0"/>
              <a:t>dengan</a:t>
            </a:r>
            <a:r>
              <a:rPr lang="en-AU" sz="2400" b="1" dirty="0" smtClean="0"/>
              <a:t> else “</a:t>
            </a:r>
            <a:r>
              <a:rPr lang="en-AU" sz="2400" b="1" dirty="0" err="1" smtClean="0"/>
              <a:t>bermasalah</a:t>
            </a:r>
            <a:r>
              <a:rPr lang="en-AU" sz="2400" b="1" dirty="0" smtClean="0"/>
              <a:t>” (5)</a:t>
            </a:r>
          </a:p>
          <a:p>
            <a:pPr marL="0" indent="0">
              <a:spcBef>
                <a:spcPts val="0"/>
              </a:spcBef>
              <a:buNone/>
            </a:pPr>
            <a:endParaRPr lang="en-AU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err="1" smtClean="0"/>
              <a:t>Terdapat</a:t>
            </a:r>
            <a:r>
              <a:rPr lang="en-AU" sz="2400" dirty="0" smtClean="0"/>
              <a:t> </a:t>
            </a:r>
            <a:r>
              <a:rPr lang="en-AU" sz="2400" dirty="0" err="1" smtClean="0"/>
              <a:t>tambahan</a:t>
            </a:r>
            <a:r>
              <a:rPr lang="en-AU" sz="2400" dirty="0" smtClean="0"/>
              <a:t> kata </a:t>
            </a:r>
            <a:r>
              <a:rPr lang="en-AU" sz="2400" b="1" dirty="0" smtClean="0"/>
              <a:t>begin</a:t>
            </a:r>
            <a:r>
              <a:rPr lang="en-AU" sz="2400" dirty="0" smtClean="0"/>
              <a:t> </a:t>
            </a:r>
            <a:r>
              <a:rPr lang="en-AU" sz="2400" dirty="0" err="1" smtClean="0"/>
              <a:t>dan</a:t>
            </a:r>
            <a:r>
              <a:rPr lang="en-AU" sz="2400" dirty="0" smtClean="0"/>
              <a:t> </a:t>
            </a:r>
            <a:r>
              <a:rPr lang="en-AU" sz="2400" b="1" dirty="0" smtClean="0"/>
              <a:t>end</a:t>
            </a:r>
            <a:r>
              <a:rPr lang="en-AU" sz="2400" dirty="0" smtClean="0"/>
              <a:t>, </a:t>
            </a:r>
            <a:r>
              <a:rPr lang="en-AU" sz="2400" dirty="0" err="1" smtClean="0"/>
              <a:t>untuk</a:t>
            </a:r>
            <a:r>
              <a:rPr lang="en-AU" sz="2400" dirty="0" smtClean="0"/>
              <a:t> </a:t>
            </a:r>
            <a:r>
              <a:rPr lang="en-AU" sz="2400" dirty="0" err="1" smtClean="0"/>
              <a:t>membuat</a:t>
            </a:r>
            <a:r>
              <a:rPr lang="en-AU" sz="2400" dirty="0" smtClean="0"/>
              <a:t> </a:t>
            </a:r>
            <a:r>
              <a:rPr lang="en-AU" sz="2400" dirty="0" err="1" smtClean="0"/>
              <a:t>bahwa</a:t>
            </a:r>
            <a:r>
              <a:rPr lang="en-AU" sz="2400" dirty="0" smtClean="0"/>
              <a:t> </a:t>
            </a:r>
            <a:r>
              <a:rPr lang="en-AU" sz="2400" dirty="0" err="1" smtClean="0"/>
              <a:t>bagian</a:t>
            </a:r>
            <a:r>
              <a:rPr lang="en-AU" sz="2400" dirty="0" smtClean="0"/>
              <a:t> </a:t>
            </a:r>
            <a:r>
              <a:rPr lang="en-AU" sz="2400" b="1" dirty="0" smtClean="0"/>
              <a:t>else</a:t>
            </a:r>
            <a:r>
              <a:rPr lang="en-AU" sz="2400" dirty="0" smtClean="0"/>
              <a:t> </a:t>
            </a:r>
            <a:r>
              <a:rPr lang="en-AU" sz="2400" dirty="0" err="1" smtClean="0"/>
              <a:t>adalah</a:t>
            </a:r>
            <a:r>
              <a:rPr lang="en-AU" sz="2400" dirty="0" smtClean="0"/>
              <a:t> “</a:t>
            </a:r>
            <a:r>
              <a:rPr lang="en-AU" sz="2400" dirty="0" err="1" smtClean="0"/>
              <a:t>milik</a:t>
            </a:r>
            <a:r>
              <a:rPr lang="en-AU" sz="2400" dirty="0" smtClean="0"/>
              <a:t>” </a:t>
            </a:r>
            <a:r>
              <a:rPr lang="en-AU" sz="2400" dirty="0" err="1" smtClean="0"/>
              <a:t>statemen</a:t>
            </a:r>
            <a:r>
              <a:rPr lang="en-AU" sz="2400" dirty="0" smtClean="0"/>
              <a:t> if yang </a:t>
            </a:r>
            <a:r>
              <a:rPr lang="en-AU" sz="2400" dirty="0" err="1" smtClean="0"/>
              <a:t>pertama</a:t>
            </a:r>
            <a:r>
              <a:rPr lang="en-AU" sz="24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Hal </a:t>
            </a:r>
            <a:r>
              <a:rPr lang="en-AU" sz="2400" dirty="0" err="1" smtClean="0"/>
              <a:t>ini</a:t>
            </a:r>
            <a:r>
              <a:rPr lang="en-AU" sz="2400" dirty="0" smtClean="0"/>
              <a:t> </a:t>
            </a:r>
            <a:r>
              <a:rPr lang="en-AU" sz="2400" dirty="0" err="1" smtClean="0"/>
              <a:t>terjadi</a:t>
            </a:r>
            <a:r>
              <a:rPr lang="en-AU" sz="2400" dirty="0" smtClean="0"/>
              <a:t> </a:t>
            </a:r>
            <a:r>
              <a:rPr lang="en-AU" sz="2400" dirty="0" err="1" smtClean="0"/>
              <a:t>karena</a:t>
            </a:r>
            <a:r>
              <a:rPr lang="en-AU" sz="2400" dirty="0" smtClean="0"/>
              <a:t> </a:t>
            </a:r>
            <a:r>
              <a:rPr lang="en-AU" sz="2400" dirty="0" err="1" smtClean="0"/>
              <a:t>dalam</a:t>
            </a:r>
            <a:r>
              <a:rPr lang="en-AU" sz="2400" dirty="0" smtClean="0"/>
              <a:t> Pascal, </a:t>
            </a:r>
            <a:r>
              <a:rPr lang="en-AU" sz="2400" dirty="0" err="1" smtClean="0"/>
              <a:t>untuk</a:t>
            </a:r>
            <a:r>
              <a:rPr lang="en-AU" sz="2400" dirty="0" smtClean="0"/>
              <a:t> </a:t>
            </a:r>
            <a:r>
              <a:rPr lang="en-AU" sz="2400" dirty="0" err="1" smtClean="0"/>
              <a:t>kasus</a:t>
            </a:r>
            <a:r>
              <a:rPr lang="en-AU" sz="2400" dirty="0" smtClean="0"/>
              <a:t> </a:t>
            </a:r>
            <a:r>
              <a:rPr lang="en-AU" sz="2400" dirty="0" err="1" smtClean="0"/>
              <a:t>ini</a:t>
            </a:r>
            <a:r>
              <a:rPr lang="en-AU" sz="2400" dirty="0" smtClean="0"/>
              <a:t>, </a:t>
            </a:r>
            <a:r>
              <a:rPr lang="en-AU" sz="2400" dirty="0" err="1" smtClean="0"/>
              <a:t>bagian</a:t>
            </a:r>
            <a:r>
              <a:rPr lang="en-AU" sz="2400" dirty="0" smtClean="0"/>
              <a:t> </a:t>
            </a:r>
            <a:r>
              <a:rPr lang="en-AU" sz="2400" b="1" dirty="0" smtClean="0"/>
              <a:t>else</a:t>
            </a:r>
            <a:r>
              <a:rPr lang="en-AU" sz="2400" dirty="0" smtClean="0"/>
              <a:t> </a:t>
            </a:r>
            <a:r>
              <a:rPr lang="en-AU" sz="2400" dirty="0" err="1" smtClean="0"/>
              <a:t>tersebut</a:t>
            </a:r>
            <a:r>
              <a:rPr lang="en-AU" sz="2400" dirty="0" smtClean="0"/>
              <a:t> </a:t>
            </a:r>
            <a:r>
              <a:rPr lang="en-AU" sz="2400" dirty="0" err="1" smtClean="0"/>
              <a:t>dianggap</a:t>
            </a:r>
            <a:r>
              <a:rPr lang="en-AU" sz="2400" dirty="0" smtClean="0"/>
              <a:t> </a:t>
            </a:r>
            <a:r>
              <a:rPr lang="en-AU" sz="2400" dirty="0" err="1" smtClean="0"/>
              <a:t>sebagai</a:t>
            </a:r>
            <a:r>
              <a:rPr lang="en-AU" sz="2400" dirty="0" smtClean="0"/>
              <a:t> “</a:t>
            </a:r>
            <a:r>
              <a:rPr lang="en-AU" sz="2400" dirty="0" err="1" smtClean="0"/>
              <a:t>milik</a:t>
            </a:r>
            <a:r>
              <a:rPr lang="en-AU" sz="2400" dirty="0" smtClean="0"/>
              <a:t>” </a:t>
            </a:r>
            <a:r>
              <a:rPr lang="en-AU" sz="2400" dirty="0" err="1" smtClean="0"/>
              <a:t>statemen</a:t>
            </a:r>
            <a:r>
              <a:rPr lang="en-AU" sz="2400" dirty="0" smtClean="0"/>
              <a:t> if yang </a:t>
            </a:r>
            <a:r>
              <a:rPr lang="en-AU" sz="2400" dirty="0" err="1" smtClean="0"/>
              <a:t>terdekat</a:t>
            </a:r>
            <a:r>
              <a:rPr lang="en-AU" sz="24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err="1" smtClean="0"/>
              <a:t>Penentuan</a:t>
            </a:r>
            <a:r>
              <a:rPr lang="en-AU" sz="2400" dirty="0" smtClean="0"/>
              <a:t> </a:t>
            </a:r>
            <a:r>
              <a:rPr lang="en-AU" sz="2400" dirty="0" err="1" smtClean="0"/>
              <a:t>ekspresi</a:t>
            </a:r>
            <a:r>
              <a:rPr lang="en-AU" sz="2400" dirty="0" smtClean="0"/>
              <a:t> </a:t>
            </a:r>
            <a:r>
              <a:rPr lang="en-AU" sz="2400" dirty="0" err="1" smtClean="0"/>
              <a:t>boolean</a:t>
            </a:r>
            <a:r>
              <a:rPr lang="en-AU" sz="2400" dirty="0" smtClean="0"/>
              <a:t> </a:t>
            </a:r>
            <a:r>
              <a:rPr lang="en-AU" sz="2400" dirty="0" err="1" smtClean="0"/>
              <a:t>pada</a:t>
            </a:r>
            <a:r>
              <a:rPr lang="en-AU" sz="2400" dirty="0" smtClean="0"/>
              <a:t> </a:t>
            </a:r>
            <a:r>
              <a:rPr lang="en-AU" sz="2400" dirty="0" err="1" smtClean="0"/>
              <a:t>statemen</a:t>
            </a:r>
            <a:r>
              <a:rPr lang="en-AU" sz="2400" dirty="0" smtClean="0"/>
              <a:t> if </a:t>
            </a:r>
            <a:r>
              <a:rPr lang="en-AU" sz="2400" dirty="0" err="1" smtClean="0"/>
              <a:t>sangat</a:t>
            </a:r>
            <a:r>
              <a:rPr lang="en-AU" sz="2400" dirty="0" smtClean="0"/>
              <a:t> </a:t>
            </a:r>
            <a:r>
              <a:rPr lang="en-AU" sz="2400" dirty="0" err="1" smtClean="0"/>
              <a:t>penting</a:t>
            </a:r>
            <a:r>
              <a:rPr lang="en-AU" sz="2400" dirty="0" smtClean="0"/>
              <a:t>, </a:t>
            </a:r>
            <a:r>
              <a:rPr lang="en-AU" sz="2400" dirty="0" err="1" smtClean="0"/>
              <a:t>terutama</a:t>
            </a:r>
            <a:r>
              <a:rPr lang="en-AU" sz="2400" dirty="0" smtClean="0"/>
              <a:t> </a:t>
            </a:r>
            <a:r>
              <a:rPr lang="en-AU" sz="2400" dirty="0" err="1" smtClean="0"/>
              <a:t>untuk</a:t>
            </a:r>
            <a:r>
              <a:rPr lang="en-AU" sz="2400" dirty="0" smtClean="0"/>
              <a:t> </a:t>
            </a:r>
            <a:r>
              <a:rPr lang="en-AU" sz="2400" dirty="0" err="1" smtClean="0"/>
              <a:t>meningkatkan</a:t>
            </a:r>
            <a:r>
              <a:rPr lang="en-AU" sz="2400" dirty="0" smtClean="0"/>
              <a:t> </a:t>
            </a:r>
            <a:r>
              <a:rPr lang="en-AU" sz="2400" dirty="0" err="1" smtClean="0"/>
              <a:t>efisiensi</a:t>
            </a:r>
            <a:r>
              <a:rPr lang="en-AU" sz="2400" dirty="0" smtClean="0"/>
              <a:t> </a:t>
            </a:r>
            <a:r>
              <a:rPr lang="en-AU" sz="2400" dirty="0" err="1" smtClean="0"/>
              <a:t>pemeriksaan</a:t>
            </a:r>
            <a:r>
              <a:rPr lang="en-AU" sz="2400" dirty="0" smtClean="0"/>
              <a:t> </a:t>
            </a:r>
            <a:r>
              <a:rPr lang="en-AU" sz="2400" dirty="0" err="1" smtClean="0"/>
              <a:t>dan</a:t>
            </a:r>
            <a:r>
              <a:rPr lang="en-AU" sz="2400" dirty="0" smtClean="0"/>
              <a:t> </a:t>
            </a:r>
            <a:r>
              <a:rPr lang="en-AU" sz="2400" dirty="0" err="1" smtClean="0"/>
              <a:t>menghindari</a:t>
            </a:r>
            <a:r>
              <a:rPr lang="en-AU" sz="2400" dirty="0" smtClean="0"/>
              <a:t> </a:t>
            </a:r>
            <a:r>
              <a:rPr lang="en-AU" sz="2400" dirty="0" err="1" smtClean="0"/>
              <a:t>adanya</a:t>
            </a:r>
            <a:r>
              <a:rPr lang="en-AU" sz="2400" dirty="0" smtClean="0"/>
              <a:t> </a:t>
            </a:r>
            <a:r>
              <a:rPr lang="en-AU" sz="2400" dirty="0" err="1" smtClean="0"/>
              <a:t>statemen</a:t>
            </a:r>
            <a:r>
              <a:rPr lang="en-AU" sz="2400" dirty="0" smtClean="0"/>
              <a:t> yang </a:t>
            </a:r>
            <a:r>
              <a:rPr lang="en-AU" sz="2400" dirty="0" err="1" smtClean="0"/>
              <a:t>tidak</a:t>
            </a:r>
            <a:r>
              <a:rPr lang="en-AU" sz="2400" dirty="0" smtClean="0"/>
              <a:t> </a:t>
            </a:r>
            <a:r>
              <a:rPr lang="en-AU" sz="2400" dirty="0" err="1" smtClean="0"/>
              <a:t>pernah</a:t>
            </a:r>
            <a:r>
              <a:rPr lang="en-AU" sz="2400" dirty="0" smtClean="0"/>
              <a:t> </a:t>
            </a:r>
            <a:r>
              <a:rPr lang="en-AU" sz="2400" dirty="0" err="1" smtClean="0"/>
              <a:t>dijalankan</a:t>
            </a:r>
            <a:r>
              <a:rPr lang="en-AU" sz="2400" dirty="0" smtClean="0"/>
              <a:t> </a:t>
            </a:r>
            <a:r>
              <a:rPr lang="en-AU" sz="2400" dirty="0" err="1" smtClean="0"/>
              <a:t>apapun</a:t>
            </a:r>
            <a:r>
              <a:rPr lang="en-AU" sz="2400" dirty="0" smtClean="0"/>
              <a:t> </a:t>
            </a:r>
            <a:r>
              <a:rPr lang="en-AU" sz="2400" dirty="0" err="1" smtClean="0"/>
              <a:t>kondisi</a:t>
            </a:r>
            <a:r>
              <a:rPr lang="en-AU" sz="2400" dirty="0" smtClean="0"/>
              <a:t> yang </a:t>
            </a:r>
            <a:r>
              <a:rPr lang="en-AU" sz="2400" dirty="0" err="1" smtClean="0"/>
              <a:t>terjadi</a:t>
            </a:r>
            <a:r>
              <a:rPr lang="en-AU" sz="2400" dirty="0" smtClean="0"/>
              <a:t>. </a:t>
            </a:r>
            <a:r>
              <a:rPr lang="en-AU" sz="2400" dirty="0" err="1" smtClean="0"/>
              <a:t>Perhatikan</a:t>
            </a:r>
            <a:r>
              <a:rPr lang="en-AU" sz="2400" dirty="0" smtClean="0"/>
              <a:t> </a:t>
            </a:r>
            <a:r>
              <a:rPr lang="en-AU" sz="2400" dirty="0" err="1" smtClean="0"/>
              <a:t>contoh</a:t>
            </a:r>
            <a:r>
              <a:rPr lang="en-AU" sz="2400" dirty="0" smtClean="0"/>
              <a:t> </a:t>
            </a:r>
            <a:r>
              <a:rPr lang="en-AU" sz="2400" dirty="0" err="1" smtClean="0"/>
              <a:t>berikut</a:t>
            </a:r>
            <a:r>
              <a:rPr lang="en-AU" sz="2400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en-AU" sz="24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If </a:t>
            </a:r>
            <a:r>
              <a:rPr lang="en-AU" sz="2400" dirty="0" err="1" smtClean="0"/>
              <a:t>Jumlah</a:t>
            </a:r>
            <a:r>
              <a:rPr lang="en-AU" sz="2400" dirty="0" smtClean="0"/>
              <a:t>  &lt;  200 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/>
              <a:t> </a:t>
            </a:r>
            <a:r>
              <a:rPr lang="en-AU" sz="2400" dirty="0" smtClean="0"/>
              <a:t>  statemen1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Else {</a:t>
            </a:r>
            <a:r>
              <a:rPr lang="en-AU" sz="2400" dirty="0" err="1" smtClean="0"/>
              <a:t>jumlah</a:t>
            </a:r>
            <a:r>
              <a:rPr lang="en-AU" sz="2400" dirty="0" smtClean="0"/>
              <a:t> &gt;= 200}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  If  </a:t>
            </a:r>
            <a:r>
              <a:rPr lang="en-AU" sz="2400" dirty="0" err="1" smtClean="0"/>
              <a:t>Jumlah</a:t>
            </a:r>
            <a:r>
              <a:rPr lang="en-AU" sz="2400" dirty="0" smtClean="0"/>
              <a:t> &gt;= 100 then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     statemen2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  ELSE {</a:t>
            </a:r>
            <a:r>
              <a:rPr lang="en-AU" sz="2400" dirty="0" err="1" smtClean="0"/>
              <a:t>jumlah</a:t>
            </a:r>
            <a:r>
              <a:rPr lang="en-AU" sz="2400" dirty="0" smtClean="0"/>
              <a:t> &lt; 100}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        statemen3;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158259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0" y="228600"/>
            <a:ext cx="9144000" cy="5334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2800" b="1" dirty="0" smtClean="0"/>
              <a:t>Program </a:t>
            </a:r>
            <a:r>
              <a:rPr lang="en-AU" sz="2800" b="1" dirty="0" err="1" smtClean="0"/>
              <a:t>dengan</a:t>
            </a:r>
            <a:r>
              <a:rPr lang="en-AU" sz="2800" b="1" dirty="0" smtClean="0"/>
              <a:t> else “</a:t>
            </a:r>
            <a:r>
              <a:rPr lang="en-AU" sz="2800" b="1" dirty="0" err="1" smtClean="0"/>
              <a:t>bermasalah</a:t>
            </a:r>
            <a:r>
              <a:rPr lang="en-AU" sz="2800" b="1" dirty="0" smtClean="0"/>
              <a:t>” (6)</a:t>
            </a:r>
          </a:p>
          <a:p>
            <a:pPr marL="0" indent="0">
              <a:spcBef>
                <a:spcPts val="0"/>
              </a:spcBef>
              <a:buNone/>
            </a:pPr>
            <a:endParaRPr lang="en-A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err="1" smtClean="0"/>
              <a:t>Pada</a:t>
            </a:r>
            <a:r>
              <a:rPr lang="en-AU" sz="2400" dirty="0" smtClean="0"/>
              <a:t> </a:t>
            </a:r>
            <a:r>
              <a:rPr lang="en-AU" sz="2400" dirty="0" err="1" smtClean="0"/>
              <a:t>contoh</a:t>
            </a:r>
            <a:r>
              <a:rPr lang="en-AU" sz="2400" dirty="0" smtClean="0"/>
              <a:t> </a:t>
            </a:r>
            <a:r>
              <a:rPr lang="en-AU" sz="2400" dirty="0" err="1" smtClean="0"/>
              <a:t>tersebut</a:t>
            </a:r>
            <a:r>
              <a:rPr lang="en-AU" sz="2400" dirty="0" smtClean="0"/>
              <a:t>,  statemen3 </a:t>
            </a:r>
            <a:r>
              <a:rPr lang="en-AU" sz="2400" dirty="0" err="1" smtClean="0"/>
              <a:t>tidak</a:t>
            </a:r>
            <a:r>
              <a:rPr lang="en-AU" sz="2400" dirty="0" smtClean="0"/>
              <a:t> </a:t>
            </a:r>
            <a:r>
              <a:rPr lang="en-AU" sz="2400" dirty="0" err="1" smtClean="0"/>
              <a:t>pernah</a:t>
            </a:r>
            <a:r>
              <a:rPr lang="en-AU" sz="2400" dirty="0" smtClean="0"/>
              <a:t> </a:t>
            </a:r>
            <a:r>
              <a:rPr lang="en-AU" sz="2400" dirty="0" err="1" smtClean="0"/>
              <a:t>dijalankan</a:t>
            </a:r>
            <a:r>
              <a:rPr lang="en-AU" sz="2400" dirty="0" smtClean="0"/>
              <a:t> </a:t>
            </a:r>
            <a:r>
              <a:rPr lang="en-AU" sz="2400" dirty="0" err="1" smtClean="0"/>
              <a:t>berapapun</a:t>
            </a:r>
            <a:r>
              <a:rPr lang="en-AU" sz="2400" dirty="0" smtClean="0"/>
              <a:t> </a:t>
            </a:r>
            <a:r>
              <a:rPr lang="en-AU" sz="2400" dirty="0" err="1" smtClean="0"/>
              <a:t>harga</a:t>
            </a:r>
            <a:r>
              <a:rPr lang="en-AU" sz="2400" dirty="0" smtClean="0"/>
              <a:t> </a:t>
            </a:r>
            <a:r>
              <a:rPr lang="en-AU" sz="2400" dirty="0" err="1" smtClean="0"/>
              <a:t>dari</a:t>
            </a:r>
            <a:r>
              <a:rPr lang="en-AU" sz="2400" dirty="0" smtClean="0"/>
              <a:t> </a:t>
            </a:r>
            <a:r>
              <a:rPr lang="en-AU" sz="2400" dirty="0" err="1" smtClean="0"/>
              <a:t>jumlah</a:t>
            </a:r>
            <a:r>
              <a:rPr lang="en-AU" sz="24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err="1" smtClean="0"/>
              <a:t>Jika</a:t>
            </a:r>
            <a:r>
              <a:rPr lang="en-AU" sz="2400" dirty="0" smtClean="0"/>
              <a:t> </a:t>
            </a:r>
            <a:r>
              <a:rPr lang="en-AU" sz="2400" dirty="0" err="1" smtClean="0"/>
              <a:t>jumlah</a:t>
            </a:r>
            <a:r>
              <a:rPr lang="en-AU" sz="2400" dirty="0" smtClean="0"/>
              <a:t> &lt; 200, </a:t>
            </a:r>
            <a:r>
              <a:rPr lang="en-AU" sz="2400" dirty="0" err="1" smtClean="0"/>
              <a:t>maka</a:t>
            </a:r>
            <a:r>
              <a:rPr lang="en-AU" sz="2400" dirty="0" smtClean="0"/>
              <a:t> statemen1 </a:t>
            </a:r>
            <a:r>
              <a:rPr lang="en-AU" sz="2400" dirty="0" err="1" smtClean="0"/>
              <a:t>dijalankan</a:t>
            </a:r>
            <a:r>
              <a:rPr lang="en-AU" sz="2400" dirty="0" smtClean="0"/>
              <a:t>, </a:t>
            </a:r>
            <a:r>
              <a:rPr lang="en-AU" sz="2400" dirty="0" err="1" smtClean="0"/>
              <a:t>dan</a:t>
            </a:r>
            <a:r>
              <a:rPr lang="en-AU" sz="2400" dirty="0" smtClean="0"/>
              <a:t> </a:t>
            </a:r>
            <a:r>
              <a:rPr lang="en-AU" sz="2400" dirty="0" err="1" smtClean="0"/>
              <a:t>jika</a:t>
            </a:r>
            <a:r>
              <a:rPr lang="en-AU" sz="2400" dirty="0" smtClean="0"/>
              <a:t> </a:t>
            </a:r>
            <a:r>
              <a:rPr lang="en-AU" sz="2400" dirty="0" err="1" smtClean="0"/>
              <a:t>jumlah</a:t>
            </a:r>
            <a:r>
              <a:rPr lang="en-AU" sz="2400" dirty="0" smtClean="0"/>
              <a:t> &gt;= 200, </a:t>
            </a:r>
            <a:r>
              <a:rPr lang="en-AU" sz="2400" dirty="0" err="1" smtClean="0"/>
              <a:t>maka</a:t>
            </a:r>
            <a:r>
              <a:rPr lang="en-AU" sz="2400" dirty="0" smtClean="0"/>
              <a:t> </a:t>
            </a:r>
            <a:r>
              <a:rPr lang="en-AU" sz="2400" dirty="0" err="1" smtClean="0"/>
              <a:t>bagian</a:t>
            </a:r>
            <a:r>
              <a:rPr lang="en-AU" sz="2400" dirty="0" smtClean="0"/>
              <a:t> </a:t>
            </a:r>
            <a:r>
              <a:rPr lang="en-AU" sz="2400" b="1" dirty="0" smtClean="0"/>
              <a:t>else</a:t>
            </a:r>
            <a:r>
              <a:rPr lang="en-AU" sz="2400" dirty="0" smtClean="0"/>
              <a:t> </a:t>
            </a:r>
            <a:r>
              <a:rPr lang="en-AU" sz="2400" dirty="0" err="1" smtClean="0"/>
              <a:t>akan</a:t>
            </a:r>
            <a:r>
              <a:rPr lang="en-AU" sz="2400" dirty="0" smtClean="0"/>
              <a:t> </a:t>
            </a:r>
            <a:r>
              <a:rPr lang="en-AU" sz="2400" dirty="0" err="1" smtClean="0"/>
              <a:t>dijalankan</a:t>
            </a:r>
            <a:r>
              <a:rPr lang="en-AU" sz="2400" dirty="0" smtClean="0"/>
              <a:t>. </a:t>
            </a:r>
            <a:r>
              <a:rPr lang="en-AU" sz="2400" dirty="0" err="1" smtClean="0"/>
              <a:t>Karena</a:t>
            </a:r>
            <a:r>
              <a:rPr lang="en-AU" sz="2400" dirty="0" smtClean="0"/>
              <a:t> </a:t>
            </a:r>
            <a:r>
              <a:rPr lang="en-AU" sz="2400" dirty="0" err="1" smtClean="0"/>
              <a:t>pada</a:t>
            </a:r>
            <a:r>
              <a:rPr lang="en-AU" sz="2400" dirty="0" smtClean="0"/>
              <a:t> </a:t>
            </a:r>
            <a:r>
              <a:rPr lang="en-AU" sz="2400" dirty="0" err="1" smtClean="0"/>
              <a:t>bagian</a:t>
            </a:r>
            <a:r>
              <a:rPr lang="en-AU" sz="2400" dirty="0" smtClean="0"/>
              <a:t> </a:t>
            </a:r>
            <a:r>
              <a:rPr lang="en-AU" sz="2400" b="1" dirty="0" smtClean="0"/>
              <a:t>else</a:t>
            </a:r>
            <a:r>
              <a:rPr lang="en-AU" sz="2400" dirty="0" smtClean="0"/>
              <a:t> </a:t>
            </a:r>
            <a:r>
              <a:rPr lang="en-AU" sz="2400" dirty="0" err="1" smtClean="0"/>
              <a:t>terdapat</a:t>
            </a:r>
            <a:r>
              <a:rPr lang="en-AU" sz="2400" dirty="0" smtClean="0"/>
              <a:t> </a:t>
            </a:r>
            <a:r>
              <a:rPr lang="en-AU" sz="2400" dirty="0" err="1" smtClean="0"/>
              <a:t>statemen</a:t>
            </a:r>
            <a:r>
              <a:rPr lang="en-AU" sz="2400" dirty="0" smtClean="0"/>
              <a:t> if </a:t>
            </a:r>
            <a:r>
              <a:rPr lang="en-AU" sz="2400" dirty="0" err="1" smtClean="0"/>
              <a:t>tersarang</a:t>
            </a:r>
            <a:r>
              <a:rPr lang="en-AU" sz="2400" dirty="0" smtClean="0"/>
              <a:t>, </a:t>
            </a:r>
            <a:r>
              <a:rPr lang="en-AU" sz="2400" dirty="0" err="1" smtClean="0"/>
              <a:t>maka</a:t>
            </a:r>
            <a:r>
              <a:rPr lang="en-AU" sz="2400" dirty="0" smtClean="0"/>
              <a:t> </a:t>
            </a:r>
            <a:r>
              <a:rPr lang="en-AU" sz="2400" dirty="0" err="1" smtClean="0"/>
              <a:t>dilakukan</a:t>
            </a:r>
            <a:r>
              <a:rPr lang="en-AU" sz="2400" dirty="0" smtClean="0"/>
              <a:t> </a:t>
            </a:r>
            <a:r>
              <a:rPr lang="en-AU" sz="2400" dirty="0" err="1" smtClean="0"/>
              <a:t>pemeriksaan</a:t>
            </a:r>
            <a:r>
              <a:rPr lang="en-AU" sz="2400" dirty="0" smtClean="0"/>
              <a:t> </a:t>
            </a:r>
            <a:r>
              <a:rPr lang="en-AU" sz="2400" dirty="0" err="1" smtClean="0"/>
              <a:t>sebelum</a:t>
            </a:r>
            <a:r>
              <a:rPr lang="en-AU" sz="2400" dirty="0" smtClean="0"/>
              <a:t> </a:t>
            </a:r>
            <a:r>
              <a:rPr lang="en-AU" sz="2400" dirty="0" err="1" smtClean="0"/>
              <a:t>sebuah</a:t>
            </a:r>
            <a:r>
              <a:rPr lang="en-AU" sz="2400" dirty="0" smtClean="0"/>
              <a:t> </a:t>
            </a:r>
            <a:r>
              <a:rPr lang="en-AU" sz="2400" dirty="0" err="1" smtClean="0"/>
              <a:t>statemen</a:t>
            </a:r>
            <a:r>
              <a:rPr lang="en-AU" sz="2400" dirty="0" smtClean="0"/>
              <a:t> </a:t>
            </a:r>
            <a:r>
              <a:rPr lang="en-AU" sz="2400" dirty="0" err="1" smtClean="0"/>
              <a:t>dijalankan</a:t>
            </a:r>
            <a:r>
              <a:rPr lang="en-AU" sz="24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err="1" smtClean="0"/>
              <a:t>Bagian</a:t>
            </a:r>
            <a:r>
              <a:rPr lang="en-AU" sz="2400" dirty="0" smtClean="0"/>
              <a:t> </a:t>
            </a:r>
            <a:r>
              <a:rPr lang="en-AU" sz="2400" b="1" dirty="0" smtClean="0"/>
              <a:t>else</a:t>
            </a:r>
            <a:r>
              <a:rPr lang="en-AU" sz="2400" dirty="0" smtClean="0"/>
              <a:t> </a:t>
            </a:r>
            <a:r>
              <a:rPr lang="en-AU" sz="2400" dirty="0" err="1" smtClean="0"/>
              <a:t>pada</a:t>
            </a:r>
            <a:r>
              <a:rPr lang="en-AU" sz="2400" dirty="0" smtClean="0"/>
              <a:t> </a:t>
            </a:r>
            <a:r>
              <a:rPr lang="en-AU" sz="2400" dirty="0" err="1" smtClean="0"/>
              <a:t>statemen</a:t>
            </a:r>
            <a:r>
              <a:rPr lang="en-AU" sz="2400" dirty="0" smtClean="0"/>
              <a:t> if </a:t>
            </a:r>
            <a:r>
              <a:rPr lang="en-AU" sz="2400" dirty="0" err="1" smtClean="0"/>
              <a:t>tersarang</a:t>
            </a:r>
            <a:r>
              <a:rPr lang="en-AU" sz="2400" dirty="0" smtClean="0"/>
              <a:t>, </a:t>
            </a:r>
            <a:r>
              <a:rPr lang="en-AU" sz="2400" dirty="0" err="1" smtClean="0"/>
              <a:t>akan</a:t>
            </a:r>
            <a:r>
              <a:rPr lang="en-AU" sz="2400" dirty="0" smtClean="0"/>
              <a:t> </a:t>
            </a:r>
            <a:r>
              <a:rPr lang="en-AU" sz="2400" dirty="0" err="1" smtClean="0"/>
              <a:t>dijalankan</a:t>
            </a:r>
            <a:r>
              <a:rPr lang="en-AU" sz="2400" dirty="0" smtClean="0"/>
              <a:t> </a:t>
            </a:r>
            <a:r>
              <a:rPr lang="en-AU" sz="2400" dirty="0" err="1" smtClean="0"/>
              <a:t>jika</a:t>
            </a:r>
            <a:r>
              <a:rPr lang="en-AU" sz="2400" dirty="0" smtClean="0"/>
              <a:t> </a:t>
            </a:r>
            <a:r>
              <a:rPr lang="en-AU" sz="2400" dirty="0" err="1" smtClean="0"/>
              <a:t>jumlah</a:t>
            </a:r>
            <a:r>
              <a:rPr lang="en-AU" sz="2400" dirty="0" smtClean="0"/>
              <a:t> &lt; 100.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err="1" smtClean="0"/>
              <a:t>Karena</a:t>
            </a:r>
            <a:r>
              <a:rPr lang="en-AU" sz="2400" dirty="0" smtClean="0"/>
              <a:t> </a:t>
            </a:r>
            <a:r>
              <a:rPr lang="en-AU" sz="2400" dirty="0" err="1" smtClean="0"/>
              <a:t>sebuah</a:t>
            </a:r>
            <a:r>
              <a:rPr lang="en-AU" sz="2400" dirty="0" smtClean="0"/>
              <a:t> </a:t>
            </a:r>
            <a:r>
              <a:rPr lang="en-AU" sz="2400" dirty="0" err="1" smtClean="0"/>
              <a:t>harga</a:t>
            </a:r>
            <a:r>
              <a:rPr lang="en-AU" sz="2400" dirty="0" smtClean="0"/>
              <a:t> </a:t>
            </a:r>
            <a:r>
              <a:rPr lang="en-AU" sz="2400" dirty="0" err="1" smtClean="0"/>
              <a:t>tidak</a:t>
            </a:r>
            <a:r>
              <a:rPr lang="en-AU" sz="2400" dirty="0" smtClean="0"/>
              <a:t> </a:t>
            </a:r>
            <a:r>
              <a:rPr lang="en-AU" sz="2400" dirty="0" err="1" smtClean="0"/>
              <a:t>mungkin</a:t>
            </a:r>
            <a:r>
              <a:rPr lang="en-AU" sz="2400" dirty="0" smtClean="0"/>
              <a:t> </a:t>
            </a:r>
            <a:r>
              <a:rPr lang="en-AU" sz="2400" dirty="0" err="1" smtClean="0"/>
              <a:t>lebih</a:t>
            </a:r>
            <a:r>
              <a:rPr lang="en-AU" sz="2400" dirty="0" smtClean="0"/>
              <a:t> </a:t>
            </a:r>
            <a:r>
              <a:rPr lang="en-AU" sz="2400" dirty="0" err="1" smtClean="0"/>
              <a:t>dari</a:t>
            </a:r>
            <a:r>
              <a:rPr lang="en-AU" sz="2400" dirty="0" smtClean="0"/>
              <a:t> </a:t>
            </a:r>
            <a:r>
              <a:rPr lang="en-AU" sz="2400" dirty="0" err="1" smtClean="0"/>
              <a:t>atau</a:t>
            </a:r>
            <a:r>
              <a:rPr lang="en-AU" sz="2400" dirty="0" smtClean="0"/>
              <a:t> </a:t>
            </a:r>
            <a:r>
              <a:rPr lang="en-AU" sz="2400" dirty="0" err="1" smtClean="0"/>
              <a:t>sama</a:t>
            </a:r>
            <a:r>
              <a:rPr lang="en-AU" sz="2400" dirty="0" smtClean="0"/>
              <a:t> </a:t>
            </a:r>
            <a:r>
              <a:rPr lang="en-AU" sz="2400" dirty="0" err="1" smtClean="0"/>
              <a:t>dengan</a:t>
            </a:r>
            <a:r>
              <a:rPr lang="en-AU" sz="2400" dirty="0" smtClean="0"/>
              <a:t> 20 </a:t>
            </a:r>
            <a:r>
              <a:rPr lang="en-AU" sz="2400" dirty="0" err="1" smtClean="0"/>
              <a:t>dan</a:t>
            </a:r>
            <a:r>
              <a:rPr lang="en-AU" sz="2400" dirty="0" smtClean="0"/>
              <a:t> </a:t>
            </a:r>
            <a:r>
              <a:rPr lang="en-AU" sz="2400" dirty="0" err="1" smtClean="0"/>
              <a:t>sekaligus</a:t>
            </a:r>
            <a:r>
              <a:rPr lang="en-AU" sz="2400" dirty="0" smtClean="0"/>
              <a:t> </a:t>
            </a:r>
            <a:r>
              <a:rPr lang="en-AU" sz="2400" dirty="0" err="1" smtClean="0"/>
              <a:t>kurang</a:t>
            </a:r>
            <a:r>
              <a:rPr lang="en-AU" sz="2400" dirty="0" smtClean="0"/>
              <a:t> </a:t>
            </a:r>
            <a:r>
              <a:rPr lang="en-AU" sz="2400" dirty="0" err="1" smtClean="0"/>
              <a:t>dari</a:t>
            </a:r>
            <a:r>
              <a:rPr lang="en-AU" sz="2400" dirty="0" smtClean="0"/>
              <a:t> 100, </a:t>
            </a:r>
            <a:r>
              <a:rPr lang="en-AU" sz="2400" dirty="0" err="1" smtClean="0"/>
              <a:t>maka</a:t>
            </a:r>
            <a:r>
              <a:rPr lang="en-AU" sz="2400" dirty="0" smtClean="0"/>
              <a:t> </a:t>
            </a:r>
            <a:r>
              <a:rPr lang="en-AU" sz="2400" dirty="0" err="1" smtClean="0"/>
              <a:t>dapat</a:t>
            </a:r>
            <a:r>
              <a:rPr lang="en-AU" sz="2400" dirty="0" smtClean="0"/>
              <a:t> </a:t>
            </a:r>
            <a:r>
              <a:rPr lang="en-AU" sz="2400" dirty="0" err="1" smtClean="0"/>
              <a:t>disimpulkan</a:t>
            </a:r>
            <a:r>
              <a:rPr lang="en-AU" sz="2400" dirty="0" smtClean="0"/>
              <a:t> </a:t>
            </a:r>
            <a:r>
              <a:rPr lang="en-AU" sz="2400" dirty="0" err="1" smtClean="0"/>
              <a:t>bahwa</a:t>
            </a:r>
            <a:r>
              <a:rPr lang="en-AU" sz="2400" dirty="0" smtClean="0"/>
              <a:t> statemen3 </a:t>
            </a:r>
            <a:r>
              <a:rPr lang="en-AU" sz="2400" dirty="0" err="1" smtClean="0"/>
              <a:t>tidak</a:t>
            </a:r>
            <a:r>
              <a:rPr lang="en-AU" sz="2400" dirty="0" smtClean="0"/>
              <a:t> </a:t>
            </a:r>
            <a:r>
              <a:rPr lang="en-AU" sz="2400" dirty="0" err="1" smtClean="0"/>
              <a:t>mungkin</a:t>
            </a:r>
            <a:r>
              <a:rPr lang="en-AU" sz="2400" dirty="0" smtClean="0"/>
              <a:t> </a:t>
            </a:r>
            <a:r>
              <a:rPr lang="en-AU" sz="2400" dirty="0" err="1" smtClean="0"/>
              <a:t>pernah</a:t>
            </a:r>
            <a:r>
              <a:rPr lang="en-AU" sz="2400" dirty="0" smtClean="0"/>
              <a:t> </a:t>
            </a:r>
            <a:r>
              <a:rPr lang="en-AU" sz="2400" dirty="0" err="1" smtClean="0"/>
              <a:t>dijalankan</a:t>
            </a:r>
            <a:r>
              <a:rPr lang="en-AU" sz="2400" dirty="0" smtClean="0"/>
              <a:t>. </a:t>
            </a:r>
            <a:r>
              <a:rPr lang="en-AU" sz="2400" dirty="0" err="1" smtClean="0"/>
              <a:t>Statemen</a:t>
            </a:r>
            <a:r>
              <a:rPr lang="en-AU" sz="2400" dirty="0" smtClean="0"/>
              <a:t> </a:t>
            </a:r>
            <a:r>
              <a:rPr lang="en-AU" sz="2400" dirty="0" err="1" smtClean="0"/>
              <a:t>seperti</a:t>
            </a:r>
            <a:r>
              <a:rPr lang="en-AU" sz="2400" dirty="0" smtClean="0"/>
              <a:t> </a:t>
            </a:r>
            <a:r>
              <a:rPr lang="en-AU" sz="2400" dirty="0" err="1" smtClean="0"/>
              <a:t>ini</a:t>
            </a:r>
            <a:r>
              <a:rPr lang="en-AU" sz="2400" dirty="0" smtClean="0"/>
              <a:t> </a:t>
            </a:r>
            <a:r>
              <a:rPr lang="en-AU" sz="2400" dirty="0" err="1" smtClean="0"/>
              <a:t>disebut</a:t>
            </a:r>
            <a:r>
              <a:rPr lang="en-AU" sz="2400" dirty="0" smtClean="0"/>
              <a:t> </a:t>
            </a:r>
            <a:r>
              <a:rPr lang="en-AU" sz="2400" dirty="0" err="1" smtClean="0"/>
              <a:t>dengan</a:t>
            </a:r>
            <a:r>
              <a:rPr lang="en-AU" sz="2400" dirty="0" smtClean="0"/>
              <a:t> </a:t>
            </a:r>
            <a:r>
              <a:rPr lang="en-AU" sz="2400" b="1" dirty="0" err="1" smtClean="0"/>
              <a:t>kode</a:t>
            </a:r>
            <a:r>
              <a:rPr lang="en-AU" sz="2400" b="1" dirty="0" smtClean="0"/>
              <a:t> </a:t>
            </a:r>
            <a:r>
              <a:rPr lang="en-AU" sz="2400" b="1" dirty="0" err="1" smtClean="0"/>
              <a:t>mati</a:t>
            </a:r>
            <a:r>
              <a:rPr lang="en-AU" sz="2400" b="1" dirty="0" smtClean="0"/>
              <a:t> (</a:t>
            </a:r>
            <a:r>
              <a:rPr lang="en-AU" sz="2400" b="1" i="1" dirty="0" smtClean="0"/>
              <a:t>dead code</a:t>
            </a:r>
            <a:r>
              <a:rPr lang="en-AU" sz="2400" b="1" dirty="0" smtClean="0"/>
              <a:t>). 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7651094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2800" b="1" dirty="0" smtClean="0"/>
              <a:t>Program </a:t>
            </a:r>
            <a:r>
              <a:rPr lang="en-AU" sz="2800" b="1" dirty="0" err="1" smtClean="0"/>
              <a:t>dengan</a:t>
            </a:r>
            <a:r>
              <a:rPr lang="en-AU" sz="2800" b="1" dirty="0" smtClean="0"/>
              <a:t> else “</a:t>
            </a:r>
            <a:r>
              <a:rPr lang="en-AU" sz="2800" b="1" dirty="0" err="1" smtClean="0"/>
              <a:t>bermasalah</a:t>
            </a:r>
            <a:r>
              <a:rPr lang="en-AU" sz="2800" b="1" dirty="0" smtClean="0"/>
              <a:t>” (7)</a:t>
            </a:r>
          </a:p>
          <a:p>
            <a:pPr marL="0" indent="0">
              <a:spcBef>
                <a:spcPts val="0"/>
              </a:spcBef>
              <a:buNone/>
            </a:pPr>
            <a:endParaRPr lang="en-A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err="1" smtClean="0"/>
              <a:t>Untuk</a:t>
            </a:r>
            <a:r>
              <a:rPr lang="en-AU" sz="2400" dirty="0" smtClean="0"/>
              <a:t> </a:t>
            </a:r>
            <a:r>
              <a:rPr lang="en-AU" sz="2400" dirty="0" err="1" smtClean="0"/>
              <a:t>menjamin</a:t>
            </a:r>
            <a:r>
              <a:rPr lang="en-AU" sz="2400" dirty="0" smtClean="0"/>
              <a:t> </a:t>
            </a:r>
            <a:r>
              <a:rPr lang="en-AU" sz="2400" dirty="0" err="1" smtClean="0"/>
              <a:t>efisiensi</a:t>
            </a:r>
            <a:r>
              <a:rPr lang="en-AU" sz="2400" dirty="0" smtClean="0"/>
              <a:t> </a:t>
            </a:r>
            <a:r>
              <a:rPr lang="en-AU" sz="2400" dirty="0" err="1" smtClean="0"/>
              <a:t>pemeriksaan</a:t>
            </a:r>
            <a:r>
              <a:rPr lang="en-AU" sz="2400" dirty="0" smtClean="0"/>
              <a:t> </a:t>
            </a:r>
            <a:r>
              <a:rPr lang="en-AU" sz="2400" dirty="0" err="1" smtClean="0"/>
              <a:t>pada</a:t>
            </a:r>
            <a:r>
              <a:rPr lang="en-AU" sz="2400" dirty="0" smtClean="0"/>
              <a:t> </a:t>
            </a:r>
            <a:r>
              <a:rPr lang="en-AU" sz="2400" dirty="0" err="1" smtClean="0"/>
              <a:t>statemen</a:t>
            </a:r>
            <a:r>
              <a:rPr lang="en-AU" sz="2400" dirty="0" smtClean="0"/>
              <a:t> if  </a:t>
            </a:r>
            <a:r>
              <a:rPr lang="en-AU" sz="2400" dirty="0" err="1" smtClean="0"/>
              <a:t>perhatikan</a:t>
            </a:r>
            <a:r>
              <a:rPr lang="en-AU" sz="2400" dirty="0" smtClean="0"/>
              <a:t> </a:t>
            </a:r>
            <a:r>
              <a:rPr lang="en-AU" sz="2400" dirty="0" err="1" smtClean="0"/>
              <a:t>contoh</a:t>
            </a:r>
            <a:r>
              <a:rPr lang="en-AU" sz="2400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en-AU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If </a:t>
            </a:r>
            <a:r>
              <a:rPr lang="en-AU" sz="2400" dirty="0" err="1" smtClean="0"/>
              <a:t>harga</a:t>
            </a:r>
            <a:r>
              <a:rPr lang="en-AU" sz="2400" dirty="0" smtClean="0"/>
              <a:t> &gt; 200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/>
              <a:t> </a:t>
            </a:r>
            <a:r>
              <a:rPr lang="en-AU" sz="2400" dirty="0" smtClean="0"/>
              <a:t>  statemen1;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Else {</a:t>
            </a:r>
            <a:r>
              <a:rPr lang="en-AU" sz="2400" dirty="0" err="1" smtClean="0"/>
              <a:t>harga</a:t>
            </a:r>
            <a:r>
              <a:rPr lang="en-AU" sz="2400" dirty="0" smtClean="0"/>
              <a:t> </a:t>
            </a:r>
            <a:r>
              <a:rPr lang="en-AU" sz="2400" dirty="0"/>
              <a:t>&lt;</a:t>
            </a:r>
            <a:r>
              <a:rPr lang="en-AU" sz="2400" dirty="0" smtClean="0"/>
              <a:t>= 200}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  If  </a:t>
            </a:r>
            <a:r>
              <a:rPr lang="en-AU" sz="2400" dirty="0" err="1" smtClean="0"/>
              <a:t>harga</a:t>
            </a:r>
            <a:r>
              <a:rPr lang="en-AU" sz="2400" dirty="0" smtClean="0"/>
              <a:t> &gt; 100 then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     statemen2;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  ELSE {</a:t>
            </a:r>
            <a:r>
              <a:rPr lang="en-AU" sz="2400" dirty="0" err="1" smtClean="0"/>
              <a:t>jumlah</a:t>
            </a:r>
            <a:r>
              <a:rPr lang="en-AU" sz="2400" dirty="0" smtClean="0"/>
              <a:t> &lt;= 100}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        if </a:t>
            </a:r>
            <a:r>
              <a:rPr lang="en-AU" sz="2400" dirty="0" err="1" smtClean="0"/>
              <a:t>harga</a:t>
            </a:r>
            <a:r>
              <a:rPr lang="en-AU" sz="2400" dirty="0" smtClean="0"/>
              <a:t> &lt;= 100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           statemen3;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442138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28600" y="76200"/>
            <a:ext cx="8458200" cy="6705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2400" dirty="0" err="1" smtClean="0"/>
              <a:t>Ekspresi</a:t>
            </a:r>
            <a:r>
              <a:rPr lang="en-AU" sz="2400" dirty="0" smtClean="0"/>
              <a:t> </a:t>
            </a:r>
            <a:r>
              <a:rPr lang="en-AU" sz="2400" dirty="0" err="1" smtClean="0"/>
              <a:t>boolean</a:t>
            </a:r>
            <a:r>
              <a:rPr lang="en-AU" sz="2400" dirty="0" smtClean="0"/>
              <a:t> </a:t>
            </a:r>
            <a:r>
              <a:rPr lang="en-AU" sz="2400" dirty="0" err="1" smtClean="0"/>
              <a:t>pada</a:t>
            </a:r>
            <a:r>
              <a:rPr lang="en-AU" sz="2400" dirty="0" smtClean="0"/>
              <a:t> </a:t>
            </a:r>
            <a:r>
              <a:rPr lang="en-AU" sz="2400" dirty="0" err="1" smtClean="0"/>
              <a:t>statemen</a:t>
            </a:r>
            <a:r>
              <a:rPr lang="en-AU" sz="2400" dirty="0" smtClean="0"/>
              <a:t> if yang </a:t>
            </a:r>
            <a:r>
              <a:rPr lang="en-AU" sz="2400" dirty="0" err="1" smtClean="0"/>
              <a:t>terakhir</a:t>
            </a:r>
            <a:r>
              <a:rPr lang="en-AU" sz="2400" dirty="0" smtClean="0"/>
              <a:t>, </a:t>
            </a:r>
            <a:r>
              <a:rPr lang="en-AU" sz="2400" dirty="0" err="1" smtClean="0"/>
              <a:t>harga</a:t>
            </a:r>
            <a:r>
              <a:rPr lang="en-AU" sz="2400" dirty="0" smtClean="0"/>
              <a:t> &lt;= 100, </a:t>
            </a:r>
            <a:r>
              <a:rPr lang="en-AU" sz="2400" dirty="0" err="1" smtClean="0"/>
              <a:t>tidak</a:t>
            </a:r>
            <a:r>
              <a:rPr lang="en-AU" sz="2400" dirty="0" smtClean="0"/>
              <a:t> </a:t>
            </a:r>
            <a:r>
              <a:rPr lang="en-AU" sz="2400" dirty="0" err="1" smtClean="0"/>
              <a:t>diperlukan</a:t>
            </a:r>
            <a:r>
              <a:rPr lang="en-AU" sz="2400" dirty="0" smtClean="0"/>
              <a:t>, </a:t>
            </a:r>
            <a:r>
              <a:rPr lang="en-AU" sz="2400" dirty="0" err="1" smtClean="0"/>
              <a:t>karena</a:t>
            </a:r>
            <a:r>
              <a:rPr lang="en-AU" sz="2400" dirty="0" smtClean="0"/>
              <a:t> </a:t>
            </a:r>
            <a:r>
              <a:rPr lang="en-AU" sz="2400" dirty="0" err="1" smtClean="0"/>
              <a:t>jika</a:t>
            </a:r>
            <a:r>
              <a:rPr lang="en-AU" sz="2400" dirty="0" smtClean="0"/>
              <a:t> </a:t>
            </a:r>
            <a:r>
              <a:rPr lang="en-AU" sz="2400" dirty="0" err="1" smtClean="0"/>
              <a:t>ekspresi</a:t>
            </a:r>
            <a:r>
              <a:rPr lang="en-AU" sz="2400" dirty="0" smtClean="0"/>
              <a:t> </a:t>
            </a:r>
            <a:r>
              <a:rPr lang="en-AU" sz="2400" dirty="0" err="1" smtClean="0"/>
              <a:t>boolean</a:t>
            </a:r>
            <a:r>
              <a:rPr lang="en-AU" sz="2400" dirty="0" smtClean="0"/>
              <a:t> </a:t>
            </a:r>
            <a:r>
              <a:rPr lang="en-AU" sz="2400" dirty="0" err="1" smtClean="0"/>
              <a:t>pada</a:t>
            </a:r>
            <a:r>
              <a:rPr lang="en-AU" sz="2400" dirty="0" smtClean="0"/>
              <a:t> </a:t>
            </a:r>
            <a:r>
              <a:rPr lang="en-AU" sz="2400" dirty="0" err="1" smtClean="0"/>
              <a:t>statemen</a:t>
            </a:r>
            <a:r>
              <a:rPr lang="en-AU" sz="2400" dirty="0" smtClean="0"/>
              <a:t> if </a:t>
            </a:r>
            <a:r>
              <a:rPr lang="en-AU" sz="2400" dirty="0" err="1" smtClean="0"/>
              <a:t>sebelumnya</a:t>
            </a:r>
            <a:r>
              <a:rPr lang="en-AU" sz="2400" dirty="0" smtClean="0"/>
              <a:t>, </a:t>
            </a:r>
            <a:r>
              <a:rPr lang="en-AU" sz="2400" dirty="0" err="1" smtClean="0"/>
              <a:t>harga</a:t>
            </a:r>
            <a:r>
              <a:rPr lang="en-AU" sz="2400" dirty="0" smtClean="0"/>
              <a:t> &gt; 100, </a:t>
            </a:r>
            <a:r>
              <a:rPr lang="en-AU" sz="2400" dirty="0" err="1" smtClean="0"/>
              <a:t>bernilai</a:t>
            </a:r>
            <a:r>
              <a:rPr lang="en-AU" sz="2400" dirty="0" smtClean="0"/>
              <a:t> </a:t>
            </a:r>
            <a:r>
              <a:rPr lang="en-AU" sz="2400" b="1" dirty="0" smtClean="0"/>
              <a:t>false</a:t>
            </a:r>
            <a:r>
              <a:rPr lang="en-AU" sz="2400" dirty="0" smtClean="0"/>
              <a:t>, </a:t>
            </a:r>
            <a:r>
              <a:rPr lang="en-AU" sz="2400" dirty="0" err="1" smtClean="0"/>
              <a:t>maka</a:t>
            </a:r>
            <a:r>
              <a:rPr lang="en-AU" sz="2400" dirty="0" smtClean="0"/>
              <a:t> </a:t>
            </a:r>
            <a:r>
              <a:rPr lang="en-AU" sz="2400" dirty="0" err="1" smtClean="0"/>
              <a:t>eskpresi</a:t>
            </a:r>
            <a:r>
              <a:rPr lang="en-AU" sz="2400" dirty="0" smtClean="0"/>
              <a:t> </a:t>
            </a:r>
            <a:r>
              <a:rPr lang="en-AU" sz="2400" dirty="0" err="1" smtClean="0"/>
              <a:t>boolean</a:t>
            </a:r>
            <a:r>
              <a:rPr lang="en-AU" sz="2400" dirty="0" smtClean="0"/>
              <a:t> </a:t>
            </a:r>
            <a:r>
              <a:rPr lang="en-AU" sz="2400" dirty="0" err="1" smtClean="0"/>
              <a:t>harga</a:t>
            </a:r>
            <a:r>
              <a:rPr lang="en-AU" sz="2400" dirty="0" smtClean="0"/>
              <a:t> &lt;=100 </a:t>
            </a:r>
            <a:r>
              <a:rPr lang="en-AU" sz="2400" dirty="0" err="1" smtClean="0"/>
              <a:t>pasti</a:t>
            </a:r>
            <a:r>
              <a:rPr lang="en-AU" sz="2400" dirty="0" smtClean="0"/>
              <a:t> </a:t>
            </a:r>
            <a:r>
              <a:rPr lang="en-AU" sz="2400" dirty="0" err="1" smtClean="0"/>
              <a:t>bernilai</a:t>
            </a:r>
            <a:r>
              <a:rPr lang="en-AU" sz="2400" dirty="0" smtClean="0"/>
              <a:t> </a:t>
            </a:r>
            <a:r>
              <a:rPr lang="en-AU" sz="2400" b="1" dirty="0" smtClean="0"/>
              <a:t>true</a:t>
            </a:r>
            <a:r>
              <a:rPr lang="en-AU" sz="2400" dirty="0" smtClean="0"/>
              <a:t>, </a:t>
            </a:r>
            <a:r>
              <a:rPr lang="en-AU" sz="2400" dirty="0" err="1" smtClean="0"/>
              <a:t>dan</a:t>
            </a:r>
            <a:r>
              <a:rPr lang="en-AU" sz="2400" dirty="0" smtClean="0"/>
              <a:t> </a:t>
            </a:r>
            <a:r>
              <a:rPr lang="en-AU" sz="2400" dirty="0" err="1" smtClean="0"/>
              <a:t>karenanya</a:t>
            </a:r>
            <a:r>
              <a:rPr lang="en-AU" sz="2400" dirty="0" smtClean="0"/>
              <a:t> </a:t>
            </a:r>
            <a:r>
              <a:rPr lang="en-AU" sz="2400" dirty="0" err="1" smtClean="0"/>
              <a:t>cukup</a:t>
            </a:r>
            <a:r>
              <a:rPr lang="en-AU" sz="2400" dirty="0" smtClean="0"/>
              <a:t> </a:t>
            </a:r>
            <a:r>
              <a:rPr lang="en-AU" sz="2400" dirty="0" err="1" smtClean="0"/>
              <a:t>dengan</a:t>
            </a:r>
            <a:r>
              <a:rPr lang="en-AU" sz="2400" dirty="0" smtClean="0"/>
              <a:t> </a:t>
            </a:r>
            <a:r>
              <a:rPr lang="en-AU" sz="2400" b="1" dirty="0" smtClean="0"/>
              <a:t>else</a:t>
            </a:r>
            <a:r>
              <a:rPr lang="en-AU" sz="2400" dirty="0" smtClean="0"/>
              <a:t> </a:t>
            </a:r>
            <a:r>
              <a:rPr lang="en-AU" sz="2400" dirty="0" err="1" smtClean="0"/>
              <a:t>saja</a:t>
            </a:r>
            <a:r>
              <a:rPr lang="en-AU" sz="2400" dirty="0" smtClean="0"/>
              <a:t> </a:t>
            </a:r>
            <a:r>
              <a:rPr lang="en-AU" sz="2400" dirty="0" err="1" smtClean="0"/>
              <a:t>tanpa</a:t>
            </a:r>
            <a:r>
              <a:rPr lang="en-AU" sz="2400" dirty="0" smtClean="0"/>
              <a:t> </a:t>
            </a:r>
            <a:r>
              <a:rPr lang="en-AU" sz="2400" dirty="0" err="1" smtClean="0"/>
              <a:t>pemeriksaan</a:t>
            </a:r>
            <a:r>
              <a:rPr lang="en-AU" sz="2400" dirty="0" smtClean="0"/>
              <a:t> </a:t>
            </a:r>
            <a:r>
              <a:rPr lang="en-AU" sz="2400" dirty="0" err="1" smtClean="0"/>
              <a:t>lanjutan</a:t>
            </a:r>
            <a:r>
              <a:rPr lang="en-AU" sz="24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err="1" smtClean="0"/>
              <a:t>Statemen</a:t>
            </a:r>
            <a:r>
              <a:rPr lang="en-AU" sz="2400" dirty="0" smtClean="0"/>
              <a:t> if </a:t>
            </a:r>
            <a:r>
              <a:rPr lang="en-AU" sz="2400" dirty="0" err="1" smtClean="0"/>
              <a:t>tersebut</a:t>
            </a:r>
            <a:r>
              <a:rPr lang="en-AU" sz="2400" dirty="0" smtClean="0"/>
              <a:t> </a:t>
            </a:r>
            <a:r>
              <a:rPr lang="en-AU" sz="2400" dirty="0" err="1" smtClean="0"/>
              <a:t>dapat</a:t>
            </a:r>
            <a:r>
              <a:rPr lang="en-AU" sz="2400" dirty="0" smtClean="0"/>
              <a:t> </a:t>
            </a:r>
            <a:r>
              <a:rPr lang="en-AU" sz="2400" dirty="0" err="1" smtClean="0"/>
              <a:t>dituliskan</a:t>
            </a:r>
            <a:r>
              <a:rPr lang="en-AU" sz="2400" dirty="0" smtClean="0"/>
              <a:t> </a:t>
            </a:r>
            <a:r>
              <a:rPr lang="en-AU" sz="2400" dirty="0" err="1" smtClean="0"/>
              <a:t>dengan</a:t>
            </a:r>
            <a:r>
              <a:rPr lang="en-AU" sz="2400" dirty="0" smtClean="0"/>
              <a:t> </a:t>
            </a:r>
            <a:r>
              <a:rPr lang="en-AU" sz="2400" dirty="0" err="1" smtClean="0"/>
              <a:t>lebih</a:t>
            </a:r>
            <a:r>
              <a:rPr lang="en-AU" sz="2400" dirty="0" smtClean="0"/>
              <a:t> </a:t>
            </a:r>
            <a:r>
              <a:rPr lang="en-AU" sz="2400" dirty="0" err="1" smtClean="0"/>
              <a:t>ringkas</a:t>
            </a:r>
            <a:r>
              <a:rPr lang="en-AU" sz="2400" dirty="0" smtClean="0"/>
              <a:t> </a:t>
            </a:r>
            <a:r>
              <a:rPr lang="en-AU" sz="2400" dirty="0" err="1" smtClean="0"/>
              <a:t>menjadi</a:t>
            </a:r>
            <a:r>
              <a:rPr lang="en-AU" sz="2400" dirty="0" smtClean="0"/>
              <a:t>: </a:t>
            </a:r>
          </a:p>
          <a:p>
            <a:pPr marL="0" indent="0">
              <a:spcBef>
                <a:spcPts val="0"/>
              </a:spcBef>
              <a:buNone/>
            </a:pPr>
            <a:endParaRPr lang="en-AU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If </a:t>
            </a:r>
            <a:r>
              <a:rPr lang="en-AU" sz="2400" dirty="0" err="1" smtClean="0"/>
              <a:t>harga</a:t>
            </a:r>
            <a:r>
              <a:rPr lang="en-AU" sz="2400" dirty="0" smtClean="0"/>
              <a:t> &gt; 200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/>
              <a:t> </a:t>
            </a:r>
            <a:r>
              <a:rPr lang="en-AU" sz="2400" dirty="0" smtClean="0"/>
              <a:t>  statemen1;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Else {</a:t>
            </a:r>
            <a:r>
              <a:rPr lang="en-AU" sz="2400" dirty="0" err="1" smtClean="0"/>
              <a:t>harga</a:t>
            </a:r>
            <a:r>
              <a:rPr lang="en-AU" sz="2400" dirty="0" smtClean="0"/>
              <a:t> </a:t>
            </a:r>
            <a:r>
              <a:rPr lang="en-AU" sz="2400" dirty="0"/>
              <a:t>&lt;</a:t>
            </a:r>
            <a:r>
              <a:rPr lang="en-AU" sz="2400" dirty="0" smtClean="0"/>
              <a:t>= 200}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  If  </a:t>
            </a:r>
            <a:r>
              <a:rPr lang="en-AU" sz="2400" dirty="0" err="1" smtClean="0"/>
              <a:t>harga</a:t>
            </a:r>
            <a:r>
              <a:rPr lang="en-AU" sz="2400" dirty="0" smtClean="0"/>
              <a:t> &gt; 100 then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     statemen2;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  ELSE {</a:t>
            </a:r>
            <a:r>
              <a:rPr lang="en-AU" sz="2400" dirty="0" err="1" smtClean="0"/>
              <a:t>jumlah</a:t>
            </a:r>
            <a:r>
              <a:rPr lang="en-AU" sz="2400" dirty="0" smtClean="0"/>
              <a:t> &lt;= 100}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        statemen3;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Bentuk </a:t>
            </a:r>
            <a:r>
              <a:rPr lang="en-AU" sz="2400" dirty="0" err="1" smtClean="0"/>
              <a:t>ini</a:t>
            </a:r>
            <a:r>
              <a:rPr lang="en-AU" sz="2400" dirty="0" smtClean="0"/>
              <a:t> </a:t>
            </a:r>
            <a:r>
              <a:rPr lang="en-AU" sz="2400" dirty="0" err="1" smtClean="0"/>
              <a:t>akan</a:t>
            </a:r>
            <a:r>
              <a:rPr lang="en-AU" sz="2400" dirty="0" smtClean="0"/>
              <a:t> </a:t>
            </a:r>
            <a:r>
              <a:rPr lang="en-AU" sz="2400" dirty="0" err="1" smtClean="0"/>
              <a:t>menghasilkan</a:t>
            </a:r>
            <a:r>
              <a:rPr lang="en-AU" sz="2400" dirty="0" smtClean="0"/>
              <a:t> </a:t>
            </a:r>
            <a:r>
              <a:rPr lang="en-AU" sz="2400" dirty="0" err="1" smtClean="0"/>
              <a:t>efek</a:t>
            </a:r>
            <a:r>
              <a:rPr lang="en-AU" sz="2400" dirty="0" smtClean="0"/>
              <a:t> yang </a:t>
            </a:r>
            <a:r>
              <a:rPr lang="en-AU" sz="2400" dirty="0" err="1" smtClean="0"/>
              <a:t>sama</a:t>
            </a:r>
            <a:r>
              <a:rPr lang="en-AU" sz="2400" dirty="0" smtClean="0"/>
              <a:t> </a:t>
            </a:r>
            <a:r>
              <a:rPr lang="en-AU" sz="2400" dirty="0" err="1" smtClean="0"/>
              <a:t>dengan</a:t>
            </a:r>
            <a:r>
              <a:rPr lang="en-AU" sz="2400" dirty="0" smtClean="0"/>
              <a:t> </a:t>
            </a:r>
            <a:r>
              <a:rPr lang="en-AU" sz="2400" dirty="0" err="1" smtClean="0"/>
              <a:t>bentuk</a:t>
            </a:r>
            <a:r>
              <a:rPr lang="en-AU" sz="2400" dirty="0" smtClean="0"/>
              <a:t> </a:t>
            </a:r>
            <a:r>
              <a:rPr lang="en-AU" sz="2400" dirty="0" err="1" smtClean="0"/>
              <a:t>sebelumnya</a:t>
            </a:r>
            <a:r>
              <a:rPr lang="en-AU" sz="2400" dirty="0" smtClean="0"/>
              <a:t> </a:t>
            </a:r>
            <a:r>
              <a:rPr lang="en-AU" sz="2400" dirty="0" err="1" smtClean="0"/>
              <a:t>tetapi</a:t>
            </a:r>
            <a:r>
              <a:rPr lang="en-AU" sz="2400" dirty="0" smtClean="0"/>
              <a:t> </a:t>
            </a:r>
            <a:r>
              <a:rPr lang="en-AU" sz="2400" dirty="0" err="1" smtClean="0"/>
              <a:t>tanpa</a:t>
            </a:r>
            <a:r>
              <a:rPr lang="en-AU" sz="2400" dirty="0" smtClean="0"/>
              <a:t> </a:t>
            </a:r>
            <a:r>
              <a:rPr lang="en-AU" sz="2400" dirty="0" err="1" smtClean="0"/>
              <a:t>melakukan</a:t>
            </a:r>
            <a:r>
              <a:rPr lang="en-AU" sz="2400" dirty="0" smtClean="0"/>
              <a:t> </a:t>
            </a:r>
            <a:r>
              <a:rPr lang="en-AU" sz="2400" dirty="0" err="1" smtClean="0"/>
              <a:t>pemeriksaan</a:t>
            </a:r>
            <a:r>
              <a:rPr lang="en-AU" sz="2400" dirty="0" smtClean="0"/>
              <a:t> yang </a:t>
            </a:r>
            <a:r>
              <a:rPr lang="en-AU" sz="2400" dirty="0" err="1" smtClean="0"/>
              <a:t>tidak</a:t>
            </a:r>
            <a:r>
              <a:rPr lang="en-AU" sz="2400" dirty="0" smtClean="0"/>
              <a:t> </a:t>
            </a:r>
            <a:r>
              <a:rPr lang="en-AU" sz="2400" dirty="0" err="1" smtClean="0"/>
              <a:t>diperlukan</a:t>
            </a:r>
            <a:r>
              <a:rPr lang="en-AU" sz="2400" dirty="0"/>
              <a:t>.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5546317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52400" y="0"/>
            <a:ext cx="8915400" cy="6324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4000" b="1" dirty="0" smtClean="0"/>
              <a:t>RINGKASAN</a:t>
            </a:r>
          </a:p>
          <a:p>
            <a:pPr marL="457200" indent="-457200">
              <a:spcBef>
                <a:spcPts val="0"/>
              </a:spcBef>
              <a:buAutoNum type="arabicPeriod"/>
            </a:pPr>
            <a:r>
              <a:rPr lang="en-US" sz="2800" dirty="0" err="1" smtClean="0"/>
              <a:t>Pemilihan</a:t>
            </a:r>
            <a:r>
              <a:rPr lang="en-US" sz="2800" dirty="0" smtClean="0"/>
              <a:t> (</a:t>
            </a:r>
            <a:r>
              <a:rPr lang="en-US" sz="2800" dirty="0" err="1" smtClean="0"/>
              <a:t>seleksi</a:t>
            </a:r>
            <a:r>
              <a:rPr lang="en-US" sz="2800" dirty="0" smtClean="0"/>
              <a:t>)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masalah</a:t>
            </a:r>
            <a:r>
              <a:rPr lang="en-US" sz="2800" dirty="0" smtClean="0"/>
              <a:t> yang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dipecahkan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perhitungan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pasti</a:t>
            </a:r>
            <a:r>
              <a:rPr lang="en-US" sz="2800" dirty="0" smtClean="0"/>
              <a:t>. Inti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pemecahan</a:t>
            </a:r>
            <a:r>
              <a:rPr lang="en-US" sz="2800" dirty="0" smtClean="0"/>
              <a:t> </a:t>
            </a:r>
            <a:r>
              <a:rPr lang="en-US" sz="2800" dirty="0" err="1" smtClean="0"/>
              <a:t>masalah</a:t>
            </a:r>
            <a:r>
              <a:rPr lang="en-US" sz="2800" dirty="0" smtClean="0"/>
              <a:t> </a:t>
            </a:r>
            <a:r>
              <a:rPr lang="en-US" sz="2800" dirty="0" err="1" smtClean="0"/>
              <a:t>jenis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menganalisis</a:t>
            </a:r>
            <a:r>
              <a:rPr lang="en-US" sz="2800" dirty="0" smtClean="0"/>
              <a:t> </a:t>
            </a:r>
            <a:r>
              <a:rPr lang="en-US" sz="2800" dirty="0" err="1" smtClean="0"/>
              <a:t>semua</a:t>
            </a:r>
            <a:r>
              <a:rPr lang="en-US" sz="2800" dirty="0" smtClean="0"/>
              <a:t> </a:t>
            </a:r>
            <a:r>
              <a:rPr lang="en-US" sz="2800" dirty="0" err="1" smtClean="0"/>
              <a:t>kondisi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mungkin</a:t>
            </a:r>
            <a:r>
              <a:rPr lang="en-US" sz="2800" dirty="0" smtClean="0"/>
              <a:t> </a:t>
            </a:r>
            <a:r>
              <a:rPr lang="en-US" sz="2800" dirty="0" err="1" smtClean="0"/>
              <a:t>terjadi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menentukan</a:t>
            </a:r>
            <a:r>
              <a:rPr lang="en-US" sz="2800" dirty="0" smtClean="0"/>
              <a:t> </a:t>
            </a:r>
            <a:r>
              <a:rPr lang="en-US" sz="2800" dirty="0" err="1" smtClean="0"/>
              <a:t>statemen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kondisi</a:t>
            </a:r>
            <a:r>
              <a:rPr lang="en-US" sz="2800" dirty="0" smtClean="0"/>
              <a:t>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.</a:t>
            </a:r>
          </a:p>
          <a:p>
            <a:pPr marL="457200" indent="-457200">
              <a:spcBef>
                <a:spcPts val="0"/>
              </a:spcBef>
              <a:buAutoNum type="arabicPeriod"/>
            </a:pPr>
            <a:r>
              <a:rPr lang="en-US" sz="2800" dirty="0" err="1" smtClean="0"/>
              <a:t>Terdapat</a:t>
            </a:r>
            <a:r>
              <a:rPr lang="en-US" sz="2800" dirty="0" smtClean="0"/>
              <a:t> </a:t>
            </a:r>
            <a:r>
              <a:rPr lang="en-US" sz="2800" dirty="0" err="1" smtClean="0"/>
              <a:t>dua</a:t>
            </a:r>
            <a:r>
              <a:rPr lang="en-US" sz="2800" dirty="0" smtClean="0"/>
              <a:t> </a:t>
            </a:r>
            <a:r>
              <a:rPr lang="en-US" sz="2800" dirty="0" err="1" smtClean="0"/>
              <a:t>skema</a:t>
            </a:r>
            <a:r>
              <a:rPr lang="en-US" sz="2800" dirty="0" smtClean="0"/>
              <a:t> </a:t>
            </a:r>
            <a:r>
              <a:rPr lang="en-US" sz="2800" dirty="0" err="1" smtClean="0"/>
              <a:t>pemilihan</a:t>
            </a:r>
            <a:r>
              <a:rPr lang="en-US" sz="2800" dirty="0" smtClean="0"/>
              <a:t>, </a:t>
            </a:r>
            <a:r>
              <a:rPr lang="en-US" sz="2800" dirty="0" err="1" smtClean="0"/>
              <a:t>yaitu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statemen</a:t>
            </a:r>
            <a:r>
              <a:rPr lang="en-US" sz="2800" dirty="0" smtClean="0"/>
              <a:t> if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statemen</a:t>
            </a:r>
            <a:r>
              <a:rPr lang="en-US" sz="2800" dirty="0" smtClean="0"/>
              <a:t> case. </a:t>
            </a:r>
            <a:r>
              <a:rPr lang="en-US" sz="2800" dirty="0" err="1" smtClean="0"/>
              <a:t>Statemen</a:t>
            </a:r>
            <a:r>
              <a:rPr lang="en-US" sz="2800" dirty="0" smtClean="0"/>
              <a:t> if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diguanakan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bagian</a:t>
            </a:r>
            <a:r>
              <a:rPr lang="en-US" sz="2800" dirty="0" smtClean="0"/>
              <a:t> else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tanpa</a:t>
            </a:r>
            <a:r>
              <a:rPr lang="en-US" sz="2800" dirty="0" smtClean="0"/>
              <a:t> else, </a:t>
            </a:r>
            <a:r>
              <a:rPr lang="en-US" sz="2800" dirty="0" err="1" smtClean="0"/>
              <a:t>tergantung</a:t>
            </a:r>
            <a:r>
              <a:rPr lang="en-US" sz="2800" dirty="0" smtClean="0"/>
              <a:t> </a:t>
            </a:r>
            <a:r>
              <a:rPr lang="en-US" sz="2800" dirty="0" err="1" smtClean="0"/>
              <a:t>masalah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dipecahkan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algoritma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dipilih</a:t>
            </a:r>
            <a:r>
              <a:rPr lang="en-US" sz="2800" dirty="0" smtClean="0"/>
              <a:t>. </a:t>
            </a: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terdapat</a:t>
            </a:r>
            <a:r>
              <a:rPr lang="en-US" sz="2800" dirty="0" smtClean="0"/>
              <a:t> </a:t>
            </a:r>
            <a:r>
              <a:rPr lang="en-US" sz="2800" dirty="0" err="1" smtClean="0"/>
              <a:t>dua</a:t>
            </a:r>
            <a:r>
              <a:rPr lang="en-US" sz="2800" dirty="0" smtClean="0"/>
              <a:t> </a:t>
            </a:r>
            <a:r>
              <a:rPr lang="en-US" sz="2800" dirty="0" err="1" smtClean="0"/>
              <a:t>kondisi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komplementer</a:t>
            </a:r>
            <a:r>
              <a:rPr lang="en-US" sz="2800" dirty="0" smtClean="0"/>
              <a:t>, </a:t>
            </a:r>
            <a:r>
              <a:rPr lang="en-US" sz="2800" dirty="0" err="1" smtClean="0"/>
              <a:t>maka</a:t>
            </a:r>
            <a:r>
              <a:rPr lang="en-US" sz="2800" dirty="0" smtClean="0"/>
              <a:t> </a:t>
            </a:r>
            <a:r>
              <a:rPr lang="en-US" sz="2800" dirty="0" err="1" smtClean="0"/>
              <a:t>statemen</a:t>
            </a:r>
            <a:r>
              <a:rPr lang="en-US" sz="2800" dirty="0" smtClean="0"/>
              <a:t> if </a:t>
            </a:r>
            <a:r>
              <a:rPr lang="en-US" sz="2800" dirty="0" err="1" smtClean="0"/>
              <a:t>diikuti</a:t>
            </a:r>
            <a:r>
              <a:rPr lang="en-US" sz="2800" dirty="0" smtClean="0"/>
              <a:t> </a:t>
            </a:r>
            <a:r>
              <a:rPr lang="en-US" sz="2800" dirty="0" err="1" smtClean="0"/>
              <a:t>bagian</a:t>
            </a:r>
            <a:r>
              <a:rPr lang="en-US" sz="2800" dirty="0" smtClean="0"/>
              <a:t> else. </a:t>
            </a:r>
            <a:r>
              <a:rPr lang="en-US" sz="2800" dirty="0" err="1" smtClean="0"/>
              <a:t>Kondisi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statemen</a:t>
            </a:r>
            <a:r>
              <a:rPr lang="en-US" sz="2800" dirty="0" smtClean="0"/>
              <a:t> if </a:t>
            </a:r>
            <a:r>
              <a:rPr lang="en-US" sz="2800" dirty="0" err="1" smtClean="0"/>
              <a:t>dituliskan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ekspresi</a:t>
            </a:r>
            <a:r>
              <a:rPr lang="en-US" sz="2800" dirty="0" smtClean="0"/>
              <a:t>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. </a:t>
            </a:r>
            <a:r>
              <a:rPr lang="en-US" sz="2800" dirty="0" err="1" smtClean="0"/>
              <a:t>Statemen</a:t>
            </a:r>
            <a:r>
              <a:rPr lang="en-US" sz="2800" dirty="0" smtClean="0"/>
              <a:t> if </a:t>
            </a:r>
            <a:r>
              <a:rPr lang="en-US" sz="2800" dirty="0" err="1" smtClean="0"/>
              <a:t>juga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berulang</a:t>
            </a:r>
            <a:r>
              <a:rPr lang="en-US" sz="2800" dirty="0" smtClean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3959990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 err="1" smtClean="0"/>
              <a:t>Pendahuluan</a:t>
            </a:r>
            <a:r>
              <a:rPr lang="en-US" altLang="en-US" dirty="0" smtClean="0"/>
              <a:t> (3)</a:t>
            </a:r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173163"/>
            <a:ext cx="8229600" cy="5456237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en-AU" altLang="en-US" sz="2400" dirty="0" err="1" smtClean="0"/>
              <a:t>Struktur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runtutan</a:t>
            </a:r>
            <a:r>
              <a:rPr lang="en-AU" altLang="en-US" sz="2400" dirty="0" smtClean="0"/>
              <a:t> (</a:t>
            </a:r>
            <a:r>
              <a:rPr lang="en-AU" altLang="en-US" sz="2400" i="1" dirty="0" smtClean="0"/>
              <a:t>sequence</a:t>
            </a:r>
            <a:r>
              <a:rPr lang="en-AU" altLang="en-US" sz="2400" dirty="0" smtClean="0"/>
              <a:t>) </a:t>
            </a:r>
            <a:r>
              <a:rPr lang="en-AU" altLang="en-US" sz="2400" dirty="0" err="1" smtClean="0"/>
              <a:t>hanya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terdapat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pada</a:t>
            </a:r>
            <a:r>
              <a:rPr lang="en-AU" altLang="en-US" sz="2400" dirty="0" smtClean="0"/>
              <a:t> program </a:t>
            </a:r>
            <a:r>
              <a:rPr lang="en-AU" altLang="en-US" sz="2400" dirty="0" err="1" smtClean="0"/>
              <a:t>sederhana</a:t>
            </a:r>
            <a:r>
              <a:rPr lang="en-AU" altLang="en-US" sz="2400" dirty="0" smtClean="0"/>
              <a:t>.  </a:t>
            </a:r>
            <a:r>
              <a:rPr lang="en-AU" altLang="en-US" sz="2400" dirty="0" err="1" smtClean="0"/>
              <a:t>Pada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umumnya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masalah</a:t>
            </a:r>
            <a:r>
              <a:rPr lang="en-AU" altLang="en-US" sz="2400" dirty="0" smtClean="0"/>
              <a:t> yang </a:t>
            </a:r>
            <a:r>
              <a:rPr lang="en-AU" altLang="en-US" sz="2400" dirty="0" err="1" smtClean="0"/>
              <a:t>akan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diselesaikan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memiliki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beberapa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alternatif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pelaksanaan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aksi</a:t>
            </a:r>
            <a:r>
              <a:rPr lang="en-AU" altLang="en-US" sz="2400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AU" altLang="en-US" sz="2400" dirty="0" err="1" smtClean="0"/>
              <a:t>Suatu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aksi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hanya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dapat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dilakukan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bila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persyaratan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atau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kondisi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tertentu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dipenuhi</a:t>
            </a:r>
            <a:r>
              <a:rPr lang="en-AU" altLang="en-US" sz="2400" dirty="0" smtClean="0"/>
              <a:t>. </a:t>
            </a:r>
            <a:r>
              <a:rPr lang="en-AU" altLang="en-US" sz="2400" dirty="0" err="1" smtClean="0"/>
              <a:t>Jadi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dalam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memecahkan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masalah</a:t>
            </a:r>
            <a:r>
              <a:rPr lang="en-AU" altLang="en-US" sz="2400" dirty="0" smtClean="0"/>
              <a:t>, </a:t>
            </a:r>
            <a:r>
              <a:rPr lang="en-AU" altLang="en-US" sz="2400" dirty="0" err="1" smtClean="0"/>
              <a:t>kita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harus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menganalisis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kasus-kasus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apa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saja</a:t>
            </a:r>
            <a:r>
              <a:rPr lang="en-AU" altLang="en-US" sz="2400" dirty="0" smtClean="0"/>
              <a:t> yang </a:t>
            </a:r>
            <a:r>
              <a:rPr lang="en-AU" altLang="en-US" sz="2400" dirty="0" err="1" smtClean="0"/>
              <a:t>mungkin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ada</a:t>
            </a:r>
            <a:r>
              <a:rPr lang="en-AU" altLang="en-US" sz="2400" dirty="0" smtClean="0"/>
              <a:t>, </a:t>
            </a:r>
            <a:r>
              <a:rPr lang="en-AU" altLang="en-US" sz="2400" dirty="0" err="1" smtClean="0"/>
              <a:t>lalu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aksi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apa</a:t>
            </a:r>
            <a:r>
              <a:rPr lang="en-AU" altLang="en-US" sz="2400" dirty="0" smtClean="0"/>
              <a:t> yang </a:t>
            </a:r>
            <a:r>
              <a:rPr lang="en-AU" altLang="en-US" sz="2400" dirty="0" err="1" smtClean="0"/>
              <a:t>dilakukan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bila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suatu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kasus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dimasuki</a:t>
            </a:r>
            <a:r>
              <a:rPr lang="en-AU" altLang="en-US" sz="2400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AU" altLang="en-US" sz="2400" dirty="0" err="1" smtClean="0"/>
              <a:t>Adanya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pemilahan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kasus-kasus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menyebabkan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terjadinya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pemilihan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instruksi</a:t>
            </a:r>
            <a:r>
              <a:rPr lang="en-AU" altLang="en-US" sz="2400" dirty="0" smtClean="0"/>
              <a:t> di </a:t>
            </a:r>
            <a:r>
              <a:rPr lang="en-AU" altLang="en-US" sz="2400" dirty="0" err="1" smtClean="0"/>
              <a:t>dalam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algoritma</a:t>
            </a:r>
            <a:r>
              <a:rPr lang="en-AU" altLang="en-US" sz="2400" dirty="0" smtClean="0"/>
              <a:t>, </a:t>
            </a:r>
            <a:r>
              <a:rPr lang="en-AU" altLang="en-US" sz="2400" dirty="0" err="1" smtClean="0"/>
              <a:t>tergantung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pada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kasus</a:t>
            </a:r>
            <a:r>
              <a:rPr lang="en-AU" altLang="en-US" sz="2400" dirty="0" smtClean="0"/>
              <a:t> yang </a:t>
            </a:r>
            <a:r>
              <a:rPr lang="en-AU" altLang="en-US" sz="2400" dirty="0" err="1" smtClean="0"/>
              <a:t>memenuhi</a:t>
            </a:r>
            <a:endParaRPr lang="en-AU" altLang="en-US" sz="2400" dirty="0" smtClean="0"/>
          </a:p>
          <a:p>
            <a:pPr lvl="1">
              <a:buFont typeface="Arial" charset="0"/>
              <a:buChar char="•"/>
            </a:pPr>
            <a:r>
              <a:rPr lang="en-AU" altLang="en-US" sz="2400" dirty="0" err="1" smtClean="0"/>
              <a:t>Misalnya</a:t>
            </a:r>
            <a:r>
              <a:rPr lang="en-AU" altLang="en-US" sz="2400" dirty="0" smtClean="0"/>
              <a:t>, </a:t>
            </a:r>
            <a:r>
              <a:rPr lang="en-AU" altLang="en-US" sz="2400" dirty="0" err="1" smtClean="0"/>
              <a:t>dalam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kondisi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cuaca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dingin</a:t>
            </a:r>
            <a:r>
              <a:rPr lang="en-AU" altLang="en-US" sz="2400" dirty="0" smtClean="0"/>
              <a:t>:</a:t>
            </a:r>
          </a:p>
          <a:p>
            <a:pPr marL="914400" lvl="2" indent="0">
              <a:buNone/>
            </a:pPr>
            <a:r>
              <a:rPr lang="en-AU" altLang="en-US" dirty="0" smtClean="0"/>
              <a:t>“</a:t>
            </a:r>
            <a:r>
              <a:rPr lang="en-AU" altLang="en-US" b="1" dirty="0" smtClean="0"/>
              <a:t>If</a:t>
            </a:r>
            <a:r>
              <a:rPr lang="en-AU" altLang="en-US" dirty="0" smtClean="0"/>
              <a:t> it is cold </a:t>
            </a:r>
            <a:r>
              <a:rPr lang="en-AU" altLang="en-US" b="1" dirty="0" smtClean="0"/>
              <a:t>then</a:t>
            </a:r>
            <a:r>
              <a:rPr lang="en-AU" altLang="en-US" dirty="0" smtClean="0"/>
              <a:t> put your coat on!”</a:t>
            </a:r>
            <a:endParaRPr lang="id-ID" alt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7342938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52400" y="0"/>
            <a:ext cx="8915400" cy="6858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4000" b="1" dirty="0" smtClean="0"/>
              <a:t>TUGAS DIKUMPULKAN </a:t>
            </a:r>
          </a:p>
          <a:p>
            <a:pPr marL="457200" indent="-457200">
              <a:spcBef>
                <a:spcPts val="0"/>
              </a:spcBef>
              <a:buAutoNum type="arabicPeriod"/>
            </a:pPr>
            <a:r>
              <a:rPr lang="en-US" sz="2400" dirty="0" err="1" smtClean="0"/>
              <a:t>Buatlah</a:t>
            </a:r>
            <a:r>
              <a:rPr lang="en-US" sz="2400" dirty="0" smtClean="0"/>
              <a:t> </a:t>
            </a:r>
            <a:r>
              <a:rPr lang="en-US" sz="2400" dirty="0"/>
              <a:t>program Pascal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mengetahui</a:t>
            </a:r>
            <a:r>
              <a:rPr lang="en-US" sz="2400" dirty="0"/>
              <a:t> </a:t>
            </a:r>
            <a:r>
              <a:rPr lang="en-US" sz="2400" dirty="0" err="1"/>
              <a:t>apakah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prima </a:t>
            </a:r>
            <a:r>
              <a:rPr lang="en-US" sz="2400" dirty="0" err="1"/>
              <a:t>mengacu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diagram </a:t>
            </a:r>
            <a:r>
              <a:rPr lang="en-US" sz="2400" dirty="0" err="1"/>
              <a:t>alir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85900"/>
            <a:ext cx="754380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6888624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52400" y="76200"/>
            <a:ext cx="8839200" cy="6858000"/>
          </a:xfrm>
        </p:spPr>
        <p:txBody>
          <a:bodyPr>
            <a:noAutofit/>
          </a:bodyPr>
          <a:lstStyle/>
          <a:p>
            <a:pPr marL="457200" indent="-457200">
              <a:buAutoNum type="arabicPeriod" startAt="2"/>
            </a:pPr>
            <a:r>
              <a:rPr lang="en-US" sz="2400" dirty="0" err="1" smtClean="0"/>
              <a:t>Rancangan</a:t>
            </a:r>
            <a:r>
              <a:rPr lang="en-US" sz="2400" dirty="0" smtClean="0"/>
              <a:t> </a:t>
            </a:r>
            <a:r>
              <a:rPr lang="sv-SE" sz="2400" dirty="0" smtClean="0"/>
              <a:t>program </a:t>
            </a:r>
            <a:r>
              <a:rPr lang="sv-SE" sz="2400" dirty="0"/>
              <a:t>untuk mengetahui denda </a:t>
            </a:r>
            <a:r>
              <a:rPr lang="sv-SE" sz="2400" dirty="0" smtClean="0"/>
              <a:t>jika   </a:t>
            </a:r>
            <a:r>
              <a:rPr lang="sv-SE" sz="2400" dirty="0"/>
              <a:t>perpustakaan sekolah </a:t>
            </a:r>
            <a:r>
              <a:rPr lang="sv-SE" sz="2400" dirty="0" smtClean="0"/>
              <a:t>menerapkan </a:t>
            </a:r>
            <a:r>
              <a:rPr lang="fi-FI" sz="2400" dirty="0" smtClean="0"/>
              <a:t>aturan </a:t>
            </a:r>
            <a:r>
              <a:rPr lang="fi-FI" sz="2400" dirty="0"/>
              <a:t>peminjaman koleksi perpustakaan sebagai berikut</a:t>
            </a:r>
            <a:r>
              <a:rPr lang="fi-FI" sz="2400" dirty="0" smtClean="0"/>
              <a:t>: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400" dirty="0" err="1" smtClean="0"/>
              <a:t>Koleksi</a:t>
            </a:r>
            <a:r>
              <a:rPr lang="en-US" sz="2400" dirty="0" smtClean="0"/>
              <a:t> </a:t>
            </a:r>
            <a:r>
              <a:rPr lang="en-US" sz="2400" dirty="0"/>
              <a:t>yang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dipinjam</a:t>
            </a:r>
            <a:r>
              <a:rPr lang="en-US" sz="2400" dirty="0"/>
              <a:t> </a:t>
            </a:r>
            <a:r>
              <a:rPr lang="en-US" sz="2400" dirty="0" err="1"/>
              <a:t>hanyalah</a:t>
            </a:r>
            <a:r>
              <a:rPr lang="en-US" sz="2400" dirty="0"/>
              <a:t> </a:t>
            </a:r>
            <a:r>
              <a:rPr lang="en-US" sz="2400" dirty="0" err="1"/>
              <a:t>koleksi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buku-buku</a:t>
            </a:r>
            <a:r>
              <a:rPr lang="en-US" sz="2400" dirty="0"/>
              <a:t> </a:t>
            </a:r>
            <a:r>
              <a:rPr lang="en-US" sz="2400" dirty="0" err="1"/>
              <a:t>teks</a:t>
            </a:r>
            <a:r>
              <a:rPr lang="en-US" sz="2400" dirty="0"/>
              <a:t>;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/>
              <a:t>koleksi</a:t>
            </a:r>
            <a:r>
              <a:rPr lang="en-US" sz="2400" dirty="0"/>
              <a:t> yang </a:t>
            </a:r>
            <a:r>
              <a:rPr lang="en-US" sz="2400" dirty="0" err="1"/>
              <a:t>dipinjam</a:t>
            </a:r>
            <a:r>
              <a:rPr lang="en-US" sz="2400" dirty="0"/>
              <a:t> </a:t>
            </a:r>
            <a:r>
              <a:rPr lang="en-US" sz="2400" dirty="0" err="1"/>
              <a:t>tergolong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kelompok</a:t>
            </a:r>
            <a:r>
              <a:rPr lang="en-US" sz="2400" dirty="0"/>
              <a:t> </a:t>
            </a:r>
            <a:r>
              <a:rPr lang="en-US" sz="2400" dirty="0" err="1"/>
              <a:t>langka</a:t>
            </a:r>
            <a:r>
              <a:rPr lang="en-US" sz="2400" dirty="0"/>
              <a:t> (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 smtClean="0"/>
              <a:t>koleksi</a:t>
            </a:r>
            <a:r>
              <a:rPr lang="en-US" sz="2400" dirty="0" smtClean="0"/>
              <a:t> ≤ </a:t>
            </a:r>
            <a:r>
              <a:rPr lang="en-US" sz="2400" dirty="0"/>
              <a:t>3 </a:t>
            </a:r>
            <a:r>
              <a:rPr lang="en-US" sz="2400" dirty="0" err="1"/>
              <a:t>eksemplar</a:t>
            </a:r>
            <a:r>
              <a:rPr lang="en-US" sz="2400" dirty="0"/>
              <a:t>), </a:t>
            </a:r>
            <a:r>
              <a:rPr lang="en-US" sz="2400" dirty="0" err="1"/>
              <a:t>maka</a:t>
            </a:r>
            <a:r>
              <a:rPr lang="en-US" sz="2400" dirty="0"/>
              <a:t> lama </a:t>
            </a:r>
            <a:r>
              <a:rPr lang="en-US" sz="2400" dirty="0" err="1"/>
              <a:t>peminjaman</a:t>
            </a:r>
            <a:r>
              <a:rPr lang="en-US" sz="2400" dirty="0"/>
              <a:t> </a:t>
            </a:r>
            <a:r>
              <a:rPr lang="en-US" sz="2400" dirty="0" err="1"/>
              <a:t>dibatasi</a:t>
            </a:r>
            <a:r>
              <a:rPr lang="en-US" sz="2400" dirty="0"/>
              <a:t> </a:t>
            </a:r>
            <a:r>
              <a:rPr lang="en-US" sz="2400" dirty="0" err="1"/>
              <a:t>maksimal</a:t>
            </a:r>
            <a:r>
              <a:rPr lang="en-US" sz="2400" dirty="0"/>
              <a:t> 3 </a:t>
            </a:r>
            <a:r>
              <a:rPr lang="en-US" sz="2400" dirty="0" err="1"/>
              <a:t>hari</a:t>
            </a:r>
            <a:r>
              <a:rPr lang="en-US" sz="2400" dirty="0"/>
              <a:t>. </a:t>
            </a:r>
            <a:r>
              <a:rPr lang="en-US" sz="2400" dirty="0" err="1" smtClean="0"/>
              <a:t>Keterlambatan</a:t>
            </a:r>
            <a:r>
              <a:rPr lang="en-US" sz="2400" dirty="0" smtClean="0"/>
              <a:t> </a:t>
            </a:r>
            <a:r>
              <a:rPr lang="sv-SE" sz="2400" dirty="0" smtClean="0"/>
              <a:t>pengembalian </a:t>
            </a:r>
            <a:r>
              <a:rPr lang="sv-SE" sz="2400" dirty="0"/>
              <a:t>untuk 4 hari pertama dikenakan denda Rp 1.000 per hari, 3 </a:t>
            </a:r>
            <a:r>
              <a:rPr lang="sv-SE" sz="2400" dirty="0" smtClean="0"/>
              <a:t>hari </a:t>
            </a:r>
            <a:r>
              <a:rPr lang="en-US" sz="2400" dirty="0" err="1" smtClean="0"/>
              <a:t>berikutnya</a:t>
            </a:r>
            <a:r>
              <a:rPr lang="en-US" sz="2400" dirty="0" smtClean="0"/>
              <a:t> </a:t>
            </a:r>
            <a:r>
              <a:rPr lang="en-US" sz="2400" dirty="0" err="1"/>
              <a:t>dikenakan</a:t>
            </a:r>
            <a:r>
              <a:rPr lang="en-US" sz="2400" dirty="0"/>
              <a:t> </a:t>
            </a:r>
            <a:r>
              <a:rPr lang="en-US" sz="2400" dirty="0" err="1"/>
              <a:t>Rp</a:t>
            </a:r>
            <a:r>
              <a:rPr lang="en-US" sz="2400" dirty="0"/>
              <a:t>. 2.500 per </a:t>
            </a:r>
            <a:r>
              <a:rPr lang="en-US" sz="2400" dirty="0" err="1"/>
              <a:t>hari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hari-hari</a:t>
            </a:r>
            <a:r>
              <a:rPr lang="en-US" sz="2400" dirty="0"/>
              <a:t> </a:t>
            </a:r>
            <a:r>
              <a:rPr lang="en-US" sz="2400" dirty="0" err="1"/>
              <a:t>berikutnya</a:t>
            </a:r>
            <a:r>
              <a:rPr lang="en-US" sz="2400" dirty="0"/>
              <a:t> </a:t>
            </a:r>
            <a:r>
              <a:rPr lang="en-US" sz="2400" dirty="0" err="1"/>
              <a:t>dikenakan</a:t>
            </a:r>
            <a:r>
              <a:rPr lang="en-US" sz="2400" dirty="0"/>
              <a:t> </a:t>
            </a:r>
            <a:r>
              <a:rPr lang="en-US" sz="2400" dirty="0" err="1" smtClean="0"/>
              <a:t>denda</a:t>
            </a:r>
            <a:r>
              <a:rPr lang="en-US" sz="2400" dirty="0" smtClean="0"/>
              <a:t> </a:t>
            </a:r>
            <a:r>
              <a:rPr lang="en-US" sz="2400" dirty="0" err="1" smtClean="0"/>
              <a:t>Rp</a:t>
            </a:r>
            <a:r>
              <a:rPr lang="en-US" sz="2400" dirty="0" smtClean="0"/>
              <a:t> </a:t>
            </a:r>
            <a:r>
              <a:rPr lang="en-US" sz="2400" dirty="0"/>
              <a:t>5.000 per </a:t>
            </a:r>
            <a:r>
              <a:rPr lang="en-US" sz="2400" dirty="0" err="1"/>
              <a:t>hari</a:t>
            </a:r>
            <a:r>
              <a:rPr lang="en-US" sz="2400" dirty="0"/>
              <a:t>;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/>
              <a:t>koleksi</a:t>
            </a:r>
            <a:r>
              <a:rPr lang="en-US" sz="2400" dirty="0"/>
              <a:t> yang </a:t>
            </a:r>
            <a:r>
              <a:rPr lang="en-US" sz="2400" dirty="0" err="1"/>
              <a:t>dipinjam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tergolong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kelompok</a:t>
            </a:r>
            <a:r>
              <a:rPr lang="en-US" sz="2400" dirty="0"/>
              <a:t> </a:t>
            </a:r>
            <a:r>
              <a:rPr lang="en-US" sz="2400" dirty="0" err="1"/>
              <a:t>langka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smtClean="0"/>
              <a:t>lama </a:t>
            </a:r>
            <a:r>
              <a:rPr lang="en-US" sz="2400" dirty="0" err="1" smtClean="0"/>
              <a:t>peminjaman</a:t>
            </a:r>
            <a:r>
              <a:rPr lang="en-US" sz="2400" dirty="0" smtClean="0"/>
              <a:t> </a:t>
            </a:r>
            <a:r>
              <a:rPr lang="en-US" sz="2400" dirty="0" err="1"/>
              <a:t>dibatasi</a:t>
            </a:r>
            <a:r>
              <a:rPr lang="en-US" sz="2400" dirty="0"/>
              <a:t> </a:t>
            </a:r>
            <a:r>
              <a:rPr lang="en-US" sz="2400" dirty="0" err="1"/>
              <a:t>maksimal</a:t>
            </a:r>
            <a:r>
              <a:rPr lang="en-US" sz="2400" dirty="0"/>
              <a:t> 7 </a:t>
            </a:r>
            <a:r>
              <a:rPr lang="en-US" sz="2400" dirty="0" err="1"/>
              <a:t>hari</a:t>
            </a:r>
            <a:r>
              <a:rPr lang="en-US" sz="2400" dirty="0"/>
              <a:t>. </a:t>
            </a:r>
            <a:r>
              <a:rPr lang="en-US" sz="2400" dirty="0" err="1"/>
              <a:t>Keterlambatan</a:t>
            </a:r>
            <a:r>
              <a:rPr lang="en-US" sz="2400" dirty="0"/>
              <a:t> </a:t>
            </a:r>
            <a:r>
              <a:rPr lang="en-US" sz="2400" dirty="0" err="1"/>
              <a:t>pengembalian</a:t>
            </a:r>
            <a:r>
              <a:rPr lang="en-US" sz="2400" dirty="0"/>
              <a:t> </a:t>
            </a:r>
            <a:r>
              <a:rPr lang="en-US" sz="2400" dirty="0" err="1" smtClean="0"/>
              <a:t>dikenakan</a:t>
            </a:r>
            <a:r>
              <a:rPr lang="en-US" sz="2400" dirty="0" smtClean="0"/>
              <a:t> </a:t>
            </a:r>
            <a:r>
              <a:rPr lang="en-US" sz="2400" dirty="0" err="1" smtClean="0"/>
              <a:t>denda</a:t>
            </a:r>
            <a:r>
              <a:rPr lang="en-US" sz="2400" dirty="0" smtClean="0"/>
              <a:t> </a:t>
            </a:r>
            <a:r>
              <a:rPr lang="en-US" sz="2400" dirty="0" err="1"/>
              <a:t>Rp</a:t>
            </a:r>
            <a:r>
              <a:rPr lang="en-US" sz="2400" dirty="0"/>
              <a:t>. 500 per </a:t>
            </a:r>
            <a:r>
              <a:rPr lang="en-US" sz="2400" dirty="0" err="1"/>
              <a:t>hari</a:t>
            </a:r>
            <a:r>
              <a:rPr lang="en-US" sz="2400" dirty="0"/>
              <a:t>;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400" dirty="0" err="1" smtClean="0"/>
              <a:t>Jumlah</a:t>
            </a:r>
            <a:r>
              <a:rPr lang="en-US" sz="2400" dirty="0" smtClean="0"/>
              <a:t> </a:t>
            </a:r>
            <a:r>
              <a:rPr lang="en-US" sz="2400" dirty="0" err="1"/>
              <a:t>koleksi</a:t>
            </a:r>
            <a:r>
              <a:rPr lang="en-US" sz="2400" dirty="0"/>
              <a:t> yang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dipinjam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peminjaman</a:t>
            </a:r>
            <a:r>
              <a:rPr lang="en-US" sz="2400" dirty="0"/>
              <a:t> </a:t>
            </a:r>
            <a:r>
              <a:rPr lang="en-US" sz="2400" dirty="0" err="1"/>
              <a:t>dibatasi</a:t>
            </a:r>
            <a:r>
              <a:rPr lang="en-US" sz="2400" dirty="0"/>
              <a:t> </a:t>
            </a:r>
            <a:r>
              <a:rPr lang="en-US" sz="2400" dirty="0" err="1"/>
              <a:t>maksimal</a:t>
            </a:r>
            <a:r>
              <a:rPr lang="en-US" sz="2400" dirty="0"/>
              <a:t> </a:t>
            </a:r>
            <a:r>
              <a:rPr lang="en-US" sz="2400" dirty="0" smtClean="0"/>
              <a:t>3 </a:t>
            </a:r>
            <a:r>
              <a:rPr lang="en-US" sz="2400" dirty="0" err="1" smtClean="0"/>
              <a:t>judul</a:t>
            </a:r>
            <a:r>
              <a:rPr lang="en-US" sz="2400" dirty="0" smtClean="0"/>
              <a:t> </a:t>
            </a:r>
            <a:r>
              <a:rPr lang="en-US" sz="2400" dirty="0" err="1"/>
              <a:t>buku</a:t>
            </a:r>
            <a:r>
              <a:rPr lang="en-US" sz="2400" dirty="0"/>
              <a:t>.</a:t>
            </a:r>
            <a:endParaRPr lang="en-AU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4714456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52400" y="76200"/>
            <a:ext cx="8839200" cy="68580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 smtClean="0"/>
              <a:t>Zakat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dikenakan</a:t>
            </a:r>
            <a:r>
              <a:rPr lang="en-US" sz="2400" dirty="0" smtClean="0"/>
              <a:t>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orang yang </a:t>
            </a:r>
            <a:r>
              <a:rPr lang="en-US" sz="2400" dirty="0" err="1" smtClean="0"/>
              <a:t>mampu</a:t>
            </a:r>
            <a:r>
              <a:rPr lang="en-US" sz="2400" dirty="0" smtClean="0"/>
              <a:t>. </a:t>
            </a:r>
            <a:r>
              <a:rPr lang="en-US" sz="2400" dirty="0" err="1" smtClean="0"/>
              <a:t>Misalnya</a:t>
            </a:r>
            <a:r>
              <a:rPr lang="en-US" sz="2400" dirty="0" smtClean="0"/>
              <a:t>,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saat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, </a:t>
            </a:r>
            <a:r>
              <a:rPr lang="en-US" sz="2400" dirty="0" err="1" smtClean="0"/>
              <a:t>batas</a:t>
            </a:r>
            <a:r>
              <a:rPr lang="en-US" sz="2400" dirty="0" smtClean="0"/>
              <a:t> minimal (</a:t>
            </a:r>
            <a:r>
              <a:rPr lang="en-US" sz="2400" b="1" dirty="0" err="1" smtClean="0"/>
              <a:t>nishab</a:t>
            </a:r>
            <a:r>
              <a:rPr lang="en-US" sz="2400" dirty="0" smtClean="0"/>
              <a:t>) </a:t>
            </a:r>
            <a:r>
              <a:rPr lang="en-US" sz="2400" dirty="0" err="1" smtClean="0"/>
              <a:t>harta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terkena</a:t>
            </a:r>
            <a:r>
              <a:rPr lang="en-US" sz="2400" dirty="0" smtClean="0"/>
              <a:t> zakat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Rp</a:t>
            </a:r>
            <a:r>
              <a:rPr lang="en-US" sz="2400" dirty="0" smtClean="0"/>
              <a:t> 2.500.000,-. </a:t>
            </a:r>
            <a:r>
              <a:rPr lang="en-US" sz="2400" dirty="0" err="1" smtClean="0"/>
              <a:t>Artinya</a:t>
            </a:r>
            <a:r>
              <a:rPr lang="en-US" sz="2400" dirty="0" smtClean="0"/>
              <a:t> </a:t>
            </a:r>
            <a:r>
              <a:rPr lang="en-US" sz="2400" dirty="0" err="1" smtClean="0"/>
              <a:t>seseorang</a:t>
            </a:r>
            <a:r>
              <a:rPr lang="en-US" sz="2400" dirty="0" smtClean="0"/>
              <a:t> yang </a:t>
            </a:r>
            <a:r>
              <a:rPr lang="en-US" sz="2400" dirty="0" err="1" smtClean="0"/>
              <a:t>hartanya</a:t>
            </a:r>
            <a:r>
              <a:rPr lang="en-US" sz="2400" dirty="0" smtClean="0"/>
              <a:t> </a:t>
            </a:r>
            <a:r>
              <a:rPr lang="en-US" sz="2400" dirty="0" err="1" smtClean="0"/>
              <a:t>kurang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dikenai</a:t>
            </a:r>
            <a:r>
              <a:rPr lang="en-US" sz="2400" dirty="0" smtClean="0"/>
              <a:t>/</a:t>
            </a:r>
            <a:r>
              <a:rPr lang="en-US" sz="2400" dirty="0" err="1" smtClean="0"/>
              <a:t>diwajibkan</a:t>
            </a:r>
            <a:r>
              <a:rPr lang="en-US" sz="2400" dirty="0" smtClean="0"/>
              <a:t> zakat.</a:t>
            </a:r>
          </a:p>
          <a:p>
            <a:pPr marL="0" indent="0">
              <a:buNone/>
            </a:pPr>
            <a:r>
              <a:rPr lang="en-US" sz="2400" dirty="0" smtClean="0"/>
              <a:t>     </a:t>
            </a:r>
            <a:r>
              <a:rPr lang="en-US" sz="2400" dirty="0" err="1" smtClean="0"/>
              <a:t>Besar</a:t>
            </a:r>
            <a:r>
              <a:rPr lang="en-US" sz="2400" dirty="0" smtClean="0"/>
              <a:t> zakat yang </a:t>
            </a:r>
            <a:r>
              <a:rPr lang="en-US" sz="2400" dirty="0" err="1" smtClean="0"/>
              <a:t>dibayarkan</a:t>
            </a:r>
            <a:r>
              <a:rPr lang="en-US" sz="2400" dirty="0" smtClean="0"/>
              <a:t> 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2,5%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harta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dimiliki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     </a:t>
            </a:r>
            <a:r>
              <a:rPr lang="en-US" sz="2400" dirty="0" err="1" smtClean="0"/>
              <a:t>Buatlah</a:t>
            </a:r>
            <a:r>
              <a:rPr lang="en-US" sz="2400" dirty="0" smtClean="0"/>
              <a:t> program yang </a:t>
            </a:r>
            <a:r>
              <a:rPr lang="en-US" sz="2400" dirty="0" err="1" smtClean="0"/>
              <a:t>membaca</a:t>
            </a:r>
            <a:r>
              <a:rPr lang="en-US" sz="2400" dirty="0" smtClean="0"/>
              <a:t> </a:t>
            </a:r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dirty="0" err="1" smtClean="0"/>
              <a:t>harta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dimiliki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seseorang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menghitung</a:t>
            </a:r>
            <a:r>
              <a:rPr lang="en-US" sz="2400" dirty="0" smtClean="0"/>
              <a:t> zakat yang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dikeluarkan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menampilkannya</a:t>
            </a:r>
            <a:r>
              <a:rPr lang="en-US" sz="2400" dirty="0" smtClean="0"/>
              <a:t> di </a:t>
            </a:r>
            <a:r>
              <a:rPr lang="en-US" sz="2400" dirty="0" err="1" smtClean="0"/>
              <a:t>layar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orang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wajib</a:t>
            </a:r>
            <a:r>
              <a:rPr lang="en-US" sz="2400" dirty="0" smtClean="0"/>
              <a:t> zakat,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tuliskan</a:t>
            </a:r>
            <a:r>
              <a:rPr lang="en-US" sz="2400" dirty="0" smtClean="0"/>
              <a:t> </a:t>
            </a:r>
            <a:r>
              <a:rPr lang="en-US" sz="2400" dirty="0" err="1" smtClean="0"/>
              <a:t>pesan</a:t>
            </a:r>
            <a:r>
              <a:rPr lang="en-US" sz="2400" dirty="0" smtClean="0"/>
              <a:t> ”</a:t>
            </a:r>
            <a:r>
              <a:rPr lang="en-US" sz="2400" dirty="0" err="1" smtClean="0"/>
              <a:t>Harta</a:t>
            </a:r>
            <a:r>
              <a:rPr lang="en-US" sz="2400" dirty="0" smtClean="0"/>
              <a:t> </a:t>
            </a:r>
            <a:r>
              <a:rPr lang="en-US" sz="2400" dirty="0" err="1" smtClean="0"/>
              <a:t>Anda</a:t>
            </a:r>
            <a:r>
              <a:rPr lang="en-US" sz="2400" dirty="0" smtClean="0"/>
              <a:t> </a:t>
            </a:r>
            <a:r>
              <a:rPr lang="en-US" sz="2400" dirty="0" err="1" smtClean="0"/>
              <a:t>belum</a:t>
            </a:r>
            <a:r>
              <a:rPr lang="en-US" sz="2400" dirty="0" smtClean="0"/>
              <a:t> </a:t>
            </a:r>
            <a:r>
              <a:rPr lang="en-US" sz="2400" dirty="0" err="1" smtClean="0"/>
              <a:t>mencapai</a:t>
            </a:r>
            <a:r>
              <a:rPr lang="en-US" sz="2400" dirty="0" smtClean="0"/>
              <a:t> </a:t>
            </a:r>
            <a:r>
              <a:rPr lang="en-US" sz="2400" dirty="0" err="1" smtClean="0"/>
              <a:t>batas</a:t>
            </a:r>
            <a:r>
              <a:rPr lang="en-US" sz="2400" dirty="0" smtClean="0"/>
              <a:t> minimal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(</a:t>
            </a:r>
            <a:r>
              <a:rPr lang="en-US" sz="2400" b="1" dirty="0" err="1" smtClean="0"/>
              <a:t>nishab</a:t>
            </a:r>
            <a:r>
              <a:rPr lang="en-US" sz="2400" dirty="0" smtClean="0"/>
              <a:t>)” di </a:t>
            </a:r>
            <a:r>
              <a:rPr lang="en-US" sz="2400" dirty="0" err="1" smtClean="0"/>
              <a:t>layar</a:t>
            </a:r>
            <a:r>
              <a:rPr lang="en-US" sz="2400" dirty="0" smtClean="0"/>
              <a:t>! </a:t>
            </a:r>
            <a:endParaRPr lang="en-AU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1447406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52400" y="76200"/>
            <a:ext cx="8839200" cy="68580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berbelanja</a:t>
            </a:r>
            <a:r>
              <a:rPr lang="en-US" sz="2400" dirty="0" smtClean="0"/>
              <a:t> di </a:t>
            </a:r>
            <a:r>
              <a:rPr lang="en-US" sz="2400" dirty="0" err="1" smtClean="0"/>
              <a:t>pasar</a:t>
            </a:r>
            <a:r>
              <a:rPr lang="en-US" sz="2400" dirty="0" smtClean="0"/>
              <a:t> </a:t>
            </a:r>
            <a:r>
              <a:rPr lang="en-US" sz="2400" dirty="0" err="1" smtClean="0"/>
              <a:t>swalayan</a:t>
            </a:r>
            <a:r>
              <a:rPr lang="en-US" sz="2400" dirty="0" smtClean="0"/>
              <a:t>/</a:t>
            </a:r>
            <a:r>
              <a:rPr lang="en-US" sz="2400" dirty="0" err="1" smtClean="0"/>
              <a:t>supermaket</a:t>
            </a:r>
            <a:r>
              <a:rPr lang="en-US" sz="2400" dirty="0" smtClean="0"/>
              <a:t>, </a:t>
            </a:r>
            <a:r>
              <a:rPr lang="en-US" sz="2400" dirty="0" err="1" smtClean="0"/>
              <a:t>nilai</a:t>
            </a:r>
            <a:r>
              <a:rPr lang="en-US" sz="2400" dirty="0" smtClean="0"/>
              <a:t> total </a:t>
            </a:r>
            <a:r>
              <a:rPr lang="en-US" sz="2400" dirty="0" err="1" smtClean="0"/>
              <a:t>belanja</a:t>
            </a:r>
            <a:r>
              <a:rPr lang="en-US" sz="2400" dirty="0" smtClean="0"/>
              <a:t>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seringkali</a:t>
            </a:r>
            <a:r>
              <a:rPr lang="en-US" sz="2400" dirty="0" smtClean="0"/>
              <a:t> </a:t>
            </a:r>
            <a:r>
              <a:rPr lang="en-US" sz="2400" dirty="0" err="1" smtClean="0"/>
              <a:t>bukan</a:t>
            </a:r>
            <a:r>
              <a:rPr lang="en-US" sz="2400" dirty="0" smtClean="0"/>
              <a:t> </a:t>
            </a:r>
            <a:r>
              <a:rPr lang="en-US" sz="2400" dirty="0" err="1" smtClean="0"/>
              <a:t>kelipatan</a:t>
            </a:r>
            <a:r>
              <a:rPr lang="en-US" sz="2400" dirty="0" smtClean="0"/>
              <a:t> </a:t>
            </a:r>
            <a:r>
              <a:rPr lang="en-US" sz="2400" dirty="0" err="1" smtClean="0"/>
              <a:t>pecahan</a:t>
            </a:r>
            <a:r>
              <a:rPr lang="en-US" sz="2400" dirty="0" smtClean="0"/>
              <a:t> rupiah yang </a:t>
            </a:r>
            <a:r>
              <a:rPr lang="en-US" sz="2400" dirty="0" err="1" smtClean="0"/>
              <a:t>berlaku</a:t>
            </a:r>
            <a:r>
              <a:rPr lang="en-US" sz="2400" dirty="0" smtClean="0"/>
              <a:t>. </a:t>
            </a:r>
            <a:r>
              <a:rPr lang="en-US" sz="2400" dirty="0" err="1" smtClean="0"/>
              <a:t>Misalnya</a:t>
            </a:r>
            <a:r>
              <a:rPr lang="en-US" sz="2400" dirty="0" smtClean="0"/>
              <a:t>, </a:t>
            </a:r>
            <a:r>
              <a:rPr lang="en-US" sz="2400" dirty="0" err="1" smtClean="0"/>
              <a:t>nilai</a:t>
            </a:r>
            <a:r>
              <a:rPr lang="en-US" sz="2400" dirty="0" smtClean="0"/>
              <a:t> total </a:t>
            </a:r>
            <a:r>
              <a:rPr lang="en-US" sz="2400" dirty="0" err="1" smtClean="0"/>
              <a:t>belanja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Rp</a:t>
            </a:r>
            <a:r>
              <a:rPr lang="en-US" sz="2400" dirty="0" smtClean="0"/>
              <a:t>. 1.900.212,-. </a:t>
            </a:r>
            <a:r>
              <a:rPr lang="en-US" sz="2400" dirty="0" err="1" smtClean="0"/>
              <a:t>Andaikan</a:t>
            </a:r>
            <a:r>
              <a:rPr lang="en-US" sz="2400" dirty="0" smtClean="0"/>
              <a:t> </a:t>
            </a:r>
            <a:r>
              <a:rPr lang="en-US" sz="2400" dirty="0" err="1" smtClean="0"/>
              <a:t>saat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pecahan</a:t>
            </a:r>
            <a:r>
              <a:rPr lang="en-US" sz="2400" dirty="0" smtClean="0"/>
              <a:t> rupiah yang </a:t>
            </a:r>
            <a:r>
              <a:rPr lang="en-US" sz="2400" dirty="0" err="1" smtClean="0"/>
              <a:t>berlaku</a:t>
            </a:r>
            <a:r>
              <a:rPr lang="en-US" sz="2400" dirty="0" smtClean="0"/>
              <a:t> paling </a:t>
            </a:r>
            <a:r>
              <a:rPr lang="en-US" sz="2400" dirty="0" err="1" smtClean="0"/>
              <a:t>kecil</a:t>
            </a:r>
            <a:r>
              <a:rPr lang="en-US" sz="2400" dirty="0" smtClean="0"/>
              <a:t>  </a:t>
            </a:r>
            <a:r>
              <a:rPr lang="en-US" sz="2400" dirty="0" err="1" smtClean="0"/>
              <a:t>Rp</a:t>
            </a:r>
            <a:r>
              <a:rPr lang="en-US" sz="2400" dirty="0" smtClean="0"/>
              <a:t> 25,-, </a:t>
            </a:r>
            <a:r>
              <a:rPr lang="en-US" sz="2400" dirty="0" err="1" smtClean="0"/>
              <a:t>selain</a:t>
            </a:r>
            <a:r>
              <a:rPr lang="en-US" sz="2400" dirty="0" smtClean="0"/>
              <a:t> </a:t>
            </a:r>
            <a:r>
              <a:rPr lang="en-US" sz="2400" dirty="0" err="1" smtClean="0"/>
              <a:t>itu</a:t>
            </a:r>
            <a:r>
              <a:rPr lang="en-US" sz="2400" dirty="0" smtClean="0"/>
              <a:t>, </a:t>
            </a:r>
            <a:r>
              <a:rPr lang="en-US" sz="2400" dirty="0" err="1" smtClean="0"/>
              <a:t>juga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pecahan</a:t>
            </a:r>
            <a:r>
              <a:rPr lang="en-US" sz="2400" dirty="0" smtClean="0"/>
              <a:t> </a:t>
            </a:r>
            <a:r>
              <a:rPr lang="en-US" sz="2400" dirty="0" err="1" smtClean="0"/>
              <a:t>Rp</a:t>
            </a:r>
            <a:r>
              <a:rPr lang="en-US" sz="2400" dirty="0" smtClean="0"/>
              <a:t> 50,-, </a:t>
            </a:r>
            <a:r>
              <a:rPr lang="en-US" sz="2400" dirty="0" err="1" smtClean="0"/>
              <a:t>Rp</a:t>
            </a:r>
            <a:r>
              <a:rPr lang="en-US" sz="2400" dirty="0" smtClean="0"/>
              <a:t>. 100,-, </a:t>
            </a:r>
            <a:r>
              <a:rPr lang="en-US" sz="2400" dirty="0" err="1" smtClean="0"/>
              <a:t>Rp</a:t>
            </a:r>
            <a:r>
              <a:rPr lang="en-US" sz="2400" dirty="0" smtClean="0"/>
              <a:t>. 200,-,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Rp</a:t>
            </a:r>
            <a:r>
              <a:rPr lang="en-US" sz="2400" dirty="0" smtClean="0"/>
              <a:t>. 500,-. </a:t>
            </a:r>
            <a:r>
              <a:rPr lang="en-US" sz="2400" dirty="0" err="1" smtClean="0"/>
              <a:t>Umumnya</a:t>
            </a:r>
            <a:r>
              <a:rPr lang="en-US" sz="2400" dirty="0" smtClean="0"/>
              <a:t> </a:t>
            </a:r>
            <a:r>
              <a:rPr lang="en-US" sz="2400" dirty="0" err="1" smtClean="0"/>
              <a:t>kasir</a:t>
            </a:r>
            <a:r>
              <a:rPr lang="en-US" sz="2400" dirty="0" smtClean="0"/>
              <a:t> </a:t>
            </a:r>
            <a:r>
              <a:rPr lang="en-US" sz="2400" dirty="0" err="1" smtClean="0"/>
              <a:t>swalayan</a:t>
            </a:r>
            <a:r>
              <a:rPr lang="en-US" sz="2400" dirty="0" smtClean="0"/>
              <a:t> </a:t>
            </a:r>
            <a:r>
              <a:rPr lang="en-US" sz="2400" dirty="0" err="1" smtClean="0"/>
              <a:t>membulatkan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belanja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pecahan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terbesar</a:t>
            </a:r>
            <a:r>
              <a:rPr lang="en-US" sz="2400" dirty="0" smtClean="0"/>
              <a:t>. </a:t>
            </a:r>
            <a:r>
              <a:rPr lang="en-US" sz="2400" dirty="0" err="1" smtClean="0"/>
              <a:t>Jadi</a:t>
            </a:r>
            <a:r>
              <a:rPr lang="en-US" sz="2400" dirty="0" smtClean="0"/>
              <a:t> </a:t>
            </a:r>
            <a:r>
              <a:rPr lang="en-US" sz="2400" dirty="0" err="1" smtClean="0"/>
              <a:t>Rp</a:t>
            </a:r>
            <a:r>
              <a:rPr lang="en-US" sz="2400" dirty="0" smtClean="0"/>
              <a:t>. 1.900.212,- </a:t>
            </a:r>
            <a:r>
              <a:rPr lang="en-US" sz="2400" dirty="0" err="1" smtClean="0"/>
              <a:t>dibulatkan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Rp</a:t>
            </a:r>
            <a:r>
              <a:rPr lang="en-US" sz="2400" dirty="0" smtClean="0"/>
              <a:t>. 1.900.225,-. Hal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jelas</a:t>
            </a:r>
            <a:r>
              <a:rPr lang="en-US" sz="2400" dirty="0" smtClean="0"/>
              <a:t> </a:t>
            </a:r>
            <a:r>
              <a:rPr lang="en-US" sz="2400" dirty="0" err="1" smtClean="0"/>
              <a:t>merugikan</a:t>
            </a:r>
            <a:r>
              <a:rPr lang="en-US" sz="2400" dirty="0" smtClean="0"/>
              <a:t> </a:t>
            </a:r>
            <a:r>
              <a:rPr lang="en-US" sz="2400" dirty="0" err="1" smtClean="0"/>
              <a:t>konsumen</a:t>
            </a:r>
            <a:r>
              <a:rPr lang="en-US" sz="2400" dirty="0" smtClean="0"/>
              <a:t>. </a:t>
            </a:r>
            <a:r>
              <a:rPr lang="en-US" sz="2400" dirty="0" err="1" smtClean="0"/>
              <a:t>Misalkan</a:t>
            </a:r>
            <a:r>
              <a:rPr lang="en-US" sz="2400" dirty="0" smtClean="0"/>
              <a:t> </a:t>
            </a:r>
            <a:r>
              <a:rPr lang="en-US" sz="2400" dirty="0" err="1" smtClean="0"/>
              <a:t>anda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pasar</a:t>
            </a:r>
            <a:r>
              <a:rPr lang="en-US" sz="2400" dirty="0" smtClean="0"/>
              <a:t> </a:t>
            </a:r>
            <a:r>
              <a:rPr lang="en-US" sz="2400" dirty="0" err="1" smtClean="0"/>
              <a:t>swalayan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jujur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merugikan</a:t>
            </a:r>
            <a:r>
              <a:rPr lang="en-US" sz="2400" dirty="0" smtClean="0"/>
              <a:t> </a:t>
            </a:r>
            <a:r>
              <a:rPr lang="en-US" sz="2400" dirty="0" err="1" smtClean="0"/>
              <a:t>pembeli</a:t>
            </a:r>
            <a:r>
              <a:rPr lang="en-US" sz="2400" dirty="0" smtClean="0"/>
              <a:t>,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belanja</a:t>
            </a:r>
            <a:r>
              <a:rPr lang="en-US" sz="2400" dirty="0" smtClean="0"/>
              <a:t> yang </a:t>
            </a:r>
            <a:r>
              <a:rPr lang="en-US" sz="2400" dirty="0" err="1" smtClean="0"/>
              <a:t>bukan</a:t>
            </a:r>
            <a:r>
              <a:rPr lang="en-US" sz="2400" dirty="0" smtClean="0"/>
              <a:t> </a:t>
            </a:r>
            <a:r>
              <a:rPr lang="en-US" sz="2400" dirty="0" err="1" smtClean="0"/>
              <a:t>kelipatan</a:t>
            </a:r>
            <a:r>
              <a:rPr lang="en-US" sz="2400" dirty="0" smtClean="0"/>
              <a:t> </a:t>
            </a:r>
            <a:r>
              <a:rPr lang="en-US" sz="2400" dirty="0" err="1" smtClean="0"/>
              <a:t>pecahan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ada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belanja</a:t>
            </a:r>
            <a:r>
              <a:rPr lang="en-US" sz="2400" dirty="0" smtClean="0"/>
              <a:t> </a:t>
            </a:r>
            <a:r>
              <a:rPr lang="en-US" sz="2400" dirty="0" err="1" smtClean="0"/>
              <a:t>itu</a:t>
            </a:r>
            <a:r>
              <a:rPr lang="en-US" sz="2400" dirty="0" smtClean="0"/>
              <a:t> </a:t>
            </a:r>
            <a:r>
              <a:rPr lang="en-US" sz="2400" dirty="0" err="1" smtClean="0"/>
              <a:t>dibulatkan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pecahan</a:t>
            </a:r>
            <a:r>
              <a:rPr lang="en-US" sz="2400" dirty="0" smtClean="0"/>
              <a:t> </a:t>
            </a:r>
            <a:r>
              <a:rPr lang="en-US" sz="2400" dirty="0" err="1" smtClean="0"/>
              <a:t>terendah</a:t>
            </a:r>
            <a:r>
              <a:rPr lang="en-US" sz="2400" dirty="0" smtClean="0"/>
              <a:t>. </a:t>
            </a:r>
            <a:r>
              <a:rPr lang="en-US" sz="2400" dirty="0" err="1" smtClean="0"/>
              <a:t>Jadi</a:t>
            </a:r>
            <a:r>
              <a:rPr lang="en-US" sz="2400" dirty="0" smtClean="0"/>
              <a:t>, </a:t>
            </a:r>
            <a:r>
              <a:rPr lang="en-US" sz="2400" dirty="0" err="1" smtClean="0"/>
              <a:t>Rp</a:t>
            </a:r>
            <a:r>
              <a:rPr lang="en-US" sz="2400" dirty="0" smtClean="0"/>
              <a:t>. 1.900.212,- </a:t>
            </a:r>
            <a:r>
              <a:rPr lang="en-US" sz="2400" dirty="0" err="1" smtClean="0"/>
              <a:t>dibulatkan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Rp</a:t>
            </a:r>
            <a:r>
              <a:rPr lang="en-US" sz="2400" dirty="0" smtClean="0"/>
              <a:t>. 1.900.200,-. </a:t>
            </a:r>
            <a:r>
              <a:rPr lang="en-US" sz="2400" dirty="0" err="1" smtClean="0"/>
              <a:t>Tulislah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Pascalnya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membaca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belanja</a:t>
            </a:r>
            <a:r>
              <a:rPr lang="en-US" sz="2400" dirty="0" smtClean="0"/>
              <a:t> (</a:t>
            </a:r>
            <a:r>
              <a:rPr lang="en-US" sz="2400" i="1" dirty="0" smtClean="0"/>
              <a:t>integer</a:t>
            </a:r>
            <a:r>
              <a:rPr lang="en-US" sz="2400" dirty="0" smtClean="0"/>
              <a:t>) </a:t>
            </a:r>
            <a:r>
              <a:rPr lang="en-US" sz="2400" dirty="0" err="1" smtClean="0"/>
              <a:t>lalu</a:t>
            </a:r>
            <a:r>
              <a:rPr lang="en-US" sz="2400" dirty="0" smtClean="0"/>
              <a:t> </a:t>
            </a:r>
            <a:r>
              <a:rPr lang="en-US" sz="2400" dirty="0" err="1" smtClean="0"/>
              <a:t>membulatkannya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uang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pecahan</a:t>
            </a:r>
            <a:r>
              <a:rPr lang="en-US" sz="2400" dirty="0" smtClean="0"/>
              <a:t> </a:t>
            </a:r>
            <a:r>
              <a:rPr lang="en-US" sz="2400" dirty="0" err="1" smtClean="0"/>
              <a:t>terendah</a:t>
            </a:r>
            <a:r>
              <a:rPr lang="en-US" sz="2400" dirty="0" smtClean="0"/>
              <a:t>!!  </a:t>
            </a:r>
            <a:endParaRPr lang="en-AU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6343631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2209800"/>
            <a:ext cx="7924800" cy="1143000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6600" dirty="0" err="1" smtClean="0"/>
              <a:t>Terima</a:t>
            </a:r>
            <a:r>
              <a:rPr lang="en-US" sz="6600" dirty="0" smtClean="0"/>
              <a:t> </a:t>
            </a:r>
            <a:r>
              <a:rPr lang="en-US" sz="6600" dirty="0" err="1" smtClean="0"/>
              <a:t>Kasih</a:t>
            </a:r>
            <a:endParaRPr lang="id-ID" sz="6600" dirty="0"/>
          </a:p>
        </p:txBody>
      </p:sp>
    </p:spTree>
    <p:extLst>
      <p:ext uri="{BB962C8B-B14F-4D97-AF65-F5344CB8AC3E}">
        <p14:creationId xmlns:p14="http://schemas.microsoft.com/office/powerpoint/2010/main" val="404524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 err="1" smtClean="0"/>
              <a:t>Pendahuluan</a:t>
            </a:r>
            <a:r>
              <a:rPr lang="en-US" altLang="en-US" dirty="0" smtClean="0"/>
              <a:t> (4)</a:t>
            </a:r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173163"/>
            <a:ext cx="8229600" cy="5456237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en-AU" altLang="en-US" sz="2400" dirty="0" err="1" smtClean="0"/>
              <a:t>Sebagai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ilustrasi</a:t>
            </a:r>
            <a:r>
              <a:rPr lang="en-AU" altLang="en-US" sz="2400" dirty="0" smtClean="0"/>
              <a:t>, </a:t>
            </a:r>
            <a:r>
              <a:rPr lang="en-AU" altLang="en-US" sz="2400" dirty="0" err="1" smtClean="0"/>
              <a:t>misalkan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kita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ingin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menentukan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letak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kuadran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sebuah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titik</a:t>
            </a:r>
            <a:r>
              <a:rPr lang="en-AU" altLang="en-US" sz="2400" dirty="0" smtClean="0"/>
              <a:t> P(</a:t>
            </a:r>
            <a:r>
              <a:rPr lang="en-AU" altLang="en-US" sz="2400" dirty="0" err="1" smtClean="0"/>
              <a:t>x,y</a:t>
            </a:r>
            <a:r>
              <a:rPr lang="en-AU" altLang="en-US" sz="2400" dirty="0" smtClean="0"/>
              <a:t>) di </a:t>
            </a:r>
            <a:r>
              <a:rPr lang="en-AU" altLang="en-US" sz="2400" dirty="0" err="1" smtClean="0"/>
              <a:t>dalam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bidang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kartesian</a:t>
            </a:r>
            <a:r>
              <a:rPr lang="en-AU" altLang="en-US" sz="2400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AU" altLang="en-US" sz="2400" dirty="0" err="1" smtClean="0"/>
              <a:t>Kuadran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adalah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seperempat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bidang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datar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bidang</a:t>
            </a:r>
            <a:r>
              <a:rPr lang="en-AU" altLang="en-US" sz="2400" dirty="0" smtClean="0"/>
              <a:t> yang </a:t>
            </a:r>
            <a:r>
              <a:rPr lang="en-AU" altLang="en-US" sz="2400" dirty="0" err="1" smtClean="0"/>
              <a:t>terbagi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oleh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sumbu-sumbu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koordinat</a:t>
            </a:r>
            <a:r>
              <a:rPr lang="en-AU" altLang="en-US" sz="2400" dirty="0" smtClean="0"/>
              <a:t> (</a:t>
            </a:r>
            <a:r>
              <a:rPr lang="en-AU" altLang="en-US" sz="2400" dirty="0" err="1" smtClean="0"/>
              <a:t>sumbu</a:t>
            </a:r>
            <a:r>
              <a:rPr lang="en-AU" altLang="en-US" sz="2400" dirty="0" smtClean="0"/>
              <a:t>-X </a:t>
            </a:r>
            <a:r>
              <a:rPr lang="en-AU" altLang="en-US" sz="2400" dirty="0" err="1" smtClean="0"/>
              <a:t>dan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sumbu</a:t>
            </a:r>
            <a:r>
              <a:rPr lang="en-AU" altLang="en-US" sz="2400" dirty="0" smtClean="0"/>
              <a:t>-Y).</a:t>
            </a:r>
          </a:p>
          <a:p>
            <a:pPr>
              <a:buFont typeface="Arial" charset="0"/>
              <a:buChar char="•"/>
            </a:pPr>
            <a:r>
              <a:rPr lang="en-AU" altLang="en-US" sz="2400" dirty="0" smtClean="0"/>
              <a:t>Ada 4 </a:t>
            </a:r>
            <a:r>
              <a:rPr lang="en-AU" altLang="en-US" sz="2400" dirty="0" err="1" smtClean="0"/>
              <a:t>kuadran</a:t>
            </a:r>
            <a:r>
              <a:rPr lang="en-AU" altLang="en-US" sz="2400" dirty="0" smtClean="0"/>
              <a:t> di </a:t>
            </a:r>
            <a:r>
              <a:rPr lang="en-AU" altLang="en-US" sz="2400" dirty="0" err="1" smtClean="0"/>
              <a:t>bidang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kartesian</a:t>
            </a:r>
            <a:r>
              <a:rPr lang="en-AU" altLang="en-US" sz="2400" dirty="0" smtClean="0"/>
              <a:t>, </a:t>
            </a:r>
            <a:r>
              <a:rPr lang="en-AU" altLang="en-US" sz="2400" dirty="0" err="1" smtClean="0"/>
              <a:t>yaitu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Kuadran</a:t>
            </a:r>
            <a:r>
              <a:rPr lang="en-AU" altLang="en-US" sz="2400" dirty="0" smtClean="0"/>
              <a:t> I, </a:t>
            </a:r>
            <a:r>
              <a:rPr lang="en-AU" altLang="en-US" sz="2400" dirty="0" err="1" smtClean="0"/>
              <a:t>Kuadran</a:t>
            </a:r>
            <a:r>
              <a:rPr lang="en-AU" altLang="en-US" sz="2400" dirty="0" smtClean="0"/>
              <a:t> II, </a:t>
            </a:r>
            <a:r>
              <a:rPr lang="en-AU" altLang="en-US" sz="2400" dirty="0" err="1" smtClean="0"/>
              <a:t>Kuadran</a:t>
            </a:r>
            <a:r>
              <a:rPr lang="en-AU" altLang="en-US" sz="2400" dirty="0" smtClean="0"/>
              <a:t> III, </a:t>
            </a:r>
            <a:r>
              <a:rPr lang="en-AU" altLang="en-US" sz="2400" dirty="0" err="1" smtClean="0"/>
              <a:t>dan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Kuadran</a:t>
            </a:r>
            <a:r>
              <a:rPr lang="en-AU" altLang="en-US" sz="2400" dirty="0" smtClean="0"/>
              <a:t> IV)</a:t>
            </a:r>
          </a:p>
          <a:p>
            <a:pPr marL="457200" lvl="1" indent="0">
              <a:buNone/>
            </a:pPr>
            <a:r>
              <a:rPr lang="en-AU" altLang="en-US" sz="2000" dirty="0" smtClean="0"/>
              <a:t>				     y	</a:t>
            </a:r>
            <a:endParaRPr lang="en-AU" altLang="en-US" sz="2000" dirty="0"/>
          </a:p>
          <a:p>
            <a:pPr marL="457200" lvl="1" indent="0">
              <a:buNone/>
            </a:pPr>
            <a:r>
              <a:rPr lang="en-AU" altLang="en-US" sz="2000" dirty="0" smtClean="0"/>
              <a:t>		</a:t>
            </a:r>
            <a:r>
              <a:rPr lang="en-AU" altLang="en-US" sz="2000" dirty="0" err="1" smtClean="0"/>
              <a:t>Kuadran</a:t>
            </a:r>
            <a:r>
              <a:rPr lang="en-AU" altLang="en-US" sz="2000" dirty="0" smtClean="0"/>
              <a:t> II		</a:t>
            </a:r>
            <a:r>
              <a:rPr lang="en-AU" altLang="en-US" sz="2000" dirty="0" err="1" smtClean="0"/>
              <a:t>Kuadran</a:t>
            </a:r>
            <a:r>
              <a:rPr lang="en-AU" altLang="en-US" sz="2000" dirty="0" smtClean="0"/>
              <a:t> I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altLang="en-US" sz="2000" dirty="0" smtClean="0"/>
              <a:t>		(x &lt; 0, y &gt; 0)		(x &gt; 0, y &gt; 0)</a:t>
            </a:r>
          </a:p>
          <a:p>
            <a:pPr marL="457200" lvl="1" indent="0">
              <a:buNone/>
            </a:pPr>
            <a:r>
              <a:rPr lang="en-AU" altLang="en-US" sz="2000" dirty="0"/>
              <a:t>	</a:t>
            </a:r>
            <a:r>
              <a:rPr lang="en-AU" altLang="en-US" sz="2000" dirty="0" smtClean="0"/>
              <a:t>			     0		           x		</a:t>
            </a:r>
            <a:endParaRPr lang="en-AU" altLang="en-US" sz="20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AU" altLang="en-US" sz="2000" dirty="0" smtClean="0"/>
              <a:t>		</a:t>
            </a:r>
            <a:r>
              <a:rPr lang="en-AU" altLang="en-US" sz="2000" dirty="0" err="1" smtClean="0"/>
              <a:t>Kuadran</a:t>
            </a:r>
            <a:r>
              <a:rPr lang="en-AU" altLang="en-US" sz="2000" dirty="0" smtClean="0"/>
              <a:t> III		</a:t>
            </a:r>
            <a:r>
              <a:rPr lang="en-AU" altLang="en-US" sz="2000" dirty="0" err="1" smtClean="0"/>
              <a:t>Kuadran</a:t>
            </a:r>
            <a:r>
              <a:rPr lang="en-AU" altLang="en-US" sz="2000" dirty="0" smtClean="0"/>
              <a:t> IV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altLang="en-US" sz="2000" dirty="0"/>
              <a:t>	</a:t>
            </a:r>
            <a:r>
              <a:rPr lang="en-AU" altLang="en-US" sz="2000" dirty="0" smtClean="0"/>
              <a:t>	(x &lt; 0, y &lt; 0)		(x &gt; 0, y &lt; 0)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676400" y="5105400"/>
            <a:ext cx="510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4495800" y="3962400"/>
            <a:ext cx="0" cy="2514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86408227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 err="1" smtClean="0"/>
              <a:t>Pendahuluan</a:t>
            </a:r>
            <a:r>
              <a:rPr lang="en-US" altLang="en-US" dirty="0" smtClean="0"/>
              <a:t> (5)</a:t>
            </a:r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173163"/>
            <a:ext cx="8229600" cy="5456237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en-AU" altLang="en-US" sz="2400" dirty="0" err="1" smtClean="0"/>
              <a:t>Suatu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titik</a:t>
            </a:r>
            <a:r>
              <a:rPr lang="en-AU" altLang="en-US" sz="2400" dirty="0" smtClean="0"/>
              <a:t> P(</a:t>
            </a:r>
            <a:r>
              <a:rPr lang="en-AU" altLang="en-US" sz="2400" dirty="0" err="1" smtClean="0"/>
              <a:t>x,y</a:t>
            </a:r>
            <a:r>
              <a:rPr lang="en-AU" altLang="en-US" sz="2400" dirty="0" smtClean="0"/>
              <a:t>) </a:t>
            </a:r>
            <a:r>
              <a:rPr lang="en-AU" altLang="en-US" sz="2400" dirty="0" err="1" smtClean="0"/>
              <a:t>dapat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terletak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pada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salah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satu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dari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empat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kuadran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tersebut</a:t>
            </a:r>
            <a:r>
              <a:rPr lang="en-AU" altLang="en-US" sz="2400" dirty="0" smtClean="0"/>
              <a:t>, </a:t>
            </a:r>
            <a:r>
              <a:rPr lang="en-AU" altLang="en-US" sz="2400" dirty="0" err="1" smtClean="0"/>
              <a:t>tergantung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pada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tanda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nilai</a:t>
            </a:r>
            <a:r>
              <a:rPr lang="en-AU" altLang="en-US" sz="2400" dirty="0" smtClean="0"/>
              <a:t> x </a:t>
            </a:r>
            <a:r>
              <a:rPr lang="en-AU" altLang="en-US" sz="2400" dirty="0" err="1" smtClean="0"/>
              <a:t>dan</a:t>
            </a:r>
            <a:r>
              <a:rPr lang="en-AU" altLang="en-US" sz="2400" dirty="0" smtClean="0"/>
              <a:t> y (</a:t>
            </a:r>
            <a:r>
              <a:rPr lang="en-AU" altLang="en-US" sz="2400" dirty="0" err="1" smtClean="0"/>
              <a:t>positif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atau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negatif</a:t>
            </a:r>
            <a:r>
              <a:rPr lang="en-AU" altLang="en-US" sz="2400" dirty="0" smtClean="0"/>
              <a:t>)</a:t>
            </a:r>
          </a:p>
          <a:p>
            <a:pPr>
              <a:buFont typeface="Arial" charset="0"/>
              <a:buChar char="•"/>
            </a:pPr>
            <a:r>
              <a:rPr lang="en-AU" altLang="en-US" sz="2400" dirty="0" err="1" smtClean="0"/>
              <a:t>Sembarang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nilai</a:t>
            </a:r>
            <a:r>
              <a:rPr lang="en-AU" altLang="en-US" sz="2400" dirty="0" smtClean="0"/>
              <a:t> a </a:t>
            </a:r>
            <a:r>
              <a:rPr lang="en-AU" altLang="en-US" sz="2400" dirty="0" err="1" smtClean="0"/>
              <a:t>disebut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positif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jika</a:t>
            </a:r>
            <a:r>
              <a:rPr lang="en-AU" altLang="en-US" sz="2400" dirty="0" smtClean="0"/>
              <a:t> a &gt; 0, </a:t>
            </a:r>
            <a:r>
              <a:rPr lang="en-AU" altLang="en-US" sz="2400" dirty="0" err="1" smtClean="0"/>
              <a:t>dan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sebaliknya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disebut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negatif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jika</a:t>
            </a:r>
            <a:r>
              <a:rPr lang="en-AU" altLang="en-US" sz="2400" dirty="0" smtClean="0"/>
              <a:t> a &lt; 0.</a:t>
            </a:r>
          </a:p>
          <a:p>
            <a:pPr>
              <a:buFont typeface="Arial" charset="0"/>
              <a:buChar char="•"/>
            </a:pPr>
            <a:r>
              <a:rPr lang="en-AU" altLang="en-US" sz="2400" dirty="0" smtClean="0"/>
              <a:t>Ada 5 </a:t>
            </a:r>
            <a:r>
              <a:rPr lang="en-AU" altLang="en-US" sz="2400" dirty="0" err="1" smtClean="0"/>
              <a:t>kasus</a:t>
            </a:r>
            <a:r>
              <a:rPr lang="en-AU" altLang="en-US" sz="2400" dirty="0" smtClean="0"/>
              <a:t> yang </a:t>
            </a:r>
            <a:r>
              <a:rPr lang="en-AU" altLang="en-US" sz="2400" dirty="0" err="1" smtClean="0"/>
              <a:t>harus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dianalisis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dalam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menentukan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kuadran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titik</a:t>
            </a:r>
            <a:r>
              <a:rPr lang="en-AU" altLang="en-US" sz="2400" dirty="0" smtClean="0"/>
              <a:t> P(</a:t>
            </a:r>
            <a:r>
              <a:rPr lang="en-AU" altLang="en-US" sz="2400" dirty="0" err="1" smtClean="0"/>
              <a:t>x,y</a:t>
            </a:r>
            <a:r>
              <a:rPr lang="en-AU" altLang="en-US" sz="2400" dirty="0" smtClean="0"/>
              <a:t>), </a:t>
            </a:r>
            <a:r>
              <a:rPr lang="en-AU" altLang="en-US" sz="2400" dirty="0" err="1" smtClean="0"/>
              <a:t>yaitu</a:t>
            </a:r>
            <a:r>
              <a:rPr lang="en-AU" altLang="en-US" sz="2400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altLang="en-US" sz="1600" dirty="0" err="1" smtClean="0"/>
              <a:t>Jika</a:t>
            </a:r>
            <a:r>
              <a:rPr lang="en-AU" altLang="en-US" sz="1600" dirty="0" smtClean="0"/>
              <a:t> x &gt; 0 </a:t>
            </a:r>
            <a:r>
              <a:rPr lang="en-AU" altLang="en-US" sz="1600" dirty="0" err="1" smtClean="0"/>
              <a:t>dan</a:t>
            </a:r>
            <a:r>
              <a:rPr lang="en-AU" altLang="en-US" sz="1600" dirty="0" smtClean="0"/>
              <a:t> y &gt; 0, </a:t>
            </a:r>
            <a:r>
              <a:rPr lang="en-AU" altLang="en-US" sz="1600" dirty="0" err="1" smtClean="0"/>
              <a:t>maka</a:t>
            </a:r>
            <a:r>
              <a:rPr lang="en-AU" altLang="en-US" sz="1600" dirty="0" smtClean="0"/>
              <a:t> </a:t>
            </a:r>
            <a:r>
              <a:rPr lang="en-AU" altLang="en-US" sz="1600" dirty="0" err="1" smtClean="0"/>
              <a:t>tulis</a:t>
            </a:r>
            <a:r>
              <a:rPr lang="en-AU" altLang="en-US" sz="1600" dirty="0" smtClean="0"/>
              <a:t> P(</a:t>
            </a:r>
            <a:r>
              <a:rPr lang="en-AU" altLang="en-US" sz="1600" dirty="0" err="1" smtClean="0"/>
              <a:t>x,y</a:t>
            </a:r>
            <a:r>
              <a:rPr lang="en-AU" altLang="en-US" sz="1600" dirty="0" smtClean="0"/>
              <a:t>) </a:t>
            </a:r>
            <a:r>
              <a:rPr lang="en-AU" altLang="en-US" sz="1600" dirty="0" err="1" smtClean="0"/>
              <a:t>terletak</a:t>
            </a:r>
            <a:r>
              <a:rPr lang="en-AU" altLang="en-US" sz="1600" dirty="0" smtClean="0"/>
              <a:t> di </a:t>
            </a:r>
            <a:r>
              <a:rPr lang="en-AU" altLang="en-US" sz="1600" dirty="0" err="1" smtClean="0"/>
              <a:t>kuadran</a:t>
            </a:r>
            <a:r>
              <a:rPr lang="en-AU" altLang="en-US" sz="1600" dirty="0" smtClean="0"/>
              <a:t> 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altLang="en-US" sz="1600" dirty="0" err="1" smtClean="0"/>
              <a:t>Jika</a:t>
            </a:r>
            <a:r>
              <a:rPr lang="en-AU" altLang="en-US" sz="1600" dirty="0" smtClean="0"/>
              <a:t> x &lt; 0 </a:t>
            </a:r>
            <a:r>
              <a:rPr lang="en-AU" altLang="en-US" sz="1600" dirty="0" err="1" smtClean="0"/>
              <a:t>dan</a:t>
            </a:r>
            <a:r>
              <a:rPr lang="en-AU" altLang="en-US" sz="1600" dirty="0" smtClean="0"/>
              <a:t> y &gt; 0, </a:t>
            </a:r>
            <a:r>
              <a:rPr lang="en-AU" altLang="en-US" sz="1600" dirty="0" err="1" smtClean="0"/>
              <a:t>maka</a:t>
            </a:r>
            <a:r>
              <a:rPr lang="en-AU" altLang="en-US" sz="1600" dirty="0" smtClean="0"/>
              <a:t> </a:t>
            </a:r>
            <a:r>
              <a:rPr lang="en-AU" altLang="en-US" sz="1600" dirty="0" err="1" smtClean="0"/>
              <a:t>tulis</a:t>
            </a:r>
            <a:r>
              <a:rPr lang="en-AU" altLang="en-US" sz="1600" dirty="0" smtClean="0"/>
              <a:t> P(</a:t>
            </a:r>
            <a:r>
              <a:rPr lang="en-AU" altLang="en-US" sz="1600" dirty="0" err="1" smtClean="0"/>
              <a:t>x,y</a:t>
            </a:r>
            <a:r>
              <a:rPr lang="en-AU" altLang="en-US" sz="1600" dirty="0" smtClean="0"/>
              <a:t>) </a:t>
            </a:r>
            <a:r>
              <a:rPr lang="en-AU" altLang="en-US" sz="1600" dirty="0" err="1" smtClean="0"/>
              <a:t>terletak</a:t>
            </a:r>
            <a:r>
              <a:rPr lang="en-AU" altLang="en-US" sz="1600" dirty="0" smtClean="0"/>
              <a:t> di </a:t>
            </a:r>
            <a:r>
              <a:rPr lang="en-AU" altLang="en-US" sz="1600" dirty="0" err="1" smtClean="0"/>
              <a:t>kuadran</a:t>
            </a:r>
            <a:r>
              <a:rPr lang="en-AU" altLang="en-US" sz="1600" dirty="0" smtClean="0"/>
              <a:t> II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altLang="en-US" sz="1600" dirty="0" err="1" smtClean="0"/>
              <a:t>Jika</a:t>
            </a:r>
            <a:r>
              <a:rPr lang="en-AU" altLang="en-US" sz="1600" dirty="0" smtClean="0"/>
              <a:t> x &lt; 0 </a:t>
            </a:r>
            <a:r>
              <a:rPr lang="en-AU" altLang="en-US" sz="1600" dirty="0" err="1" smtClean="0"/>
              <a:t>dan</a:t>
            </a:r>
            <a:r>
              <a:rPr lang="en-AU" altLang="en-US" sz="1600" dirty="0" smtClean="0"/>
              <a:t> y &lt; 0, </a:t>
            </a:r>
            <a:r>
              <a:rPr lang="en-AU" altLang="en-US" sz="1600" dirty="0" err="1" smtClean="0"/>
              <a:t>maka</a:t>
            </a:r>
            <a:r>
              <a:rPr lang="en-AU" altLang="en-US" sz="1600" dirty="0" smtClean="0"/>
              <a:t> </a:t>
            </a:r>
            <a:r>
              <a:rPr lang="en-AU" altLang="en-US" sz="1600" dirty="0" err="1" smtClean="0"/>
              <a:t>tulis</a:t>
            </a:r>
            <a:r>
              <a:rPr lang="en-AU" altLang="en-US" sz="1600" dirty="0" smtClean="0"/>
              <a:t> P(</a:t>
            </a:r>
            <a:r>
              <a:rPr lang="en-AU" altLang="en-US" sz="1600" dirty="0" err="1" smtClean="0"/>
              <a:t>x,y</a:t>
            </a:r>
            <a:r>
              <a:rPr lang="en-AU" altLang="en-US" sz="1600" dirty="0" smtClean="0"/>
              <a:t>) </a:t>
            </a:r>
            <a:r>
              <a:rPr lang="en-AU" altLang="en-US" sz="1600" dirty="0" err="1" smtClean="0"/>
              <a:t>terletak</a:t>
            </a:r>
            <a:r>
              <a:rPr lang="en-AU" altLang="en-US" sz="1600" dirty="0" smtClean="0"/>
              <a:t> di </a:t>
            </a:r>
            <a:r>
              <a:rPr lang="en-AU" altLang="en-US" sz="1600" dirty="0" err="1" smtClean="0"/>
              <a:t>kuadran</a:t>
            </a:r>
            <a:r>
              <a:rPr lang="en-AU" altLang="en-US" sz="1600" dirty="0" smtClean="0"/>
              <a:t> III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altLang="en-US" sz="1600" dirty="0" err="1" smtClean="0"/>
              <a:t>Jika</a:t>
            </a:r>
            <a:r>
              <a:rPr lang="en-AU" altLang="en-US" sz="1600" dirty="0" smtClean="0"/>
              <a:t> x &gt; 0 </a:t>
            </a:r>
            <a:r>
              <a:rPr lang="en-AU" altLang="en-US" sz="1600" dirty="0" err="1" smtClean="0"/>
              <a:t>dan</a:t>
            </a:r>
            <a:r>
              <a:rPr lang="en-AU" altLang="en-US" sz="1600" dirty="0" smtClean="0"/>
              <a:t> y &lt; 0, </a:t>
            </a:r>
            <a:r>
              <a:rPr lang="en-AU" altLang="en-US" sz="1600" dirty="0" err="1" smtClean="0"/>
              <a:t>maka</a:t>
            </a:r>
            <a:r>
              <a:rPr lang="en-AU" altLang="en-US" sz="1600" dirty="0" smtClean="0"/>
              <a:t> </a:t>
            </a:r>
            <a:r>
              <a:rPr lang="en-AU" altLang="en-US" sz="1600" dirty="0" err="1" smtClean="0"/>
              <a:t>tulis</a:t>
            </a:r>
            <a:r>
              <a:rPr lang="en-AU" altLang="en-US" sz="1600" dirty="0" smtClean="0"/>
              <a:t> P(</a:t>
            </a:r>
            <a:r>
              <a:rPr lang="en-AU" altLang="en-US" sz="1600" dirty="0" err="1" smtClean="0"/>
              <a:t>x,y</a:t>
            </a:r>
            <a:r>
              <a:rPr lang="en-AU" altLang="en-US" sz="1600" dirty="0" smtClean="0"/>
              <a:t>) </a:t>
            </a:r>
            <a:r>
              <a:rPr lang="en-AU" altLang="en-US" sz="1600" dirty="0" err="1" smtClean="0"/>
              <a:t>terletak</a:t>
            </a:r>
            <a:r>
              <a:rPr lang="en-AU" altLang="en-US" sz="1600" dirty="0" smtClean="0"/>
              <a:t> di </a:t>
            </a:r>
            <a:r>
              <a:rPr lang="en-AU" altLang="en-US" sz="1600" dirty="0" err="1" smtClean="0"/>
              <a:t>kuadran</a:t>
            </a:r>
            <a:r>
              <a:rPr lang="en-AU" altLang="en-US" sz="1600" dirty="0" smtClean="0"/>
              <a:t> IV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altLang="en-US" sz="1600" dirty="0" err="1" smtClean="0"/>
              <a:t>Selain</a:t>
            </a:r>
            <a:r>
              <a:rPr lang="en-AU" altLang="en-US" sz="1600" dirty="0" smtClean="0"/>
              <a:t> </a:t>
            </a:r>
            <a:r>
              <a:rPr lang="en-AU" altLang="en-US" sz="1600" dirty="0" err="1" smtClean="0"/>
              <a:t>kasus</a:t>
            </a:r>
            <a:r>
              <a:rPr lang="en-AU" altLang="en-US" sz="1600" dirty="0" smtClean="0"/>
              <a:t> 1, 2, 3,  4, </a:t>
            </a:r>
            <a:r>
              <a:rPr lang="en-AU" altLang="en-US" sz="1600" dirty="0" err="1" smtClean="0"/>
              <a:t>maka</a:t>
            </a:r>
            <a:r>
              <a:rPr lang="en-AU" altLang="en-US" sz="1600" dirty="0" smtClean="0"/>
              <a:t> </a:t>
            </a:r>
            <a:r>
              <a:rPr lang="en-AU" altLang="en-US" sz="1600" dirty="0" err="1" smtClean="0"/>
              <a:t>tulis</a:t>
            </a:r>
            <a:r>
              <a:rPr lang="en-AU" altLang="en-US" sz="1600" dirty="0" smtClean="0"/>
              <a:t> P(</a:t>
            </a:r>
            <a:r>
              <a:rPr lang="en-AU" altLang="en-US" sz="1600" dirty="0" err="1" smtClean="0"/>
              <a:t>x,y</a:t>
            </a:r>
            <a:r>
              <a:rPr lang="en-AU" altLang="en-US" sz="1600" dirty="0" smtClean="0"/>
              <a:t>) </a:t>
            </a:r>
            <a:r>
              <a:rPr lang="en-AU" altLang="en-US" sz="1600" dirty="0" err="1" smtClean="0"/>
              <a:t>tidak</a:t>
            </a:r>
            <a:r>
              <a:rPr lang="en-AU" altLang="en-US" sz="1600" dirty="0" smtClean="0"/>
              <a:t> </a:t>
            </a:r>
            <a:r>
              <a:rPr lang="en-AU" altLang="en-US" sz="1600" dirty="0" err="1" smtClean="0"/>
              <a:t>terletak</a:t>
            </a:r>
            <a:r>
              <a:rPr lang="en-AU" altLang="en-US" sz="1600" dirty="0" smtClean="0"/>
              <a:t> </a:t>
            </a:r>
            <a:r>
              <a:rPr lang="en-AU" altLang="en-US" sz="1600" dirty="0" err="1" smtClean="0"/>
              <a:t>dikuadran</a:t>
            </a:r>
            <a:r>
              <a:rPr lang="en-AU" altLang="en-US" sz="1600" dirty="0" smtClean="0"/>
              <a:t> </a:t>
            </a:r>
            <a:r>
              <a:rPr lang="en-AU" altLang="en-US" sz="1600" dirty="0" err="1" smtClean="0"/>
              <a:t>manapun</a:t>
            </a:r>
            <a:r>
              <a:rPr lang="en-AU" altLang="en-US" sz="1600" dirty="0" smtClean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8046490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 err="1" smtClean="0"/>
              <a:t>Pemilihan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Sederhana</a:t>
            </a:r>
            <a:r>
              <a:rPr lang="en-US" altLang="en-US" dirty="0" smtClean="0"/>
              <a:t> (1)</a:t>
            </a:r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173163"/>
            <a:ext cx="8229600" cy="5456237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en-AU" altLang="en-US" sz="2400" dirty="0" err="1" smtClean="0"/>
              <a:t>Statemen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ini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digunakan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untuk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memecahkan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masalah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dengan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terlebih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dahulu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mengevaluasi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sebuah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ekspresi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boolean</a:t>
            </a:r>
            <a:r>
              <a:rPr lang="en-AU" altLang="en-US" sz="2400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AU" altLang="en-US" sz="2400" dirty="0" err="1" smtClean="0"/>
              <a:t>Jika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ekspresi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tersebut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bernilai</a:t>
            </a:r>
            <a:r>
              <a:rPr lang="en-AU" altLang="en-US" sz="2400" dirty="0" smtClean="0"/>
              <a:t> </a:t>
            </a:r>
            <a:r>
              <a:rPr lang="en-AU" altLang="en-US" sz="2400" i="1" dirty="0" smtClean="0"/>
              <a:t>true</a:t>
            </a:r>
            <a:r>
              <a:rPr lang="en-AU" altLang="en-US" sz="2400" dirty="0" smtClean="0"/>
              <a:t>, </a:t>
            </a:r>
            <a:r>
              <a:rPr lang="en-AU" altLang="en-US" sz="2400" dirty="0" err="1" smtClean="0"/>
              <a:t>maka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sebuah</a:t>
            </a:r>
            <a:r>
              <a:rPr lang="en-AU" altLang="en-US" sz="2400" dirty="0" smtClean="0"/>
              <a:t> (</a:t>
            </a:r>
            <a:r>
              <a:rPr lang="en-AU" altLang="en-US" sz="2400" dirty="0" err="1" smtClean="0"/>
              <a:t>atau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serangkaian</a:t>
            </a:r>
            <a:r>
              <a:rPr lang="en-AU" altLang="en-US" sz="2400" dirty="0" smtClean="0"/>
              <a:t>) </a:t>
            </a:r>
            <a:r>
              <a:rPr lang="en-AU" altLang="en-US" sz="2400" dirty="0" err="1" smtClean="0"/>
              <a:t>statemen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dilakukan</a:t>
            </a:r>
            <a:r>
              <a:rPr lang="en-AU" altLang="en-US" sz="2400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AU" altLang="en-US" sz="2400" dirty="0" err="1" smtClean="0"/>
              <a:t>Aturan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penulisan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statemen</a:t>
            </a:r>
            <a:r>
              <a:rPr lang="en-AU" altLang="en-US" sz="2400" dirty="0" smtClean="0"/>
              <a:t> If-Then </a:t>
            </a:r>
            <a:r>
              <a:rPr lang="en-AU" altLang="en-US" sz="2400" dirty="0" err="1" smtClean="0"/>
              <a:t>adalah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sebagai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berikut</a:t>
            </a:r>
            <a:r>
              <a:rPr lang="en-AU" altLang="en-US" sz="2400" dirty="0" smtClean="0"/>
              <a:t>:</a:t>
            </a:r>
          </a:p>
          <a:p>
            <a:pPr marL="457200" lvl="1" indent="0">
              <a:buNone/>
            </a:pPr>
            <a:r>
              <a:rPr lang="en-AU" altLang="en-US" sz="2000" b="1" dirty="0" smtClean="0"/>
              <a:t>If</a:t>
            </a:r>
            <a:r>
              <a:rPr lang="en-AU" altLang="en-US" sz="2000" dirty="0" smtClean="0"/>
              <a:t> </a:t>
            </a:r>
            <a:r>
              <a:rPr lang="en-AU" altLang="en-US" sz="2000" dirty="0" err="1" smtClean="0"/>
              <a:t>kondisi</a:t>
            </a:r>
            <a:r>
              <a:rPr lang="en-AU" altLang="en-US" sz="2000" dirty="0" smtClean="0"/>
              <a:t> </a:t>
            </a:r>
            <a:r>
              <a:rPr lang="en-AU" altLang="en-US" sz="2000" b="1" dirty="0" smtClean="0"/>
              <a:t>then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altLang="en-US" sz="2000" dirty="0"/>
              <a:t> </a:t>
            </a:r>
            <a:r>
              <a:rPr lang="en-AU" altLang="en-US" sz="2000" dirty="0" smtClean="0"/>
              <a:t>   statemen1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altLang="en-US" sz="2000" b="1" dirty="0" smtClean="0"/>
              <a:t>else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altLang="en-US" sz="2000" dirty="0" smtClean="0"/>
              <a:t>    statemen2</a:t>
            </a:r>
          </a:p>
          <a:p>
            <a:pPr marL="457200" lvl="1" indent="0">
              <a:buNone/>
            </a:pPr>
            <a:r>
              <a:rPr lang="en-AU" altLang="en-US" sz="2000" dirty="0" err="1" smtClean="0"/>
              <a:t>dimana</a:t>
            </a:r>
            <a:r>
              <a:rPr lang="en-AU" altLang="en-US" sz="2000" dirty="0" smtClean="0"/>
              <a:t> </a:t>
            </a:r>
            <a:r>
              <a:rPr lang="en-AU" altLang="en-US" sz="2000" dirty="0" err="1" smtClean="0"/>
              <a:t>kondisi</a:t>
            </a:r>
            <a:r>
              <a:rPr lang="en-AU" altLang="en-US" sz="2000" dirty="0" smtClean="0"/>
              <a:t> </a:t>
            </a:r>
            <a:r>
              <a:rPr lang="en-AU" altLang="en-US" sz="2000" dirty="0" err="1" smtClean="0"/>
              <a:t>adalah</a:t>
            </a:r>
            <a:r>
              <a:rPr lang="en-AU" altLang="en-US" sz="2000" dirty="0" smtClean="0"/>
              <a:t> </a:t>
            </a:r>
            <a:r>
              <a:rPr lang="en-AU" altLang="en-US" sz="2000" dirty="0" err="1" smtClean="0"/>
              <a:t>ekspresi</a:t>
            </a:r>
            <a:r>
              <a:rPr lang="en-AU" altLang="en-US" sz="2000" dirty="0" smtClean="0"/>
              <a:t> </a:t>
            </a:r>
            <a:r>
              <a:rPr lang="en-AU" altLang="en-US" sz="2000" dirty="0" err="1" smtClean="0"/>
              <a:t>boolean</a:t>
            </a:r>
            <a:r>
              <a:rPr lang="en-AU" altLang="en-US" sz="2000" dirty="0" smtClean="0"/>
              <a:t>.</a:t>
            </a:r>
          </a:p>
          <a:p>
            <a:pPr marL="457200" lvl="1" indent="0">
              <a:buNone/>
            </a:pPr>
            <a:r>
              <a:rPr lang="en-AU" altLang="en-US" sz="2000" dirty="0" err="1" smtClean="0"/>
              <a:t>Contoh</a:t>
            </a:r>
            <a:r>
              <a:rPr lang="en-AU" altLang="en-US" sz="2000" dirty="0" smtClean="0"/>
              <a:t>:  If Age &lt; 18 then</a:t>
            </a:r>
          </a:p>
          <a:p>
            <a:pPr marL="457200" lvl="1" indent="0">
              <a:buNone/>
            </a:pPr>
            <a:r>
              <a:rPr lang="en-AU" altLang="en-US" sz="2000" dirty="0"/>
              <a:t>	</a:t>
            </a:r>
            <a:r>
              <a:rPr lang="en-AU" altLang="en-US" sz="2000" dirty="0" smtClean="0"/>
              <a:t>          </a:t>
            </a:r>
            <a:r>
              <a:rPr lang="en-AU" altLang="en-US" sz="2000" dirty="0" err="1" smtClean="0"/>
              <a:t>writeln</a:t>
            </a:r>
            <a:r>
              <a:rPr lang="en-AU" altLang="en-US" sz="2000" dirty="0" smtClean="0"/>
              <a:t> (‘Sorry, this is underage’); 	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1277900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 err="1" smtClean="0"/>
              <a:t>Pemilihan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Sederhana</a:t>
            </a:r>
            <a:r>
              <a:rPr lang="en-US" altLang="en-US" dirty="0" smtClean="0"/>
              <a:t> (2)</a:t>
            </a:r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173163"/>
            <a:ext cx="8610600" cy="5456237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en-AU" altLang="en-US" sz="2400" dirty="0" err="1" smtClean="0"/>
              <a:t>Statemen</a:t>
            </a:r>
            <a:r>
              <a:rPr lang="en-AU" altLang="en-US" sz="2400" dirty="0" smtClean="0"/>
              <a:t> if </a:t>
            </a:r>
            <a:r>
              <a:rPr lang="en-AU" altLang="en-US" sz="2400" dirty="0" err="1" smtClean="0"/>
              <a:t>dengan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dan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tanpa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bagian</a:t>
            </a:r>
            <a:r>
              <a:rPr lang="en-AU" altLang="en-US" sz="2400" dirty="0" smtClean="0"/>
              <a:t> else </a:t>
            </a:r>
            <a:r>
              <a:rPr lang="en-AU" altLang="en-US" sz="2400" dirty="0" err="1" smtClean="0"/>
              <a:t>diilustrasikan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dengan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bagan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alir</a:t>
            </a:r>
            <a:r>
              <a:rPr lang="en-AU" altLang="en-US" sz="2400" dirty="0" smtClean="0"/>
              <a:t> (flow chart) </a:t>
            </a:r>
            <a:r>
              <a:rPr lang="en-AU" altLang="en-US" sz="2400" dirty="0" err="1" smtClean="0"/>
              <a:t>pada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gambar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berikut</a:t>
            </a:r>
            <a:r>
              <a:rPr lang="en-AU" altLang="en-US" sz="2400" dirty="0" smtClean="0"/>
              <a:t>:</a:t>
            </a:r>
          </a:p>
          <a:p>
            <a:pPr>
              <a:buFont typeface="Arial" charset="0"/>
              <a:buChar char="•"/>
            </a:pPr>
            <a:endParaRPr lang="en-AU" altLang="en-US" sz="2400" dirty="0"/>
          </a:p>
          <a:p>
            <a:pPr marL="0" indent="0">
              <a:buNone/>
            </a:pPr>
            <a:endParaRPr lang="en-AU" altLang="en-US" sz="2400" dirty="0" smtClean="0"/>
          </a:p>
          <a:p>
            <a:pPr marL="0" indent="0">
              <a:buNone/>
            </a:pPr>
            <a:r>
              <a:rPr lang="en-AU" altLang="en-US" sz="2400" dirty="0" smtClean="0"/>
              <a:t> true			   false	</a:t>
            </a:r>
            <a:r>
              <a:rPr lang="en-AU" altLang="en-US" sz="2400" dirty="0"/>
              <a:t>	</a:t>
            </a:r>
            <a:r>
              <a:rPr lang="en-AU" altLang="en-US" sz="2400" dirty="0" smtClean="0"/>
              <a:t> true			   false		            				</a:t>
            </a:r>
          </a:p>
          <a:p>
            <a:pPr marL="0" indent="0">
              <a:buNone/>
            </a:pPr>
            <a:endParaRPr lang="en-AU" altLang="en-US" sz="2400" dirty="0" smtClean="0"/>
          </a:p>
          <a:p>
            <a:pPr marL="0" indent="0">
              <a:buNone/>
            </a:pPr>
            <a:endParaRPr lang="en-AU" altLang="en-US" sz="2400" dirty="0"/>
          </a:p>
          <a:p>
            <a:pPr marL="0" indent="0">
              <a:buNone/>
            </a:pPr>
            <a:endParaRPr lang="en-AU" altLang="en-US" sz="2400" dirty="0" smtClean="0"/>
          </a:p>
          <a:p>
            <a:pPr marL="0" indent="0">
              <a:buNone/>
            </a:pPr>
            <a:r>
              <a:rPr lang="en-AU" altLang="en-US" sz="2400" dirty="0"/>
              <a:t>	</a:t>
            </a:r>
            <a:r>
              <a:rPr lang="en-AU" altLang="en-US" sz="2400" dirty="0" smtClean="0"/>
              <a:t>Bagan </a:t>
            </a:r>
            <a:r>
              <a:rPr lang="en-AU" altLang="en-US" sz="2400" dirty="0" err="1" smtClean="0"/>
              <a:t>alir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dengan</a:t>
            </a:r>
            <a:r>
              <a:rPr lang="en-AU" altLang="en-US" sz="2400" dirty="0" smtClean="0"/>
              <a:t> Else			</a:t>
            </a:r>
            <a:r>
              <a:rPr lang="en-AU" altLang="en-US" sz="2400" dirty="0" err="1" smtClean="0"/>
              <a:t>bagan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alir</a:t>
            </a:r>
            <a:r>
              <a:rPr lang="en-AU" altLang="en-US" sz="2400" dirty="0" smtClean="0"/>
              <a:t> </a:t>
            </a:r>
            <a:r>
              <a:rPr lang="en-AU" altLang="en-US" sz="2400" dirty="0" err="1" smtClean="0"/>
              <a:t>tanpa</a:t>
            </a:r>
            <a:r>
              <a:rPr lang="en-AU" altLang="en-US" sz="2400" dirty="0" smtClean="0"/>
              <a:t> else</a:t>
            </a:r>
          </a:p>
        </p:txBody>
      </p:sp>
      <p:sp>
        <p:nvSpPr>
          <p:cNvPr id="2" name="Flowchart: Decision 1"/>
          <p:cNvSpPr/>
          <p:nvPr/>
        </p:nvSpPr>
        <p:spPr>
          <a:xfrm>
            <a:off x="1447800" y="2895600"/>
            <a:ext cx="1905000" cy="91744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>
                <a:solidFill>
                  <a:schemeClr val="tx1"/>
                </a:solidFill>
              </a:rPr>
              <a:t>Kondisi</a:t>
            </a:r>
            <a:r>
              <a:rPr lang="en-AU" sz="1600" dirty="0" smtClean="0">
                <a:solidFill>
                  <a:schemeClr val="tx1"/>
                </a:solidFill>
              </a:rPr>
              <a:t>?</a:t>
            </a:r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5" name="Flowchart: Decision 4"/>
          <p:cNvSpPr/>
          <p:nvPr/>
        </p:nvSpPr>
        <p:spPr>
          <a:xfrm>
            <a:off x="6096000" y="2895600"/>
            <a:ext cx="1905000" cy="91744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>
                <a:solidFill>
                  <a:schemeClr val="tx1"/>
                </a:solidFill>
              </a:rPr>
              <a:t>Kondisi</a:t>
            </a:r>
            <a:r>
              <a:rPr lang="en-AU" sz="1600" dirty="0" smtClean="0">
                <a:solidFill>
                  <a:schemeClr val="tx1"/>
                </a:solidFill>
              </a:rPr>
              <a:t>?</a:t>
            </a:r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3" name="Flowchart: Process 2"/>
          <p:cNvSpPr/>
          <p:nvPr/>
        </p:nvSpPr>
        <p:spPr>
          <a:xfrm>
            <a:off x="457200" y="4114800"/>
            <a:ext cx="1447800" cy="4572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statement1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2895600" y="4114800"/>
            <a:ext cx="1447800" cy="4572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statement2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5029200" y="4114800"/>
            <a:ext cx="1447800" cy="4572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statement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2" idx="0"/>
          </p:cNvCxnSpPr>
          <p:nvPr/>
        </p:nvCxnSpPr>
        <p:spPr>
          <a:xfrm>
            <a:off x="2400300" y="2514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086600" y="2514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2" idx="1"/>
            <a:endCxn id="3" idx="0"/>
          </p:cNvCxnSpPr>
          <p:nvPr/>
        </p:nvCxnSpPr>
        <p:spPr>
          <a:xfrm rot="10800000" flipV="1">
            <a:off x="1181100" y="3354324"/>
            <a:ext cx="266700" cy="7604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1"/>
          </p:cNvCxnSpPr>
          <p:nvPr/>
        </p:nvCxnSpPr>
        <p:spPr>
          <a:xfrm rot="10800000" flipV="1">
            <a:off x="5754806" y="3354324"/>
            <a:ext cx="341195" cy="7589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" idx="3"/>
            <a:endCxn id="7" idx="0"/>
          </p:cNvCxnSpPr>
          <p:nvPr/>
        </p:nvCxnSpPr>
        <p:spPr>
          <a:xfrm>
            <a:off x="3352800" y="3354324"/>
            <a:ext cx="266700" cy="7604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2171700" y="3581400"/>
            <a:ext cx="457200" cy="2438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</p:cNvCxnSpPr>
          <p:nvPr/>
        </p:nvCxnSpPr>
        <p:spPr>
          <a:xfrm>
            <a:off x="3619500" y="4572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438400" y="5029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5" idx="3"/>
          </p:cNvCxnSpPr>
          <p:nvPr/>
        </p:nvCxnSpPr>
        <p:spPr>
          <a:xfrm>
            <a:off x="8001000" y="3354324"/>
            <a:ext cx="457200" cy="16748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2"/>
          </p:cNvCxnSpPr>
          <p:nvPr/>
        </p:nvCxnSpPr>
        <p:spPr>
          <a:xfrm rot="16200000" flipH="1">
            <a:off x="6873070" y="3452030"/>
            <a:ext cx="465160" cy="27051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086600" y="5029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624531322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6X7ZcgX60vXFugEHhb7f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6X7ZcgX60vXFugEHhb7f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6X7ZcgX60vXFugEHhb7f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6X7ZcgX60vXFugEHhb7f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6X7ZcgX60vXFugEHhb7f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6X7ZcgX60vXFugEHhb7f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6X7ZcgX60vXFugEHhb7f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6X7ZcgX60vXFugEHhb7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6X7ZcgX60vXFugEHhb7f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6X7ZcgX60vXFugEHhb7f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6X7ZcgX60vXFugEHhb7f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6X7ZcgX60vXFugEHhb7f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6X7ZcgX60vXFugEHhb7f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6X7ZcgX60vXFugEHhb7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6X7ZcgX60vXFugEHhb7f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6X7ZcgX60vXFugEHhb7f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6X7ZcgX60vXFugEHhb7f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6X7ZcgX60vXFugEHhb7f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6X7ZcgX60vXFugEHhb7f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6X7ZcgX60vXFugEHhb7f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6X7ZcgX60vXFugEHhb7f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6X7ZcgX60vXFugEHhb7f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6X7ZcgX60vXFugEHhb7f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6X7ZcgX60vXFugEHhb7f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6X7ZcgX60vXFugEHhb7f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6X7ZcgX60vXFugEHhb7f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6X7ZcgX60vXFugEHhb7f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6X7ZcgX60vXFugEHhb7f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6X7ZcgX60vXFugEHhb7f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6X7ZcgX60vXFugEHhb7f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heme/theme1.xml><?xml version="1.0" encoding="utf-8"?>
<a:theme xmlns:a="http://schemas.openxmlformats.org/drawingml/2006/main" name="theme-stis-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2121</TotalTime>
  <Words>3891</Words>
  <Application>Microsoft Office PowerPoint</Application>
  <PresentationFormat>On-screen Show (4:3)</PresentationFormat>
  <Paragraphs>556</Paragraphs>
  <Slides>54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theme-stis-02</vt:lpstr>
      <vt:lpstr>Konsep Pemilihan  (Bagian 1)</vt:lpstr>
      <vt:lpstr>Materi</vt:lpstr>
      <vt:lpstr>Pendahuluan (1)</vt:lpstr>
      <vt:lpstr>Pendahuluan (2)</vt:lpstr>
      <vt:lpstr>Pendahuluan (3)</vt:lpstr>
      <vt:lpstr>Pendahuluan (4)</vt:lpstr>
      <vt:lpstr>Pendahuluan (5)</vt:lpstr>
      <vt:lpstr>Pemilihan Sederhana (1)</vt:lpstr>
      <vt:lpstr>Pemilihan Sederhana (2)</vt:lpstr>
      <vt:lpstr>Struktur Algoritma Pemilihan</vt:lpstr>
      <vt:lpstr>Struktur permilihan untuk masalah batasan umur.</vt:lpstr>
      <vt:lpstr>Jawaban :</vt:lpstr>
      <vt:lpstr>Pemilihan satu kasus (1)</vt:lpstr>
      <vt:lpstr>Pemilihan satu kasus (2)</vt:lpstr>
      <vt:lpstr>Pemilihan satu kasus (3)</vt:lpstr>
      <vt:lpstr>Pemilihan satu kasus (4)</vt:lpstr>
      <vt:lpstr>PowerPoint Presentation</vt:lpstr>
      <vt:lpstr>Pemilihan dua kasus (1)</vt:lpstr>
      <vt:lpstr>Pemilihan dua kasus (2)</vt:lpstr>
      <vt:lpstr>Jawaban :</vt:lpstr>
      <vt:lpstr>Pemilihan dua kasus (3)</vt:lpstr>
      <vt:lpstr>PowerPoint Presentation</vt:lpstr>
      <vt:lpstr>Latihan</vt:lpstr>
      <vt:lpstr>Pemilihan tiga kasus atau lebih (1)</vt:lpstr>
      <vt:lpstr>Pemilihan berjenjang(2)</vt:lpstr>
      <vt:lpstr>PowerPoint Presentation</vt:lpstr>
      <vt:lpstr>Pemilihan tiga kasus (3)</vt:lpstr>
      <vt:lpstr>Bentuk statemen lebih dari satu(1)</vt:lpstr>
      <vt:lpstr>Bentuk statemen lebih dari satu(2)</vt:lpstr>
      <vt:lpstr>statemen if tersarang (1)</vt:lpstr>
      <vt:lpstr>statemen if tersarang(2)</vt:lpstr>
      <vt:lpstr>statemen if tersarang(3)</vt:lpstr>
      <vt:lpstr>statemen Pemilihan (if) tersarang(4)</vt:lpstr>
      <vt:lpstr>Jawaban :</vt:lpstr>
      <vt:lpstr>statemen if tersarang(5)</vt:lpstr>
      <vt:lpstr>statemen if tersarang(6)</vt:lpstr>
      <vt:lpstr>Masalah identasi (1)</vt:lpstr>
      <vt:lpstr>PowerPoint Presentation</vt:lpstr>
      <vt:lpstr>Perbedaan if sekuensial dan if tersarang</vt:lpstr>
      <vt:lpstr>Masalah identasi (2)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Perangkat Lunak (Software)</dc:title>
  <dc:creator>Abdul Ghofar</dc:creator>
  <cp:lastModifiedBy>user</cp:lastModifiedBy>
  <cp:revision>114</cp:revision>
  <dcterms:created xsi:type="dcterms:W3CDTF">2014-11-03T23:21:29Z</dcterms:created>
  <dcterms:modified xsi:type="dcterms:W3CDTF">2015-04-07T02:57:26Z</dcterms:modified>
</cp:coreProperties>
</file>