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2.xml" ContentType="application/vnd.openxmlformats-officedocument.presentationml.notesSlide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9"/>
  </p:notesMasterIdLst>
  <p:handoutMasterIdLst>
    <p:handoutMasterId r:id="rId60"/>
  </p:handoutMasterIdLst>
  <p:sldIdLst>
    <p:sldId id="256" r:id="rId2"/>
    <p:sldId id="309" r:id="rId3"/>
    <p:sldId id="399" r:id="rId4"/>
    <p:sldId id="387" r:id="rId5"/>
    <p:sldId id="388" r:id="rId6"/>
    <p:sldId id="349" r:id="rId7"/>
    <p:sldId id="350" r:id="rId8"/>
    <p:sldId id="351" r:id="rId9"/>
    <p:sldId id="352" r:id="rId10"/>
    <p:sldId id="353" r:id="rId11"/>
    <p:sldId id="385" r:id="rId12"/>
    <p:sldId id="386" r:id="rId13"/>
    <p:sldId id="389" r:id="rId14"/>
    <p:sldId id="390" r:id="rId15"/>
    <p:sldId id="391" r:id="rId16"/>
    <p:sldId id="355" r:id="rId17"/>
    <p:sldId id="354" r:id="rId18"/>
    <p:sldId id="356" r:id="rId19"/>
    <p:sldId id="357" r:id="rId20"/>
    <p:sldId id="358" r:id="rId21"/>
    <p:sldId id="359" r:id="rId22"/>
    <p:sldId id="361" r:id="rId23"/>
    <p:sldId id="360" r:id="rId24"/>
    <p:sldId id="362" r:id="rId25"/>
    <p:sldId id="363" r:id="rId26"/>
    <p:sldId id="364" r:id="rId27"/>
    <p:sldId id="365" r:id="rId28"/>
    <p:sldId id="367" r:id="rId29"/>
    <p:sldId id="368" r:id="rId30"/>
    <p:sldId id="370" r:id="rId31"/>
    <p:sldId id="371" r:id="rId32"/>
    <p:sldId id="372" r:id="rId33"/>
    <p:sldId id="373" r:id="rId34"/>
    <p:sldId id="374" r:id="rId35"/>
    <p:sldId id="375" r:id="rId36"/>
    <p:sldId id="376" r:id="rId37"/>
    <p:sldId id="377" r:id="rId38"/>
    <p:sldId id="378" r:id="rId39"/>
    <p:sldId id="379" r:id="rId40"/>
    <p:sldId id="380" r:id="rId41"/>
    <p:sldId id="381" r:id="rId42"/>
    <p:sldId id="408" r:id="rId43"/>
    <p:sldId id="383" r:id="rId44"/>
    <p:sldId id="407" r:id="rId45"/>
    <p:sldId id="409" r:id="rId46"/>
    <p:sldId id="410" r:id="rId47"/>
    <p:sldId id="411" r:id="rId48"/>
    <p:sldId id="412" r:id="rId49"/>
    <p:sldId id="414" r:id="rId50"/>
    <p:sldId id="415" r:id="rId51"/>
    <p:sldId id="416" r:id="rId52"/>
    <p:sldId id="413" r:id="rId53"/>
    <p:sldId id="406" r:id="rId54"/>
    <p:sldId id="403" r:id="rId55"/>
    <p:sldId id="404" r:id="rId56"/>
    <p:sldId id="405" r:id="rId57"/>
    <p:sldId id="306" r:id="rId58"/>
  </p:sldIdLst>
  <p:sldSz cx="9144000" cy="6858000" type="screen4x3"/>
  <p:notesSz cx="6797675" cy="9928225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4660"/>
  </p:normalViewPr>
  <p:slideViewPr>
    <p:cSldViewPr>
      <p:cViewPr>
        <p:scale>
          <a:sx n="70" d="100"/>
          <a:sy n="70" d="100"/>
        </p:scale>
        <p:origin x="-1302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3EE92-4949-40AD-BDFA-810EBC4F2AD1}" type="datetimeFigureOut">
              <a:rPr lang="id-ID" smtClean="0"/>
              <a:t>13/04/2015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24D30-C2E1-444E-9382-139091C155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61661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4CD0B-A904-43E6-82A0-B803C1486050}" type="datetimeFigureOut">
              <a:rPr lang="id-ID" smtClean="0"/>
              <a:t>13/04/2015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1B2EA-799A-4AAC-B779-80A0BF143E3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837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1B2EA-799A-4AAC-B779-80A0BF143E38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7772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Metode</a:t>
            </a: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A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seperti</a:t>
            </a: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A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Anda</a:t>
            </a: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lihat</a:t>
            </a: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A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bukan</a:t>
            </a: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metode</a:t>
            </a: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terbaik</a:t>
            </a: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A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membangun</a:t>
            </a: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loop </a:t>
            </a:r>
            <a:r>
              <a:rPr lang="en-A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eksekusi</a:t>
            </a: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program </a:t>
            </a:r>
            <a:r>
              <a:rPr lang="en-A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pengendalian</a:t>
            </a: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A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karena</a:t>
            </a: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terdiri</a:t>
            </a: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melompat</a:t>
            </a: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</a:t>
            </a: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titik</a:t>
            </a: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titik</a:t>
            </a: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lain.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1B2EA-799A-4AAC-B779-80A0BF143E38}" type="slidenum">
              <a:rPr lang="id-ID" smtClean="0"/>
              <a:t>48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22311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130425"/>
            <a:ext cx="7772400" cy="1470025"/>
          </a:xfrm>
        </p:spPr>
        <p:txBody>
          <a:bodyPr/>
          <a:lstStyle>
            <a:lvl1pPr algn="l">
              <a:defRPr b="1" cap="small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7772400" cy="1752600"/>
          </a:xfrm>
        </p:spPr>
        <p:txBody>
          <a:bodyPr/>
          <a:lstStyle>
            <a:lvl1pPr marL="0" indent="0" algn="l">
              <a:buNone/>
              <a:defRPr b="1" cap="small" baseline="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356350"/>
            <a:ext cx="2133600" cy="365125"/>
          </a:xfrm>
        </p:spPr>
        <p:txBody>
          <a:bodyPr/>
          <a:lstStyle/>
          <a:p>
            <a:fld id="{31B0D940-B42F-426E-9B3D-3F1F4337079E}" type="datetime1">
              <a:rPr lang="id-ID" smtClean="0"/>
              <a:t>13/04/2015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r>
              <a:rPr lang="it-IT" smtClean="0"/>
              <a:t>2014 - STIS - PTI - Ria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DE5E-3C79-4D30-9F6E-7745DEAB66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894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CFBA-629E-43C4-ACE1-1A644A6DC877}" type="datetime1">
              <a:rPr lang="id-ID" smtClean="0"/>
              <a:t>13/04/2015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2014 - STIS - PTI - Ria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DE5E-3C79-4D30-9F6E-7745DEAB66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3939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3886" y="274638"/>
            <a:ext cx="2005314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D44F3-EE71-40F1-925D-CF6BCB3D85E6}" type="datetime1">
              <a:rPr lang="id-ID" smtClean="0"/>
              <a:t>13/04/2015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2014 - STIS - PTI - Ria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DE5E-3C79-4D30-9F6E-7745DEAB66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111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924800" cy="1143000"/>
          </a:xfrm>
        </p:spPr>
        <p:txBody>
          <a:bodyPr/>
          <a:lstStyle>
            <a:lvl1pPr algn="l">
              <a:defRPr b="1" cap="small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01762"/>
            <a:ext cx="7924800" cy="4525963"/>
          </a:xfrm>
        </p:spPr>
        <p:txBody>
          <a:bodyPr/>
          <a:lstStyle>
            <a:lvl1pPr algn="l">
              <a:spcBef>
                <a:spcPts val="1200"/>
              </a:spcBef>
              <a:defRPr>
                <a:latin typeface="Gill Sans MT" panose="020B0502020104020203" pitchFamily="34" charset="0"/>
              </a:defRPr>
            </a:lvl1pPr>
            <a:lvl2pPr algn="l">
              <a:spcBef>
                <a:spcPts val="1200"/>
              </a:spcBef>
              <a:defRPr>
                <a:latin typeface="Gill Sans MT" panose="020B0502020104020203" pitchFamily="34" charset="0"/>
              </a:defRPr>
            </a:lvl2pPr>
            <a:lvl3pPr algn="l">
              <a:spcBef>
                <a:spcPts val="1200"/>
              </a:spcBef>
              <a:defRPr>
                <a:latin typeface="Gill Sans MT" panose="020B0502020104020203" pitchFamily="34" charset="0"/>
              </a:defRPr>
            </a:lvl3pPr>
            <a:lvl4pPr algn="l">
              <a:spcBef>
                <a:spcPts val="1200"/>
              </a:spcBef>
              <a:defRPr>
                <a:latin typeface="Gill Sans MT" panose="020B0502020104020203" pitchFamily="34" charset="0"/>
              </a:defRPr>
            </a:lvl4pPr>
            <a:lvl5pPr algn="l">
              <a:spcBef>
                <a:spcPts val="1200"/>
              </a:spcBef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600" y="6356350"/>
            <a:ext cx="2133600" cy="365125"/>
          </a:xfrm>
        </p:spPr>
        <p:txBody>
          <a:bodyPr/>
          <a:lstStyle/>
          <a:p>
            <a:fld id="{675482D3-D0F8-49ED-AEB3-968BEC87A6DE}" type="datetime1">
              <a:rPr lang="id-ID" smtClean="0"/>
              <a:t>13/04/2015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5200" y="6356350"/>
            <a:ext cx="2895600" cy="365125"/>
          </a:xfrm>
        </p:spPr>
        <p:txBody>
          <a:bodyPr/>
          <a:lstStyle/>
          <a:p>
            <a:r>
              <a:rPr lang="it-IT" smtClean="0"/>
              <a:t>2014 - STIS - PTI - Ria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56350"/>
            <a:ext cx="2133600" cy="365125"/>
          </a:xfrm>
        </p:spPr>
        <p:txBody>
          <a:bodyPr/>
          <a:lstStyle/>
          <a:p>
            <a:fld id="{9FEBDE5E-3C79-4D30-9F6E-7745DEAB66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3872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6900"/>
            <a:ext cx="7772400" cy="1362075"/>
          </a:xfrm>
        </p:spPr>
        <p:txBody>
          <a:bodyPr anchor="t"/>
          <a:lstStyle>
            <a:lvl1pPr algn="l">
              <a:defRPr sz="4000" b="1" cap="small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="1" cap="small" baseline="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356350"/>
            <a:ext cx="2133600" cy="365125"/>
          </a:xfrm>
        </p:spPr>
        <p:txBody>
          <a:bodyPr/>
          <a:lstStyle/>
          <a:p>
            <a:fld id="{4990AB34-B060-48BA-869A-DBC5A80D93A9}" type="datetime1">
              <a:rPr lang="id-ID" smtClean="0"/>
              <a:t>13/04/2015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r>
              <a:rPr lang="it-IT" smtClean="0"/>
              <a:t>2014 - STIS - PTI - Ria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DE5E-3C79-4D30-9F6E-7745DEAB66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7646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163"/>
            <a:ext cx="8229600" cy="1143000"/>
          </a:xfrm>
        </p:spPr>
        <p:txBody>
          <a:bodyPr/>
          <a:lstStyle>
            <a:lvl1pPr algn="l"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55725"/>
            <a:ext cx="3840480" cy="4525963"/>
          </a:xfrm>
        </p:spPr>
        <p:txBody>
          <a:bodyPr/>
          <a:lstStyle>
            <a:lvl1pPr>
              <a:defRPr sz="2800">
                <a:latin typeface="Gill Sans MT" panose="020B0502020104020203" pitchFamily="34" charset="0"/>
              </a:defRPr>
            </a:lvl1pPr>
            <a:lvl2pPr>
              <a:defRPr sz="2400">
                <a:latin typeface="Gill Sans MT" panose="020B0502020104020203" pitchFamily="34" charset="0"/>
              </a:defRPr>
            </a:lvl2pPr>
            <a:lvl3pPr>
              <a:defRPr sz="2000">
                <a:latin typeface="Gill Sans MT" panose="020B0502020104020203" pitchFamily="34" charset="0"/>
              </a:defRPr>
            </a:lvl3pPr>
            <a:lvl4pPr>
              <a:defRPr sz="1800">
                <a:latin typeface="Gill Sans MT" panose="020B0502020104020203" pitchFamily="34" charset="0"/>
              </a:defRPr>
            </a:lvl4pPr>
            <a:lvl5pPr>
              <a:defRPr sz="1800">
                <a:latin typeface="Gill Sans MT" panose="020B05020201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355725"/>
            <a:ext cx="3840480" cy="4525963"/>
          </a:xfrm>
        </p:spPr>
        <p:txBody>
          <a:bodyPr/>
          <a:lstStyle>
            <a:lvl1pPr>
              <a:defRPr sz="2800">
                <a:latin typeface="Gill Sans MT" panose="020B0502020104020203" pitchFamily="34" charset="0"/>
              </a:defRPr>
            </a:lvl1pPr>
            <a:lvl2pPr>
              <a:defRPr sz="2400">
                <a:latin typeface="Gill Sans MT" panose="020B0502020104020203" pitchFamily="34" charset="0"/>
              </a:defRPr>
            </a:lvl2pPr>
            <a:lvl3pPr>
              <a:defRPr sz="2000">
                <a:latin typeface="Gill Sans MT" panose="020B0502020104020203" pitchFamily="34" charset="0"/>
              </a:defRPr>
            </a:lvl3pPr>
            <a:lvl4pPr>
              <a:defRPr sz="1800">
                <a:latin typeface="Gill Sans MT" panose="020B0502020104020203" pitchFamily="34" charset="0"/>
              </a:defRPr>
            </a:lvl4pPr>
            <a:lvl5pPr>
              <a:defRPr sz="1800">
                <a:latin typeface="Gill Sans MT" panose="020B05020201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340475"/>
            <a:ext cx="2133600" cy="365125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16149B19-5EC2-4290-80B2-26727B431212}" type="datetime1">
              <a:rPr lang="id-ID" smtClean="0"/>
              <a:t>13/04/2015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2800" y="6340475"/>
            <a:ext cx="2895600" cy="365125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it-IT" smtClean="0"/>
              <a:t>2014 - STIS - PTI - Ria</a:t>
            </a:r>
            <a:endParaRPr lang="id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340475"/>
            <a:ext cx="2133600" cy="365125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9FEBDE5E-3C79-4D30-9F6E-7745DEAB6643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705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255" y="1535113"/>
            <a:ext cx="388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255" y="2174875"/>
            <a:ext cx="3886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1535113"/>
            <a:ext cx="388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2174875"/>
            <a:ext cx="3886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F5AA-4CC8-46BD-AF6B-16B9E065551B}" type="datetime1">
              <a:rPr lang="id-ID" smtClean="0"/>
              <a:t>13/04/2015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2014 - STIS - PTI - Ria</a:t>
            </a: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DE5E-3C79-4D30-9F6E-7745DEAB66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464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6BEE-12EE-40DF-95D0-534E4A4A97D4}" type="datetime1">
              <a:rPr lang="id-ID" smtClean="0"/>
              <a:t>13/04/2015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2014 - STIS - PTI - Ria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DE5E-3C79-4D30-9F6E-7745DEAB66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181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91E41-D95C-4E13-A5A0-89B1D4C06736}" type="datetime1">
              <a:rPr lang="id-ID" smtClean="0"/>
              <a:t>13/04/2015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2014 - STIS - PTI - Ria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DE5E-3C79-4D30-9F6E-7745DEAB66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1520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3050"/>
            <a:ext cx="28956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273050"/>
            <a:ext cx="5029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1435100"/>
            <a:ext cx="28956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C8FF-434D-460F-A75F-421577474851}" type="datetime1">
              <a:rPr lang="id-ID" smtClean="0"/>
              <a:t>13/04/2015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2014 - STIS - PTI - Ria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DE5E-3C79-4D30-9F6E-7745DEAB66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196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1C28-781A-4FEC-B37B-30A65E1FA292}" type="datetime1">
              <a:rPr lang="id-ID" smtClean="0"/>
              <a:t>13/04/2015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2014 - STIS - PTI - Ria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DE5E-3C79-4D30-9F6E-7745DEAB66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013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401762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600" y="63404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43B2B-69DA-4EEB-8B25-44B18EA1B1E7}" type="datetime1">
              <a:rPr lang="id-ID" smtClean="0"/>
              <a:t>13/04/2015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05200" y="63404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2014 - STIS - PTI - Ria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3404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BDE5E-3C79-4D30-9F6E-7745DEAB66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4193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 cap="sm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Gill Sans MT" panose="020B05020201040202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4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4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4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4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4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4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4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4" Type="http://schemas.openxmlformats.org/officeDocument/2006/relationships/notesSlide" Target="../notesSlides/notesSlide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6.xml"/><Relationship Id="rId1" Type="http://schemas.openxmlformats.org/officeDocument/2006/relationships/tags" Target="../tags/tag10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8.xml"/><Relationship Id="rId1" Type="http://schemas.openxmlformats.org/officeDocument/2006/relationships/tags" Target="../tags/tag10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0.xml"/><Relationship Id="rId1" Type="http://schemas.openxmlformats.org/officeDocument/2006/relationships/tags" Target="../tags/tag10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2.xml"/><Relationship Id="rId1" Type="http://schemas.openxmlformats.org/officeDocument/2006/relationships/tags" Target="../tags/tag11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4.xml"/><Relationship Id="rId1" Type="http://schemas.openxmlformats.org/officeDocument/2006/relationships/tags" Target="../tags/tag1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6.xml"/><Relationship Id="rId1" Type="http://schemas.openxmlformats.org/officeDocument/2006/relationships/tags" Target="../tags/tag11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8.xml"/><Relationship Id="rId1" Type="http://schemas.openxmlformats.org/officeDocument/2006/relationships/tags" Target="../tags/tag1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Pemilihan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b="0" dirty="0" smtClean="0"/>
              <a:t>(</a:t>
            </a:r>
            <a:r>
              <a:rPr lang="en-US" b="0" dirty="0" err="1" smtClean="0"/>
              <a:t>Bagian</a:t>
            </a:r>
            <a:r>
              <a:rPr lang="en-US" b="0" dirty="0" smtClean="0"/>
              <a:t> 2)</a:t>
            </a:r>
            <a:endParaRPr lang="id-ID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Pertemuan</a:t>
            </a:r>
            <a:r>
              <a:rPr lang="en-US" dirty="0" smtClean="0"/>
              <a:t> 4</a:t>
            </a:r>
          </a:p>
          <a:p>
            <a:endParaRPr lang="id-ID" cap="none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152400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small" dirty="0" err="1" smtClean="0">
                <a:solidFill>
                  <a:srgbClr val="FF0000"/>
                </a:solidFill>
                <a:latin typeface="Gill Sans MT" panose="020B0502020104020203" pitchFamily="34" charset="0"/>
              </a:rPr>
              <a:t>Algoritma</a:t>
            </a:r>
            <a:r>
              <a:rPr lang="en-US" sz="3200" b="1" cap="small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 </a:t>
            </a:r>
            <a:r>
              <a:rPr lang="en-US" sz="3200" b="1" cap="small" dirty="0" err="1" smtClean="0">
                <a:solidFill>
                  <a:srgbClr val="FF0000"/>
                </a:solidFill>
                <a:latin typeface="Gill Sans MT" panose="020B0502020104020203" pitchFamily="34" charset="0"/>
              </a:rPr>
              <a:t>dan</a:t>
            </a:r>
            <a:r>
              <a:rPr lang="en-US" sz="3200" b="1" cap="small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 </a:t>
            </a:r>
            <a:r>
              <a:rPr lang="en-US" sz="3200" b="1" cap="small" dirty="0" err="1" smtClean="0">
                <a:solidFill>
                  <a:srgbClr val="FF0000"/>
                </a:solidFill>
                <a:latin typeface="Gill Sans MT" panose="020B0502020104020203" pitchFamily="34" charset="0"/>
              </a:rPr>
              <a:t>Pemrograman</a:t>
            </a:r>
            <a:endParaRPr lang="id-ID" sz="3200" b="1" cap="small" dirty="0">
              <a:solidFill>
                <a:srgbClr val="FF000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80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228600"/>
            <a:ext cx="8229600" cy="6172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2800" dirty="0" err="1" smtClean="0"/>
              <a:t>Dengan</a:t>
            </a:r>
            <a:r>
              <a:rPr lang="en-AU" sz="2800" dirty="0" smtClean="0"/>
              <a:t> </a:t>
            </a:r>
            <a:r>
              <a:rPr lang="en-AU" sz="2800" dirty="0" err="1" smtClean="0"/>
              <a:t>struktur</a:t>
            </a:r>
            <a:r>
              <a:rPr lang="en-AU" sz="2800" dirty="0" smtClean="0"/>
              <a:t> CASE, </a:t>
            </a:r>
            <a:r>
              <a:rPr lang="en-AU" sz="2800" dirty="0" err="1" smtClean="0"/>
              <a:t>algoritma</a:t>
            </a:r>
            <a:r>
              <a:rPr lang="en-AU" sz="2800" dirty="0" smtClean="0"/>
              <a:t> </a:t>
            </a:r>
            <a:r>
              <a:rPr lang="en-AU" sz="2800" dirty="0" err="1" smtClean="0"/>
              <a:t>untuk</a:t>
            </a:r>
            <a:r>
              <a:rPr lang="en-AU" sz="2800" dirty="0" smtClean="0"/>
              <a:t> </a:t>
            </a:r>
            <a:r>
              <a:rPr lang="en-AU" sz="2800" dirty="0" err="1" smtClean="0"/>
              <a:t>masalah</a:t>
            </a:r>
            <a:r>
              <a:rPr lang="en-AU" sz="2800" dirty="0" smtClean="0"/>
              <a:t> </a:t>
            </a:r>
            <a:r>
              <a:rPr lang="en-AU" sz="2800" dirty="0" err="1" smtClean="0"/>
              <a:t>tersebut</a:t>
            </a:r>
            <a:r>
              <a:rPr lang="en-AU" sz="2800" dirty="0" smtClean="0"/>
              <a:t> </a:t>
            </a:r>
            <a:r>
              <a:rPr lang="en-AU" sz="2800" dirty="0" err="1" smtClean="0"/>
              <a:t>dapat</a:t>
            </a:r>
            <a:r>
              <a:rPr lang="en-AU" sz="2800" dirty="0" smtClean="0"/>
              <a:t> </a:t>
            </a:r>
            <a:r>
              <a:rPr lang="en-AU" sz="2800" dirty="0" err="1" smtClean="0"/>
              <a:t>dibuat</a:t>
            </a:r>
            <a:r>
              <a:rPr lang="en-AU" sz="2800" dirty="0" smtClean="0"/>
              <a:t> </a:t>
            </a:r>
            <a:r>
              <a:rPr lang="en-AU" sz="2800" dirty="0" err="1" smtClean="0"/>
              <a:t>menjadi</a:t>
            </a:r>
            <a:r>
              <a:rPr lang="en-AU" sz="2800" dirty="0" smtClean="0"/>
              <a:t> </a:t>
            </a:r>
            <a:r>
              <a:rPr lang="en-AU" sz="2800" dirty="0" err="1" smtClean="0"/>
              <a:t>lebih</a:t>
            </a:r>
            <a:r>
              <a:rPr lang="en-AU" sz="2800" dirty="0" smtClean="0"/>
              <a:t> </a:t>
            </a:r>
            <a:r>
              <a:rPr lang="en-AU" sz="2800" dirty="0" err="1" smtClean="0"/>
              <a:t>singkat</a:t>
            </a:r>
            <a:r>
              <a:rPr lang="en-AU" sz="2800" dirty="0" smtClean="0"/>
              <a:t> </a:t>
            </a:r>
            <a:r>
              <a:rPr lang="en-AU" sz="2800" dirty="0" err="1" smtClean="0"/>
              <a:t>sbb</a:t>
            </a:r>
            <a:r>
              <a:rPr lang="en-AU" sz="2800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en-AU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err="1" smtClean="0"/>
              <a:t>Algoritma</a:t>
            </a:r>
            <a:r>
              <a:rPr lang="en-AU" sz="2400" dirty="0" smtClean="0"/>
              <a:t> KATA_UNTUK_ANGKA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err="1" smtClean="0"/>
              <a:t>Deklarasi</a:t>
            </a:r>
            <a:endParaRPr lang="en-AU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/>
              <a:t> </a:t>
            </a:r>
            <a:r>
              <a:rPr lang="en-AU" sz="2400" dirty="0" smtClean="0"/>
              <a:t>  A: integer {</a:t>
            </a:r>
            <a:r>
              <a:rPr lang="en-AU" sz="2400" dirty="0" err="1" smtClean="0"/>
              <a:t>angka</a:t>
            </a:r>
            <a:r>
              <a:rPr lang="en-AU" sz="2400" dirty="0" smtClean="0"/>
              <a:t> yang </a:t>
            </a:r>
            <a:r>
              <a:rPr lang="en-AU" sz="2400" dirty="0" err="1" smtClean="0"/>
              <a:t>dibaca</a:t>
            </a:r>
            <a:r>
              <a:rPr lang="en-AU" sz="2400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err="1" smtClean="0"/>
              <a:t>Deskripsi</a:t>
            </a:r>
            <a:r>
              <a:rPr lang="en-AU" sz="2400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  Read(A)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  CASE (A)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/>
              <a:t> </a:t>
            </a:r>
            <a:r>
              <a:rPr lang="en-AU" sz="2400" dirty="0" smtClean="0"/>
              <a:t>     A=1 : write(‘</a:t>
            </a:r>
            <a:r>
              <a:rPr lang="en-AU" sz="2400" dirty="0" err="1" smtClean="0"/>
              <a:t>satu</a:t>
            </a:r>
            <a:r>
              <a:rPr lang="en-AU" sz="2400" dirty="0" smtClean="0"/>
              <a:t>’)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/>
              <a:t> </a:t>
            </a:r>
            <a:r>
              <a:rPr lang="en-AU" sz="2400" dirty="0" smtClean="0"/>
              <a:t>     A=2 : write(‘</a:t>
            </a:r>
            <a:r>
              <a:rPr lang="en-AU" sz="2400" dirty="0" err="1" smtClean="0"/>
              <a:t>dua</a:t>
            </a:r>
            <a:r>
              <a:rPr lang="en-AU" sz="2400" dirty="0" smtClean="0"/>
              <a:t>’)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/>
              <a:t> </a:t>
            </a:r>
            <a:r>
              <a:rPr lang="en-AU" sz="2400" dirty="0" smtClean="0"/>
              <a:t>     A=3 : write(‘</a:t>
            </a:r>
            <a:r>
              <a:rPr lang="en-AU" sz="2400" dirty="0" err="1" smtClean="0"/>
              <a:t>tiga</a:t>
            </a:r>
            <a:r>
              <a:rPr lang="en-AU" sz="2400" dirty="0" smtClean="0"/>
              <a:t>’)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/>
              <a:t> </a:t>
            </a:r>
            <a:r>
              <a:rPr lang="en-AU" sz="2400" dirty="0" smtClean="0"/>
              <a:t>     A=4 : write(‘</a:t>
            </a:r>
            <a:r>
              <a:rPr lang="en-AU" sz="2400" dirty="0" err="1" smtClean="0"/>
              <a:t>empat</a:t>
            </a:r>
            <a:r>
              <a:rPr lang="en-AU" sz="2400" dirty="0" smtClean="0"/>
              <a:t>’)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/>
              <a:t> </a:t>
            </a:r>
            <a:r>
              <a:rPr lang="en-AU" sz="2400" dirty="0" smtClean="0"/>
              <a:t>     otherwise write(‘</a:t>
            </a:r>
            <a:r>
              <a:rPr lang="en-AU" sz="2400" dirty="0" err="1" smtClean="0"/>
              <a:t>angka</a:t>
            </a:r>
            <a:r>
              <a:rPr lang="en-AU" sz="2400" dirty="0" smtClean="0"/>
              <a:t> yang </a:t>
            </a:r>
            <a:r>
              <a:rPr lang="en-AU" sz="2400" dirty="0" err="1" smtClean="0"/>
              <a:t>dimasukkan</a:t>
            </a:r>
            <a:r>
              <a:rPr lang="en-AU" sz="2400" dirty="0" smtClean="0"/>
              <a:t> </a:t>
            </a:r>
            <a:r>
              <a:rPr lang="en-AU" sz="2400" dirty="0" err="1" smtClean="0"/>
              <a:t>salah</a:t>
            </a:r>
            <a:r>
              <a:rPr lang="en-AU" sz="2400" dirty="0" smtClean="0"/>
              <a:t>’)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   </a:t>
            </a:r>
            <a:r>
              <a:rPr lang="en-AU" sz="2400" dirty="0" err="1" smtClean="0"/>
              <a:t>endcase</a:t>
            </a:r>
            <a:r>
              <a:rPr lang="en-AU" sz="2400" dirty="0" smtClean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5996626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0" y="152400"/>
            <a:ext cx="8991600" cy="6172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2400" b="1" dirty="0" err="1" smtClean="0"/>
              <a:t>Perbedaan</a:t>
            </a:r>
            <a:r>
              <a:rPr lang="en-AU" sz="2400" b="1" dirty="0" smtClean="0"/>
              <a:t> IF-Then-Else </a:t>
            </a:r>
            <a:r>
              <a:rPr lang="en-AU" sz="2400" b="1" dirty="0" err="1" smtClean="0"/>
              <a:t>lebih</a:t>
            </a:r>
            <a:r>
              <a:rPr lang="en-AU" sz="2400" b="1" dirty="0" smtClean="0"/>
              <a:t> </a:t>
            </a:r>
            <a:r>
              <a:rPr lang="en-AU" sz="2400" b="1" dirty="0" err="1" smtClean="0"/>
              <a:t>dari</a:t>
            </a:r>
            <a:r>
              <a:rPr lang="en-AU" sz="2400" b="1" dirty="0" smtClean="0"/>
              <a:t> </a:t>
            </a:r>
            <a:r>
              <a:rPr lang="en-AU" sz="2400" b="1" dirty="0" err="1" smtClean="0"/>
              <a:t>dua</a:t>
            </a:r>
            <a:r>
              <a:rPr lang="en-AU" sz="2400" b="1" dirty="0" smtClean="0"/>
              <a:t> </a:t>
            </a:r>
            <a:r>
              <a:rPr lang="en-AU" sz="2400" b="1" dirty="0" err="1" smtClean="0"/>
              <a:t>kasus</a:t>
            </a:r>
            <a:r>
              <a:rPr lang="en-AU" sz="2400" b="1" dirty="0" smtClean="0"/>
              <a:t> </a:t>
            </a:r>
            <a:r>
              <a:rPr lang="en-AU" sz="2400" b="1" dirty="0" err="1" smtClean="0"/>
              <a:t>dengan</a:t>
            </a:r>
            <a:r>
              <a:rPr lang="en-AU" sz="2400" b="1" dirty="0" smtClean="0"/>
              <a:t> CASE</a:t>
            </a:r>
          </a:p>
          <a:p>
            <a:pPr marL="0" indent="0">
              <a:spcBef>
                <a:spcPts val="0"/>
              </a:spcBef>
              <a:buNone/>
            </a:pPr>
            <a:endParaRPr lang="en-AU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IF-Then-Else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err="1" smtClean="0"/>
              <a:t>Algoritma</a:t>
            </a:r>
            <a:r>
              <a:rPr lang="en-AU" sz="2000" dirty="0" smtClean="0"/>
              <a:t> WUJUD_AIR {</a:t>
            </a:r>
            <a:r>
              <a:rPr lang="en-AU" sz="2000" dirty="0" err="1" smtClean="0"/>
              <a:t>wujud</a:t>
            </a:r>
            <a:r>
              <a:rPr lang="en-AU" sz="2000" dirty="0" smtClean="0"/>
              <a:t> </a:t>
            </a:r>
            <a:r>
              <a:rPr lang="en-AU" sz="2000" dirty="0" err="1" smtClean="0"/>
              <a:t>cair</a:t>
            </a:r>
            <a:r>
              <a:rPr lang="en-AU" sz="2000" dirty="0" smtClean="0"/>
              <a:t>: </a:t>
            </a:r>
            <a:r>
              <a:rPr lang="en-AU" sz="2000" dirty="0" err="1" smtClean="0"/>
              <a:t>padat</a:t>
            </a:r>
            <a:r>
              <a:rPr lang="en-AU" sz="2000" dirty="0" smtClean="0"/>
              <a:t>, </a:t>
            </a:r>
            <a:r>
              <a:rPr lang="en-AU" sz="2000" dirty="0" err="1" smtClean="0"/>
              <a:t>cair</a:t>
            </a:r>
            <a:r>
              <a:rPr lang="en-AU" sz="2000" dirty="0" smtClean="0"/>
              <a:t>, </a:t>
            </a:r>
            <a:r>
              <a:rPr lang="en-AU" sz="2000" dirty="0" err="1" smtClean="0"/>
              <a:t>uap</a:t>
            </a:r>
            <a:r>
              <a:rPr lang="en-AU" sz="2000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err="1" smtClean="0"/>
              <a:t>Deklarasi</a:t>
            </a:r>
            <a:endParaRPr lang="en-A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 T: real {</a:t>
            </a:r>
            <a:r>
              <a:rPr lang="en-AU" sz="2000" dirty="0" err="1" smtClean="0"/>
              <a:t>suhu</a:t>
            </a:r>
            <a:r>
              <a:rPr lang="en-AU" sz="2000" dirty="0" smtClean="0"/>
              <a:t> air </a:t>
            </a:r>
            <a:r>
              <a:rPr lang="en-AU" sz="2000" dirty="0" err="1" smtClean="0"/>
              <a:t>dalam</a:t>
            </a:r>
            <a:r>
              <a:rPr lang="en-AU" sz="2000" dirty="0" smtClean="0"/>
              <a:t> </a:t>
            </a:r>
            <a:r>
              <a:rPr lang="en-AU" sz="2000" baseline="30000" dirty="0" smtClean="0"/>
              <a:t>0</a:t>
            </a:r>
            <a:r>
              <a:rPr lang="en-AU" sz="2000" dirty="0" smtClean="0"/>
              <a:t>C}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 W: string  {</a:t>
            </a:r>
            <a:r>
              <a:rPr lang="en-AU" sz="2000" dirty="0" err="1" smtClean="0"/>
              <a:t>wujud</a:t>
            </a:r>
            <a:r>
              <a:rPr lang="en-AU" sz="2000" dirty="0" smtClean="0"/>
              <a:t> air}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err="1" smtClean="0"/>
              <a:t>Deskripsi</a:t>
            </a:r>
            <a:r>
              <a:rPr lang="en-AU" sz="2000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  Read(T)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  if T ≤ 0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   W </a:t>
            </a:r>
            <a:r>
              <a:rPr lang="en-AU" sz="2000" dirty="0" smtClean="0">
                <a:sym typeface="Symbol"/>
              </a:rPr>
              <a:t> ‘</a:t>
            </a:r>
            <a:r>
              <a:rPr lang="en-AU" sz="2000" dirty="0" err="1" smtClean="0">
                <a:sym typeface="Symbol"/>
              </a:rPr>
              <a:t>padat</a:t>
            </a:r>
            <a:r>
              <a:rPr lang="en-AU" sz="2000" dirty="0" smtClean="0">
                <a:sym typeface="Symbol"/>
              </a:rPr>
              <a:t>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>
                <a:sym typeface="Symbol"/>
              </a:rPr>
              <a:t> </a:t>
            </a:r>
            <a:r>
              <a:rPr lang="en-AU" sz="2000" dirty="0" smtClean="0">
                <a:sym typeface="Symbol"/>
              </a:rPr>
              <a:t>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>
                <a:sym typeface="Symbol"/>
              </a:rPr>
              <a:t> </a:t>
            </a:r>
            <a:r>
              <a:rPr lang="en-AU" sz="2000" dirty="0" smtClean="0">
                <a:sym typeface="Symbol"/>
              </a:rPr>
              <a:t>     if T &gt; 0 and T &lt; 100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>
                <a:sym typeface="Symbol"/>
              </a:rPr>
              <a:t>	</a:t>
            </a:r>
            <a:r>
              <a:rPr lang="en-AU" sz="2000" dirty="0" smtClean="0">
                <a:sym typeface="Symbol"/>
              </a:rPr>
              <a:t>   W  ‘</a:t>
            </a:r>
            <a:r>
              <a:rPr lang="en-AU" sz="2000" dirty="0" err="1" smtClean="0">
                <a:sym typeface="Symbol"/>
              </a:rPr>
              <a:t>cair</a:t>
            </a:r>
            <a:r>
              <a:rPr lang="en-AU" sz="2000" dirty="0" smtClean="0">
                <a:sym typeface="Symbol"/>
              </a:rPr>
              <a:t>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>
                <a:sym typeface="Symbol"/>
              </a:rPr>
              <a:t> </a:t>
            </a:r>
            <a:r>
              <a:rPr lang="en-AU" sz="2000" dirty="0" smtClean="0">
                <a:sym typeface="Symbol"/>
              </a:rPr>
              <a:t>   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>
                <a:sym typeface="Symbol"/>
              </a:rPr>
              <a:t>	</a:t>
            </a:r>
            <a:r>
              <a:rPr lang="en-AU" sz="2000" dirty="0" smtClean="0">
                <a:sym typeface="Symbol"/>
              </a:rPr>
              <a:t>   W  ‘</a:t>
            </a:r>
            <a:r>
              <a:rPr lang="en-AU" sz="2000" dirty="0" err="1" smtClean="0">
                <a:sym typeface="Symbol"/>
              </a:rPr>
              <a:t>uap</a:t>
            </a:r>
            <a:r>
              <a:rPr lang="en-AU" sz="2000" dirty="0" smtClean="0">
                <a:sym typeface="Symbol"/>
              </a:rPr>
              <a:t>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>
                <a:sym typeface="Symbol"/>
              </a:rPr>
              <a:t> </a:t>
            </a:r>
            <a:r>
              <a:rPr lang="en-AU" sz="2000" dirty="0" smtClean="0">
                <a:sym typeface="Symbol"/>
              </a:rPr>
              <a:t>     </a:t>
            </a:r>
            <a:r>
              <a:rPr lang="en-AU" sz="2000" dirty="0" err="1" smtClean="0">
                <a:sym typeface="Symbol"/>
              </a:rPr>
              <a:t>endif</a:t>
            </a:r>
            <a:endParaRPr lang="en-AU" sz="2000" dirty="0" smtClean="0"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>
                <a:sym typeface="Symbol"/>
              </a:rPr>
              <a:t> </a:t>
            </a:r>
            <a:r>
              <a:rPr lang="en-AU" sz="2000" dirty="0" smtClean="0">
                <a:sym typeface="Symbol"/>
              </a:rPr>
              <a:t>  </a:t>
            </a:r>
            <a:r>
              <a:rPr lang="en-AU" sz="2000" dirty="0" err="1" smtClean="0">
                <a:sym typeface="Symbol"/>
              </a:rPr>
              <a:t>endif</a:t>
            </a:r>
            <a:r>
              <a:rPr lang="en-AU" sz="2000" dirty="0" smtClean="0">
                <a:sym typeface="Symbol"/>
              </a:rPr>
              <a:t> </a:t>
            </a:r>
            <a:r>
              <a:rPr lang="en-AU" sz="2000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   write(W)</a:t>
            </a:r>
            <a:r>
              <a:rPr lang="en-AU" sz="2400" dirty="0" smtClean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7103198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0" y="152400"/>
            <a:ext cx="8991600" cy="6172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2400" b="1" dirty="0" err="1" smtClean="0"/>
              <a:t>Perbedaan</a:t>
            </a:r>
            <a:r>
              <a:rPr lang="en-AU" sz="2400" b="1" dirty="0" smtClean="0"/>
              <a:t> IF-Then-Else </a:t>
            </a:r>
            <a:r>
              <a:rPr lang="en-AU" sz="2400" b="1" dirty="0" err="1" smtClean="0"/>
              <a:t>lebih</a:t>
            </a:r>
            <a:r>
              <a:rPr lang="en-AU" sz="2400" b="1" dirty="0" smtClean="0"/>
              <a:t> </a:t>
            </a:r>
            <a:r>
              <a:rPr lang="en-AU" sz="2400" b="1" dirty="0" err="1" smtClean="0"/>
              <a:t>dari</a:t>
            </a:r>
            <a:r>
              <a:rPr lang="en-AU" sz="2400" b="1" dirty="0" smtClean="0"/>
              <a:t> </a:t>
            </a:r>
            <a:r>
              <a:rPr lang="en-AU" sz="2400" b="1" dirty="0" err="1" smtClean="0"/>
              <a:t>dua</a:t>
            </a:r>
            <a:r>
              <a:rPr lang="en-AU" sz="2400" b="1" dirty="0" smtClean="0"/>
              <a:t> </a:t>
            </a:r>
            <a:r>
              <a:rPr lang="en-AU" sz="2400" b="1" dirty="0" err="1" smtClean="0"/>
              <a:t>kasus</a:t>
            </a:r>
            <a:r>
              <a:rPr lang="en-AU" sz="2400" b="1" dirty="0" smtClean="0"/>
              <a:t> </a:t>
            </a:r>
            <a:r>
              <a:rPr lang="en-AU" sz="2400" b="1" dirty="0" err="1" smtClean="0"/>
              <a:t>dengan</a:t>
            </a:r>
            <a:r>
              <a:rPr lang="en-AU" sz="2400" b="1" dirty="0" smtClean="0"/>
              <a:t> CASE</a:t>
            </a:r>
          </a:p>
          <a:p>
            <a:pPr marL="0" indent="0">
              <a:spcBef>
                <a:spcPts val="0"/>
              </a:spcBef>
              <a:buNone/>
            </a:pPr>
            <a:endParaRPr lang="en-AU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err="1" smtClean="0"/>
              <a:t>Algoritma</a:t>
            </a:r>
            <a:r>
              <a:rPr lang="en-AU" sz="2400" dirty="0" smtClean="0"/>
              <a:t> WUJUD_AIR {</a:t>
            </a:r>
            <a:r>
              <a:rPr lang="en-AU" sz="2400" dirty="0" err="1" smtClean="0"/>
              <a:t>wujud</a:t>
            </a:r>
            <a:r>
              <a:rPr lang="en-AU" sz="2400" dirty="0" smtClean="0"/>
              <a:t> </a:t>
            </a:r>
            <a:r>
              <a:rPr lang="en-AU" sz="2400" dirty="0" err="1" smtClean="0"/>
              <a:t>cair</a:t>
            </a:r>
            <a:r>
              <a:rPr lang="en-AU" sz="2400" dirty="0" smtClean="0"/>
              <a:t>: </a:t>
            </a:r>
            <a:r>
              <a:rPr lang="en-AU" sz="2400" dirty="0" err="1" smtClean="0"/>
              <a:t>padat</a:t>
            </a:r>
            <a:r>
              <a:rPr lang="en-AU" sz="2400" dirty="0" smtClean="0"/>
              <a:t>, </a:t>
            </a:r>
            <a:r>
              <a:rPr lang="en-AU" sz="2400" dirty="0" err="1" smtClean="0"/>
              <a:t>cair</a:t>
            </a:r>
            <a:r>
              <a:rPr lang="en-AU" sz="2400" dirty="0" smtClean="0"/>
              <a:t>, </a:t>
            </a:r>
            <a:r>
              <a:rPr lang="en-AU" sz="2400" dirty="0" err="1" smtClean="0"/>
              <a:t>uap</a:t>
            </a:r>
            <a:r>
              <a:rPr lang="en-AU" sz="2400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err="1" smtClean="0"/>
              <a:t>Deklarasi</a:t>
            </a:r>
            <a:endParaRPr lang="en-AU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/>
              <a:t> </a:t>
            </a:r>
            <a:r>
              <a:rPr lang="en-AU" sz="2400" dirty="0" smtClean="0"/>
              <a:t>  T: real {</a:t>
            </a:r>
            <a:r>
              <a:rPr lang="en-AU" sz="2400" dirty="0" err="1" smtClean="0"/>
              <a:t>suhu</a:t>
            </a:r>
            <a:r>
              <a:rPr lang="en-AU" sz="2400" dirty="0" smtClean="0"/>
              <a:t> air </a:t>
            </a:r>
            <a:r>
              <a:rPr lang="en-AU" sz="2400" dirty="0" err="1" smtClean="0"/>
              <a:t>dalam</a:t>
            </a:r>
            <a:r>
              <a:rPr lang="en-AU" sz="2400" dirty="0" smtClean="0"/>
              <a:t> </a:t>
            </a:r>
            <a:r>
              <a:rPr lang="en-AU" sz="2400" baseline="30000" dirty="0" smtClean="0"/>
              <a:t>0</a:t>
            </a:r>
            <a:r>
              <a:rPr lang="en-AU" sz="2400" dirty="0" smtClean="0"/>
              <a:t>C}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/>
              <a:t> </a:t>
            </a:r>
            <a:r>
              <a:rPr lang="en-AU" sz="2400" dirty="0" smtClean="0"/>
              <a:t>  W: string  {</a:t>
            </a:r>
            <a:r>
              <a:rPr lang="en-AU" sz="2400" dirty="0" err="1" smtClean="0"/>
              <a:t>wujud</a:t>
            </a:r>
            <a:r>
              <a:rPr lang="en-AU" sz="2400" dirty="0" smtClean="0"/>
              <a:t> air}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err="1" smtClean="0"/>
              <a:t>Deskripsi</a:t>
            </a:r>
            <a:r>
              <a:rPr lang="en-AU" sz="2400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  Read(T)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  case(T)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      T ≤ 0 	:  W </a:t>
            </a:r>
            <a:r>
              <a:rPr lang="en-AU" sz="2400" dirty="0" smtClean="0">
                <a:sym typeface="Symbol"/>
              </a:rPr>
              <a:t> ‘</a:t>
            </a:r>
            <a:r>
              <a:rPr lang="en-AU" sz="2400" dirty="0" err="1" smtClean="0">
                <a:sym typeface="Symbol"/>
              </a:rPr>
              <a:t>padat</a:t>
            </a:r>
            <a:r>
              <a:rPr lang="en-AU" sz="2400" dirty="0" smtClean="0">
                <a:sym typeface="Symbol"/>
              </a:rPr>
              <a:t>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>
                <a:sym typeface="Symbol"/>
              </a:rPr>
              <a:t>      0 &lt; T &lt; 100   :  W  ‘</a:t>
            </a:r>
            <a:r>
              <a:rPr lang="en-AU" sz="2400" dirty="0" err="1" smtClean="0">
                <a:sym typeface="Symbol"/>
              </a:rPr>
              <a:t>cair</a:t>
            </a:r>
            <a:r>
              <a:rPr lang="en-AU" sz="2400" dirty="0" smtClean="0">
                <a:sym typeface="Symbol"/>
              </a:rPr>
              <a:t>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>
                <a:sym typeface="Symbol"/>
              </a:rPr>
              <a:t> </a:t>
            </a:r>
            <a:r>
              <a:rPr lang="en-AU" sz="2400" dirty="0" smtClean="0">
                <a:sym typeface="Symbol"/>
              </a:rPr>
              <a:t>     otherwise</a:t>
            </a:r>
            <a:r>
              <a:rPr lang="en-AU" sz="2400" dirty="0">
                <a:sym typeface="Symbol"/>
              </a:rPr>
              <a:t>	</a:t>
            </a:r>
            <a:r>
              <a:rPr lang="en-AU" sz="2400" dirty="0" smtClean="0">
                <a:sym typeface="Symbol"/>
              </a:rPr>
              <a:t>:  W  ‘</a:t>
            </a:r>
            <a:r>
              <a:rPr lang="en-AU" sz="2400" dirty="0" err="1" smtClean="0">
                <a:sym typeface="Symbol"/>
              </a:rPr>
              <a:t>uap</a:t>
            </a:r>
            <a:r>
              <a:rPr lang="en-AU" sz="2400" dirty="0" smtClean="0">
                <a:sym typeface="Symbol"/>
              </a:rPr>
              <a:t>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>
                <a:sym typeface="Symbol"/>
              </a:rPr>
              <a:t>   </a:t>
            </a:r>
            <a:r>
              <a:rPr lang="en-AU" sz="2400" dirty="0" err="1" smtClean="0">
                <a:sym typeface="Symbol"/>
              </a:rPr>
              <a:t>endcase</a:t>
            </a:r>
            <a:r>
              <a:rPr lang="en-AU" sz="2400" dirty="0" smtClean="0">
                <a:sym typeface="Symbol"/>
              </a:rPr>
              <a:t> </a:t>
            </a:r>
            <a:r>
              <a:rPr lang="en-AU" sz="2400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   write(W)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8696921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0" y="152400"/>
            <a:ext cx="8991600" cy="6705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 smtClean="0"/>
              <a:t>Contoh</a:t>
            </a:r>
            <a:r>
              <a:rPr lang="en-US" sz="2400" dirty="0" smtClean="0"/>
              <a:t> </a:t>
            </a:r>
            <a:r>
              <a:rPr lang="en-US" sz="2400" dirty="0"/>
              <a:t>program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CASE OF: 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/>
              <a:t>: char ; </a:t>
            </a:r>
          </a:p>
          <a:p>
            <a:pPr marL="0" indent="0">
              <a:buNone/>
            </a:pPr>
            <a:r>
              <a:rPr lang="en-US" sz="2400" dirty="0"/>
              <a:t>Begin </a:t>
            </a:r>
          </a:p>
          <a:p>
            <a:pPr marL="0" indent="0">
              <a:buNone/>
            </a:pPr>
            <a:r>
              <a:rPr lang="en-US" sz="2400" dirty="0" smtClean="0"/>
              <a:t>     Write </a:t>
            </a:r>
            <a:r>
              <a:rPr lang="en-US" sz="2400" dirty="0"/>
              <a:t>(‘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 yang </a:t>
            </a:r>
            <a:r>
              <a:rPr lang="en-US" sz="2400" dirty="0" err="1"/>
              <a:t>didapat</a:t>
            </a:r>
            <a:r>
              <a:rPr lang="en-US" sz="2400" dirty="0"/>
              <a:t> ?’); </a:t>
            </a:r>
            <a:r>
              <a:rPr lang="en-US" sz="2400" dirty="0" err="1"/>
              <a:t>readln</a:t>
            </a:r>
            <a:r>
              <a:rPr lang="en-US" sz="2400" dirty="0"/>
              <a:t> (</a:t>
            </a:r>
            <a:r>
              <a:rPr lang="en-US" sz="2400" dirty="0" err="1"/>
              <a:t>Nilai</a:t>
            </a:r>
            <a:r>
              <a:rPr lang="en-US" sz="2400" dirty="0"/>
              <a:t>); </a:t>
            </a:r>
          </a:p>
          <a:p>
            <a:pPr marL="0" indent="0">
              <a:buNone/>
            </a:pPr>
            <a:r>
              <a:rPr lang="en-US" sz="2400" dirty="0" smtClean="0"/>
              <a:t>     Case </a:t>
            </a:r>
            <a:r>
              <a:rPr lang="en-US" sz="2400" dirty="0" err="1"/>
              <a:t>Nilai</a:t>
            </a:r>
            <a:r>
              <a:rPr lang="en-US" sz="2400" dirty="0"/>
              <a:t> of </a:t>
            </a:r>
          </a:p>
          <a:p>
            <a:pPr marL="0" indent="0">
              <a:buNone/>
            </a:pPr>
            <a:r>
              <a:rPr lang="en-US" sz="2400" dirty="0" smtClean="0"/>
              <a:t>              ‘</a:t>
            </a:r>
            <a:r>
              <a:rPr lang="en-US" sz="2400" dirty="0"/>
              <a:t>A’ : </a:t>
            </a:r>
            <a:r>
              <a:rPr lang="en-US" sz="2400" dirty="0" err="1"/>
              <a:t>writeln</a:t>
            </a:r>
            <a:r>
              <a:rPr lang="en-US" sz="2400" dirty="0"/>
              <a:t> (‘</a:t>
            </a:r>
            <a:r>
              <a:rPr lang="en-US" sz="2400" dirty="0" err="1"/>
              <a:t>Sangat</a:t>
            </a:r>
            <a:r>
              <a:rPr lang="en-US" sz="2400" dirty="0"/>
              <a:t> </a:t>
            </a:r>
            <a:r>
              <a:rPr lang="en-US" sz="2400" dirty="0" err="1"/>
              <a:t>baik</a:t>
            </a:r>
            <a:r>
              <a:rPr lang="en-US" sz="2400" dirty="0"/>
              <a:t>’) ; </a:t>
            </a:r>
          </a:p>
          <a:p>
            <a:pPr marL="0" indent="0">
              <a:buNone/>
            </a:pPr>
            <a:r>
              <a:rPr lang="en-US" sz="2400" dirty="0" smtClean="0"/>
              <a:t>              ‘</a:t>
            </a:r>
            <a:r>
              <a:rPr lang="en-US" sz="2400" dirty="0"/>
              <a:t>B’ : </a:t>
            </a:r>
            <a:r>
              <a:rPr lang="en-US" sz="2400" dirty="0" err="1"/>
              <a:t>writeln</a:t>
            </a:r>
            <a:r>
              <a:rPr lang="en-US" sz="2400" dirty="0"/>
              <a:t> (‘</a:t>
            </a:r>
            <a:r>
              <a:rPr lang="en-US" sz="2400" dirty="0" err="1"/>
              <a:t>baik</a:t>
            </a:r>
            <a:r>
              <a:rPr lang="en-US" sz="2400" dirty="0"/>
              <a:t>’) ; </a:t>
            </a:r>
          </a:p>
          <a:p>
            <a:pPr marL="0" indent="0">
              <a:buNone/>
            </a:pPr>
            <a:r>
              <a:rPr lang="en-US" sz="2400" dirty="0" smtClean="0"/>
              <a:t>              ‘</a:t>
            </a:r>
            <a:r>
              <a:rPr lang="en-US" sz="2400" dirty="0"/>
              <a:t>C’ : </a:t>
            </a:r>
            <a:r>
              <a:rPr lang="en-US" sz="2400" dirty="0" err="1"/>
              <a:t>writeln</a:t>
            </a:r>
            <a:r>
              <a:rPr lang="en-US" sz="2400" dirty="0"/>
              <a:t> (‘</a:t>
            </a:r>
            <a:r>
              <a:rPr lang="en-US" sz="2400" dirty="0" err="1"/>
              <a:t>Cukup</a:t>
            </a:r>
            <a:r>
              <a:rPr lang="en-US" sz="2400" dirty="0"/>
              <a:t>’) ; </a:t>
            </a:r>
          </a:p>
          <a:p>
            <a:pPr marL="0" indent="0">
              <a:buNone/>
            </a:pPr>
            <a:r>
              <a:rPr lang="en-US" sz="2400" dirty="0" smtClean="0"/>
              <a:t>              ‘</a:t>
            </a:r>
            <a:r>
              <a:rPr lang="en-US" sz="2400" dirty="0"/>
              <a:t>D’ : </a:t>
            </a:r>
            <a:r>
              <a:rPr lang="en-US" sz="2400" dirty="0" err="1"/>
              <a:t>writeln</a:t>
            </a:r>
            <a:r>
              <a:rPr lang="en-US" sz="2400" dirty="0"/>
              <a:t> (‘</a:t>
            </a:r>
            <a:r>
              <a:rPr lang="en-US" sz="2400" dirty="0" err="1"/>
              <a:t>Kurang</a:t>
            </a:r>
            <a:r>
              <a:rPr lang="en-US" sz="2400" dirty="0"/>
              <a:t>’) ; </a:t>
            </a:r>
          </a:p>
          <a:p>
            <a:pPr marL="0" indent="0">
              <a:buNone/>
            </a:pPr>
            <a:r>
              <a:rPr lang="en-US" sz="2400" dirty="0" smtClean="0"/>
              <a:t>              ‘</a:t>
            </a:r>
            <a:r>
              <a:rPr lang="en-US" sz="2400" dirty="0"/>
              <a:t>E’ : </a:t>
            </a:r>
            <a:r>
              <a:rPr lang="en-US" sz="2400" dirty="0" err="1"/>
              <a:t>writeln</a:t>
            </a:r>
            <a:r>
              <a:rPr lang="en-US" sz="2400" dirty="0"/>
              <a:t> (‘</a:t>
            </a:r>
            <a:r>
              <a:rPr lang="en-US" sz="2400" dirty="0" err="1"/>
              <a:t>Gagal</a:t>
            </a:r>
            <a:r>
              <a:rPr lang="en-US" sz="2400" dirty="0"/>
              <a:t>’) ; </a:t>
            </a:r>
          </a:p>
          <a:p>
            <a:pPr marL="0" indent="0">
              <a:buNone/>
            </a:pPr>
            <a:r>
              <a:rPr lang="en-US" sz="2400" dirty="0" smtClean="0"/>
              <a:t>      End </a:t>
            </a:r>
            <a:r>
              <a:rPr lang="en-US" sz="2400" dirty="0"/>
              <a:t>; </a:t>
            </a:r>
          </a:p>
          <a:p>
            <a:pPr marL="0" indent="0">
              <a:buNone/>
            </a:pPr>
            <a:r>
              <a:rPr lang="en-US" sz="2400" dirty="0"/>
              <a:t>End. </a:t>
            </a:r>
            <a:r>
              <a:rPr lang="en-AU" sz="2400" dirty="0" smtClean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5404861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0" y="152400"/>
            <a:ext cx="8991600" cy="6705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 smtClean="0"/>
              <a:t>Contoh</a:t>
            </a:r>
            <a:r>
              <a:rPr lang="en-US" sz="2400" dirty="0" smtClean="0"/>
              <a:t> </a:t>
            </a:r>
            <a:r>
              <a:rPr lang="en-US" sz="2400" dirty="0"/>
              <a:t>program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CASE OF ELSE 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Uses </a:t>
            </a:r>
            <a:r>
              <a:rPr lang="en-US" sz="2400" dirty="0" err="1"/>
              <a:t>Crt</a:t>
            </a:r>
            <a:r>
              <a:rPr lang="en-US" sz="2400" dirty="0"/>
              <a:t> ; </a:t>
            </a:r>
          </a:p>
          <a:p>
            <a:pPr marL="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Pilihan</a:t>
            </a:r>
            <a:r>
              <a:rPr lang="en-US" sz="2400" dirty="0" smtClean="0"/>
              <a:t> </a:t>
            </a:r>
            <a:r>
              <a:rPr lang="en-US" sz="2400" dirty="0"/>
              <a:t>: byte ; </a:t>
            </a:r>
          </a:p>
          <a:p>
            <a:pPr marL="0" indent="0">
              <a:buNone/>
            </a:pPr>
            <a:r>
              <a:rPr lang="pt-BR" sz="2400" dirty="0" smtClean="0"/>
              <a:t>    R</a:t>
            </a:r>
            <a:r>
              <a:rPr lang="pt-BR" sz="2400" dirty="0"/>
              <a:t>, L, T, Luas : real ; </a:t>
            </a:r>
          </a:p>
          <a:p>
            <a:pPr marL="0" indent="0">
              <a:buNone/>
            </a:pPr>
            <a:r>
              <a:rPr lang="en-US" sz="2400" dirty="0"/>
              <a:t>Begin 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Clrscr</a:t>
            </a:r>
            <a:r>
              <a:rPr lang="en-US" sz="2400" dirty="0" smtClean="0"/>
              <a:t> </a:t>
            </a:r>
            <a:r>
              <a:rPr lang="en-US" sz="2400" dirty="0"/>
              <a:t>; 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GotoXY</a:t>
            </a:r>
            <a:r>
              <a:rPr lang="en-US" sz="2400" dirty="0" smtClean="0"/>
              <a:t> </a:t>
            </a:r>
            <a:r>
              <a:rPr lang="en-US" sz="2400" dirty="0"/>
              <a:t>(10,2) ; </a:t>
            </a:r>
            <a:r>
              <a:rPr lang="en-US" sz="2400" dirty="0" err="1"/>
              <a:t>writeln</a:t>
            </a:r>
            <a:r>
              <a:rPr lang="en-US" sz="2400" dirty="0"/>
              <a:t> (‘</a:t>
            </a:r>
            <a:r>
              <a:rPr lang="en-US" sz="2400" dirty="0" err="1"/>
              <a:t>Pilihan</a:t>
            </a:r>
            <a:r>
              <a:rPr lang="en-US" sz="2400" dirty="0"/>
              <a:t>’ ); 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GotoXY</a:t>
            </a:r>
            <a:r>
              <a:rPr lang="en-US" sz="2400" dirty="0" smtClean="0"/>
              <a:t> </a:t>
            </a:r>
            <a:r>
              <a:rPr lang="en-US" sz="2400" dirty="0"/>
              <a:t>(10,4) ; </a:t>
            </a:r>
            <a:r>
              <a:rPr lang="en-US" sz="2400" dirty="0" err="1"/>
              <a:t>writeln</a:t>
            </a:r>
            <a:r>
              <a:rPr lang="en-US" sz="2400" dirty="0"/>
              <a:t> (‘1. </a:t>
            </a:r>
            <a:r>
              <a:rPr lang="en-US" sz="2400" dirty="0" err="1"/>
              <a:t>Menghitung</a:t>
            </a:r>
            <a:r>
              <a:rPr lang="en-US" sz="2400" dirty="0"/>
              <a:t> Luas </a:t>
            </a:r>
            <a:r>
              <a:rPr lang="en-US" sz="2400" dirty="0" err="1"/>
              <a:t>Lingkaran</a:t>
            </a:r>
            <a:r>
              <a:rPr lang="en-US" sz="2400" dirty="0"/>
              <a:t>’ ); 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GotoXY</a:t>
            </a:r>
            <a:r>
              <a:rPr lang="en-US" sz="2400" dirty="0" smtClean="0"/>
              <a:t> </a:t>
            </a:r>
            <a:r>
              <a:rPr lang="en-US" sz="2400" dirty="0"/>
              <a:t>(10,6) ; </a:t>
            </a:r>
            <a:r>
              <a:rPr lang="en-US" sz="2400" dirty="0" err="1"/>
              <a:t>writeln</a:t>
            </a:r>
            <a:r>
              <a:rPr lang="en-US" sz="2400" dirty="0"/>
              <a:t> (‘2. </a:t>
            </a:r>
            <a:r>
              <a:rPr lang="en-US" sz="2400" dirty="0" err="1"/>
              <a:t>Menghitung</a:t>
            </a:r>
            <a:r>
              <a:rPr lang="en-US" sz="2400" dirty="0"/>
              <a:t> Luas </a:t>
            </a:r>
            <a:r>
              <a:rPr lang="en-US" sz="2400" dirty="0" err="1"/>
              <a:t>Segitiga</a:t>
            </a:r>
            <a:r>
              <a:rPr lang="en-US" sz="2400" dirty="0"/>
              <a:t>’ ); 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GotoXY</a:t>
            </a:r>
            <a:r>
              <a:rPr lang="en-US" sz="2400" dirty="0" smtClean="0"/>
              <a:t> </a:t>
            </a:r>
            <a:r>
              <a:rPr lang="en-US" sz="2400" dirty="0"/>
              <a:t>(10,8) ; </a:t>
            </a:r>
            <a:r>
              <a:rPr lang="en-US" sz="2400" dirty="0" err="1"/>
              <a:t>writeln</a:t>
            </a:r>
            <a:r>
              <a:rPr lang="en-US" sz="2400" dirty="0"/>
              <a:t> (‘3. </a:t>
            </a:r>
            <a:r>
              <a:rPr lang="en-US" sz="2400" dirty="0" err="1"/>
              <a:t>Menghitung</a:t>
            </a:r>
            <a:r>
              <a:rPr lang="en-US" sz="2400" dirty="0"/>
              <a:t> Luas </a:t>
            </a:r>
            <a:r>
              <a:rPr lang="en-US" sz="2400" dirty="0" err="1"/>
              <a:t>Bujur</a:t>
            </a:r>
            <a:r>
              <a:rPr lang="en-US" sz="2400" dirty="0"/>
              <a:t> </a:t>
            </a:r>
            <a:r>
              <a:rPr lang="en-US" sz="2400" dirty="0" err="1"/>
              <a:t>Sangkar</a:t>
            </a:r>
            <a:r>
              <a:rPr lang="en-US" sz="2400" dirty="0"/>
              <a:t>’ ) ; 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GotoXY</a:t>
            </a:r>
            <a:r>
              <a:rPr lang="en-US" sz="2400" dirty="0" smtClean="0"/>
              <a:t> </a:t>
            </a:r>
            <a:r>
              <a:rPr lang="en-US" sz="2400" dirty="0"/>
              <a:t>(10,20) ; </a:t>
            </a:r>
            <a:r>
              <a:rPr lang="en-US" sz="2400" dirty="0" err="1"/>
              <a:t>writeln</a:t>
            </a:r>
            <a:r>
              <a:rPr lang="en-US" sz="2400" dirty="0"/>
              <a:t> (‘</a:t>
            </a:r>
            <a:r>
              <a:rPr lang="en-US" sz="2400" dirty="0" err="1"/>
              <a:t>Pilih</a:t>
            </a:r>
            <a:r>
              <a:rPr lang="en-US" sz="2400" dirty="0"/>
              <a:t> </a:t>
            </a:r>
            <a:r>
              <a:rPr lang="en-US" sz="2400" dirty="0" err="1"/>
              <a:t>nomer</a:t>
            </a:r>
            <a:r>
              <a:rPr lang="en-US" sz="2400" dirty="0"/>
              <a:t>[1-3] =’ ); </a:t>
            </a:r>
            <a:r>
              <a:rPr lang="en-US" sz="2400" dirty="0" err="1"/>
              <a:t>readln</a:t>
            </a:r>
            <a:r>
              <a:rPr lang="en-US" sz="2400" dirty="0"/>
              <a:t> ( </a:t>
            </a:r>
            <a:r>
              <a:rPr lang="en-US" sz="2400" dirty="0" err="1"/>
              <a:t>Pilihan</a:t>
            </a:r>
            <a:r>
              <a:rPr lang="en-US" sz="2400" dirty="0"/>
              <a:t> ); 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endParaRPr lang="en-AU" sz="24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6879490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0" y="0"/>
            <a:ext cx="89916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  Case </a:t>
            </a:r>
            <a:r>
              <a:rPr lang="en-US" sz="1600" dirty="0" err="1"/>
              <a:t>Pilihan</a:t>
            </a:r>
            <a:r>
              <a:rPr lang="en-US" sz="1600" dirty="0"/>
              <a:t> of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     1 </a:t>
            </a:r>
            <a:r>
              <a:rPr lang="en-US" sz="1600" dirty="0"/>
              <a:t>: Begin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             write </a:t>
            </a:r>
            <a:r>
              <a:rPr lang="en-US" sz="1600" dirty="0"/>
              <a:t>(‘</a:t>
            </a:r>
            <a:r>
              <a:rPr lang="en-US" sz="1600" dirty="0" err="1"/>
              <a:t>Jari</a:t>
            </a:r>
            <a:r>
              <a:rPr lang="en-US" sz="1600" dirty="0"/>
              <a:t> </a:t>
            </a:r>
            <a:r>
              <a:rPr lang="en-US" sz="1600" dirty="0" err="1"/>
              <a:t>lingkaran</a:t>
            </a:r>
            <a:r>
              <a:rPr lang="en-US" sz="1600" dirty="0"/>
              <a:t> =’ ); </a:t>
            </a:r>
            <a:r>
              <a:rPr lang="en-US" sz="1600" dirty="0" err="1"/>
              <a:t>readln</a:t>
            </a:r>
            <a:r>
              <a:rPr lang="en-US" sz="1600" dirty="0"/>
              <a:t> ( R ) 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             Luas </a:t>
            </a:r>
            <a:r>
              <a:rPr lang="en-US" sz="1600" dirty="0"/>
              <a:t>: = Pi * R * R 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             </a:t>
            </a:r>
            <a:r>
              <a:rPr lang="en-US" sz="1600" dirty="0" err="1" smtClean="0"/>
              <a:t>Writeln</a:t>
            </a:r>
            <a:r>
              <a:rPr lang="en-US" sz="1600" dirty="0" smtClean="0"/>
              <a:t> </a:t>
            </a:r>
            <a:r>
              <a:rPr lang="en-US" sz="1600" dirty="0"/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             </a:t>
            </a:r>
            <a:r>
              <a:rPr lang="en-US" sz="1600" dirty="0" err="1" smtClean="0"/>
              <a:t>Writeln</a:t>
            </a:r>
            <a:r>
              <a:rPr lang="en-US" sz="1600" dirty="0" smtClean="0"/>
              <a:t> </a:t>
            </a:r>
            <a:r>
              <a:rPr lang="en-US" sz="1600" dirty="0"/>
              <a:t>(‘Luas </a:t>
            </a:r>
            <a:r>
              <a:rPr lang="en-US" sz="1600" dirty="0" err="1"/>
              <a:t>lingkaran</a:t>
            </a:r>
            <a:r>
              <a:rPr lang="en-US" sz="1600" dirty="0"/>
              <a:t> =’, Luas : 9 : 2 ) 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         End</a:t>
            </a:r>
            <a:r>
              <a:rPr lang="en-US" sz="1600" dirty="0"/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     2 </a:t>
            </a:r>
            <a:r>
              <a:rPr lang="en-US" sz="1600" dirty="0"/>
              <a:t>: Begin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sz="1600" dirty="0" smtClean="0"/>
              <a:t>             write </a:t>
            </a:r>
            <a:r>
              <a:rPr lang="fi-FI" sz="1600" dirty="0"/>
              <a:t>(‘Panjang sisi alas =’ ); readln ( L ) 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             write </a:t>
            </a:r>
            <a:r>
              <a:rPr lang="en-US" sz="1600" dirty="0"/>
              <a:t>(‘</a:t>
            </a:r>
            <a:r>
              <a:rPr lang="en-US" sz="1600" dirty="0" err="1"/>
              <a:t>Tinggi</a:t>
            </a:r>
            <a:r>
              <a:rPr lang="en-US" sz="1600" dirty="0"/>
              <a:t> </a:t>
            </a:r>
            <a:r>
              <a:rPr lang="en-US" sz="1600" dirty="0" err="1"/>
              <a:t>segitiga</a:t>
            </a:r>
            <a:r>
              <a:rPr lang="en-US" sz="1600" dirty="0"/>
              <a:t> =’ ); </a:t>
            </a:r>
            <a:r>
              <a:rPr lang="en-US" sz="1600" dirty="0" err="1"/>
              <a:t>readln</a:t>
            </a:r>
            <a:r>
              <a:rPr lang="en-US" sz="1600" dirty="0"/>
              <a:t> ( T 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             Luas </a:t>
            </a:r>
            <a:r>
              <a:rPr lang="en-US" sz="1600" dirty="0"/>
              <a:t>: = 0.5 * L * T 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             </a:t>
            </a:r>
            <a:r>
              <a:rPr lang="en-US" sz="1600" dirty="0" err="1" smtClean="0"/>
              <a:t>Writeln</a:t>
            </a:r>
            <a:r>
              <a:rPr lang="en-US" sz="1600" dirty="0" smtClean="0"/>
              <a:t> </a:t>
            </a:r>
            <a:r>
              <a:rPr lang="en-US" sz="1600" dirty="0"/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 smtClean="0"/>
              <a:t>             Writeln </a:t>
            </a:r>
            <a:r>
              <a:rPr lang="pt-BR" sz="1600" dirty="0"/>
              <a:t>(‘Luas segitiga =’, Luas : 9 : 2 ) 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         End</a:t>
            </a:r>
            <a:r>
              <a:rPr lang="en-US" sz="1600" dirty="0"/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     3 </a:t>
            </a:r>
            <a:r>
              <a:rPr lang="en-US" sz="1600" dirty="0"/>
              <a:t>: Begin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             write </a:t>
            </a:r>
            <a:r>
              <a:rPr lang="en-US" sz="1600" dirty="0"/>
              <a:t>(‘</a:t>
            </a:r>
            <a:r>
              <a:rPr lang="en-US" sz="1600" dirty="0" err="1"/>
              <a:t>Panjang</a:t>
            </a:r>
            <a:r>
              <a:rPr lang="en-US" sz="1600" dirty="0"/>
              <a:t> </a:t>
            </a:r>
            <a:r>
              <a:rPr lang="en-US" sz="1600" dirty="0" err="1"/>
              <a:t>bujur</a:t>
            </a:r>
            <a:r>
              <a:rPr lang="en-US" sz="1600" dirty="0"/>
              <a:t> </a:t>
            </a:r>
            <a:r>
              <a:rPr lang="en-US" sz="1600" dirty="0" err="1"/>
              <a:t>sangkar</a:t>
            </a:r>
            <a:r>
              <a:rPr lang="en-US" sz="1600" dirty="0"/>
              <a:t> =’ ); </a:t>
            </a:r>
            <a:r>
              <a:rPr lang="en-US" sz="1600" dirty="0" err="1"/>
              <a:t>readln</a:t>
            </a:r>
            <a:r>
              <a:rPr lang="en-US" sz="1600" dirty="0"/>
              <a:t> ( T ) 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             write </a:t>
            </a:r>
            <a:r>
              <a:rPr lang="en-US" sz="1600" dirty="0"/>
              <a:t>(‘</a:t>
            </a:r>
            <a:r>
              <a:rPr lang="en-US" sz="1600" dirty="0" err="1"/>
              <a:t>Lebar</a:t>
            </a:r>
            <a:r>
              <a:rPr lang="en-US" sz="1600" dirty="0"/>
              <a:t> </a:t>
            </a:r>
            <a:r>
              <a:rPr lang="en-US" sz="1600" dirty="0" err="1"/>
              <a:t>bujur</a:t>
            </a:r>
            <a:r>
              <a:rPr lang="en-US" sz="1600" dirty="0"/>
              <a:t> </a:t>
            </a:r>
            <a:r>
              <a:rPr lang="en-US" sz="1600" dirty="0" err="1"/>
              <a:t>sangkar</a:t>
            </a:r>
            <a:r>
              <a:rPr lang="en-US" sz="1600" dirty="0"/>
              <a:t> =’ ); </a:t>
            </a:r>
            <a:r>
              <a:rPr lang="en-US" sz="1600" dirty="0" err="1"/>
              <a:t>readln</a:t>
            </a:r>
            <a:r>
              <a:rPr lang="en-US" sz="1600" dirty="0"/>
              <a:t> ( L 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             Luas </a:t>
            </a:r>
            <a:r>
              <a:rPr lang="en-US" sz="1600" dirty="0"/>
              <a:t>: = T * L 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             </a:t>
            </a:r>
            <a:r>
              <a:rPr lang="en-US" sz="1600" dirty="0" err="1" smtClean="0"/>
              <a:t>Writeln</a:t>
            </a:r>
            <a:r>
              <a:rPr lang="en-US" sz="1600" dirty="0" smtClean="0"/>
              <a:t> </a:t>
            </a:r>
            <a:r>
              <a:rPr lang="en-US" sz="1600" dirty="0"/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1600" dirty="0" smtClean="0"/>
              <a:t>             Writeln </a:t>
            </a:r>
            <a:r>
              <a:rPr lang="sv-SE" sz="1600" dirty="0"/>
              <a:t>(‘Luas bujur sangkar =’, Luas : 9 : 2 ) 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          End</a:t>
            </a:r>
            <a:r>
              <a:rPr lang="en-US" sz="1600" dirty="0"/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  Else 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        Begin 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sv-SE" sz="1600" dirty="0" smtClean="0"/>
              <a:t>              Writeln </a:t>
            </a:r>
            <a:r>
              <a:rPr lang="sv-SE" sz="1600" dirty="0"/>
              <a:t>(‘Pilihannya hanya 1, 2, dan 3 !!!’ 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              </a:t>
            </a:r>
            <a:r>
              <a:rPr lang="en-US" sz="1600" dirty="0" err="1" smtClean="0"/>
              <a:t>Writeln</a:t>
            </a:r>
            <a:r>
              <a:rPr lang="en-US" sz="1600" dirty="0" smtClean="0"/>
              <a:t> </a:t>
            </a:r>
            <a:r>
              <a:rPr lang="en-US" sz="1600" dirty="0"/>
              <a:t>(‘</a:t>
            </a:r>
            <a:r>
              <a:rPr lang="en-US" sz="1600" dirty="0" err="1"/>
              <a:t>silahkan</a:t>
            </a:r>
            <a:r>
              <a:rPr lang="en-US" sz="1600" dirty="0"/>
              <a:t> </a:t>
            </a:r>
            <a:r>
              <a:rPr lang="en-US" sz="1600" dirty="0" err="1"/>
              <a:t>ulangi</a:t>
            </a:r>
            <a:r>
              <a:rPr lang="en-US" sz="1600" dirty="0"/>
              <a:t> </a:t>
            </a:r>
            <a:r>
              <a:rPr lang="en-US" sz="1600" dirty="0" err="1"/>
              <a:t>lagi</a:t>
            </a:r>
            <a:r>
              <a:rPr lang="en-US" sz="1600" dirty="0"/>
              <a:t>’ 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         End </a:t>
            </a:r>
            <a:r>
              <a:rPr lang="en-US" sz="1600" dirty="0"/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  End </a:t>
            </a:r>
            <a:r>
              <a:rPr lang="en-US" sz="1600" dirty="0"/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End. </a:t>
            </a:r>
            <a:endParaRPr lang="en-AU" sz="16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7829385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228600"/>
            <a:ext cx="8229600" cy="6172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2800" dirty="0" err="1" smtClean="0"/>
              <a:t>Tabel</a:t>
            </a:r>
            <a:r>
              <a:rPr lang="en-AU" sz="2800" dirty="0" smtClean="0"/>
              <a:t> </a:t>
            </a:r>
            <a:r>
              <a:rPr lang="en-AU" sz="2800" dirty="0" err="1" smtClean="0"/>
              <a:t>Translasi</a:t>
            </a:r>
            <a:r>
              <a:rPr lang="en-AU" sz="2800" dirty="0" smtClean="0"/>
              <a:t> </a:t>
            </a:r>
            <a:r>
              <a:rPr lang="en-AU" sz="2800" dirty="0" err="1" smtClean="0"/>
              <a:t>notasi</a:t>
            </a:r>
            <a:r>
              <a:rPr lang="en-AU" sz="2800" dirty="0" smtClean="0"/>
              <a:t> </a:t>
            </a:r>
            <a:r>
              <a:rPr lang="en-AU" sz="2800" dirty="0" err="1" smtClean="0"/>
              <a:t>Algoritma</a:t>
            </a:r>
            <a:r>
              <a:rPr lang="en-AU" sz="2800" dirty="0" smtClean="0"/>
              <a:t> </a:t>
            </a:r>
            <a:r>
              <a:rPr lang="en-AU" sz="2800" dirty="0" err="1" smtClean="0"/>
              <a:t>struktur</a:t>
            </a:r>
            <a:r>
              <a:rPr lang="en-AU" sz="2800" dirty="0" smtClean="0"/>
              <a:t> </a:t>
            </a:r>
            <a:r>
              <a:rPr lang="en-AU" sz="2800" dirty="0" err="1" smtClean="0"/>
              <a:t>pemilihan</a:t>
            </a:r>
            <a:r>
              <a:rPr lang="en-AU" sz="2800" dirty="0" smtClean="0"/>
              <a:t> </a:t>
            </a:r>
            <a:r>
              <a:rPr lang="en-AU" sz="2800" dirty="0" err="1" smtClean="0"/>
              <a:t>kasus</a:t>
            </a:r>
            <a:r>
              <a:rPr lang="en-AU" sz="2800" dirty="0" smtClean="0"/>
              <a:t> </a:t>
            </a:r>
            <a:r>
              <a:rPr lang="en-AU" sz="2800" dirty="0" err="1" smtClean="0"/>
              <a:t>ke</a:t>
            </a:r>
            <a:r>
              <a:rPr lang="en-AU" sz="2800" dirty="0" smtClean="0"/>
              <a:t> </a:t>
            </a:r>
            <a:r>
              <a:rPr lang="en-AU" sz="2800" dirty="0" err="1" smtClean="0"/>
              <a:t>notasi</a:t>
            </a:r>
            <a:r>
              <a:rPr lang="en-AU" sz="2800" dirty="0" smtClean="0"/>
              <a:t> Pascal:</a:t>
            </a:r>
          </a:p>
          <a:p>
            <a:pPr marL="0" indent="0">
              <a:spcBef>
                <a:spcPts val="0"/>
              </a:spcBef>
              <a:buNone/>
            </a:pPr>
            <a:endParaRPr lang="en-AU" sz="24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885266"/>
              </p:ext>
            </p:extLst>
          </p:nvPr>
        </p:nvGraphicFramePr>
        <p:xfrm>
          <a:off x="914400" y="1397000"/>
          <a:ext cx="7315200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7081"/>
                <a:gridCol w="2570206"/>
                <a:gridCol w="27679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kelompok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Algoritma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Pascal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 IF-THEN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&lt;</a:t>
                      </a:r>
                      <a:r>
                        <a:rPr lang="en-US" dirty="0" err="1" smtClean="0"/>
                        <a:t>kondisi</a:t>
                      </a:r>
                      <a:r>
                        <a:rPr lang="en-US" dirty="0" smtClean="0"/>
                        <a:t>&gt; then</a:t>
                      </a:r>
                    </a:p>
                    <a:p>
                      <a:r>
                        <a:rPr lang="en-US" dirty="0" smtClean="0"/>
                        <a:t>   </a:t>
                      </a:r>
                      <a:r>
                        <a:rPr lang="en-US" dirty="0" err="1" smtClean="0"/>
                        <a:t>aksi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endif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</a:t>
                      </a:r>
                      <a:r>
                        <a:rPr lang="en-US" dirty="0" err="1" smtClean="0"/>
                        <a:t>kondisi</a:t>
                      </a:r>
                      <a:r>
                        <a:rPr lang="en-US" dirty="0" smtClean="0"/>
                        <a:t> then</a:t>
                      </a:r>
                    </a:p>
                    <a:p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aksi</a:t>
                      </a:r>
                      <a:r>
                        <a:rPr lang="en-US" dirty="0" smtClean="0"/>
                        <a:t>;</a:t>
                      </a:r>
                    </a:p>
                    <a:p>
                      <a:r>
                        <a:rPr lang="en-US" dirty="0" smtClean="0"/>
                        <a:t>(*</a:t>
                      </a:r>
                      <a:r>
                        <a:rPr lang="en-US" dirty="0" err="1" smtClean="0"/>
                        <a:t>endif</a:t>
                      </a:r>
                      <a:r>
                        <a:rPr lang="en-US" dirty="0" smtClean="0"/>
                        <a:t>*)</a:t>
                      </a:r>
                    </a:p>
                    <a:p>
                      <a:r>
                        <a:rPr lang="en-US" dirty="0" err="1" smtClean="0"/>
                        <a:t>Catatan</a:t>
                      </a:r>
                      <a:r>
                        <a:rPr lang="en-US" dirty="0" smtClean="0"/>
                        <a:t>: </a:t>
                      </a:r>
                      <a:r>
                        <a:rPr lang="en-US" dirty="0" err="1" smtClean="0"/>
                        <a:t>bila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aksi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lebih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satu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buah</a:t>
                      </a:r>
                      <a:r>
                        <a:rPr lang="en-US" dirty="0" smtClean="0"/>
                        <a:t>:</a:t>
                      </a:r>
                    </a:p>
                    <a:p>
                      <a:r>
                        <a:rPr lang="en-US" dirty="0" smtClean="0"/>
                        <a:t>If </a:t>
                      </a:r>
                      <a:r>
                        <a:rPr lang="en-US" dirty="0" err="1" smtClean="0"/>
                        <a:t>kondisi</a:t>
                      </a:r>
                      <a:r>
                        <a:rPr lang="en-US" dirty="0" smtClean="0"/>
                        <a:t> then</a:t>
                      </a:r>
                    </a:p>
                    <a:p>
                      <a:r>
                        <a:rPr lang="en-US" dirty="0" smtClean="0"/>
                        <a:t>   begin</a:t>
                      </a:r>
                    </a:p>
                    <a:p>
                      <a:r>
                        <a:rPr lang="en-US" baseline="0" dirty="0" smtClean="0"/>
                        <a:t>      aksi1;</a:t>
                      </a:r>
                    </a:p>
                    <a:p>
                      <a:r>
                        <a:rPr lang="en-US" baseline="0" dirty="0" smtClean="0"/>
                        <a:t>      aksi2;</a:t>
                      </a:r>
                    </a:p>
                    <a:p>
                      <a:r>
                        <a:rPr lang="en-US" baseline="0" dirty="0" smtClean="0"/>
                        <a:t>      …..</a:t>
                      </a:r>
                    </a:p>
                    <a:p>
                      <a:r>
                        <a:rPr lang="en-US" baseline="0" dirty="0" smtClean="0"/>
                        <a:t>      </a:t>
                      </a:r>
                      <a:r>
                        <a:rPr lang="en-US" baseline="0" dirty="0" err="1" smtClean="0"/>
                        <a:t>aksiN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    end; (*if*)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 IF-THE-ELSE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&lt;</a:t>
                      </a:r>
                      <a:r>
                        <a:rPr lang="en-US" dirty="0" err="1" smtClean="0"/>
                        <a:t>kondisi</a:t>
                      </a:r>
                      <a:r>
                        <a:rPr lang="en-US" dirty="0" smtClean="0"/>
                        <a:t>&gt; then</a:t>
                      </a:r>
                    </a:p>
                    <a:p>
                      <a:r>
                        <a:rPr lang="en-US" dirty="0" smtClean="0"/>
                        <a:t>    aksi1</a:t>
                      </a:r>
                    </a:p>
                    <a:p>
                      <a:r>
                        <a:rPr lang="en-US" dirty="0" smtClean="0"/>
                        <a:t>else</a:t>
                      </a:r>
                    </a:p>
                    <a:p>
                      <a:r>
                        <a:rPr lang="en-US" dirty="0" smtClean="0"/>
                        <a:t>    aksi2</a:t>
                      </a:r>
                    </a:p>
                    <a:p>
                      <a:r>
                        <a:rPr lang="en-US" dirty="0" err="1" smtClean="0"/>
                        <a:t>endif</a:t>
                      </a:r>
                      <a:r>
                        <a:rPr lang="en-US" dirty="0" smtClean="0"/>
                        <a:t>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</a:t>
                      </a:r>
                      <a:r>
                        <a:rPr lang="en-US" dirty="0" err="1" smtClean="0"/>
                        <a:t>kondisi</a:t>
                      </a:r>
                      <a:r>
                        <a:rPr lang="en-US" dirty="0" smtClean="0"/>
                        <a:t> then</a:t>
                      </a:r>
                    </a:p>
                    <a:p>
                      <a:r>
                        <a:rPr lang="en-US" dirty="0" smtClean="0"/>
                        <a:t>   aksi1</a:t>
                      </a:r>
                    </a:p>
                    <a:p>
                      <a:r>
                        <a:rPr lang="en-US" dirty="0" smtClean="0"/>
                        <a:t>else</a:t>
                      </a:r>
                    </a:p>
                    <a:p>
                      <a:r>
                        <a:rPr lang="en-US" dirty="0" smtClean="0"/>
                        <a:t>   aksi2;</a:t>
                      </a:r>
                    </a:p>
                    <a:p>
                      <a:r>
                        <a:rPr lang="en-US" dirty="0" smtClean="0"/>
                        <a:t>(*</a:t>
                      </a:r>
                      <a:r>
                        <a:rPr lang="en-US" dirty="0" err="1" smtClean="0"/>
                        <a:t>endif</a:t>
                      </a:r>
                      <a:r>
                        <a:rPr lang="en-US" dirty="0" smtClean="0"/>
                        <a:t>*)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20070893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228600"/>
            <a:ext cx="8229600" cy="6172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2800" dirty="0" err="1" smtClean="0"/>
              <a:t>Tabel</a:t>
            </a:r>
            <a:r>
              <a:rPr lang="en-AU" sz="2800" dirty="0" smtClean="0"/>
              <a:t> </a:t>
            </a:r>
            <a:r>
              <a:rPr lang="en-AU" sz="2800" dirty="0" err="1" smtClean="0"/>
              <a:t>Translasi</a:t>
            </a:r>
            <a:r>
              <a:rPr lang="en-AU" sz="2800" dirty="0" smtClean="0"/>
              <a:t> </a:t>
            </a:r>
            <a:r>
              <a:rPr lang="en-AU" sz="2800" dirty="0" err="1" smtClean="0"/>
              <a:t>notasi</a:t>
            </a:r>
            <a:r>
              <a:rPr lang="en-AU" sz="2800" dirty="0" smtClean="0"/>
              <a:t> </a:t>
            </a:r>
            <a:r>
              <a:rPr lang="en-AU" sz="2800" dirty="0" err="1" smtClean="0"/>
              <a:t>Algoritma</a:t>
            </a:r>
            <a:r>
              <a:rPr lang="en-AU" sz="2800" dirty="0" smtClean="0"/>
              <a:t> </a:t>
            </a:r>
            <a:r>
              <a:rPr lang="en-AU" sz="2800" dirty="0" err="1" smtClean="0"/>
              <a:t>struktur</a:t>
            </a:r>
            <a:r>
              <a:rPr lang="en-AU" sz="2800" dirty="0" smtClean="0"/>
              <a:t> </a:t>
            </a:r>
            <a:r>
              <a:rPr lang="en-AU" sz="2800" dirty="0" err="1" smtClean="0"/>
              <a:t>pemilihan</a:t>
            </a:r>
            <a:r>
              <a:rPr lang="en-AU" sz="2800" dirty="0" smtClean="0"/>
              <a:t> </a:t>
            </a:r>
            <a:r>
              <a:rPr lang="en-AU" sz="2800" dirty="0" err="1" smtClean="0"/>
              <a:t>kasus</a:t>
            </a:r>
            <a:r>
              <a:rPr lang="en-AU" sz="2800" dirty="0" smtClean="0"/>
              <a:t> </a:t>
            </a:r>
            <a:r>
              <a:rPr lang="en-AU" sz="2800" dirty="0" err="1" smtClean="0"/>
              <a:t>ke</a:t>
            </a:r>
            <a:r>
              <a:rPr lang="en-AU" sz="2800" dirty="0" smtClean="0"/>
              <a:t> </a:t>
            </a:r>
            <a:r>
              <a:rPr lang="en-AU" sz="2800" dirty="0" err="1" smtClean="0"/>
              <a:t>notasi</a:t>
            </a:r>
            <a:r>
              <a:rPr lang="en-AU" sz="2800" dirty="0" smtClean="0"/>
              <a:t> Pascal:</a:t>
            </a:r>
          </a:p>
          <a:p>
            <a:pPr marL="0" indent="0">
              <a:spcBef>
                <a:spcPts val="0"/>
              </a:spcBef>
              <a:buNone/>
            </a:pPr>
            <a:endParaRPr lang="en-AU" sz="24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791861"/>
              </p:ext>
            </p:extLst>
          </p:nvPr>
        </p:nvGraphicFramePr>
        <p:xfrm>
          <a:off x="914400" y="1397000"/>
          <a:ext cx="73152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7081"/>
                <a:gridCol w="2570206"/>
                <a:gridCol w="27679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kelompok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Algoritma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Pascal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 CASE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CASE(</a:t>
                      </a:r>
                      <a:r>
                        <a:rPr lang="en-US" dirty="0" err="1" smtClean="0"/>
                        <a:t>nama</a:t>
                      </a:r>
                      <a:r>
                        <a:rPr lang="en-US" dirty="0" smtClean="0"/>
                        <a:t>)</a:t>
                      </a:r>
                    </a:p>
                    <a:p>
                      <a:r>
                        <a:rPr lang="en-US" baseline="0" dirty="0" smtClean="0"/>
                        <a:t>   &lt;kond1&gt; : aksi1</a:t>
                      </a:r>
                    </a:p>
                    <a:p>
                      <a:r>
                        <a:rPr lang="en-US" baseline="0" dirty="0" smtClean="0"/>
                        <a:t>   &lt;kond2&gt; : aksi2</a:t>
                      </a:r>
                    </a:p>
                    <a:p>
                      <a:r>
                        <a:rPr lang="en-US" baseline="0" dirty="0" smtClean="0"/>
                        <a:t>   …………</a:t>
                      </a:r>
                    </a:p>
                    <a:p>
                      <a:r>
                        <a:rPr lang="en-US" baseline="0" dirty="0" smtClean="0"/>
                        <a:t>   &lt;</a:t>
                      </a:r>
                      <a:r>
                        <a:rPr lang="en-US" baseline="0" dirty="0" err="1" smtClean="0"/>
                        <a:t>kondN</a:t>
                      </a:r>
                      <a:r>
                        <a:rPr lang="en-US" baseline="0" dirty="0" smtClean="0"/>
                        <a:t>&gt; : </a:t>
                      </a:r>
                      <a:r>
                        <a:rPr lang="en-US" baseline="0" dirty="0" err="1" smtClean="0"/>
                        <a:t>aksiN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   [otherwise </a:t>
                      </a:r>
                      <a:r>
                        <a:rPr lang="en-US" baseline="0" dirty="0" err="1" smtClean="0"/>
                        <a:t>aksiX</a:t>
                      </a:r>
                      <a:r>
                        <a:rPr lang="en-US" baseline="0" dirty="0" smtClean="0"/>
                        <a:t>]</a:t>
                      </a:r>
                    </a:p>
                    <a:p>
                      <a:r>
                        <a:rPr lang="en-US" baseline="0" dirty="0" err="1" smtClean="0"/>
                        <a:t>endcase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Translasi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cara</a:t>
                      </a:r>
                      <a:r>
                        <a:rPr lang="en-US" dirty="0" smtClean="0"/>
                        <a:t> 1:</a:t>
                      </a:r>
                    </a:p>
                    <a:p>
                      <a:r>
                        <a:rPr lang="en-US" dirty="0" smtClean="0"/>
                        <a:t>If kond1  then</a:t>
                      </a:r>
                    </a:p>
                    <a:p>
                      <a:r>
                        <a:rPr lang="en-US" dirty="0" smtClean="0"/>
                        <a:t>   aksi1</a:t>
                      </a:r>
                    </a:p>
                    <a:p>
                      <a:r>
                        <a:rPr lang="en-US" dirty="0" smtClean="0"/>
                        <a:t>else</a:t>
                      </a:r>
                    </a:p>
                    <a:p>
                      <a:r>
                        <a:rPr lang="en-US" dirty="0" smtClean="0"/>
                        <a:t>   if</a:t>
                      </a:r>
                      <a:r>
                        <a:rPr lang="en-US" baseline="0" dirty="0" smtClean="0"/>
                        <a:t> kond2 then</a:t>
                      </a:r>
                    </a:p>
                    <a:p>
                      <a:r>
                        <a:rPr lang="en-US" baseline="0" dirty="0" smtClean="0"/>
                        <a:t>      aksi2</a:t>
                      </a:r>
                    </a:p>
                    <a:p>
                      <a:r>
                        <a:rPr lang="en-US" dirty="0" smtClean="0"/>
                        <a:t>      ………..</a:t>
                      </a:r>
                    </a:p>
                    <a:p>
                      <a:r>
                        <a:rPr lang="en-US" baseline="0" dirty="0" err="1" smtClean="0"/>
                        <a:t>Keterangan</a:t>
                      </a:r>
                      <a:r>
                        <a:rPr lang="en-US" baseline="0" dirty="0" smtClean="0"/>
                        <a:t>:</a:t>
                      </a:r>
                    </a:p>
                    <a:p>
                      <a:r>
                        <a:rPr lang="en-US" baseline="0" dirty="0" smtClean="0"/>
                        <a:t>Cara 2 </a:t>
                      </a:r>
                      <a:r>
                        <a:rPr lang="en-US" baseline="0" dirty="0" err="1" smtClean="0"/>
                        <a:t>ini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diterapkan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bila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kondisi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berupa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ekspresi</a:t>
                      </a:r>
                      <a:r>
                        <a:rPr lang="en-US" baseline="0" dirty="0" smtClean="0"/>
                        <a:t> yang </a:t>
                      </a:r>
                      <a:r>
                        <a:rPr lang="en-US" baseline="0" dirty="0" err="1" smtClean="0"/>
                        <a:t>operatornya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bukan</a:t>
                      </a:r>
                      <a:r>
                        <a:rPr lang="en-US" baseline="0" dirty="0" smtClean="0"/>
                        <a:t> ‘=‘, </a:t>
                      </a:r>
                      <a:r>
                        <a:rPr lang="en-US" baseline="0" dirty="0" err="1" smtClean="0"/>
                        <a:t>atau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bila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operatornya</a:t>
                      </a:r>
                      <a:r>
                        <a:rPr lang="en-US" baseline="0" dirty="0" smtClean="0"/>
                        <a:t> ‘=‘ </a:t>
                      </a:r>
                      <a:r>
                        <a:rPr lang="en-US" baseline="0" dirty="0" err="1" smtClean="0"/>
                        <a:t>namun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konstanta</a:t>
                      </a:r>
                      <a:r>
                        <a:rPr lang="en-US" baseline="0" dirty="0" smtClean="0"/>
                        <a:t> di </a:t>
                      </a:r>
                      <a:r>
                        <a:rPr lang="en-US" baseline="0" dirty="0" err="1" smtClean="0"/>
                        <a:t>ruas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kanan</a:t>
                      </a:r>
                      <a:r>
                        <a:rPr lang="en-US" baseline="0" dirty="0" smtClean="0"/>
                        <a:t> ‘=‘ </a:t>
                      </a:r>
                      <a:r>
                        <a:rPr lang="en-US" baseline="0" dirty="0" err="1" smtClean="0"/>
                        <a:t>tidak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bertipe</a:t>
                      </a:r>
                      <a:r>
                        <a:rPr lang="en-US" baseline="0" dirty="0" smtClean="0"/>
                        <a:t> integer, char, </a:t>
                      </a:r>
                      <a:r>
                        <a:rPr lang="en-US" baseline="0" dirty="0" err="1" smtClean="0"/>
                        <a:t>boolean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811121407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228600"/>
            <a:ext cx="8229600" cy="6172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2800" dirty="0" err="1" smtClean="0"/>
              <a:t>Tabel</a:t>
            </a:r>
            <a:r>
              <a:rPr lang="en-AU" sz="2800" dirty="0" smtClean="0"/>
              <a:t> </a:t>
            </a:r>
            <a:r>
              <a:rPr lang="en-AU" sz="2800" dirty="0" err="1" smtClean="0"/>
              <a:t>Translasi</a:t>
            </a:r>
            <a:r>
              <a:rPr lang="en-AU" sz="2800" dirty="0" smtClean="0"/>
              <a:t> </a:t>
            </a:r>
            <a:r>
              <a:rPr lang="en-AU" sz="2800" dirty="0" err="1" smtClean="0"/>
              <a:t>notasi</a:t>
            </a:r>
            <a:r>
              <a:rPr lang="en-AU" sz="2800" dirty="0" smtClean="0"/>
              <a:t> </a:t>
            </a:r>
            <a:r>
              <a:rPr lang="en-AU" sz="2800" dirty="0" err="1" smtClean="0"/>
              <a:t>Algoritma</a:t>
            </a:r>
            <a:r>
              <a:rPr lang="en-AU" sz="2800" dirty="0" smtClean="0"/>
              <a:t> </a:t>
            </a:r>
            <a:r>
              <a:rPr lang="en-AU" sz="2800" dirty="0" err="1" smtClean="0"/>
              <a:t>struktur</a:t>
            </a:r>
            <a:r>
              <a:rPr lang="en-AU" sz="2800" dirty="0" smtClean="0"/>
              <a:t> </a:t>
            </a:r>
            <a:r>
              <a:rPr lang="en-AU" sz="2800" dirty="0" err="1" smtClean="0"/>
              <a:t>pemilihan</a:t>
            </a:r>
            <a:r>
              <a:rPr lang="en-AU" sz="2800" dirty="0" smtClean="0"/>
              <a:t> </a:t>
            </a:r>
            <a:r>
              <a:rPr lang="en-AU" sz="2800" dirty="0" err="1" smtClean="0"/>
              <a:t>kasus</a:t>
            </a:r>
            <a:r>
              <a:rPr lang="en-AU" sz="2800" dirty="0" smtClean="0"/>
              <a:t> </a:t>
            </a:r>
            <a:r>
              <a:rPr lang="en-AU" sz="2800" dirty="0" err="1" smtClean="0"/>
              <a:t>ke</a:t>
            </a:r>
            <a:r>
              <a:rPr lang="en-AU" sz="2800" dirty="0" smtClean="0"/>
              <a:t> </a:t>
            </a:r>
            <a:r>
              <a:rPr lang="en-AU" sz="2800" dirty="0" err="1" smtClean="0"/>
              <a:t>notasi</a:t>
            </a:r>
            <a:r>
              <a:rPr lang="en-AU" sz="2800" dirty="0" smtClean="0"/>
              <a:t> Pascal:</a:t>
            </a:r>
          </a:p>
          <a:p>
            <a:pPr marL="0" indent="0">
              <a:spcBef>
                <a:spcPts val="0"/>
              </a:spcBef>
              <a:buNone/>
            </a:pPr>
            <a:endParaRPr lang="en-AU" sz="24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141369"/>
              </p:ext>
            </p:extLst>
          </p:nvPr>
        </p:nvGraphicFramePr>
        <p:xfrm>
          <a:off x="914400" y="1397000"/>
          <a:ext cx="73152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7081"/>
                <a:gridCol w="2570206"/>
                <a:gridCol w="27679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kelompok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Algoritma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Pascal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 CASE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CASE(</a:t>
                      </a:r>
                      <a:r>
                        <a:rPr lang="en-US" dirty="0" err="1" smtClean="0"/>
                        <a:t>nama</a:t>
                      </a:r>
                      <a:r>
                        <a:rPr lang="en-US" dirty="0" smtClean="0"/>
                        <a:t>)</a:t>
                      </a:r>
                    </a:p>
                    <a:p>
                      <a:r>
                        <a:rPr lang="en-US" baseline="0" dirty="0" smtClean="0"/>
                        <a:t>   &lt;kond1&gt; : aksi1</a:t>
                      </a:r>
                    </a:p>
                    <a:p>
                      <a:r>
                        <a:rPr lang="en-US" baseline="0" dirty="0" smtClean="0"/>
                        <a:t>   &lt;kond2&gt; : aksi2</a:t>
                      </a:r>
                    </a:p>
                    <a:p>
                      <a:r>
                        <a:rPr lang="en-US" baseline="0" dirty="0" smtClean="0"/>
                        <a:t>   …………</a:t>
                      </a:r>
                    </a:p>
                    <a:p>
                      <a:r>
                        <a:rPr lang="en-US" baseline="0" dirty="0" smtClean="0"/>
                        <a:t>   &lt;</a:t>
                      </a:r>
                      <a:r>
                        <a:rPr lang="en-US" baseline="0" dirty="0" err="1" smtClean="0"/>
                        <a:t>kondN</a:t>
                      </a:r>
                      <a:r>
                        <a:rPr lang="en-US" baseline="0" dirty="0" smtClean="0"/>
                        <a:t>&gt; : </a:t>
                      </a:r>
                      <a:r>
                        <a:rPr lang="en-US" baseline="0" dirty="0" err="1" smtClean="0"/>
                        <a:t>aksiN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   [otherwise </a:t>
                      </a:r>
                      <a:r>
                        <a:rPr lang="en-US" baseline="0" dirty="0" err="1" smtClean="0"/>
                        <a:t>aksiX</a:t>
                      </a:r>
                      <a:r>
                        <a:rPr lang="en-US" baseline="0" dirty="0" smtClean="0"/>
                        <a:t>]</a:t>
                      </a:r>
                    </a:p>
                    <a:p>
                      <a:r>
                        <a:rPr lang="en-US" baseline="0" dirty="0" err="1" smtClean="0"/>
                        <a:t>endcase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Translasi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cara</a:t>
                      </a:r>
                      <a:r>
                        <a:rPr lang="en-US" dirty="0" smtClean="0"/>
                        <a:t> 2:</a:t>
                      </a:r>
                    </a:p>
                    <a:p>
                      <a:r>
                        <a:rPr lang="en-US" dirty="0" smtClean="0"/>
                        <a:t>Case </a:t>
                      </a:r>
                      <a:r>
                        <a:rPr lang="en-US" dirty="0" err="1" smtClean="0"/>
                        <a:t>nama</a:t>
                      </a:r>
                      <a:r>
                        <a:rPr lang="en-US" dirty="0" smtClean="0"/>
                        <a:t> of</a:t>
                      </a:r>
                    </a:p>
                    <a:p>
                      <a:r>
                        <a:rPr lang="en-US" dirty="0" smtClean="0"/>
                        <a:t>   nilai1 : aksi1; </a:t>
                      </a:r>
                    </a:p>
                    <a:p>
                      <a:r>
                        <a:rPr lang="en-US" dirty="0" smtClean="0"/>
                        <a:t>   nilai2 : aksi2;</a:t>
                      </a:r>
                    </a:p>
                    <a:p>
                      <a:r>
                        <a:rPr lang="en-US" baseline="0" dirty="0" smtClean="0"/>
                        <a:t>   ………..</a:t>
                      </a:r>
                    </a:p>
                    <a:p>
                      <a:r>
                        <a:rPr lang="en-US" baseline="0" dirty="0" smtClean="0"/>
                        <a:t>   </a:t>
                      </a:r>
                      <a:r>
                        <a:rPr lang="en-US" baseline="0" dirty="0" err="1" smtClean="0"/>
                        <a:t>nilaiN</a:t>
                      </a:r>
                      <a:r>
                        <a:rPr lang="en-US" baseline="0" dirty="0" smtClean="0"/>
                        <a:t> : </a:t>
                      </a:r>
                      <a:r>
                        <a:rPr lang="en-US" baseline="0" dirty="0" err="1" smtClean="0"/>
                        <a:t>aksiN</a:t>
                      </a:r>
                      <a:r>
                        <a:rPr lang="en-US" baseline="0" dirty="0" smtClean="0"/>
                        <a:t>;</a:t>
                      </a:r>
                    </a:p>
                    <a:p>
                      <a:r>
                        <a:rPr lang="en-US" baseline="0" dirty="0" smtClean="0"/>
                        <a:t>    [else </a:t>
                      </a:r>
                      <a:r>
                        <a:rPr lang="en-US" baseline="0" dirty="0" err="1" smtClean="0"/>
                        <a:t>aksiX</a:t>
                      </a:r>
                      <a:r>
                        <a:rPr lang="en-US" baseline="0" dirty="0" smtClean="0"/>
                        <a:t>;]</a:t>
                      </a:r>
                    </a:p>
                    <a:p>
                      <a:r>
                        <a:rPr lang="en-US" baseline="0" dirty="0" smtClean="0"/>
                        <a:t>End;</a:t>
                      </a:r>
                    </a:p>
                    <a:p>
                      <a:r>
                        <a:rPr lang="en-US" baseline="0" dirty="0" err="1" smtClean="0"/>
                        <a:t>Keterangan</a:t>
                      </a:r>
                      <a:r>
                        <a:rPr lang="en-US" baseline="0" dirty="0" smtClean="0"/>
                        <a:t>:</a:t>
                      </a:r>
                    </a:p>
                    <a:p>
                      <a:r>
                        <a:rPr lang="en-US" baseline="0" dirty="0" smtClean="0"/>
                        <a:t>Nilai1, nilai2 </a:t>
                      </a:r>
                      <a:r>
                        <a:rPr lang="en-US" baseline="0" dirty="0" err="1" smtClean="0"/>
                        <a:t>dst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adalah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nilai</a:t>
                      </a:r>
                      <a:r>
                        <a:rPr lang="en-US" baseline="0" dirty="0" smtClean="0"/>
                        <a:t> yang </a:t>
                      </a:r>
                      <a:r>
                        <a:rPr lang="en-US" baseline="0" dirty="0" err="1" smtClean="0"/>
                        <a:t>bertipe</a:t>
                      </a:r>
                      <a:r>
                        <a:rPr lang="en-US" baseline="0" dirty="0" smtClean="0"/>
                        <a:t> integer, char,  </a:t>
                      </a:r>
                      <a:r>
                        <a:rPr lang="en-US" baseline="0" dirty="0" err="1" smtClean="0"/>
                        <a:t>atau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boolean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356705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228600"/>
            <a:ext cx="8229600" cy="6172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2800" dirty="0" err="1" smtClean="0"/>
              <a:t>Contoh</a:t>
            </a:r>
            <a:r>
              <a:rPr lang="en-AU" sz="2800" dirty="0" smtClean="0"/>
              <a:t> </a:t>
            </a:r>
            <a:r>
              <a:rPr lang="en-AU" sz="2800" dirty="0" err="1" smtClean="0"/>
              <a:t>Translasi</a:t>
            </a:r>
            <a:endParaRPr lang="en-AU" sz="2800" dirty="0" smtClean="0"/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AU" sz="2800" dirty="0" err="1" smtClean="0"/>
              <a:t>Algoritma</a:t>
            </a:r>
            <a:r>
              <a:rPr lang="en-AU" sz="2800" dirty="0" smtClean="0"/>
              <a:t> </a:t>
            </a:r>
            <a:r>
              <a:rPr lang="en-AU" sz="2800" dirty="0" err="1" smtClean="0"/>
              <a:t>menentukan</a:t>
            </a:r>
            <a:r>
              <a:rPr lang="en-AU" sz="2800" dirty="0" smtClean="0"/>
              <a:t> </a:t>
            </a:r>
            <a:r>
              <a:rPr lang="en-AU" sz="2800" dirty="0" err="1" smtClean="0"/>
              <a:t>apakah</a:t>
            </a:r>
            <a:r>
              <a:rPr lang="en-AU" sz="2800" dirty="0" smtClean="0"/>
              <a:t> </a:t>
            </a:r>
            <a:r>
              <a:rPr lang="en-AU" sz="2800" dirty="0" err="1" smtClean="0"/>
              <a:t>sebuah</a:t>
            </a:r>
            <a:r>
              <a:rPr lang="en-AU" sz="2800" dirty="0" smtClean="0"/>
              <a:t> </a:t>
            </a:r>
            <a:r>
              <a:rPr lang="en-AU" sz="2800" dirty="0" err="1" smtClean="0"/>
              <a:t>bilangan</a:t>
            </a:r>
            <a:r>
              <a:rPr lang="en-AU" sz="2800" dirty="0" smtClean="0"/>
              <a:t> </a:t>
            </a:r>
            <a:r>
              <a:rPr lang="en-AU" sz="2800" dirty="0" err="1" smtClean="0"/>
              <a:t>bulat</a:t>
            </a:r>
            <a:r>
              <a:rPr lang="en-AU" sz="2800" dirty="0" smtClean="0"/>
              <a:t> </a:t>
            </a:r>
            <a:r>
              <a:rPr lang="en-AU" sz="2800" dirty="0" err="1" smtClean="0"/>
              <a:t>merupakan</a:t>
            </a:r>
            <a:r>
              <a:rPr lang="en-AU" sz="2800" dirty="0" smtClean="0"/>
              <a:t> </a:t>
            </a:r>
            <a:r>
              <a:rPr lang="en-AU" sz="2800" dirty="0" err="1" smtClean="0"/>
              <a:t>bilangan</a:t>
            </a:r>
            <a:r>
              <a:rPr lang="en-AU" sz="2800" dirty="0" smtClean="0"/>
              <a:t> </a:t>
            </a:r>
            <a:r>
              <a:rPr lang="en-AU" sz="2800" dirty="0" err="1" smtClean="0"/>
              <a:t>genap</a:t>
            </a:r>
            <a:endParaRPr lang="en-AU" sz="2800" dirty="0" smtClean="0"/>
          </a:p>
          <a:p>
            <a:pPr marL="0" indent="0">
              <a:spcBef>
                <a:spcPts val="0"/>
              </a:spcBef>
              <a:buNone/>
            </a:pPr>
            <a:endParaRPr lang="en-AU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800" dirty="0" err="1" smtClean="0"/>
              <a:t>Algoritma</a:t>
            </a:r>
            <a:r>
              <a:rPr lang="en-AU" sz="2800" dirty="0" smtClean="0"/>
              <a:t>:</a:t>
            </a:r>
            <a:endParaRPr lang="en-AU" sz="2400" dirty="0" smtClean="0"/>
          </a:p>
          <a:p>
            <a:pPr marL="0" indent="0">
              <a:spcBef>
                <a:spcPts val="0"/>
              </a:spcBef>
              <a:buNone/>
            </a:pPr>
            <a:endParaRPr lang="en-AU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err="1" smtClean="0"/>
              <a:t>Algoritma</a:t>
            </a:r>
            <a:r>
              <a:rPr lang="en-AU" sz="2400" dirty="0" smtClean="0"/>
              <a:t> BILANGAN_GENAP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err="1" smtClean="0"/>
              <a:t>Deklarasi</a:t>
            </a:r>
            <a:endParaRPr lang="en-AU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/>
              <a:t> </a:t>
            </a:r>
            <a:r>
              <a:rPr lang="en-AU" sz="2400" dirty="0" smtClean="0"/>
              <a:t>  </a:t>
            </a:r>
            <a:r>
              <a:rPr lang="en-AU" sz="2400" dirty="0" err="1" smtClean="0"/>
              <a:t>bil</a:t>
            </a:r>
            <a:r>
              <a:rPr lang="en-AU" sz="2400" dirty="0" smtClean="0"/>
              <a:t>: integer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err="1" smtClean="0"/>
              <a:t>Deskripsi</a:t>
            </a:r>
            <a:r>
              <a:rPr lang="en-AU" sz="2400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  Read(</a:t>
            </a:r>
            <a:r>
              <a:rPr lang="en-AU" sz="2400" dirty="0" err="1" smtClean="0"/>
              <a:t>bil</a:t>
            </a:r>
            <a:r>
              <a:rPr lang="en-AU" sz="24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/>
              <a:t> </a:t>
            </a:r>
            <a:r>
              <a:rPr lang="en-AU" sz="2400" dirty="0" smtClean="0"/>
              <a:t> if </a:t>
            </a:r>
            <a:r>
              <a:rPr lang="en-AU" sz="2400" dirty="0" err="1" smtClean="0"/>
              <a:t>bil</a:t>
            </a:r>
            <a:r>
              <a:rPr lang="en-AU" sz="2400" dirty="0" smtClean="0"/>
              <a:t> mod 2 = 0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     write(‘</a:t>
            </a:r>
            <a:r>
              <a:rPr lang="en-AU" sz="2400" dirty="0" err="1" smtClean="0"/>
              <a:t>bilangan</a:t>
            </a:r>
            <a:r>
              <a:rPr lang="en-AU" sz="2400" dirty="0" smtClean="0"/>
              <a:t> </a:t>
            </a:r>
            <a:r>
              <a:rPr lang="en-AU" sz="2400" dirty="0" err="1" smtClean="0"/>
              <a:t>genap</a:t>
            </a:r>
            <a:r>
              <a:rPr lang="en-AU" sz="2400" dirty="0" smtClean="0"/>
              <a:t>’)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  </a:t>
            </a:r>
            <a:r>
              <a:rPr lang="en-AU" sz="2400" dirty="0" err="1" smtClean="0"/>
              <a:t>endif</a:t>
            </a:r>
            <a:r>
              <a:rPr lang="en-AU" sz="2400" dirty="0" smtClean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1473179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dirty="0" err="1" smtClean="0"/>
              <a:t>Materi</a:t>
            </a:r>
            <a:endParaRPr lang="en-US" altLang="en-US" dirty="0" smtClean="0"/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935163"/>
            <a:ext cx="8229600" cy="2789237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AU" altLang="en-US" sz="3600" dirty="0" err="1" smtClean="0"/>
              <a:t>Konsep</a:t>
            </a:r>
            <a:r>
              <a:rPr lang="en-AU" altLang="en-US" sz="3600" dirty="0" smtClean="0"/>
              <a:t> Case</a:t>
            </a:r>
          </a:p>
          <a:p>
            <a:pPr>
              <a:buFont typeface="Arial" charset="0"/>
              <a:buChar char="•"/>
            </a:pPr>
            <a:r>
              <a:rPr lang="en-AU" altLang="en-US" sz="3600" dirty="0" err="1" smtClean="0"/>
              <a:t>Perca</a:t>
            </a:r>
            <a:r>
              <a:rPr lang="id-ID" altLang="en-US" sz="3600" dirty="0" smtClean="0"/>
              <a:t>ba</a:t>
            </a:r>
            <a:r>
              <a:rPr lang="en-AU" altLang="en-US" sz="3600" dirty="0" err="1" smtClean="0"/>
              <a:t>ngan</a:t>
            </a:r>
            <a:r>
              <a:rPr lang="en-AU" altLang="en-US" sz="3600" dirty="0" smtClean="0"/>
              <a:t> </a:t>
            </a:r>
            <a:r>
              <a:rPr lang="en-AU" altLang="en-US" sz="3600" dirty="0" err="1" smtClean="0"/>
              <a:t>Tidak</a:t>
            </a:r>
            <a:r>
              <a:rPr lang="en-AU" altLang="en-US" sz="3600" dirty="0" smtClean="0"/>
              <a:t> </a:t>
            </a:r>
            <a:r>
              <a:rPr lang="en-AU" altLang="en-US" sz="3600" dirty="0" err="1" smtClean="0"/>
              <a:t>Bersyarat</a:t>
            </a:r>
            <a:r>
              <a:rPr lang="en-AU" altLang="en-US" sz="3600" dirty="0" smtClean="0"/>
              <a:t> (GOTO)</a:t>
            </a:r>
          </a:p>
          <a:p>
            <a:pPr>
              <a:buFont typeface="Arial" charset="0"/>
              <a:buChar char="•"/>
            </a:pPr>
            <a:r>
              <a:rPr lang="en-AU" altLang="en-US" sz="3600" dirty="0" smtClean="0"/>
              <a:t>Repetition Loops</a:t>
            </a:r>
          </a:p>
          <a:p>
            <a:pPr>
              <a:buFont typeface="Arial" charset="0"/>
              <a:buChar char="•"/>
            </a:pPr>
            <a:r>
              <a:rPr lang="en-AU" altLang="en-US" sz="3600" dirty="0" err="1" smtClean="0"/>
              <a:t>Fitur</a:t>
            </a:r>
            <a:r>
              <a:rPr lang="en-AU" altLang="en-US" sz="3600" dirty="0" smtClean="0"/>
              <a:t> Turbo Pascal: EXIT, CASE-ELSE</a:t>
            </a:r>
            <a:endParaRPr lang="id-ID" altLang="en-US" sz="36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0436414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228600"/>
            <a:ext cx="8229600" cy="6172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2800" dirty="0" err="1" smtClean="0"/>
              <a:t>Contoh</a:t>
            </a:r>
            <a:r>
              <a:rPr lang="en-AU" sz="2800" dirty="0" smtClean="0"/>
              <a:t> </a:t>
            </a:r>
            <a:r>
              <a:rPr lang="en-AU" sz="2800" dirty="0" err="1" smtClean="0"/>
              <a:t>Translasi</a:t>
            </a:r>
            <a:endParaRPr lang="en-AU" sz="2800" dirty="0" smtClean="0"/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AU" sz="2800" dirty="0" err="1" smtClean="0"/>
              <a:t>Algoritma</a:t>
            </a:r>
            <a:r>
              <a:rPr lang="en-AU" sz="2800" dirty="0" smtClean="0"/>
              <a:t> </a:t>
            </a:r>
            <a:r>
              <a:rPr lang="en-AU" sz="2800" dirty="0" err="1" smtClean="0"/>
              <a:t>menentukan</a:t>
            </a:r>
            <a:r>
              <a:rPr lang="en-AU" sz="2800" dirty="0" smtClean="0"/>
              <a:t> </a:t>
            </a:r>
            <a:r>
              <a:rPr lang="en-AU" sz="2800" dirty="0" err="1" smtClean="0"/>
              <a:t>apakah</a:t>
            </a:r>
            <a:r>
              <a:rPr lang="en-AU" sz="2800" dirty="0" smtClean="0"/>
              <a:t> </a:t>
            </a:r>
            <a:r>
              <a:rPr lang="en-AU" sz="2800" dirty="0" err="1" smtClean="0"/>
              <a:t>sebuah</a:t>
            </a:r>
            <a:r>
              <a:rPr lang="en-AU" sz="2800" dirty="0" smtClean="0"/>
              <a:t> </a:t>
            </a:r>
            <a:r>
              <a:rPr lang="en-AU" sz="2800" dirty="0" err="1" smtClean="0"/>
              <a:t>bilangan</a:t>
            </a:r>
            <a:r>
              <a:rPr lang="en-AU" sz="2800" dirty="0" smtClean="0"/>
              <a:t> </a:t>
            </a:r>
            <a:r>
              <a:rPr lang="en-AU" sz="2800" dirty="0" err="1" smtClean="0"/>
              <a:t>bulat</a:t>
            </a:r>
            <a:r>
              <a:rPr lang="en-AU" sz="2800" dirty="0" smtClean="0"/>
              <a:t> </a:t>
            </a:r>
            <a:r>
              <a:rPr lang="en-AU" sz="2800" dirty="0" err="1" smtClean="0"/>
              <a:t>merupakan</a:t>
            </a:r>
            <a:r>
              <a:rPr lang="en-AU" sz="2800" dirty="0" smtClean="0"/>
              <a:t> </a:t>
            </a:r>
            <a:r>
              <a:rPr lang="en-AU" sz="2800" dirty="0" err="1" smtClean="0"/>
              <a:t>bilangan</a:t>
            </a:r>
            <a:r>
              <a:rPr lang="en-AU" sz="2800" dirty="0" smtClean="0"/>
              <a:t> </a:t>
            </a:r>
            <a:r>
              <a:rPr lang="en-AU" sz="2800" dirty="0" err="1" smtClean="0"/>
              <a:t>genap</a:t>
            </a:r>
            <a:endParaRPr lang="en-AU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800" dirty="0" smtClean="0"/>
              <a:t>Pascal:</a:t>
            </a:r>
            <a:endParaRPr lang="en-AU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Program BILANGAN_GENAP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(*</a:t>
            </a:r>
            <a:r>
              <a:rPr lang="en-AU" sz="2400" dirty="0" err="1" smtClean="0"/>
              <a:t>Deklarasi</a:t>
            </a:r>
            <a:r>
              <a:rPr lang="en-AU" sz="2400" dirty="0" smtClean="0"/>
              <a:t>*)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err="1" smtClean="0"/>
              <a:t>var</a:t>
            </a:r>
            <a:endParaRPr lang="en-AU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/>
              <a:t> </a:t>
            </a:r>
            <a:r>
              <a:rPr lang="en-AU" sz="2400" dirty="0" smtClean="0"/>
              <a:t>  </a:t>
            </a:r>
            <a:r>
              <a:rPr lang="en-AU" sz="2400" dirty="0" err="1" smtClean="0"/>
              <a:t>bil</a:t>
            </a:r>
            <a:r>
              <a:rPr lang="en-AU" sz="2400" dirty="0" smtClean="0"/>
              <a:t>: integer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(*</a:t>
            </a:r>
            <a:r>
              <a:rPr lang="en-AU" sz="2400" dirty="0" err="1" smtClean="0"/>
              <a:t>Deskripsi</a:t>
            </a:r>
            <a:r>
              <a:rPr lang="en-AU" sz="2400" dirty="0" smtClean="0"/>
              <a:t>:*)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begin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  write (‘</a:t>
            </a:r>
            <a:r>
              <a:rPr lang="en-AU" sz="2400" dirty="0" err="1" smtClean="0"/>
              <a:t>Ketikkan</a:t>
            </a:r>
            <a:r>
              <a:rPr lang="en-AU" sz="2400" dirty="0" smtClean="0"/>
              <a:t> </a:t>
            </a:r>
            <a:r>
              <a:rPr lang="en-AU" sz="2400" dirty="0" err="1" smtClean="0"/>
              <a:t>sembarang</a:t>
            </a:r>
            <a:r>
              <a:rPr lang="en-AU" sz="2400" dirty="0" smtClean="0"/>
              <a:t> </a:t>
            </a:r>
            <a:r>
              <a:rPr lang="en-AU" sz="2400" dirty="0" err="1" smtClean="0"/>
              <a:t>bilangan</a:t>
            </a:r>
            <a:r>
              <a:rPr lang="en-AU" sz="2400" dirty="0" smtClean="0"/>
              <a:t> </a:t>
            </a:r>
            <a:r>
              <a:rPr lang="en-AU" sz="2400" dirty="0" err="1" smtClean="0"/>
              <a:t>bulat</a:t>
            </a:r>
            <a:r>
              <a:rPr lang="en-AU" sz="2400" dirty="0" smtClean="0"/>
              <a:t>:’);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  Read(</a:t>
            </a:r>
            <a:r>
              <a:rPr lang="en-AU" sz="2400" dirty="0" err="1" smtClean="0"/>
              <a:t>bil</a:t>
            </a:r>
            <a:r>
              <a:rPr lang="en-AU" sz="24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/>
              <a:t> </a:t>
            </a:r>
            <a:r>
              <a:rPr lang="en-AU" sz="2400" dirty="0" smtClean="0"/>
              <a:t> if </a:t>
            </a:r>
            <a:r>
              <a:rPr lang="en-AU" sz="2400" dirty="0" err="1" smtClean="0"/>
              <a:t>bil</a:t>
            </a:r>
            <a:r>
              <a:rPr lang="en-AU" sz="2400" dirty="0" smtClean="0"/>
              <a:t> mod 2 = 0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     write(‘</a:t>
            </a:r>
            <a:r>
              <a:rPr lang="en-AU" sz="2400" dirty="0" err="1" smtClean="0"/>
              <a:t>bilangan</a:t>
            </a:r>
            <a:r>
              <a:rPr lang="en-AU" sz="2400" dirty="0" smtClean="0"/>
              <a:t> </a:t>
            </a:r>
            <a:r>
              <a:rPr lang="en-AU" sz="2400" dirty="0" err="1" smtClean="0"/>
              <a:t>genap</a:t>
            </a:r>
            <a:r>
              <a:rPr lang="en-AU" sz="2400" dirty="0" smtClean="0"/>
              <a:t>’);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  (*</a:t>
            </a:r>
            <a:r>
              <a:rPr lang="en-AU" sz="2400" dirty="0" err="1" smtClean="0"/>
              <a:t>endif</a:t>
            </a:r>
            <a:r>
              <a:rPr lang="en-AU" sz="2400" dirty="0" smtClean="0"/>
              <a:t>*)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End.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2844602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228600"/>
            <a:ext cx="8229600" cy="6172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2800" dirty="0" err="1" smtClean="0"/>
              <a:t>Contoh</a:t>
            </a:r>
            <a:r>
              <a:rPr lang="en-AU" sz="2800" dirty="0" smtClean="0"/>
              <a:t> </a:t>
            </a:r>
            <a:r>
              <a:rPr lang="en-AU" sz="2800" dirty="0" err="1" smtClean="0"/>
              <a:t>Translasi</a:t>
            </a:r>
            <a:endParaRPr lang="en-AU" sz="2800" dirty="0" smtClean="0"/>
          </a:p>
          <a:p>
            <a:pPr marL="514350" indent="-514350">
              <a:spcBef>
                <a:spcPts val="0"/>
              </a:spcBef>
              <a:buAutoNum type="arabicPeriod" startAt="2"/>
            </a:pPr>
            <a:r>
              <a:rPr lang="en-AU" sz="2800" dirty="0" err="1" smtClean="0"/>
              <a:t>Menentukan</a:t>
            </a:r>
            <a:r>
              <a:rPr lang="en-AU" sz="2800" dirty="0" smtClean="0"/>
              <a:t> </a:t>
            </a:r>
            <a:r>
              <a:rPr lang="en-AU" sz="2800" dirty="0" err="1" smtClean="0"/>
              <a:t>bilangan</a:t>
            </a:r>
            <a:r>
              <a:rPr lang="en-AU" sz="2800" dirty="0" smtClean="0"/>
              <a:t> </a:t>
            </a:r>
            <a:r>
              <a:rPr lang="en-AU" sz="2800" dirty="0" err="1" smtClean="0"/>
              <a:t>terbesar</a:t>
            </a:r>
            <a:r>
              <a:rPr lang="en-AU" sz="2800" dirty="0" smtClean="0"/>
              <a:t> (</a:t>
            </a:r>
            <a:r>
              <a:rPr lang="en-AU" sz="2800" dirty="0" err="1" smtClean="0"/>
              <a:t>maksimum</a:t>
            </a:r>
            <a:r>
              <a:rPr lang="en-AU" sz="2800" dirty="0" smtClean="0"/>
              <a:t>) </a:t>
            </a:r>
            <a:r>
              <a:rPr lang="en-AU" sz="2800" dirty="0" err="1" smtClean="0"/>
              <a:t>dari</a:t>
            </a:r>
            <a:r>
              <a:rPr lang="en-AU" sz="2800" dirty="0" smtClean="0"/>
              <a:t> </a:t>
            </a:r>
            <a:r>
              <a:rPr lang="en-AU" sz="2800" dirty="0" err="1" smtClean="0"/>
              <a:t>dua</a:t>
            </a:r>
            <a:r>
              <a:rPr lang="en-AU" sz="2800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800" dirty="0" smtClean="0"/>
              <a:t>     </a:t>
            </a:r>
            <a:r>
              <a:rPr lang="en-AU" sz="2800" dirty="0" err="1" smtClean="0"/>
              <a:t>buah</a:t>
            </a:r>
            <a:r>
              <a:rPr lang="en-AU" sz="2800" dirty="0" smtClean="0"/>
              <a:t> </a:t>
            </a:r>
            <a:r>
              <a:rPr lang="en-AU" sz="2800" dirty="0" err="1" smtClean="0"/>
              <a:t>bilangan</a:t>
            </a:r>
            <a:endParaRPr lang="en-AU" sz="2800" dirty="0" smtClean="0"/>
          </a:p>
          <a:p>
            <a:pPr marL="0" indent="0">
              <a:spcBef>
                <a:spcPts val="0"/>
              </a:spcBef>
              <a:buNone/>
            </a:pPr>
            <a:endParaRPr lang="en-AU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800" dirty="0" err="1" smtClean="0"/>
              <a:t>Algoritma</a:t>
            </a:r>
            <a:r>
              <a:rPr lang="en-AU" sz="2800" dirty="0" smtClean="0"/>
              <a:t>:</a:t>
            </a:r>
            <a:endParaRPr lang="en-AU" sz="2400" dirty="0" smtClean="0"/>
          </a:p>
          <a:p>
            <a:pPr marL="0" indent="0">
              <a:spcBef>
                <a:spcPts val="0"/>
              </a:spcBef>
              <a:buNone/>
            </a:pPr>
            <a:endParaRPr lang="en-AU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err="1" smtClean="0"/>
              <a:t>Algoritma</a:t>
            </a:r>
            <a:r>
              <a:rPr lang="en-AU" sz="2400" dirty="0" smtClean="0"/>
              <a:t> MAKSIMUM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err="1" smtClean="0"/>
              <a:t>Deklarasi</a:t>
            </a:r>
            <a:endParaRPr lang="en-AU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/>
              <a:t> </a:t>
            </a:r>
            <a:r>
              <a:rPr lang="en-AU" sz="2400" dirty="0" smtClean="0"/>
              <a:t>  A, B : integer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err="1" smtClean="0"/>
              <a:t>Deskripsi</a:t>
            </a:r>
            <a:r>
              <a:rPr lang="en-AU" sz="2400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  Read(A, B)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/>
              <a:t> </a:t>
            </a:r>
            <a:r>
              <a:rPr lang="en-AU" sz="2400" dirty="0" smtClean="0"/>
              <a:t> if A &gt; B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     write(‘</a:t>
            </a:r>
            <a:r>
              <a:rPr lang="en-AU" sz="2400" dirty="0" err="1" smtClean="0"/>
              <a:t>bilangan</a:t>
            </a:r>
            <a:r>
              <a:rPr lang="en-AU" sz="2400" dirty="0" smtClean="0"/>
              <a:t> </a:t>
            </a:r>
            <a:r>
              <a:rPr lang="en-AU" sz="2400" dirty="0" err="1" smtClean="0"/>
              <a:t>terbesar</a:t>
            </a:r>
            <a:r>
              <a:rPr lang="en-AU" sz="2400" dirty="0" smtClean="0"/>
              <a:t> : ‘,  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/>
              <a:t> </a:t>
            </a:r>
            <a:r>
              <a:rPr lang="en-AU" sz="2400" dirty="0" smtClean="0"/>
              <a:t> else { B ≥ A}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/>
              <a:t> </a:t>
            </a:r>
            <a:r>
              <a:rPr lang="en-AU" sz="2400" dirty="0" smtClean="0"/>
              <a:t>    write (‘ </a:t>
            </a:r>
            <a:r>
              <a:rPr lang="en-AU" sz="2400" dirty="0" err="1" smtClean="0"/>
              <a:t>bilangan</a:t>
            </a:r>
            <a:r>
              <a:rPr lang="en-AU" sz="2400" dirty="0" smtClean="0"/>
              <a:t> </a:t>
            </a:r>
            <a:r>
              <a:rPr lang="en-AU" sz="2400" dirty="0" err="1" smtClean="0"/>
              <a:t>terbesar</a:t>
            </a:r>
            <a:r>
              <a:rPr lang="en-AU" sz="2400" dirty="0" smtClean="0"/>
              <a:t> :’, B)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  </a:t>
            </a:r>
            <a:r>
              <a:rPr lang="en-AU" sz="2400" dirty="0" err="1" smtClean="0"/>
              <a:t>endif</a:t>
            </a:r>
            <a:r>
              <a:rPr lang="en-AU" sz="2400" dirty="0" smtClean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7794955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2800" dirty="0" err="1" smtClean="0"/>
              <a:t>Contoh</a:t>
            </a:r>
            <a:r>
              <a:rPr lang="en-AU" sz="2800" dirty="0" smtClean="0"/>
              <a:t> </a:t>
            </a:r>
            <a:r>
              <a:rPr lang="en-AU" sz="2800" dirty="0" err="1" smtClean="0"/>
              <a:t>Translasi</a:t>
            </a:r>
            <a:endParaRPr lang="en-AU" sz="2800" dirty="0" smtClean="0"/>
          </a:p>
          <a:p>
            <a:pPr marL="514350" indent="-514350">
              <a:spcBef>
                <a:spcPts val="0"/>
              </a:spcBef>
              <a:buAutoNum type="arabicPeriod" startAt="2"/>
            </a:pPr>
            <a:r>
              <a:rPr lang="en-AU" sz="2800" dirty="0" err="1" smtClean="0"/>
              <a:t>Menentukan</a:t>
            </a:r>
            <a:r>
              <a:rPr lang="en-AU" sz="2800" dirty="0" smtClean="0"/>
              <a:t> </a:t>
            </a:r>
            <a:r>
              <a:rPr lang="en-AU" sz="2800" dirty="0" err="1" smtClean="0"/>
              <a:t>bilangan</a:t>
            </a:r>
            <a:r>
              <a:rPr lang="en-AU" sz="2800" dirty="0" smtClean="0"/>
              <a:t> </a:t>
            </a:r>
            <a:r>
              <a:rPr lang="en-AU" sz="2800" dirty="0" err="1" smtClean="0"/>
              <a:t>terbesar</a:t>
            </a:r>
            <a:r>
              <a:rPr lang="en-AU" sz="2800" dirty="0" smtClean="0"/>
              <a:t> (</a:t>
            </a:r>
            <a:r>
              <a:rPr lang="en-AU" sz="2800" dirty="0" err="1" smtClean="0"/>
              <a:t>maksimum</a:t>
            </a:r>
            <a:r>
              <a:rPr lang="en-AU" sz="2800" dirty="0" smtClean="0"/>
              <a:t>) </a:t>
            </a:r>
            <a:r>
              <a:rPr lang="en-AU" sz="2800" dirty="0" err="1" smtClean="0"/>
              <a:t>dari</a:t>
            </a:r>
            <a:r>
              <a:rPr lang="en-AU" sz="2800" dirty="0" smtClean="0"/>
              <a:t> </a:t>
            </a:r>
            <a:r>
              <a:rPr lang="en-AU" sz="2800" dirty="0" err="1" smtClean="0"/>
              <a:t>dua</a:t>
            </a:r>
            <a:r>
              <a:rPr lang="en-AU" sz="2800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800" dirty="0" smtClean="0"/>
              <a:t>     </a:t>
            </a:r>
            <a:r>
              <a:rPr lang="en-AU" sz="2800" dirty="0" err="1" smtClean="0"/>
              <a:t>buah</a:t>
            </a:r>
            <a:r>
              <a:rPr lang="en-AU" sz="2800" dirty="0" smtClean="0"/>
              <a:t> </a:t>
            </a:r>
            <a:r>
              <a:rPr lang="en-AU" sz="2800" dirty="0" err="1" smtClean="0"/>
              <a:t>bilangan</a:t>
            </a:r>
            <a:endParaRPr lang="en-AU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800" dirty="0" smtClean="0"/>
              <a:t>Pascal:</a:t>
            </a:r>
            <a:endParaRPr lang="en-AU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Program MAKSIMUM;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(*</a:t>
            </a:r>
            <a:r>
              <a:rPr lang="en-AU" sz="2400" dirty="0" err="1" smtClean="0"/>
              <a:t>Deklarasi</a:t>
            </a:r>
            <a:r>
              <a:rPr lang="en-AU" sz="2400" dirty="0" smtClean="0"/>
              <a:t>*)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err="1" smtClean="0"/>
              <a:t>var</a:t>
            </a:r>
            <a:endParaRPr lang="en-AU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/>
              <a:t> </a:t>
            </a:r>
            <a:r>
              <a:rPr lang="en-AU" sz="2400" dirty="0" smtClean="0"/>
              <a:t>  A, B : integer;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(*</a:t>
            </a:r>
            <a:r>
              <a:rPr lang="en-AU" sz="2400" dirty="0" err="1" smtClean="0"/>
              <a:t>Deskripsi</a:t>
            </a:r>
            <a:r>
              <a:rPr lang="en-AU" sz="2400" dirty="0" smtClean="0"/>
              <a:t>:*)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begin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  write(‘A=?’); </a:t>
            </a:r>
            <a:r>
              <a:rPr lang="en-AU" sz="2400" dirty="0" err="1" smtClean="0"/>
              <a:t>Readln</a:t>
            </a:r>
            <a:r>
              <a:rPr lang="en-AU" sz="2400" dirty="0" smtClean="0"/>
              <a:t>(A);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/>
              <a:t> </a:t>
            </a:r>
            <a:r>
              <a:rPr lang="en-AU" sz="2400" dirty="0" smtClean="0"/>
              <a:t> write(‘B=?’); </a:t>
            </a:r>
            <a:r>
              <a:rPr lang="en-AU" sz="2400" dirty="0" err="1" smtClean="0"/>
              <a:t>readln</a:t>
            </a:r>
            <a:r>
              <a:rPr lang="en-AU" sz="2400" dirty="0" smtClean="0"/>
              <a:t>(B);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/>
              <a:t> </a:t>
            </a:r>
            <a:r>
              <a:rPr lang="en-AU" sz="2400" dirty="0" smtClean="0"/>
              <a:t> if A &gt; B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     </a:t>
            </a:r>
            <a:r>
              <a:rPr lang="en-AU" sz="2400" dirty="0" err="1" smtClean="0"/>
              <a:t>writeln</a:t>
            </a:r>
            <a:r>
              <a:rPr lang="en-AU" sz="2400" dirty="0" smtClean="0"/>
              <a:t>(‘</a:t>
            </a:r>
            <a:r>
              <a:rPr lang="en-AU" sz="2400" dirty="0" err="1" smtClean="0"/>
              <a:t>bilangan</a:t>
            </a:r>
            <a:r>
              <a:rPr lang="en-AU" sz="2400" dirty="0" smtClean="0"/>
              <a:t> </a:t>
            </a:r>
            <a:r>
              <a:rPr lang="en-AU" sz="2400" dirty="0" err="1" smtClean="0"/>
              <a:t>terbesar</a:t>
            </a:r>
            <a:r>
              <a:rPr lang="en-AU" sz="2400" dirty="0" smtClean="0"/>
              <a:t> : ‘,  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/>
              <a:t> </a:t>
            </a:r>
            <a:r>
              <a:rPr lang="en-AU" sz="2400" dirty="0" smtClean="0"/>
              <a:t> else { B ≥ A}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/>
              <a:t> </a:t>
            </a:r>
            <a:r>
              <a:rPr lang="en-AU" sz="2400" dirty="0" smtClean="0"/>
              <a:t>    </a:t>
            </a:r>
            <a:r>
              <a:rPr lang="en-AU" sz="2400" dirty="0" err="1" smtClean="0"/>
              <a:t>writeln</a:t>
            </a:r>
            <a:r>
              <a:rPr lang="en-AU" sz="2400" dirty="0" smtClean="0"/>
              <a:t> (‘ </a:t>
            </a:r>
            <a:r>
              <a:rPr lang="en-AU" sz="2400" dirty="0" err="1" smtClean="0"/>
              <a:t>bilangan</a:t>
            </a:r>
            <a:r>
              <a:rPr lang="en-AU" sz="2400" dirty="0" smtClean="0"/>
              <a:t> </a:t>
            </a:r>
            <a:r>
              <a:rPr lang="en-AU" sz="2400" dirty="0" err="1" smtClean="0"/>
              <a:t>terbesar</a:t>
            </a:r>
            <a:r>
              <a:rPr lang="en-AU" sz="2400" dirty="0" smtClean="0"/>
              <a:t> :’, B);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  (*</a:t>
            </a:r>
            <a:r>
              <a:rPr lang="en-AU" sz="2400" dirty="0" err="1" smtClean="0"/>
              <a:t>endif</a:t>
            </a:r>
            <a:r>
              <a:rPr lang="en-AU" sz="2400" dirty="0" smtClean="0"/>
              <a:t>*)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end.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6907015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228600"/>
            <a:ext cx="8229600" cy="6172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2800" dirty="0" err="1" smtClean="0"/>
              <a:t>Contoh</a:t>
            </a:r>
            <a:r>
              <a:rPr lang="en-AU" sz="2800" dirty="0" smtClean="0"/>
              <a:t> </a:t>
            </a:r>
            <a:r>
              <a:rPr lang="en-AU" sz="2800" dirty="0" err="1" smtClean="0"/>
              <a:t>Translasi</a:t>
            </a:r>
            <a:endParaRPr lang="en-AU" sz="2800" dirty="0" smtClean="0"/>
          </a:p>
          <a:p>
            <a:pPr marL="0" indent="0">
              <a:spcBef>
                <a:spcPts val="0"/>
              </a:spcBef>
              <a:buNone/>
            </a:pPr>
            <a:endParaRPr lang="en-AU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3.  </a:t>
            </a:r>
            <a:r>
              <a:rPr lang="en-AU" sz="2400" dirty="0" err="1" smtClean="0"/>
              <a:t>Menentukan</a:t>
            </a:r>
            <a:r>
              <a:rPr lang="en-AU" sz="2400" dirty="0" smtClean="0"/>
              <a:t> jam yang </a:t>
            </a:r>
            <a:r>
              <a:rPr lang="en-AU" sz="2400" dirty="0" err="1" smtClean="0"/>
              <a:t>baru</a:t>
            </a:r>
            <a:r>
              <a:rPr lang="en-AU" sz="2400" dirty="0" smtClean="0"/>
              <a:t> </a:t>
            </a:r>
            <a:r>
              <a:rPr lang="en-AU" sz="2400" dirty="0" err="1" smtClean="0"/>
              <a:t>setelah</a:t>
            </a:r>
            <a:r>
              <a:rPr lang="en-AU" sz="2400" dirty="0" smtClean="0"/>
              <a:t> </a:t>
            </a:r>
            <a:r>
              <a:rPr lang="en-AU" sz="2400" dirty="0" err="1" smtClean="0"/>
              <a:t>ditambah</a:t>
            </a:r>
            <a:r>
              <a:rPr lang="en-AU" sz="2400" dirty="0" smtClean="0"/>
              <a:t> 1 </a:t>
            </a:r>
            <a:r>
              <a:rPr lang="en-AU" sz="2400" dirty="0" err="1" smtClean="0"/>
              <a:t>detik</a:t>
            </a:r>
            <a:endParaRPr lang="en-AU" sz="2400" dirty="0" smtClean="0"/>
          </a:p>
          <a:p>
            <a:pPr marL="0" indent="0">
              <a:spcBef>
                <a:spcPts val="0"/>
              </a:spcBef>
              <a:buNone/>
            </a:pPr>
            <a:endParaRPr lang="en-AU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err="1" smtClean="0"/>
              <a:t>Algoritma</a:t>
            </a:r>
            <a:r>
              <a:rPr lang="en-AU" sz="2400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en-AU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err="1" smtClean="0"/>
              <a:t>Algoritma</a:t>
            </a:r>
            <a:r>
              <a:rPr lang="en-AU" sz="2400" dirty="0" smtClean="0"/>
              <a:t> TAMBAH 1 DETIK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err="1" smtClean="0"/>
              <a:t>Deklarasi</a:t>
            </a:r>
            <a:endParaRPr lang="en-AU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  type Jam : record&lt;</a:t>
            </a:r>
            <a:r>
              <a:rPr lang="en-AU" sz="2400" dirty="0" err="1" smtClean="0"/>
              <a:t>hh</a:t>
            </a:r>
            <a:r>
              <a:rPr lang="en-AU" sz="2400" dirty="0" smtClean="0"/>
              <a:t>:  integer, {0….23}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/>
              <a:t> </a:t>
            </a:r>
            <a:r>
              <a:rPr lang="en-AU" sz="2400" dirty="0" smtClean="0"/>
              <a:t>                             mm: integer, {0 … 59}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/>
              <a:t> </a:t>
            </a:r>
            <a:r>
              <a:rPr lang="en-AU" sz="2400" dirty="0" smtClean="0"/>
              <a:t>                             </a:t>
            </a:r>
            <a:r>
              <a:rPr lang="en-AU" sz="2400" dirty="0" err="1" smtClean="0"/>
              <a:t>ss</a:t>
            </a:r>
            <a:r>
              <a:rPr lang="en-AU" sz="2400" dirty="0" smtClean="0"/>
              <a:t>: integer    {0…59}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/>
              <a:t>	</a:t>
            </a:r>
            <a:r>
              <a:rPr lang="en-AU" sz="2400" dirty="0" smtClean="0"/>
              <a:t>	       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/>
              <a:t> </a:t>
            </a:r>
            <a:r>
              <a:rPr lang="en-AU" sz="2400" dirty="0" smtClean="0"/>
              <a:t>  J : Jam	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6853539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6200" y="152400"/>
            <a:ext cx="9067800" cy="6553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2000" dirty="0" err="1" smtClean="0"/>
              <a:t>Deskripsi</a:t>
            </a:r>
            <a:r>
              <a:rPr lang="en-AU" sz="2000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 {</a:t>
            </a:r>
            <a:r>
              <a:rPr lang="en-AU" sz="2000" dirty="0" err="1" smtClean="0"/>
              <a:t>baca</a:t>
            </a:r>
            <a:r>
              <a:rPr lang="en-AU" sz="2000" dirty="0" smtClean="0"/>
              <a:t> jam}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 read(</a:t>
            </a:r>
            <a:r>
              <a:rPr lang="en-AU" sz="2000" dirty="0" err="1" smtClean="0"/>
              <a:t>J.hh</a:t>
            </a:r>
            <a:r>
              <a:rPr lang="en-AU" sz="2000" dirty="0" smtClean="0"/>
              <a:t>, J.mm,  </a:t>
            </a:r>
            <a:r>
              <a:rPr lang="en-AU" sz="2000" dirty="0" err="1" smtClean="0"/>
              <a:t>J.ss</a:t>
            </a:r>
            <a:r>
              <a:rPr lang="en-AU" sz="20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 if </a:t>
            </a:r>
            <a:r>
              <a:rPr lang="en-AU" sz="2000" dirty="0" err="1" smtClean="0"/>
              <a:t>J.ss</a:t>
            </a:r>
            <a:r>
              <a:rPr lang="en-AU" sz="2000" dirty="0" smtClean="0"/>
              <a:t> + 1 &lt; 60 then {OK, </a:t>
            </a:r>
            <a:r>
              <a:rPr lang="en-AU" sz="2000" dirty="0" err="1" smtClean="0"/>
              <a:t>tidak</a:t>
            </a:r>
            <a:r>
              <a:rPr lang="en-AU" sz="2000" dirty="0" smtClean="0"/>
              <a:t> </a:t>
            </a:r>
            <a:r>
              <a:rPr lang="en-AU" sz="2000" dirty="0" err="1" smtClean="0"/>
              <a:t>ada</a:t>
            </a:r>
            <a:r>
              <a:rPr lang="en-AU" sz="2000" dirty="0" smtClean="0"/>
              <a:t> </a:t>
            </a:r>
            <a:r>
              <a:rPr lang="en-AU" sz="2000" dirty="0" err="1" smtClean="0"/>
              <a:t>masalah</a:t>
            </a:r>
            <a:r>
              <a:rPr lang="en-AU" sz="2000" dirty="0" smtClean="0"/>
              <a:t> </a:t>
            </a:r>
            <a:r>
              <a:rPr lang="en-AU" sz="2000" dirty="0" err="1" smtClean="0"/>
              <a:t>penambahan</a:t>
            </a:r>
            <a:r>
              <a:rPr lang="en-AU" sz="2000" dirty="0" smtClean="0"/>
              <a:t> 1 </a:t>
            </a:r>
            <a:r>
              <a:rPr lang="en-AU" sz="2000" dirty="0" err="1" smtClean="0"/>
              <a:t>detik</a:t>
            </a:r>
            <a:r>
              <a:rPr lang="en-AU" sz="2000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    </a:t>
            </a:r>
            <a:r>
              <a:rPr lang="en-AU" sz="2000" dirty="0" err="1" smtClean="0"/>
              <a:t>J.ss</a:t>
            </a:r>
            <a:r>
              <a:rPr lang="en-AU" sz="2000" dirty="0" smtClean="0"/>
              <a:t> </a:t>
            </a:r>
            <a:r>
              <a:rPr lang="en-AU" sz="2000" dirty="0" smtClean="0">
                <a:sym typeface="Symbol"/>
              </a:rPr>
              <a:t> </a:t>
            </a:r>
            <a:r>
              <a:rPr lang="en-AU" sz="2000" dirty="0" err="1" smtClean="0">
                <a:sym typeface="Symbol"/>
              </a:rPr>
              <a:t>J.ss</a:t>
            </a:r>
            <a:r>
              <a:rPr lang="en-AU" sz="2000" dirty="0" smtClean="0">
                <a:sym typeface="Symbol"/>
              </a:rPr>
              <a:t> + 1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>
                <a:sym typeface="Symbol"/>
              </a:rPr>
              <a:t> </a:t>
            </a:r>
            <a:r>
              <a:rPr lang="en-AU" sz="2000" dirty="0" smtClean="0">
                <a:sym typeface="Symbol"/>
              </a:rPr>
              <a:t>  else {</a:t>
            </a:r>
            <a:r>
              <a:rPr lang="en-AU" sz="2000" dirty="0" err="1" smtClean="0">
                <a:sym typeface="Symbol"/>
              </a:rPr>
              <a:t>J.ss</a:t>
            </a:r>
            <a:r>
              <a:rPr lang="en-AU" sz="2000" dirty="0" smtClean="0">
                <a:sym typeface="Symbol"/>
              </a:rPr>
              <a:t> + 1 = 60}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>
                <a:sym typeface="Symbol"/>
              </a:rPr>
              <a:t> </a:t>
            </a:r>
            <a:r>
              <a:rPr lang="en-AU" sz="2000" dirty="0" smtClean="0">
                <a:sym typeface="Symbol"/>
              </a:rPr>
              <a:t>      </a:t>
            </a:r>
            <a:r>
              <a:rPr lang="en-AU" sz="2000" dirty="0" err="1" smtClean="0">
                <a:sym typeface="Symbol"/>
              </a:rPr>
              <a:t>J.ss</a:t>
            </a:r>
            <a:r>
              <a:rPr lang="en-AU" sz="2000" dirty="0" smtClean="0">
                <a:sym typeface="Symbol"/>
              </a:rPr>
              <a:t>  0 { </a:t>
            </a:r>
            <a:r>
              <a:rPr lang="en-AU" sz="2000" dirty="0" err="1" smtClean="0">
                <a:sym typeface="Symbol"/>
              </a:rPr>
              <a:t>detik</a:t>
            </a:r>
            <a:r>
              <a:rPr lang="en-AU" sz="2000" dirty="0" smtClean="0">
                <a:sym typeface="Symbol"/>
              </a:rPr>
              <a:t> </a:t>
            </a:r>
            <a:r>
              <a:rPr lang="en-AU" sz="2000" dirty="0" err="1" smtClean="0">
                <a:sym typeface="Symbol"/>
              </a:rPr>
              <a:t>kembali</a:t>
            </a:r>
            <a:r>
              <a:rPr lang="en-AU" sz="2000" dirty="0" smtClean="0">
                <a:sym typeface="Symbol"/>
              </a:rPr>
              <a:t> </a:t>
            </a:r>
            <a:r>
              <a:rPr lang="en-AU" sz="2000" dirty="0" err="1" smtClean="0">
                <a:sym typeface="Symbol"/>
              </a:rPr>
              <a:t>menjadi</a:t>
            </a:r>
            <a:r>
              <a:rPr lang="en-AU" sz="2000" dirty="0" smtClean="0">
                <a:sym typeface="Symbol"/>
              </a:rPr>
              <a:t> </a:t>
            </a:r>
            <a:r>
              <a:rPr lang="en-AU" sz="2000" dirty="0" err="1" smtClean="0">
                <a:sym typeface="Symbol"/>
              </a:rPr>
              <a:t>nol</a:t>
            </a:r>
            <a:r>
              <a:rPr lang="en-AU" sz="2000" dirty="0" smtClean="0">
                <a:sym typeface="Symbol"/>
              </a:rPr>
              <a:t>, </a:t>
            </a:r>
            <a:r>
              <a:rPr lang="en-AU" sz="2000" dirty="0" err="1" smtClean="0">
                <a:sym typeface="Symbol"/>
              </a:rPr>
              <a:t>menit</a:t>
            </a:r>
            <a:r>
              <a:rPr lang="en-AU" sz="2000" dirty="0" smtClean="0">
                <a:sym typeface="Symbol"/>
              </a:rPr>
              <a:t> </a:t>
            </a:r>
            <a:r>
              <a:rPr lang="en-AU" sz="2000" dirty="0" err="1" smtClean="0">
                <a:sym typeface="Symbol"/>
              </a:rPr>
              <a:t>bertambah</a:t>
            </a:r>
            <a:r>
              <a:rPr lang="en-AU" sz="2000" dirty="0" smtClean="0">
                <a:sym typeface="Symbol"/>
              </a:rPr>
              <a:t> 1, </a:t>
            </a:r>
            <a:r>
              <a:rPr lang="en-AU" sz="2000" dirty="0" err="1" smtClean="0">
                <a:sym typeface="Symbol"/>
              </a:rPr>
              <a:t>tapi</a:t>
            </a:r>
            <a:r>
              <a:rPr lang="en-AU" sz="2000" dirty="0" smtClean="0">
                <a:sym typeface="Symbol"/>
              </a:rPr>
              <a:t> </a:t>
            </a:r>
            <a:r>
              <a:rPr lang="en-AU" sz="2000" dirty="0" err="1" smtClean="0">
                <a:sym typeface="Symbol"/>
              </a:rPr>
              <a:t>periksa</a:t>
            </a:r>
            <a:r>
              <a:rPr lang="en-AU" sz="2000" dirty="0" smtClean="0">
                <a:sym typeface="Symbol"/>
              </a:rPr>
              <a:t> </a:t>
            </a:r>
            <a:r>
              <a:rPr lang="en-AU" sz="2000" dirty="0" err="1" smtClean="0">
                <a:sym typeface="Symbol"/>
              </a:rPr>
              <a:t>dulu</a:t>
            </a:r>
            <a:r>
              <a:rPr lang="en-AU" sz="2000" dirty="0" smtClean="0">
                <a:sym typeface="Symbol"/>
              </a:rPr>
              <a:t> </a:t>
            </a:r>
            <a:r>
              <a:rPr lang="en-AU" sz="2000" dirty="0" err="1" smtClean="0">
                <a:sym typeface="Symbol"/>
              </a:rPr>
              <a:t>apakah</a:t>
            </a:r>
            <a:r>
              <a:rPr lang="en-AU" sz="2000" dirty="0" smtClean="0">
                <a:sym typeface="Symbol"/>
              </a:rPr>
              <a:t>                           	        </a:t>
            </a:r>
            <a:r>
              <a:rPr lang="en-AU" sz="2000" dirty="0" err="1" smtClean="0">
                <a:sym typeface="Symbol"/>
              </a:rPr>
              <a:t>menit</a:t>
            </a:r>
            <a:r>
              <a:rPr lang="en-AU" sz="2000" dirty="0" smtClean="0">
                <a:sym typeface="Symbol"/>
              </a:rPr>
              <a:t> + 1 &lt; 60}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>
                <a:sym typeface="Symbol"/>
              </a:rPr>
              <a:t> </a:t>
            </a:r>
            <a:r>
              <a:rPr lang="en-AU" sz="2000" dirty="0" smtClean="0">
                <a:sym typeface="Symbol"/>
              </a:rPr>
              <a:t>      if J.mm + 1 &lt; 60 then {OK, </a:t>
            </a:r>
            <a:r>
              <a:rPr lang="en-AU" sz="2000" dirty="0" err="1" smtClean="0">
                <a:sym typeface="Symbol"/>
              </a:rPr>
              <a:t>tidak</a:t>
            </a:r>
            <a:r>
              <a:rPr lang="en-AU" sz="2000" dirty="0" smtClean="0">
                <a:sym typeface="Symbol"/>
              </a:rPr>
              <a:t> </a:t>
            </a:r>
            <a:r>
              <a:rPr lang="en-AU" sz="2000" dirty="0" err="1" smtClean="0">
                <a:sym typeface="Symbol"/>
              </a:rPr>
              <a:t>ada</a:t>
            </a:r>
            <a:r>
              <a:rPr lang="en-AU" sz="2000" dirty="0" smtClean="0">
                <a:sym typeface="Symbol"/>
              </a:rPr>
              <a:t> </a:t>
            </a:r>
            <a:r>
              <a:rPr lang="en-AU" sz="2000" dirty="0" err="1" smtClean="0">
                <a:sym typeface="Symbol"/>
              </a:rPr>
              <a:t>masalah</a:t>
            </a:r>
            <a:r>
              <a:rPr lang="en-AU" sz="2000" dirty="0" smtClean="0">
                <a:sym typeface="Symbol"/>
              </a:rPr>
              <a:t> </a:t>
            </a:r>
            <a:r>
              <a:rPr lang="en-AU" sz="2000" dirty="0" err="1" smtClean="0">
                <a:sym typeface="Symbol"/>
              </a:rPr>
              <a:t>penambahan</a:t>
            </a:r>
            <a:r>
              <a:rPr lang="en-AU" sz="2000" dirty="0" smtClean="0">
                <a:sym typeface="Symbol"/>
              </a:rPr>
              <a:t> 1 </a:t>
            </a:r>
            <a:r>
              <a:rPr lang="en-AU" sz="2000" dirty="0" err="1" smtClean="0">
                <a:sym typeface="Symbol"/>
              </a:rPr>
              <a:t>menit</a:t>
            </a:r>
            <a:r>
              <a:rPr lang="en-AU" sz="2000" dirty="0" smtClean="0">
                <a:sym typeface="Symbol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>
                <a:sym typeface="Symbol"/>
              </a:rPr>
              <a:t> </a:t>
            </a:r>
            <a:r>
              <a:rPr lang="en-AU" sz="2000" dirty="0" smtClean="0">
                <a:sym typeface="Symbol"/>
              </a:rPr>
              <a:t>         J.mm  J.mm + 1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>
                <a:sym typeface="Symbol"/>
              </a:rPr>
              <a:t> </a:t>
            </a:r>
            <a:r>
              <a:rPr lang="en-AU" sz="2000" dirty="0" smtClean="0">
                <a:sym typeface="Symbol"/>
              </a:rPr>
              <a:t>      else { J.mm + 1 = 60}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>
                <a:sym typeface="Symbol"/>
              </a:rPr>
              <a:t> </a:t>
            </a:r>
            <a:r>
              <a:rPr lang="en-AU" sz="2000" dirty="0" smtClean="0">
                <a:sym typeface="Symbol"/>
              </a:rPr>
              <a:t>          J.mm  0 { </a:t>
            </a:r>
            <a:r>
              <a:rPr lang="en-AU" sz="2000" dirty="0" err="1" smtClean="0">
                <a:sym typeface="Symbol"/>
              </a:rPr>
              <a:t>menit</a:t>
            </a:r>
            <a:r>
              <a:rPr lang="en-AU" sz="2000" dirty="0" smtClean="0">
                <a:sym typeface="Symbol"/>
              </a:rPr>
              <a:t> </a:t>
            </a:r>
            <a:r>
              <a:rPr lang="en-AU" sz="2000" dirty="0" err="1" smtClean="0">
                <a:sym typeface="Symbol"/>
              </a:rPr>
              <a:t>menjadi</a:t>
            </a:r>
            <a:r>
              <a:rPr lang="en-AU" sz="2000" dirty="0" smtClean="0">
                <a:sym typeface="Symbol"/>
              </a:rPr>
              <a:t> 0, jam </a:t>
            </a:r>
            <a:r>
              <a:rPr lang="en-AU" sz="2000" dirty="0" err="1" smtClean="0">
                <a:sym typeface="Symbol"/>
              </a:rPr>
              <a:t>bertambah</a:t>
            </a:r>
            <a:r>
              <a:rPr lang="en-AU" sz="2000" dirty="0" smtClean="0">
                <a:sym typeface="Symbol"/>
              </a:rPr>
              <a:t> 1, </a:t>
            </a:r>
            <a:r>
              <a:rPr lang="en-AU" sz="2000" dirty="0" err="1" smtClean="0">
                <a:sym typeface="Symbol"/>
              </a:rPr>
              <a:t>tapi</a:t>
            </a:r>
            <a:r>
              <a:rPr lang="en-AU" sz="2000" dirty="0" smtClean="0">
                <a:sym typeface="Symbol"/>
              </a:rPr>
              <a:t> </a:t>
            </a:r>
            <a:r>
              <a:rPr lang="en-AU" sz="2000" dirty="0" err="1" smtClean="0">
                <a:sym typeface="Symbol"/>
              </a:rPr>
              <a:t>periksa</a:t>
            </a:r>
            <a:r>
              <a:rPr lang="en-AU" sz="2000" dirty="0" smtClean="0">
                <a:sym typeface="Symbol"/>
              </a:rPr>
              <a:t> </a:t>
            </a:r>
            <a:r>
              <a:rPr lang="en-AU" sz="2000" dirty="0" err="1" smtClean="0">
                <a:sym typeface="Symbol"/>
              </a:rPr>
              <a:t>dulu</a:t>
            </a:r>
            <a:r>
              <a:rPr lang="en-AU" sz="2000" dirty="0" smtClean="0">
                <a:sym typeface="Symbol"/>
              </a:rPr>
              <a:t> </a:t>
            </a:r>
            <a:r>
              <a:rPr lang="en-AU" sz="2000" dirty="0" err="1" smtClean="0">
                <a:sym typeface="Symbol"/>
              </a:rPr>
              <a:t>apakah</a:t>
            </a:r>
            <a:r>
              <a:rPr lang="en-AU" sz="2000" dirty="0" smtClean="0">
                <a:sym typeface="Symbol"/>
              </a:rPr>
              <a:t> jam + 	               1 &lt; 24}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>
                <a:sym typeface="Symbol"/>
              </a:rPr>
              <a:t> </a:t>
            </a:r>
            <a:r>
              <a:rPr lang="en-AU" sz="2000" dirty="0" smtClean="0">
                <a:sym typeface="Symbol"/>
              </a:rPr>
              <a:t>          if </a:t>
            </a:r>
            <a:r>
              <a:rPr lang="en-AU" sz="2000" dirty="0" err="1" smtClean="0">
                <a:sym typeface="Symbol"/>
              </a:rPr>
              <a:t>J.hh</a:t>
            </a:r>
            <a:r>
              <a:rPr lang="en-AU" sz="2000" dirty="0" smtClean="0">
                <a:sym typeface="Symbol"/>
              </a:rPr>
              <a:t> + 1 &lt; 24 then {OK, </a:t>
            </a:r>
            <a:r>
              <a:rPr lang="en-AU" sz="2000" dirty="0" err="1" smtClean="0">
                <a:sym typeface="Symbol"/>
              </a:rPr>
              <a:t>tidak</a:t>
            </a:r>
            <a:r>
              <a:rPr lang="en-AU" sz="2000" dirty="0" smtClean="0">
                <a:sym typeface="Symbol"/>
              </a:rPr>
              <a:t> </a:t>
            </a:r>
            <a:r>
              <a:rPr lang="en-AU" sz="2000" dirty="0" err="1" smtClean="0">
                <a:sym typeface="Symbol"/>
              </a:rPr>
              <a:t>ada</a:t>
            </a:r>
            <a:r>
              <a:rPr lang="en-AU" sz="2000" dirty="0" smtClean="0">
                <a:sym typeface="Symbol"/>
              </a:rPr>
              <a:t> </a:t>
            </a:r>
            <a:r>
              <a:rPr lang="en-AU" sz="2000" dirty="0" err="1" smtClean="0">
                <a:sym typeface="Symbol"/>
              </a:rPr>
              <a:t>masalah</a:t>
            </a:r>
            <a:r>
              <a:rPr lang="en-AU" sz="2000" dirty="0" smtClean="0">
                <a:sym typeface="Symbol"/>
              </a:rPr>
              <a:t> </a:t>
            </a:r>
            <a:r>
              <a:rPr lang="en-AU" sz="2000" dirty="0" err="1" smtClean="0">
                <a:sym typeface="Symbol"/>
              </a:rPr>
              <a:t>penambahan</a:t>
            </a:r>
            <a:r>
              <a:rPr lang="en-AU" sz="2000" dirty="0" smtClean="0">
                <a:sym typeface="Symbol"/>
              </a:rPr>
              <a:t> 1 jam}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>
                <a:sym typeface="Symbol"/>
              </a:rPr>
              <a:t> </a:t>
            </a:r>
            <a:r>
              <a:rPr lang="en-AU" sz="2000" dirty="0" smtClean="0">
                <a:sym typeface="Symbol"/>
              </a:rPr>
              <a:t>             </a:t>
            </a:r>
            <a:r>
              <a:rPr lang="en-AU" sz="2000" dirty="0" err="1" smtClean="0">
                <a:sym typeface="Symbol"/>
              </a:rPr>
              <a:t>J.hh</a:t>
            </a:r>
            <a:r>
              <a:rPr lang="en-AU" sz="2000" dirty="0" smtClean="0">
                <a:sym typeface="Symbol"/>
              </a:rPr>
              <a:t>  </a:t>
            </a:r>
            <a:r>
              <a:rPr lang="en-AU" sz="2000" dirty="0" err="1" smtClean="0">
                <a:sym typeface="Symbol"/>
              </a:rPr>
              <a:t>J.hh</a:t>
            </a:r>
            <a:r>
              <a:rPr lang="en-AU" sz="2000" dirty="0" smtClean="0">
                <a:sym typeface="Symbol"/>
              </a:rPr>
              <a:t> + 1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>
                <a:sym typeface="Symbol"/>
              </a:rPr>
              <a:t> </a:t>
            </a:r>
            <a:r>
              <a:rPr lang="en-AU" sz="2000" dirty="0" smtClean="0">
                <a:sym typeface="Symbol"/>
              </a:rPr>
              <a:t>          else {</a:t>
            </a:r>
            <a:r>
              <a:rPr lang="en-AU" sz="2000" dirty="0" err="1" smtClean="0">
                <a:sym typeface="Symbol"/>
              </a:rPr>
              <a:t>J.hh</a:t>
            </a:r>
            <a:r>
              <a:rPr lang="en-AU" sz="2000" dirty="0" smtClean="0">
                <a:sym typeface="Symbol"/>
              </a:rPr>
              <a:t> + 1 = 24}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>
                <a:sym typeface="Symbol"/>
              </a:rPr>
              <a:t> </a:t>
            </a:r>
            <a:r>
              <a:rPr lang="en-AU" sz="2000" dirty="0" smtClean="0">
                <a:sym typeface="Symbol"/>
              </a:rPr>
              <a:t>              </a:t>
            </a:r>
            <a:r>
              <a:rPr lang="en-AU" sz="2000" dirty="0" err="1" smtClean="0">
                <a:sym typeface="Symbol"/>
              </a:rPr>
              <a:t>J.hh</a:t>
            </a:r>
            <a:r>
              <a:rPr lang="en-AU" sz="2000" dirty="0" smtClean="0">
                <a:sym typeface="Symbol"/>
              </a:rPr>
              <a:t> 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>
                <a:sym typeface="Symbol"/>
              </a:rPr>
              <a:t> </a:t>
            </a:r>
            <a:r>
              <a:rPr lang="en-AU" sz="2000" dirty="0" smtClean="0">
                <a:sym typeface="Symbol"/>
              </a:rPr>
              <a:t>          </a:t>
            </a:r>
            <a:r>
              <a:rPr lang="en-AU" sz="2000" dirty="0" err="1" smtClean="0">
                <a:sym typeface="Symbol"/>
              </a:rPr>
              <a:t>endif</a:t>
            </a:r>
            <a:endParaRPr lang="en-AU" sz="2000" dirty="0" smtClean="0"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>
                <a:sym typeface="Symbol"/>
              </a:rPr>
              <a:t> </a:t>
            </a:r>
            <a:r>
              <a:rPr lang="en-AU" sz="2000" dirty="0" smtClean="0">
                <a:sym typeface="Symbol"/>
              </a:rPr>
              <a:t>       </a:t>
            </a:r>
            <a:r>
              <a:rPr lang="en-AU" sz="2000" dirty="0" err="1" smtClean="0">
                <a:sym typeface="Symbol"/>
              </a:rPr>
              <a:t>endif</a:t>
            </a:r>
            <a:endParaRPr lang="en-AU" sz="2000" dirty="0" smtClean="0"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>
                <a:sym typeface="Symbol"/>
              </a:rPr>
              <a:t> </a:t>
            </a:r>
            <a:r>
              <a:rPr lang="en-AU" sz="2000" dirty="0" smtClean="0">
                <a:sym typeface="Symbol"/>
              </a:rPr>
              <a:t>   </a:t>
            </a:r>
            <a:r>
              <a:rPr lang="en-AU" sz="2000" dirty="0" err="1" smtClean="0">
                <a:sym typeface="Symbol"/>
              </a:rPr>
              <a:t>endif</a:t>
            </a:r>
            <a:endParaRPr lang="en-AU" sz="2000" dirty="0" smtClean="0"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>
                <a:sym typeface="Symbol"/>
              </a:rPr>
              <a:t> </a:t>
            </a:r>
            <a:r>
              <a:rPr lang="en-AU" sz="2000" dirty="0" smtClean="0">
                <a:sym typeface="Symbol"/>
              </a:rPr>
              <a:t>  write(</a:t>
            </a:r>
            <a:r>
              <a:rPr lang="en-AU" sz="2000" dirty="0" err="1" smtClean="0">
                <a:sym typeface="Symbol"/>
              </a:rPr>
              <a:t>J.hh</a:t>
            </a:r>
            <a:r>
              <a:rPr lang="en-AU" sz="2000" dirty="0" smtClean="0">
                <a:sym typeface="Symbol"/>
              </a:rPr>
              <a:t>, J.mm, </a:t>
            </a:r>
            <a:r>
              <a:rPr lang="en-AU" sz="2000" dirty="0" err="1" smtClean="0">
                <a:sym typeface="Symbol"/>
              </a:rPr>
              <a:t>J.ss</a:t>
            </a:r>
            <a:r>
              <a:rPr lang="en-AU" sz="2000" dirty="0" smtClean="0">
                <a:sym typeface="Symbol"/>
              </a:rPr>
              <a:t>) </a:t>
            </a:r>
            <a:r>
              <a:rPr lang="en-AU" sz="1800" dirty="0" smtClean="0">
                <a:sym typeface="Symbol"/>
              </a:rPr>
              <a:t>   </a:t>
            </a:r>
            <a:endParaRPr lang="en-AU" sz="18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9471370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228600"/>
            <a:ext cx="8229600" cy="6172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2800" dirty="0" err="1" smtClean="0"/>
              <a:t>Contoh</a:t>
            </a:r>
            <a:r>
              <a:rPr lang="en-AU" sz="2800" dirty="0" smtClean="0"/>
              <a:t> </a:t>
            </a:r>
            <a:r>
              <a:rPr lang="en-AU" sz="2800" dirty="0" err="1" smtClean="0"/>
              <a:t>Translasi</a:t>
            </a:r>
            <a:endParaRPr lang="en-AU" sz="2800" dirty="0" smtClean="0"/>
          </a:p>
          <a:p>
            <a:pPr marL="0" indent="0">
              <a:spcBef>
                <a:spcPts val="0"/>
              </a:spcBef>
              <a:buNone/>
            </a:pPr>
            <a:endParaRPr lang="en-AU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3.  </a:t>
            </a:r>
            <a:r>
              <a:rPr lang="en-AU" sz="2000" dirty="0" err="1" smtClean="0"/>
              <a:t>Menentukan</a:t>
            </a:r>
            <a:r>
              <a:rPr lang="en-AU" sz="2000" dirty="0" smtClean="0"/>
              <a:t> jam yang </a:t>
            </a:r>
            <a:r>
              <a:rPr lang="en-AU" sz="2000" dirty="0" err="1" smtClean="0"/>
              <a:t>baru</a:t>
            </a:r>
            <a:r>
              <a:rPr lang="en-AU" sz="2000" dirty="0" smtClean="0"/>
              <a:t> </a:t>
            </a:r>
            <a:r>
              <a:rPr lang="en-AU" sz="2000" dirty="0" err="1" smtClean="0"/>
              <a:t>setelah</a:t>
            </a:r>
            <a:r>
              <a:rPr lang="en-AU" sz="2000" dirty="0" smtClean="0"/>
              <a:t> </a:t>
            </a:r>
            <a:r>
              <a:rPr lang="en-AU" sz="2000" dirty="0" err="1" smtClean="0"/>
              <a:t>ditambah</a:t>
            </a:r>
            <a:r>
              <a:rPr lang="en-AU" sz="2000" dirty="0" smtClean="0"/>
              <a:t> 1 </a:t>
            </a:r>
            <a:r>
              <a:rPr lang="en-AU" sz="2000" dirty="0" err="1" smtClean="0"/>
              <a:t>detik</a:t>
            </a:r>
            <a:endParaRPr lang="en-AU" sz="2000" dirty="0" smtClean="0"/>
          </a:p>
          <a:p>
            <a:pPr marL="0" indent="0">
              <a:spcBef>
                <a:spcPts val="0"/>
              </a:spcBef>
              <a:buNone/>
            </a:pPr>
            <a:endParaRPr lang="en-A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Pascal:</a:t>
            </a:r>
          </a:p>
          <a:p>
            <a:pPr marL="0" indent="0">
              <a:spcBef>
                <a:spcPts val="0"/>
              </a:spcBef>
              <a:buNone/>
            </a:pPr>
            <a:endParaRPr lang="en-A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Program  TAMBAH_1_DETIK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{</a:t>
            </a:r>
            <a:r>
              <a:rPr lang="en-AU" sz="2000" dirty="0" err="1" smtClean="0"/>
              <a:t>Menaikkan</a:t>
            </a:r>
            <a:r>
              <a:rPr lang="en-AU" sz="2000" dirty="0" smtClean="0"/>
              <a:t> jam J </a:t>
            </a:r>
            <a:r>
              <a:rPr lang="en-AU" sz="2000" dirty="0" err="1" smtClean="0"/>
              <a:t>dengan</a:t>
            </a:r>
            <a:r>
              <a:rPr lang="en-AU" sz="2000" dirty="0" smtClean="0"/>
              <a:t> </a:t>
            </a:r>
            <a:r>
              <a:rPr lang="en-AU" sz="2000" dirty="0" err="1" smtClean="0"/>
              <a:t>satu</a:t>
            </a:r>
            <a:r>
              <a:rPr lang="en-AU" sz="2000" dirty="0" smtClean="0"/>
              <a:t> </a:t>
            </a:r>
            <a:r>
              <a:rPr lang="en-AU" sz="2000" dirty="0" err="1" smtClean="0"/>
              <a:t>detik</a:t>
            </a:r>
            <a:r>
              <a:rPr lang="en-AU" sz="2000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(*</a:t>
            </a:r>
            <a:r>
              <a:rPr lang="en-AU" sz="2000" dirty="0" err="1" smtClean="0"/>
              <a:t>Deklarasi</a:t>
            </a:r>
            <a:r>
              <a:rPr lang="en-AU" sz="2000" dirty="0" smtClean="0"/>
              <a:t>*)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type Jam : record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                </a:t>
            </a:r>
            <a:r>
              <a:rPr lang="en-AU" sz="2000" dirty="0" err="1" smtClean="0"/>
              <a:t>hh</a:t>
            </a:r>
            <a:r>
              <a:rPr lang="en-AU" sz="2000" dirty="0" smtClean="0"/>
              <a:t>:  integer, {0….23}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                mm: integer, {0 … 59}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                </a:t>
            </a:r>
            <a:r>
              <a:rPr lang="en-AU" sz="2000" dirty="0" err="1" smtClean="0"/>
              <a:t>ss</a:t>
            </a:r>
            <a:r>
              <a:rPr lang="en-AU" sz="2000" dirty="0" smtClean="0"/>
              <a:t>: integer    {0…59}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	</a:t>
            </a:r>
            <a:r>
              <a:rPr lang="en-AU" sz="2000" dirty="0" smtClean="0"/>
              <a:t> end;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err="1" smtClean="0"/>
              <a:t>var</a:t>
            </a:r>
            <a:endParaRPr lang="en-A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   J : Jam;</a:t>
            </a:r>
            <a:r>
              <a:rPr lang="en-AU" sz="1800" dirty="0" smtClean="0"/>
              <a:t>	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1804978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1800" dirty="0" smtClean="0"/>
              <a:t>(*</a:t>
            </a:r>
            <a:r>
              <a:rPr lang="en-AU" sz="1800" dirty="0" err="1" smtClean="0"/>
              <a:t>Deskripsi</a:t>
            </a:r>
            <a:r>
              <a:rPr lang="en-AU" sz="1800" dirty="0" smtClean="0"/>
              <a:t>:*)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 smtClean="0"/>
              <a:t>begin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/>
              <a:t> </a:t>
            </a:r>
            <a:r>
              <a:rPr lang="en-AU" sz="1800" dirty="0" smtClean="0"/>
              <a:t>   {</a:t>
            </a:r>
            <a:r>
              <a:rPr lang="en-AU" sz="1800" dirty="0" err="1" smtClean="0"/>
              <a:t>baca</a:t>
            </a:r>
            <a:r>
              <a:rPr lang="en-AU" sz="1800" dirty="0" smtClean="0"/>
              <a:t> jam}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 smtClean="0"/>
              <a:t>    write(‘jam (</a:t>
            </a:r>
            <a:r>
              <a:rPr lang="en-AU" sz="1800" dirty="0" err="1" smtClean="0"/>
              <a:t>hh</a:t>
            </a:r>
            <a:r>
              <a:rPr lang="en-AU" sz="1800" dirty="0" smtClean="0"/>
              <a:t>) : ’);      </a:t>
            </a:r>
            <a:r>
              <a:rPr lang="en-AU" sz="1800" dirty="0" err="1" smtClean="0"/>
              <a:t>readln</a:t>
            </a:r>
            <a:r>
              <a:rPr lang="en-AU" sz="1800" dirty="0" smtClean="0"/>
              <a:t>(</a:t>
            </a:r>
            <a:r>
              <a:rPr lang="en-AU" sz="1800" dirty="0" err="1" smtClean="0"/>
              <a:t>J.hh</a:t>
            </a:r>
            <a:r>
              <a:rPr lang="en-AU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/>
              <a:t> </a:t>
            </a:r>
            <a:r>
              <a:rPr lang="en-AU" sz="1800" dirty="0" smtClean="0"/>
              <a:t>   write(‘</a:t>
            </a:r>
            <a:r>
              <a:rPr lang="en-AU" sz="1800" dirty="0" err="1" smtClean="0"/>
              <a:t>menit</a:t>
            </a:r>
            <a:r>
              <a:rPr lang="en-AU" sz="1800" dirty="0" smtClean="0"/>
              <a:t> (mm: ‘) ;  </a:t>
            </a:r>
            <a:r>
              <a:rPr lang="en-AU" sz="1800" dirty="0" err="1" smtClean="0"/>
              <a:t>readln</a:t>
            </a:r>
            <a:r>
              <a:rPr lang="en-AU" sz="1800" dirty="0" smtClean="0"/>
              <a:t>(J.mm);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/>
              <a:t> </a:t>
            </a:r>
            <a:r>
              <a:rPr lang="en-AU" sz="1800" dirty="0" smtClean="0"/>
              <a:t>   write(‘</a:t>
            </a:r>
            <a:r>
              <a:rPr lang="en-AU" sz="1800" dirty="0" err="1" smtClean="0"/>
              <a:t>detik</a:t>
            </a:r>
            <a:r>
              <a:rPr lang="en-AU" sz="1800" dirty="0" smtClean="0"/>
              <a:t>(</a:t>
            </a:r>
            <a:r>
              <a:rPr lang="en-AU" sz="1800" dirty="0" err="1" smtClean="0"/>
              <a:t>ss</a:t>
            </a:r>
            <a:r>
              <a:rPr lang="en-AU" sz="1800" dirty="0" smtClean="0"/>
              <a:t>) : ‘) ;     </a:t>
            </a:r>
            <a:r>
              <a:rPr lang="en-AU" sz="1800" dirty="0" err="1" smtClean="0"/>
              <a:t>readln</a:t>
            </a:r>
            <a:r>
              <a:rPr lang="en-AU" sz="1800" dirty="0" smtClean="0"/>
              <a:t>(</a:t>
            </a:r>
            <a:r>
              <a:rPr lang="en-AU" sz="1800" dirty="0" err="1" smtClean="0"/>
              <a:t>J.ss</a:t>
            </a:r>
            <a:r>
              <a:rPr lang="en-AU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/>
              <a:t> </a:t>
            </a:r>
            <a:r>
              <a:rPr lang="en-AU" sz="1800" dirty="0" smtClean="0"/>
              <a:t>  if </a:t>
            </a:r>
            <a:r>
              <a:rPr lang="en-AU" sz="1800" dirty="0" err="1" smtClean="0"/>
              <a:t>J.ss</a:t>
            </a:r>
            <a:r>
              <a:rPr lang="en-AU" sz="1800" dirty="0" smtClean="0"/>
              <a:t> + 1 &lt; 60 then {OK, </a:t>
            </a:r>
            <a:r>
              <a:rPr lang="en-AU" sz="1800" dirty="0" err="1" smtClean="0"/>
              <a:t>tidak</a:t>
            </a:r>
            <a:r>
              <a:rPr lang="en-AU" sz="1800" dirty="0" smtClean="0"/>
              <a:t> </a:t>
            </a:r>
            <a:r>
              <a:rPr lang="en-AU" sz="1800" dirty="0" err="1" smtClean="0"/>
              <a:t>ada</a:t>
            </a:r>
            <a:r>
              <a:rPr lang="en-AU" sz="1800" dirty="0" smtClean="0"/>
              <a:t> </a:t>
            </a:r>
            <a:r>
              <a:rPr lang="en-AU" sz="1800" dirty="0" err="1" smtClean="0"/>
              <a:t>masalah</a:t>
            </a:r>
            <a:r>
              <a:rPr lang="en-AU" sz="1800" dirty="0" smtClean="0"/>
              <a:t> </a:t>
            </a:r>
            <a:r>
              <a:rPr lang="en-AU" sz="1800" dirty="0" err="1" smtClean="0"/>
              <a:t>penembahan</a:t>
            </a:r>
            <a:r>
              <a:rPr lang="en-AU" sz="1800" dirty="0" smtClean="0"/>
              <a:t> 1 </a:t>
            </a:r>
            <a:r>
              <a:rPr lang="en-AU" sz="1800" dirty="0" err="1" smtClean="0"/>
              <a:t>detik</a:t>
            </a:r>
            <a:r>
              <a:rPr lang="en-AU" sz="1800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/>
              <a:t> </a:t>
            </a:r>
            <a:r>
              <a:rPr lang="en-AU" sz="1800" dirty="0" smtClean="0"/>
              <a:t>     </a:t>
            </a:r>
            <a:r>
              <a:rPr lang="en-AU" sz="1800" dirty="0" err="1" smtClean="0"/>
              <a:t>J.ss</a:t>
            </a:r>
            <a:r>
              <a:rPr lang="en-AU" sz="1800" dirty="0" smtClean="0"/>
              <a:t> </a:t>
            </a:r>
            <a:r>
              <a:rPr lang="en-AU" sz="1800" dirty="0" smtClean="0">
                <a:sym typeface="Symbol"/>
              </a:rPr>
              <a:t> </a:t>
            </a:r>
            <a:r>
              <a:rPr lang="en-AU" sz="1800" dirty="0" err="1" smtClean="0">
                <a:sym typeface="Symbol"/>
              </a:rPr>
              <a:t>J.ss</a:t>
            </a:r>
            <a:r>
              <a:rPr lang="en-AU" sz="1800" dirty="0" smtClean="0">
                <a:sym typeface="Symbol"/>
              </a:rPr>
              <a:t> + 1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>
                <a:sym typeface="Symbol"/>
              </a:rPr>
              <a:t> </a:t>
            </a:r>
            <a:r>
              <a:rPr lang="en-AU" sz="1800" dirty="0" smtClean="0">
                <a:sym typeface="Symbol"/>
              </a:rPr>
              <a:t>  else {</a:t>
            </a:r>
            <a:r>
              <a:rPr lang="en-AU" sz="1800" dirty="0" err="1" smtClean="0">
                <a:sym typeface="Symbol"/>
              </a:rPr>
              <a:t>J.ss</a:t>
            </a:r>
            <a:r>
              <a:rPr lang="en-AU" sz="1800" dirty="0" smtClean="0">
                <a:sym typeface="Symbol"/>
              </a:rPr>
              <a:t> + 1 = 60}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>
                <a:sym typeface="Symbol"/>
              </a:rPr>
              <a:t> </a:t>
            </a:r>
            <a:r>
              <a:rPr lang="en-AU" sz="1800" dirty="0" smtClean="0">
                <a:sym typeface="Symbol"/>
              </a:rPr>
              <a:t>      begin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>
                <a:sym typeface="Symbol"/>
              </a:rPr>
              <a:t> </a:t>
            </a:r>
            <a:r>
              <a:rPr lang="en-AU" sz="1800" dirty="0" smtClean="0">
                <a:sym typeface="Symbol"/>
              </a:rPr>
              <a:t>      </a:t>
            </a:r>
            <a:r>
              <a:rPr lang="en-AU" sz="1800" dirty="0" err="1" smtClean="0">
                <a:sym typeface="Symbol"/>
              </a:rPr>
              <a:t>J.ss</a:t>
            </a:r>
            <a:r>
              <a:rPr lang="en-AU" sz="1800" dirty="0" smtClean="0">
                <a:sym typeface="Symbol"/>
              </a:rPr>
              <a:t>  0 </a:t>
            </a:r>
            <a:r>
              <a:rPr lang="en-AU" sz="1600" dirty="0" smtClean="0">
                <a:sym typeface="Symbol"/>
              </a:rPr>
              <a:t>{ </a:t>
            </a:r>
            <a:r>
              <a:rPr lang="en-AU" sz="1600" dirty="0" err="1" smtClean="0">
                <a:sym typeface="Symbol"/>
              </a:rPr>
              <a:t>detik</a:t>
            </a:r>
            <a:r>
              <a:rPr lang="en-AU" sz="1600" dirty="0" smtClean="0">
                <a:sym typeface="Symbol"/>
              </a:rPr>
              <a:t> </a:t>
            </a:r>
            <a:r>
              <a:rPr lang="en-AU" sz="1600" dirty="0" err="1" smtClean="0">
                <a:sym typeface="Symbol"/>
              </a:rPr>
              <a:t>kembali</a:t>
            </a:r>
            <a:r>
              <a:rPr lang="en-AU" sz="1600" dirty="0" smtClean="0">
                <a:sym typeface="Symbol"/>
              </a:rPr>
              <a:t> </a:t>
            </a:r>
            <a:r>
              <a:rPr lang="en-AU" sz="1600" dirty="0" err="1" smtClean="0">
                <a:sym typeface="Symbol"/>
              </a:rPr>
              <a:t>menjadi</a:t>
            </a:r>
            <a:r>
              <a:rPr lang="en-AU" sz="1600" dirty="0" smtClean="0">
                <a:sym typeface="Symbol"/>
              </a:rPr>
              <a:t> </a:t>
            </a:r>
            <a:r>
              <a:rPr lang="en-AU" sz="1600" dirty="0" err="1" smtClean="0">
                <a:sym typeface="Symbol"/>
              </a:rPr>
              <a:t>nol</a:t>
            </a:r>
            <a:r>
              <a:rPr lang="en-AU" sz="1600" dirty="0" smtClean="0">
                <a:sym typeface="Symbol"/>
              </a:rPr>
              <a:t>, </a:t>
            </a:r>
            <a:r>
              <a:rPr lang="en-AU" sz="1600" dirty="0" err="1" smtClean="0">
                <a:sym typeface="Symbol"/>
              </a:rPr>
              <a:t>menit</a:t>
            </a:r>
            <a:r>
              <a:rPr lang="en-AU" sz="1600" dirty="0" smtClean="0">
                <a:sym typeface="Symbol"/>
              </a:rPr>
              <a:t> </a:t>
            </a:r>
            <a:r>
              <a:rPr lang="en-AU" sz="1600" dirty="0" err="1" smtClean="0">
                <a:sym typeface="Symbol"/>
              </a:rPr>
              <a:t>bertambah</a:t>
            </a:r>
            <a:r>
              <a:rPr lang="en-AU" sz="1600" dirty="0" smtClean="0">
                <a:sym typeface="Symbol"/>
              </a:rPr>
              <a:t> 1, </a:t>
            </a:r>
            <a:r>
              <a:rPr lang="en-AU" sz="1600" dirty="0" err="1" smtClean="0">
                <a:sym typeface="Symbol"/>
              </a:rPr>
              <a:t>tapi</a:t>
            </a:r>
            <a:r>
              <a:rPr lang="en-AU" sz="1600" dirty="0" smtClean="0">
                <a:sym typeface="Symbol"/>
              </a:rPr>
              <a:t> </a:t>
            </a:r>
            <a:r>
              <a:rPr lang="en-AU" sz="1600" dirty="0" err="1" smtClean="0">
                <a:sym typeface="Symbol"/>
              </a:rPr>
              <a:t>periksa</a:t>
            </a:r>
            <a:r>
              <a:rPr lang="en-AU" sz="1600" dirty="0" smtClean="0">
                <a:sym typeface="Symbol"/>
              </a:rPr>
              <a:t> </a:t>
            </a:r>
            <a:r>
              <a:rPr lang="en-AU" sz="1600" dirty="0" err="1" smtClean="0">
                <a:sym typeface="Symbol"/>
              </a:rPr>
              <a:t>dulu</a:t>
            </a:r>
            <a:r>
              <a:rPr lang="en-AU" sz="1600" dirty="0" smtClean="0">
                <a:sym typeface="Symbol"/>
              </a:rPr>
              <a:t> </a:t>
            </a:r>
            <a:r>
              <a:rPr lang="en-AU" sz="1600" dirty="0" err="1" smtClean="0">
                <a:sym typeface="Symbol"/>
              </a:rPr>
              <a:t>apakah</a:t>
            </a:r>
            <a:r>
              <a:rPr lang="en-AU" sz="1600" dirty="0" smtClean="0">
                <a:sym typeface="Symbol"/>
              </a:rPr>
              <a:t> </a:t>
            </a:r>
            <a:r>
              <a:rPr lang="en-AU" sz="1600" dirty="0" err="1" smtClean="0">
                <a:sym typeface="Symbol"/>
              </a:rPr>
              <a:t>menit</a:t>
            </a:r>
            <a:r>
              <a:rPr lang="en-AU" sz="1600" dirty="0" smtClean="0">
                <a:sym typeface="Symbol"/>
              </a:rPr>
              <a:t> + 1 &lt; 60</a:t>
            </a:r>
            <a:r>
              <a:rPr lang="en-AU" sz="1800" dirty="0" smtClean="0">
                <a:sym typeface="Symbol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>
                <a:sym typeface="Symbol"/>
              </a:rPr>
              <a:t> </a:t>
            </a:r>
            <a:r>
              <a:rPr lang="en-AU" sz="1800" dirty="0" smtClean="0">
                <a:sym typeface="Symbol"/>
              </a:rPr>
              <a:t>      if J.mm + 1 &lt; 60 then {OK, </a:t>
            </a:r>
            <a:r>
              <a:rPr lang="en-AU" sz="1800" dirty="0" err="1" smtClean="0">
                <a:sym typeface="Symbol"/>
              </a:rPr>
              <a:t>tidak</a:t>
            </a:r>
            <a:r>
              <a:rPr lang="en-AU" sz="1800" dirty="0" smtClean="0">
                <a:sym typeface="Symbol"/>
              </a:rPr>
              <a:t> </a:t>
            </a:r>
            <a:r>
              <a:rPr lang="en-AU" sz="1800" dirty="0" err="1" smtClean="0">
                <a:sym typeface="Symbol"/>
              </a:rPr>
              <a:t>ada</a:t>
            </a:r>
            <a:r>
              <a:rPr lang="en-AU" sz="1800" dirty="0" smtClean="0">
                <a:sym typeface="Symbol"/>
              </a:rPr>
              <a:t> </a:t>
            </a:r>
            <a:r>
              <a:rPr lang="en-AU" sz="1800" dirty="0" err="1" smtClean="0">
                <a:sym typeface="Symbol"/>
              </a:rPr>
              <a:t>masalah</a:t>
            </a:r>
            <a:r>
              <a:rPr lang="en-AU" sz="1800" dirty="0" smtClean="0">
                <a:sym typeface="Symbol"/>
              </a:rPr>
              <a:t> </a:t>
            </a:r>
            <a:r>
              <a:rPr lang="en-AU" sz="1800" dirty="0" err="1" smtClean="0">
                <a:sym typeface="Symbol"/>
              </a:rPr>
              <a:t>penambahan</a:t>
            </a:r>
            <a:r>
              <a:rPr lang="en-AU" sz="1800" dirty="0" smtClean="0">
                <a:sym typeface="Symbol"/>
              </a:rPr>
              <a:t> 1 </a:t>
            </a:r>
            <a:r>
              <a:rPr lang="en-AU" sz="1800" dirty="0" err="1" smtClean="0">
                <a:sym typeface="Symbol"/>
              </a:rPr>
              <a:t>menit</a:t>
            </a:r>
            <a:r>
              <a:rPr lang="en-AU" sz="1800" dirty="0" smtClean="0">
                <a:sym typeface="Symbol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>
                <a:sym typeface="Symbol"/>
              </a:rPr>
              <a:t> </a:t>
            </a:r>
            <a:r>
              <a:rPr lang="en-AU" sz="1800" dirty="0" smtClean="0">
                <a:sym typeface="Symbol"/>
              </a:rPr>
              <a:t>         J.mm  J.mm + 1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>
                <a:sym typeface="Symbol"/>
              </a:rPr>
              <a:t> </a:t>
            </a:r>
            <a:r>
              <a:rPr lang="en-AU" sz="1800" dirty="0" smtClean="0">
                <a:sym typeface="Symbol"/>
              </a:rPr>
              <a:t>      else { J.mm + 1 = 60}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 smtClean="0">
                <a:sym typeface="Symbol"/>
              </a:rPr>
              <a:t>           begin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>
                <a:sym typeface="Symbol"/>
              </a:rPr>
              <a:t> </a:t>
            </a:r>
            <a:r>
              <a:rPr lang="en-AU" sz="1800" dirty="0" smtClean="0">
                <a:sym typeface="Symbol"/>
              </a:rPr>
              <a:t>          J.mm  0 { </a:t>
            </a:r>
            <a:r>
              <a:rPr lang="en-AU" sz="1800" dirty="0" err="1" smtClean="0">
                <a:sym typeface="Symbol"/>
              </a:rPr>
              <a:t>menit</a:t>
            </a:r>
            <a:r>
              <a:rPr lang="en-AU" sz="1800" dirty="0" smtClean="0">
                <a:sym typeface="Symbol"/>
              </a:rPr>
              <a:t> </a:t>
            </a:r>
            <a:r>
              <a:rPr lang="en-AU" sz="1800" dirty="0" err="1" smtClean="0">
                <a:sym typeface="Symbol"/>
              </a:rPr>
              <a:t>menjadi</a:t>
            </a:r>
            <a:r>
              <a:rPr lang="en-AU" sz="1800" dirty="0" smtClean="0">
                <a:sym typeface="Symbol"/>
              </a:rPr>
              <a:t> 0, jam </a:t>
            </a:r>
            <a:r>
              <a:rPr lang="en-AU" sz="1800" dirty="0" err="1" smtClean="0">
                <a:sym typeface="Symbol"/>
              </a:rPr>
              <a:t>bertambah</a:t>
            </a:r>
            <a:r>
              <a:rPr lang="en-AU" sz="1800" dirty="0" smtClean="0">
                <a:sym typeface="Symbol"/>
              </a:rPr>
              <a:t> 1, </a:t>
            </a:r>
            <a:r>
              <a:rPr lang="en-AU" sz="1800" dirty="0" err="1" smtClean="0">
                <a:sym typeface="Symbol"/>
              </a:rPr>
              <a:t>tapi</a:t>
            </a:r>
            <a:r>
              <a:rPr lang="en-AU" sz="1800" dirty="0" smtClean="0">
                <a:sym typeface="Symbol"/>
              </a:rPr>
              <a:t> </a:t>
            </a:r>
            <a:r>
              <a:rPr lang="en-AU" sz="1800" dirty="0" err="1" smtClean="0">
                <a:sym typeface="Symbol"/>
              </a:rPr>
              <a:t>periksa</a:t>
            </a:r>
            <a:r>
              <a:rPr lang="en-AU" sz="1800" dirty="0" smtClean="0">
                <a:sym typeface="Symbol"/>
              </a:rPr>
              <a:t> </a:t>
            </a:r>
            <a:r>
              <a:rPr lang="en-AU" sz="1800" dirty="0" err="1" smtClean="0">
                <a:sym typeface="Symbol"/>
              </a:rPr>
              <a:t>dulu</a:t>
            </a:r>
            <a:r>
              <a:rPr lang="en-AU" sz="1800" dirty="0" smtClean="0">
                <a:sym typeface="Symbol"/>
              </a:rPr>
              <a:t> </a:t>
            </a:r>
            <a:r>
              <a:rPr lang="en-AU" sz="1800" dirty="0" err="1" smtClean="0">
                <a:sym typeface="Symbol"/>
              </a:rPr>
              <a:t>apakah</a:t>
            </a:r>
            <a:r>
              <a:rPr lang="en-AU" sz="1800" dirty="0" smtClean="0">
                <a:sym typeface="Symbol"/>
              </a:rPr>
              <a:t> jam + 1 &lt; 24}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>
                <a:sym typeface="Symbol"/>
              </a:rPr>
              <a:t> </a:t>
            </a:r>
            <a:r>
              <a:rPr lang="en-AU" sz="1800" dirty="0" smtClean="0">
                <a:sym typeface="Symbol"/>
              </a:rPr>
              <a:t>          if </a:t>
            </a:r>
            <a:r>
              <a:rPr lang="en-AU" sz="1800" dirty="0" err="1" smtClean="0">
                <a:sym typeface="Symbol"/>
              </a:rPr>
              <a:t>J.hh</a:t>
            </a:r>
            <a:r>
              <a:rPr lang="en-AU" sz="1800" dirty="0" smtClean="0">
                <a:sym typeface="Symbol"/>
              </a:rPr>
              <a:t> + 1 &lt; 24 then {OK, </a:t>
            </a:r>
            <a:r>
              <a:rPr lang="en-AU" sz="1800" dirty="0" err="1" smtClean="0">
                <a:sym typeface="Symbol"/>
              </a:rPr>
              <a:t>tidak</a:t>
            </a:r>
            <a:r>
              <a:rPr lang="en-AU" sz="1800" dirty="0" smtClean="0">
                <a:sym typeface="Symbol"/>
              </a:rPr>
              <a:t> </a:t>
            </a:r>
            <a:r>
              <a:rPr lang="en-AU" sz="1800" dirty="0" err="1" smtClean="0">
                <a:sym typeface="Symbol"/>
              </a:rPr>
              <a:t>ada</a:t>
            </a:r>
            <a:r>
              <a:rPr lang="en-AU" sz="1800" dirty="0" smtClean="0">
                <a:sym typeface="Symbol"/>
              </a:rPr>
              <a:t> </a:t>
            </a:r>
            <a:r>
              <a:rPr lang="en-AU" sz="1800" dirty="0" err="1" smtClean="0">
                <a:sym typeface="Symbol"/>
              </a:rPr>
              <a:t>masalah</a:t>
            </a:r>
            <a:r>
              <a:rPr lang="en-AU" sz="1800" dirty="0" smtClean="0">
                <a:sym typeface="Symbol"/>
              </a:rPr>
              <a:t> </a:t>
            </a:r>
            <a:r>
              <a:rPr lang="en-AU" sz="1800" dirty="0" err="1" smtClean="0">
                <a:sym typeface="Symbol"/>
              </a:rPr>
              <a:t>penambahan</a:t>
            </a:r>
            <a:r>
              <a:rPr lang="en-AU" sz="1800" dirty="0" smtClean="0">
                <a:sym typeface="Symbol"/>
              </a:rPr>
              <a:t> 1 jam}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>
                <a:sym typeface="Symbol"/>
              </a:rPr>
              <a:t> </a:t>
            </a:r>
            <a:r>
              <a:rPr lang="en-AU" sz="1800" dirty="0" smtClean="0">
                <a:sym typeface="Symbol"/>
              </a:rPr>
              <a:t>             </a:t>
            </a:r>
            <a:r>
              <a:rPr lang="en-AU" sz="1800" dirty="0" err="1" smtClean="0">
                <a:sym typeface="Symbol"/>
              </a:rPr>
              <a:t>J.hh</a:t>
            </a:r>
            <a:r>
              <a:rPr lang="en-AU" sz="1800" dirty="0" smtClean="0">
                <a:sym typeface="Symbol"/>
              </a:rPr>
              <a:t>  </a:t>
            </a:r>
            <a:r>
              <a:rPr lang="en-AU" sz="1800" dirty="0" err="1" smtClean="0">
                <a:sym typeface="Symbol"/>
              </a:rPr>
              <a:t>J.hh</a:t>
            </a:r>
            <a:r>
              <a:rPr lang="en-AU" sz="1800" dirty="0" smtClean="0">
                <a:sym typeface="Symbol"/>
              </a:rPr>
              <a:t> + 1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>
                <a:sym typeface="Symbol"/>
              </a:rPr>
              <a:t> </a:t>
            </a:r>
            <a:r>
              <a:rPr lang="en-AU" sz="1800" dirty="0" smtClean="0">
                <a:sym typeface="Symbol"/>
              </a:rPr>
              <a:t>          else {</a:t>
            </a:r>
            <a:r>
              <a:rPr lang="en-AU" sz="1800" dirty="0" err="1" smtClean="0">
                <a:sym typeface="Symbol"/>
              </a:rPr>
              <a:t>J.hh</a:t>
            </a:r>
            <a:r>
              <a:rPr lang="en-AU" sz="1800" dirty="0" smtClean="0">
                <a:sym typeface="Symbol"/>
              </a:rPr>
              <a:t> + 1 = 24}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>
                <a:sym typeface="Symbol"/>
              </a:rPr>
              <a:t> </a:t>
            </a:r>
            <a:r>
              <a:rPr lang="en-AU" sz="1800" dirty="0" smtClean="0">
                <a:sym typeface="Symbol"/>
              </a:rPr>
              <a:t>              </a:t>
            </a:r>
            <a:r>
              <a:rPr lang="en-AU" sz="1800" dirty="0" err="1" smtClean="0">
                <a:sym typeface="Symbol"/>
              </a:rPr>
              <a:t>J.hh</a:t>
            </a:r>
            <a:r>
              <a:rPr lang="en-AU" sz="1800" dirty="0" smtClean="0">
                <a:sym typeface="Symbol"/>
              </a:rPr>
              <a:t> 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>
                <a:sym typeface="Symbol"/>
              </a:rPr>
              <a:t> </a:t>
            </a:r>
            <a:r>
              <a:rPr lang="en-AU" sz="1800" dirty="0" smtClean="0">
                <a:sym typeface="Symbol"/>
              </a:rPr>
              <a:t>          {</a:t>
            </a:r>
            <a:r>
              <a:rPr lang="en-AU" sz="1800" dirty="0" err="1" smtClean="0">
                <a:sym typeface="Symbol"/>
              </a:rPr>
              <a:t>endif</a:t>
            </a:r>
            <a:r>
              <a:rPr lang="en-AU" sz="1800" dirty="0" smtClean="0">
                <a:sym typeface="Symbol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>
                <a:sym typeface="Symbol"/>
              </a:rPr>
              <a:t> </a:t>
            </a:r>
            <a:r>
              <a:rPr lang="en-AU" sz="1800" dirty="0" smtClean="0">
                <a:sym typeface="Symbol"/>
              </a:rPr>
              <a:t>       end; {if}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>
                <a:sym typeface="Symbol"/>
              </a:rPr>
              <a:t> </a:t>
            </a:r>
            <a:r>
              <a:rPr lang="en-AU" sz="1800" dirty="0" smtClean="0">
                <a:sym typeface="Symbol"/>
              </a:rPr>
              <a:t>   end; {if}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>
                <a:sym typeface="Symbol"/>
              </a:rPr>
              <a:t> </a:t>
            </a:r>
            <a:r>
              <a:rPr lang="en-AU" sz="1800" dirty="0" smtClean="0">
                <a:sym typeface="Symbol"/>
              </a:rPr>
              <a:t>  </a:t>
            </a:r>
            <a:r>
              <a:rPr lang="en-AU" sz="1800" dirty="0" err="1" smtClean="0">
                <a:sym typeface="Symbol"/>
              </a:rPr>
              <a:t>writeln</a:t>
            </a:r>
            <a:r>
              <a:rPr lang="en-AU" sz="1800" dirty="0" smtClean="0">
                <a:sym typeface="Symbol"/>
              </a:rPr>
              <a:t>(‘ Jam yang </a:t>
            </a:r>
            <a:r>
              <a:rPr lang="en-AU" sz="1800" dirty="0" err="1" smtClean="0">
                <a:sym typeface="Symbol"/>
              </a:rPr>
              <a:t>baru</a:t>
            </a:r>
            <a:r>
              <a:rPr lang="en-AU" sz="1800" dirty="0" smtClean="0">
                <a:sym typeface="Symbol"/>
              </a:rPr>
              <a:t> ‘, </a:t>
            </a:r>
            <a:r>
              <a:rPr lang="en-AU" sz="1800" dirty="0" err="1" smtClean="0">
                <a:sym typeface="Symbol"/>
              </a:rPr>
              <a:t>J.hh</a:t>
            </a:r>
            <a:r>
              <a:rPr lang="en-AU" sz="1800" dirty="0" smtClean="0">
                <a:sym typeface="Symbol"/>
              </a:rPr>
              <a:t>, ‘:’,  J.mm, ‘:’, </a:t>
            </a:r>
            <a:r>
              <a:rPr lang="en-AU" sz="1800" dirty="0" err="1" smtClean="0">
                <a:sym typeface="Symbol"/>
              </a:rPr>
              <a:t>J.ss</a:t>
            </a:r>
            <a:r>
              <a:rPr lang="en-AU" sz="1800" dirty="0" smtClean="0">
                <a:sym typeface="Symbol"/>
              </a:rPr>
              <a:t>)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 smtClean="0">
                <a:sym typeface="Symbol"/>
              </a:rPr>
              <a:t>End.</a:t>
            </a:r>
            <a:endParaRPr lang="en-AU" sz="18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5828711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0"/>
            <a:ext cx="8229600" cy="6781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4. </a:t>
            </a:r>
            <a:r>
              <a:rPr lang="en-AU" sz="2000" dirty="0" err="1" smtClean="0"/>
              <a:t>Menentukan</a:t>
            </a:r>
            <a:r>
              <a:rPr lang="en-AU" sz="2000" dirty="0" smtClean="0"/>
              <a:t> </a:t>
            </a:r>
            <a:r>
              <a:rPr lang="en-AU" sz="2000" dirty="0" err="1" smtClean="0"/>
              <a:t>nama</a:t>
            </a:r>
            <a:r>
              <a:rPr lang="en-AU" sz="2000" dirty="0" smtClean="0"/>
              <a:t> </a:t>
            </a:r>
            <a:r>
              <a:rPr lang="en-AU" sz="2000" dirty="0" err="1" smtClean="0"/>
              <a:t>bulan</a:t>
            </a:r>
            <a:r>
              <a:rPr lang="en-AU" sz="2000" dirty="0" smtClean="0"/>
              <a:t> </a:t>
            </a:r>
            <a:r>
              <a:rPr lang="en-AU" sz="2000" dirty="0" err="1" smtClean="0"/>
              <a:t>dan</a:t>
            </a:r>
            <a:r>
              <a:rPr lang="en-AU" sz="2000" dirty="0" smtClean="0"/>
              <a:t> </a:t>
            </a:r>
            <a:r>
              <a:rPr lang="en-AU" sz="2000" dirty="0" err="1" smtClean="0"/>
              <a:t>nomor</a:t>
            </a:r>
            <a:r>
              <a:rPr lang="en-AU" sz="2000" dirty="0" smtClean="0"/>
              <a:t> </a:t>
            </a:r>
            <a:r>
              <a:rPr lang="en-AU" sz="2000" dirty="0" err="1" smtClean="0"/>
              <a:t>bulannya</a:t>
            </a:r>
            <a:endParaRPr lang="en-A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err="1" smtClean="0"/>
              <a:t>Algoritma</a:t>
            </a:r>
            <a:r>
              <a:rPr lang="en-AU" sz="2000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err="1" smtClean="0"/>
              <a:t>Algoritma</a:t>
            </a:r>
            <a:r>
              <a:rPr lang="en-AU" sz="2000" dirty="0" smtClean="0"/>
              <a:t> NAMA_NAMA_BULAN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err="1" smtClean="0"/>
              <a:t>Deklarasi</a:t>
            </a:r>
            <a:endParaRPr lang="en-A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 </a:t>
            </a:r>
            <a:r>
              <a:rPr lang="en-AU" sz="2000" dirty="0" err="1" smtClean="0"/>
              <a:t>AngkaBulan</a:t>
            </a:r>
            <a:r>
              <a:rPr lang="en-AU" sz="2000" dirty="0" smtClean="0"/>
              <a:t>: integer {1..12}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err="1" smtClean="0"/>
              <a:t>Deskripsi</a:t>
            </a:r>
            <a:r>
              <a:rPr lang="en-AU" sz="2000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  Read(</a:t>
            </a:r>
            <a:r>
              <a:rPr lang="en-AU" sz="2000" dirty="0" err="1" smtClean="0"/>
              <a:t>AngkaBulan</a:t>
            </a:r>
            <a:r>
              <a:rPr lang="en-AU" sz="20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  case (</a:t>
            </a:r>
            <a:r>
              <a:rPr lang="en-AU" sz="2000" dirty="0" err="1" smtClean="0"/>
              <a:t>AngkaBulan</a:t>
            </a:r>
            <a:r>
              <a:rPr lang="en-AU" sz="20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    </a:t>
            </a:r>
            <a:r>
              <a:rPr lang="en-AU" sz="2000" dirty="0" err="1" smtClean="0"/>
              <a:t>AngkaBulan</a:t>
            </a:r>
            <a:r>
              <a:rPr lang="en-AU" sz="2000" dirty="0" smtClean="0"/>
              <a:t>=1 : write(‘</a:t>
            </a:r>
            <a:r>
              <a:rPr lang="en-AU" sz="2000" dirty="0" err="1" smtClean="0"/>
              <a:t>Januari</a:t>
            </a:r>
            <a:r>
              <a:rPr lang="en-AU" sz="2000" dirty="0" smtClean="0"/>
              <a:t>’)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    </a:t>
            </a:r>
            <a:r>
              <a:rPr lang="en-AU" sz="2000" dirty="0" err="1" smtClean="0"/>
              <a:t>AngkaBulan</a:t>
            </a:r>
            <a:r>
              <a:rPr lang="en-AU" sz="2000" dirty="0" smtClean="0"/>
              <a:t>=2 </a:t>
            </a:r>
            <a:r>
              <a:rPr lang="en-AU" sz="2000" dirty="0"/>
              <a:t>: write</a:t>
            </a:r>
            <a:r>
              <a:rPr lang="en-AU" sz="2000" dirty="0" smtClean="0"/>
              <a:t>(‘</a:t>
            </a:r>
            <a:r>
              <a:rPr lang="en-AU" sz="2000" dirty="0" err="1" smtClean="0"/>
              <a:t>Februari</a:t>
            </a:r>
            <a:r>
              <a:rPr lang="en-AU" sz="2000" dirty="0" smtClean="0"/>
              <a:t>’)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      </a:t>
            </a:r>
            <a:r>
              <a:rPr lang="en-AU" sz="2000" dirty="0" err="1" smtClean="0"/>
              <a:t>AngkaBulan</a:t>
            </a:r>
            <a:r>
              <a:rPr lang="en-AU" sz="2000" dirty="0" smtClean="0"/>
              <a:t>=3 </a:t>
            </a:r>
            <a:r>
              <a:rPr lang="en-AU" sz="2000" dirty="0"/>
              <a:t>: write</a:t>
            </a:r>
            <a:r>
              <a:rPr lang="en-AU" sz="2000" dirty="0" smtClean="0"/>
              <a:t>(‘</a:t>
            </a:r>
            <a:r>
              <a:rPr lang="en-AU" sz="2000" dirty="0" err="1" smtClean="0"/>
              <a:t>Maret</a:t>
            </a:r>
            <a:r>
              <a:rPr lang="en-AU" sz="2000" dirty="0" smtClean="0"/>
              <a:t>’)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      </a:t>
            </a:r>
            <a:r>
              <a:rPr lang="en-AU" sz="2000" dirty="0" err="1" smtClean="0"/>
              <a:t>AngkaBulan</a:t>
            </a:r>
            <a:r>
              <a:rPr lang="en-AU" sz="2000" dirty="0" smtClean="0"/>
              <a:t>=4 </a:t>
            </a:r>
            <a:r>
              <a:rPr lang="en-AU" sz="2000" dirty="0"/>
              <a:t>: write</a:t>
            </a:r>
            <a:r>
              <a:rPr lang="en-AU" sz="2000" dirty="0" smtClean="0"/>
              <a:t>(‘April’)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      </a:t>
            </a:r>
            <a:r>
              <a:rPr lang="en-AU" sz="2000" dirty="0" err="1" smtClean="0"/>
              <a:t>AngkaBulan</a:t>
            </a:r>
            <a:r>
              <a:rPr lang="en-AU" sz="2000" dirty="0" smtClean="0"/>
              <a:t>=5 </a:t>
            </a:r>
            <a:r>
              <a:rPr lang="en-AU" sz="2000" dirty="0"/>
              <a:t>: write</a:t>
            </a:r>
            <a:r>
              <a:rPr lang="en-AU" sz="2000" dirty="0" smtClean="0"/>
              <a:t>(‘Mei’)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      </a:t>
            </a:r>
            <a:r>
              <a:rPr lang="en-AU" sz="2000" dirty="0" err="1" smtClean="0"/>
              <a:t>AngkaBulan</a:t>
            </a:r>
            <a:r>
              <a:rPr lang="en-AU" sz="2000" dirty="0" smtClean="0"/>
              <a:t>=6 </a:t>
            </a:r>
            <a:r>
              <a:rPr lang="en-AU" sz="2000" dirty="0"/>
              <a:t>: write(‘</a:t>
            </a:r>
            <a:r>
              <a:rPr lang="en-AU" sz="2000" dirty="0" err="1" smtClean="0"/>
              <a:t>Juni</a:t>
            </a:r>
            <a:r>
              <a:rPr lang="en-AU" sz="2000" dirty="0" smtClean="0"/>
              <a:t>’)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      </a:t>
            </a:r>
            <a:r>
              <a:rPr lang="en-AU" sz="2000" dirty="0" err="1" smtClean="0"/>
              <a:t>AngkaBulan</a:t>
            </a:r>
            <a:r>
              <a:rPr lang="en-AU" sz="2000" dirty="0" smtClean="0"/>
              <a:t>=7 </a:t>
            </a:r>
            <a:r>
              <a:rPr lang="en-AU" sz="2000" dirty="0"/>
              <a:t>: write</a:t>
            </a:r>
            <a:r>
              <a:rPr lang="en-AU" sz="2000" dirty="0" smtClean="0"/>
              <a:t>(‘JULI’)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      </a:t>
            </a:r>
            <a:r>
              <a:rPr lang="en-AU" sz="2000" dirty="0" err="1" smtClean="0"/>
              <a:t>AngkaBulan</a:t>
            </a:r>
            <a:r>
              <a:rPr lang="en-AU" sz="2000" dirty="0" smtClean="0"/>
              <a:t>=8 </a:t>
            </a:r>
            <a:r>
              <a:rPr lang="en-AU" sz="2000" dirty="0"/>
              <a:t>: write</a:t>
            </a:r>
            <a:r>
              <a:rPr lang="en-AU" sz="2000" dirty="0" smtClean="0"/>
              <a:t>(‘</a:t>
            </a:r>
            <a:r>
              <a:rPr lang="en-AU" sz="2000" dirty="0" err="1" smtClean="0"/>
              <a:t>Agustus</a:t>
            </a:r>
            <a:r>
              <a:rPr lang="en-AU" sz="2000" dirty="0" smtClean="0"/>
              <a:t>’)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      </a:t>
            </a:r>
            <a:r>
              <a:rPr lang="en-AU" sz="2000" dirty="0" err="1" smtClean="0"/>
              <a:t>AngkaBulan</a:t>
            </a:r>
            <a:r>
              <a:rPr lang="en-AU" sz="2000" dirty="0" smtClean="0"/>
              <a:t>=9 </a:t>
            </a:r>
            <a:r>
              <a:rPr lang="en-AU" sz="2000" dirty="0"/>
              <a:t>: write</a:t>
            </a:r>
            <a:r>
              <a:rPr lang="en-AU" sz="2000" dirty="0" smtClean="0"/>
              <a:t>(‘September’)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      </a:t>
            </a:r>
            <a:r>
              <a:rPr lang="en-AU" sz="2000" dirty="0" err="1" smtClean="0"/>
              <a:t>AngkaBulan</a:t>
            </a:r>
            <a:r>
              <a:rPr lang="en-AU" sz="2000" dirty="0" smtClean="0"/>
              <a:t>=10 </a:t>
            </a:r>
            <a:r>
              <a:rPr lang="en-AU" sz="2000" dirty="0"/>
              <a:t>: write</a:t>
            </a:r>
            <a:r>
              <a:rPr lang="en-AU" sz="2000" dirty="0" smtClean="0"/>
              <a:t>(‘</a:t>
            </a:r>
            <a:r>
              <a:rPr lang="en-AU" sz="2000" dirty="0" err="1" smtClean="0"/>
              <a:t>Oktober</a:t>
            </a:r>
            <a:r>
              <a:rPr lang="en-AU" sz="2000" dirty="0" smtClean="0"/>
              <a:t>’)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    </a:t>
            </a:r>
            <a:r>
              <a:rPr lang="en-AU" sz="2000" dirty="0" err="1" smtClean="0"/>
              <a:t>AngkaBulan</a:t>
            </a:r>
            <a:r>
              <a:rPr lang="en-AU" sz="2000" dirty="0" smtClean="0"/>
              <a:t>=11 </a:t>
            </a:r>
            <a:r>
              <a:rPr lang="en-AU" sz="2000" dirty="0"/>
              <a:t>: write</a:t>
            </a:r>
            <a:r>
              <a:rPr lang="en-AU" sz="2000" dirty="0" smtClean="0"/>
              <a:t>(‘November’)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    </a:t>
            </a:r>
            <a:r>
              <a:rPr lang="en-AU" sz="2000" dirty="0" err="1" smtClean="0"/>
              <a:t>AngkaBulan</a:t>
            </a:r>
            <a:r>
              <a:rPr lang="en-AU" sz="2000" dirty="0" smtClean="0"/>
              <a:t>=12 </a:t>
            </a:r>
            <a:r>
              <a:rPr lang="en-AU" sz="2000" dirty="0"/>
              <a:t>: write</a:t>
            </a:r>
            <a:r>
              <a:rPr lang="en-AU" sz="2000" dirty="0" smtClean="0"/>
              <a:t>(‘</a:t>
            </a:r>
            <a:r>
              <a:rPr lang="en-AU" sz="2000" dirty="0" err="1" smtClean="0"/>
              <a:t>Desember</a:t>
            </a:r>
            <a:r>
              <a:rPr lang="en-AU" sz="2000" dirty="0" smtClean="0"/>
              <a:t>’)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    otherwise write(‘</a:t>
            </a:r>
            <a:r>
              <a:rPr lang="en-AU" sz="2000" dirty="0" err="1" smtClean="0"/>
              <a:t>Bukan</a:t>
            </a:r>
            <a:r>
              <a:rPr lang="en-AU" sz="2000" dirty="0" smtClean="0"/>
              <a:t> </a:t>
            </a:r>
            <a:r>
              <a:rPr lang="en-AU" sz="2000" dirty="0" err="1" smtClean="0"/>
              <a:t>bulan</a:t>
            </a:r>
            <a:r>
              <a:rPr lang="en-AU" sz="2000" dirty="0" smtClean="0"/>
              <a:t> yang </a:t>
            </a:r>
            <a:r>
              <a:rPr lang="en-AU" sz="2000" dirty="0" err="1" smtClean="0"/>
              <a:t>benar</a:t>
            </a:r>
            <a:r>
              <a:rPr lang="en-AU" sz="2000" dirty="0" smtClean="0"/>
              <a:t>’)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err="1" smtClean="0"/>
              <a:t>endcase</a:t>
            </a:r>
            <a:r>
              <a:rPr lang="en-AU" sz="2000" dirty="0" smtClean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4322228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-76200"/>
            <a:ext cx="8229600" cy="6858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4. </a:t>
            </a:r>
            <a:r>
              <a:rPr lang="en-AU" sz="2000" dirty="0" err="1" smtClean="0"/>
              <a:t>Menentukan</a:t>
            </a:r>
            <a:r>
              <a:rPr lang="en-AU" sz="2000" dirty="0" smtClean="0"/>
              <a:t> </a:t>
            </a:r>
            <a:r>
              <a:rPr lang="en-AU" sz="2000" dirty="0" err="1" smtClean="0"/>
              <a:t>nama</a:t>
            </a:r>
            <a:r>
              <a:rPr lang="en-AU" sz="2000" dirty="0" smtClean="0"/>
              <a:t> </a:t>
            </a:r>
            <a:r>
              <a:rPr lang="en-AU" sz="2000" dirty="0" err="1" smtClean="0"/>
              <a:t>bulan</a:t>
            </a:r>
            <a:r>
              <a:rPr lang="en-AU" sz="2000" dirty="0" smtClean="0"/>
              <a:t> </a:t>
            </a:r>
            <a:r>
              <a:rPr lang="en-AU" sz="2000" dirty="0" err="1" smtClean="0"/>
              <a:t>dan</a:t>
            </a:r>
            <a:r>
              <a:rPr lang="en-AU" sz="2000" dirty="0" smtClean="0"/>
              <a:t> </a:t>
            </a:r>
            <a:r>
              <a:rPr lang="en-AU" sz="2000" dirty="0" err="1" smtClean="0"/>
              <a:t>nomor</a:t>
            </a:r>
            <a:r>
              <a:rPr lang="en-AU" sz="2000" dirty="0" smtClean="0"/>
              <a:t> </a:t>
            </a:r>
            <a:r>
              <a:rPr lang="en-AU" sz="2000" dirty="0" err="1" smtClean="0"/>
              <a:t>bulannya</a:t>
            </a:r>
            <a:endParaRPr lang="en-A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Pascal: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Program NAMA_NAMA_BULAN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(*</a:t>
            </a:r>
            <a:r>
              <a:rPr lang="en-AU" sz="2000" dirty="0" err="1" smtClean="0"/>
              <a:t>Deklarasi</a:t>
            </a:r>
            <a:r>
              <a:rPr lang="en-AU" sz="2000" dirty="0" smtClean="0"/>
              <a:t>*)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err="1" smtClean="0"/>
              <a:t>var</a:t>
            </a:r>
            <a:endParaRPr lang="en-A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 </a:t>
            </a:r>
            <a:r>
              <a:rPr lang="en-AU" sz="2000" dirty="0" err="1" smtClean="0"/>
              <a:t>AngkaBulan</a:t>
            </a:r>
            <a:r>
              <a:rPr lang="en-AU" sz="2000" dirty="0" smtClean="0"/>
              <a:t>: integer;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(*</a:t>
            </a:r>
            <a:r>
              <a:rPr lang="en-AU" sz="2000" dirty="0" err="1" smtClean="0"/>
              <a:t>Deskripsi</a:t>
            </a:r>
            <a:r>
              <a:rPr lang="en-AU" sz="2000" dirty="0" smtClean="0"/>
              <a:t>:*)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Begin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   write(‘</a:t>
            </a:r>
            <a:r>
              <a:rPr lang="en-AU" sz="2000" dirty="0" err="1" smtClean="0"/>
              <a:t>Masukkan</a:t>
            </a:r>
            <a:r>
              <a:rPr lang="en-AU" sz="2000" dirty="0" smtClean="0"/>
              <a:t> </a:t>
            </a:r>
            <a:r>
              <a:rPr lang="en-AU" sz="2000" dirty="0" err="1" smtClean="0"/>
              <a:t>angka</a:t>
            </a:r>
            <a:r>
              <a:rPr lang="en-AU" sz="2000" dirty="0" smtClean="0"/>
              <a:t> </a:t>
            </a:r>
            <a:r>
              <a:rPr lang="en-AU" sz="2000" dirty="0" err="1" smtClean="0"/>
              <a:t>bulan</a:t>
            </a:r>
            <a:r>
              <a:rPr lang="en-AU" sz="2000" dirty="0" smtClean="0"/>
              <a:t> (1-12): ‘);   </a:t>
            </a:r>
            <a:r>
              <a:rPr lang="en-AU" sz="2000" dirty="0" err="1" smtClean="0"/>
              <a:t>Readln</a:t>
            </a:r>
            <a:r>
              <a:rPr lang="en-AU" sz="2000" dirty="0" smtClean="0"/>
              <a:t>(</a:t>
            </a:r>
            <a:r>
              <a:rPr lang="en-AU" sz="2000" dirty="0" err="1" smtClean="0"/>
              <a:t>AngkaBulan</a:t>
            </a:r>
            <a:r>
              <a:rPr lang="en-AU" sz="20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  case (</a:t>
            </a:r>
            <a:r>
              <a:rPr lang="en-AU" sz="2000" dirty="0" err="1" smtClean="0"/>
              <a:t>AngkaBulan</a:t>
            </a:r>
            <a:r>
              <a:rPr lang="en-AU" sz="2000" dirty="0" smtClean="0"/>
              <a:t>) of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  </a:t>
            </a:r>
            <a:r>
              <a:rPr lang="en-AU" sz="1600" dirty="0" smtClean="0"/>
              <a:t>       1 : </a:t>
            </a:r>
            <a:r>
              <a:rPr lang="en-AU" sz="1600" dirty="0" err="1" smtClean="0"/>
              <a:t>writeln</a:t>
            </a:r>
            <a:r>
              <a:rPr lang="en-AU" sz="1600" dirty="0" smtClean="0"/>
              <a:t>(‘</a:t>
            </a:r>
            <a:r>
              <a:rPr lang="en-AU" sz="1600" dirty="0" err="1" smtClean="0"/>
              <a:t>Januari</a:t>
            </a:r>
            <a:r>
              <a:rPr lang="en-AU" sz="1600" dirty="0" smtClean="0"/>
              <a:t>’);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 smtClean="0"/>
              <a:t>         2 </a:t>
            </a:r>
            <a:r>
              <a:rPr lang="en-AU" sz="1600" dirty="0"/>
              <a:t>: </a:t>
            </a:r>
            <a:r>
              <a:rPr lang="en-AU" sz="1600" dirty="0" err="1" smtClean="0"/>
              <a:t>writeln</a:t>
            </a:r>
            <a:r>
              <a:rPr lang="en-AU" sz="1600" dirty="0" smtClean="0"/>
              <a:t>(‘</a:t>
            </a:r>
            <a:r>
              <a:rPr lang="en-AU" sz="1600" dirty="0" err="1" smtClean="0"/>
              <a:t>Februari</a:t>
            </a:r>
            <a:r>
              <a:rPr lang="en-AU" sz="1600" dirty="0" smtClean="0"/>
              <a:t>’);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 smtClean="0"/>
              <a:t>         3 </a:t>
            </a:r>
            <a:r>
              <a:rPr lang="en-AU" sz="1600" dirty="0"/>
              <a:t>: </a:t>
            </a:r>
            <a:r>
              <a:rPr lang="en-AU" sz="1600" dirty="0" err="1" smtClean="0"/>
              <a:t>writeln</a:t>
            </a:r>
            <a:r>
              <a:rPr lang="en-AU" sz="1600" dirty="0" smtClean="0"/>
              <a:t>(‘</a:t>
            </a:r>
            <a:r>
              <a:rPr lang="en-AU" sz="1600" dirty="0" err="1" smtClean="0"/>
              <a:t>Maret</a:t>
            </a:r>
            <a:r>
              <a:rPr lang="en-AU" sz="1600" dirty="0" smtClean="0"/>
              <a:t>’)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 smtClean="0"/>
              <a:t>         4 </a:t>
            </a:r>
            <a:r>
              <a:rPr lang="en-AU" sz="1600" dirty="0"/>
              <a:t>: </a:t>
            </a:r>
            <a:r>
              <a:rPr lang="en-AU" sz="1600" dirty="0" err="1" smtClean="0"/>
              <a:t>writeln</a:t>
            </a:r>
            <a:r>
              <a:rPr lang="en-AU" sz="1600" dirty="0" smtClean="0"/>
              <a:t>(‘April’)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 smtClean="0"/>
              <a:t>         5 </a:t>
            </a:r>
            <a:r>
              <a:rPr lang="en-AU" sz="1600" dirty="0"/>
              <a:t>: </a:t>
            </a:r>
            <a:r>
              <a:rPr lang="en-AU" sz="1600" dirty="0" err="1" smtClean="0"/>
              <a:t>writeln</a:t>
            </a:r>
            <a:r>
              <a:rPr lang="en-AU" sz="1600" dirty="0" smtClean="0"/>
              <a:t>(‘Mei’)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 smtClean="0"/>
              <a:t>         6 </a:t>
            </a:r>
            <a:r>
              <a:rPr lang="en-AU" sz="1600" dirty="0"/>
              <a:t>: </a:t>
            </a:r>
            <a:r>
              <a:rPr lang="en-AU" sz="1600" dirty="0" err="1" smtClean="0"/>
              <a:t>writeln</a:t>
            </a:r>
            <a:r>
              <a:rPr lang="en-AU" sz="1600" dirty="0" smtClean="0"/>
              <a:t>(‘</a:t>
            </a:r>
            <a:r>
              <a:rPr lang="en-AU" sz="1600" dirty="0" err="1" smtClean="0"/>
              <a:t>Juni</a:t>
            </a:r>
            <a:r>
              <a:rPr lang="en-AU" sz="1600" dirty="0" smtClean="0"/>
              <a:t>’)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 smtClean="0"/>
              <a:t>         7 </a:t>
            </a:r>
            <a:r>
              <a:rPr lang="en-AU" sz="1600" dirty="0"/>
              <a:t>: </a:t>
            </a:r>
            <a:r>
              <a:rPr lang="en-AU" sz="1600" dirty="0" err="1" smtClean="0"/>
              <a:t>writeln</a:t>
            </a:r>
            <a:r>
              <a:rPr lang="en-AU" sz="1600" dirty="0" smtClean="0"/>
              <a:t>(‘JULI’)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 smtClean="0"/>
              <a:t>         8 </a:t>
            </a:r>
            <a:r>
              <a:rPr lang="en-AU" sz="1600" dirty="0"/>
              <a:t>: </a:t>
            </a:r>
            <a:r>
              <a:rPr lang="en-AU" sz="1600" dirty="0" err="1" smtClean="0"/>
              <a:t>writeln</a:t>
            </a:r>
            <a:r>
              <a:rPr lang="en-AU" sz="1600" dirty="0" smtClean="0"/>
              <a:t>(‘</a:t>
            </a:r>
            <a:r>
              <a:rPr lang="en-AU" sz="1600" dirty="0" err="1" smtClean="0"/>
              <a:t>Agustus</a:t>
            </a:r>
            <a:r>
              <a:rPr lang="en-AU" sz="1600" dirty="0" smtClean="0"/>
              <a:t>’);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 smtClean="0"/>
              <a:t>         9 </a:t>
            </a:r>
            <a:r>
              <a:rPr lang="en-AU" sz="1600" dirty="0"/>
              <a:t>: </a:t>
            </a:r>
            <a:r>
              <a:rPr lang="en-AU" sz="1600" dirty="0" err="1" smtClean="0"/>
              <a:t>writeln</a:t>
            </a:r>
            <a:r>
              <a:rPr lang="en-AU" sz="1600" dirty="0" smtClean="0"/>
              <a:t>(‘September’)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 smtClean="0"/>
              <a:t>       10 </a:t>
            </a:r>
            <a:r>
              <a:rPr lang="en-AU" sz="1600" dirty="0"/>
              <a:t>: </a:t>
            </a:r>
            <a:r>
              <a:rPr lang="en-AU" sz="1600" dirty="0" err="1" smtClean="0"/>
              <a:t>writeln</a:t>
            </a:r>
            <a:r>
              <a:rPr lang="en-AU" sz="1600" dirty="0" smtClean="0"/>
              <a:t>(‘</a:t>
            </a:r>
            <a:r>
              <a:rPr lang="en-AU" sz="1600" dirty="0" err="1" smtClean="0"/>
              <a:t>Oktober</a:t>
            </a:r>
            <a:r>
              <a:rPr lang="en-AU" sz="1600" dirty="0" smtClean="0"/>
              <a:t>’)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 smtClean="0"/>
              <a:t>       11 </a:t>
            </a:r>
            <a:r>
              <a:rPr lang="en-AU" sz="1600" dirty="0"/>
              <a:t>: </a:t>
            </a:r>
            <a:r>
              <a:rPr lang="en-AU" sz="1600" dirty="0" err="1" smtClean="0"/>
              <a:t>writeln</a:t>
            </a:r>
            <a:r>
              <a:rPr lang="en-AU" sz="1600" dirty="0" smtClean="0"/>
              <a:t>(‘November’);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 smtClean="0"/>
              <a:t>       12 </a:t>
            </a:r>
            <a:r>
              <a:rPr lang="en-AU" sz="1600" dirty="0"/>
              <a:t>: </a:t>
            </a:r>
            <a:r>
              <a:rPr lang="en-AU" sz="1600" dirty="0" err="1" smtClean="0"/>
              <a:t>writeln</a:t>
            </a:r>
            <a:r>
              <a:rPr lang="en-AU" sz="1600" dirty="0" smtClean="0"/>
              <a:t>(‘</a:t>
            </a:r>
            <a:r>
              <a:rPr lang="en-AU" sz="1600" dirty="0" err="1" smtClean="0"/>
              <a:t>Desember</a:t>
            </a:r>
            <a:r>
              <a:rPr lang="en-AU" sz="1600" dirty="0" smtClean="0"/>
              <a:t>’)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     else </a:t>
            </a:r>
            <a:r>
              <a:rPr lang="en-AU" sz="2000" dirty="0" err="1" smtClean="0"/>
              <a:t>writeln</a:t>
            </a:r>
            <a:r>
              <a:rPr lang="en-AU" sz="2000" dirty="0" smtClean="0"/>
              <a:t>(‘</a:t>
            </a:r>
            <a:r>
              <a:rPr lang="en-AU" sz="2000" dirty="0" err="1" smtClean="0"/>
              <a:t>Bukan</a:t>
            </a:r>
            <a:r>
              <a:rPr lang="en-AU" sz="2000" dirty="0" smtClean="0"/>
              <a:t> </a:t>
            </a:r>
            <a:r>
              <a:rPr lang="en-AU" sz="2000" dirty="0" err="1" smtClean="0"/>
              <a:t>bulan</a:t>
            </a:r>
            <a:r>
              <a:rPr lang="en-AU" sz="2000" dirty="0" smtClean="0"/>
              <a:t> yang </a:t>
            </a:r>
            <a:r>
              <a:rPr lang="en-AU" sz="2000" dirty="0" err="1" smtClean="0"/>
              <a:t>benar</a:t>
            </a:r>
            <a:r>
              <a:rPr lang="en-AU" sz="2000" dirty="0" smtClean="0"/>
              <a:t>’);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  end;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End.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1886258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0"/>
            <a:ext cx="8229600" cy="6781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5. </a:t>
            </a:r>
            <a:r>
              <a:rPr lang="en-AU" sz="2000" dirty="0" err="1" smtClean="0"/>
              <a:t>Algoritma</a:t>
            </a:r>
            <a:r>
              <a:rPr lang="en-AU" sz="2000" dirty="0" smtClean="0"/>
              <a:t> menu </a:t>
            </a:r>
            <a:r>
              <a:rPr lang="en-AU" sz="2000" dirty="0" err="1" smtClean="0"/>
              <a:t>empat</a:t>
            </a:r>
            <a:r>
              <a:rPr lang="en-AU" sz="2000" dirty="0" smtClean="0"/>
              <a:t> </a:t>
            </a:r>
            <a:r>
              <a:rPr lang="en-AU" sz="2000" dirty="0" err="1" smtClean="0"/>
              <a:t>persegi</a:t>
            </a:r>
            <a:r>
              <a:rPr lang="en-AU" sz="2000" dirty="0" smtClean="0"/>
              <a:t> </a:t>
            </a:r>
            <a:r>
              <a:rPr lang="en-AU" sz="2000" dirty="0" err="1" smtClean="0"/>
              <a:t>panjang</a:t>
            </a:r>
            <a:endParaRPr lang="en-A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err="1" smtClean="0"/>
              <a:t>Algoritma</a:t>
            </a:r>
            <a:r>
              <a:rPr lang="en-AU" sz="2000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err="1" smtClean="0"/>
              <a:t>Algoritma</a:t>
            </a:r>
            <a:r>
              <a:rPr lang="en-AU" sz="2000" dirty="0" smtClean="0"/>
              <a:t> EMPAT_PERSEGI_PANJANG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{</a:t>
            </a:r>
            <a:r>
              <a:rPr lang="en-AU" sz="2000" dirty="0" err="1" smtClean="0"/>
              <a:t>Algoritma</a:t>
            </a:r>
            <a:r>
              <a:rPr lang="en-AU" sz="2000" dirty="0" smtClean="0"/>
              <a:t> </a:t>
            </a:r>
            <a:r>
              <a:rPr lang="en-AU" sz="2000" dirty="0" err="1" smtClean="0"/>
              <a:t>untuk</a:t>
            </a:r>
            <a:r>
              <a:rPr lang="en-AU" sz="2000" dirty="0" smtClean="0"/>
              <a:t> </a:t>
            </a:r>
            <a:r>
              <a:rPr lang="en-AU" sz="2000" dirty="0" err="1" smtClean="0"/>
              <a:t>menampilkan</a:t>
            </a:r>
            <a:r>
              <a:rPr lang="en-AU" sz="2000" dirty="0" smtClean="0"/>
              <a:t> menu </a:t>
            </a:r>
            <a:r>
              <a:rPr lang="en-AU" sz="2000" dirty="0" err="1" smtClean="0"/>
              <a:t>perhitungan</a:t>
            </a:r>
            <a:r>
              <a:rPr lang="en-AU" sz="2000" dirty="0" smtClean="0"/>
              <a:t> </a:t>
            </a:r>
            <a:r>
              <a:rPr lang="en-AU" sz="2000" dirty="0" err="1" smtClean="0"/>
              <a:t>empat</a:t>
            </a:r>
            <a:r>
              <a:rPr lang="en-AU" sz="2000" dirty="0" smtClean="0"/>
              <a:t> </a:t>
            </a:r>
            <a:r>
              <a:rPr lang="en-AU" sz="2000" dirty="0" err="1" smtClean="0"/>
              <a:t>persegi</a:t>
            </a:r>
            <a:r>
              <a:rPr lang="en-AU" sz="2000" dirty="0" smtClean="0"/>
              <a:t> </a:t>
            </a:r>
            <a:r>
              <a:rPr lang="en-AU" sz="2000" dirty="0" err="1" smtClean="0"/>
              <a:t>panjang</a:t>
            </a:r>
            <a:r>
              <a:rPr lang="en-AU" sz="2000" dirty="0" smtClean="0"/>
              <a:t>, </a:t>
            </a:r>
            <a:r>
              <a:rPr lang="en-AU" sz="2000" dirty="0" err="1" smtClean="0"/>
              <a:t>memilih</a:t>
            </a:r>
            <a:r>
              <a:rPr lang="en-AU" sz="2000" dirty="0" smtClean="0"/>
              <a:t> menu, </a:t>
            </a:r>
            <a:r>
              <a:rPr lang="en-AU" sz="2000" dirty="0" err="1" smtClean="0"/>
              <a:t>dan</a:t>
            </a:r>
            <a:r>
              <a:rPr lang="en-AU" sz="2000" dirty="0" smtClean="0"/>
              <a:t> </a:t>
            </a:r>
            <a:r>
              <a:rPr lang="en-AU" sz="2000" dirty="0" err="1" smtClean="0"/>
              <a:t>melakukan</a:t>
            </a:r>
            <a:r>
              <a:rPr lang="en-AU" sz="2000" dirty="0" smtClean="0"/>
              <a:t> proses </a:t>
            </a:r>
            <a:r>
              <a:rPr lang="en-AU" sz="2000" dirty="0" err="1" smtClean="0"/>
              <a:t>perhitungan</a:t>
            </a:r>
            <a:r>
              <a:rPr lang="en-AU" sz="2000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A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err="1" smtClean="0"/>
              <a:t>Deklarasi</a:t>
            </a:r>
            <a:endParaRPr lang="en-A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</a:t>
            </a:r>
            <a:r>
              <a:rPr lang="en-AU" sz="2000" dirty="0" err="1" smtClean="0"/>
              <a:t>NomorMenu</a:t>
            </a:r>
            <a:r>
              <a:rPr lang="en-AU" sz="2000" dirty="0" smtClean="0"/>
              <a:t> : integer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</a:t>
            </a:r>
            <a:r>
              <a:rPr lang="en-AU" sz="2000" dirty="0" err="1" smtClean="0"/>
              <a:t>panjang</a:t>
            </a:r>
            <a:r>
              <a:rPr lang="en-AU" sz="2000" dirty="0" smtClean="0"/>
              <a:t>, </a:t>
            </a:r>
            <a:r>
              <a:rPr lang="en-AU" sz="2000" dirty="0" err="1" smtClean="0"/>
              <a:t>lebar</a:t>
            </a:r>
            <a:r>
              <a:rPr lang="en-AU" sz="2000" dirty="0" smtClean="0"/>
              <a:t> : real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</a:t>
            </a:r>
            <a:r>
              <a:rPr lang="en-AU" sz="2000" dirty="0" err="1" smtClean="0"/>
              <a:t>luas</a:t>
            </a:r>
            <a:r>
              <a:rPr lang="en-AU" sz="2000" dirty="0" smtClean="0"/>
              <a:t>, </a:t>
            </a:r>
            <a:r>
              <a:rPr lang="en-AU" sz="2000" dirty="0" err="1" smtClean="0"/>
              <a:t>keliling</a:t>
            </a:r>
            <a:r>
              <a:rPr lang="en-AU" sz="2000" dirty="0" smtClean="0"/>
              <a:t>, diagonal : real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err="1" smtClean="0"/>
              <a:t>Deskripsi</a:t>
            </a:r>
            <a:r>
              <a:rPr lang="en-AU" sz="2000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   {</a:t>
            </a:r>
            <a:r>
              <a:rPr lang="en-AU" sz="2000" dirty="0" err="1" smtClean="0"/>
              <a:t>cetak</a:t>
            </a:r>
            <a:r>
              <a:rPr lang="en-AU" sz="2000" dirty="0" smtClean="0"/>
              <a:t> menu}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 write(‘ Menu </a:t>
            </a:r>
            <a:r>
              <a:rPr lang="en-AU" sz="2000" dirty="0" err="1" smtClean="0"/>
              <a:t>Empat</a:t>
            </a:r>
            <a:r>
              <a:rPr lang="en-AU" sz="2000" dirty="0" smtClean="0"/>
              <a:t> </a:t>
            </a:r>
            <a:r>
              <a:rPr lang="en-AU" sz="2000" dirty="0" err="1" smtClean="0"/>
              <a:t>Persegi</a:t>
            </a:r>
            <a:r>
              <a:rPr lang="en-AU" sz="2000" dirty="0" smtClean="0"/>
              <a:t> </a:t>
            </a:r>
            <a:r>
              <a:rPr lang="en-AU" sz="2000" dirty="0" err="1" smtClean="0"/>
              <a:t>Panjang</a:t>
            </a:r>
            <a:r>
              <a:rPr lang="en-AU" sz="2000" dirty="0" smtClean="0"/>
              <a:t> ‘)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 write(‘        1. </a:t>
            </a:r>
            <a:r>
              <a:rPr lang="en-AU" sz="2000" dirty="0" err="1" smtClean="0"/>
              <a:t>Hitung</a:t>
            </a:r>
            <a:r>
              <a:rPr lang="en-AU" sz="2000" dirty="0" smtClean="0"/>
              <a:t> Luas               ‘)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 write(‘        2. </a:t>
            </a:r>
            <a:r>
              <a:rPr lang="en-AU" sz="2000" dirty="0" err="1" smtClean="0"/>
              <a:t>Hitung</a:t>
            </a:r>
            <a:r>
              <a:rPr lang="en-AU" sz="2000" dirty="0" smtClean="0"/>
              <a:t> </a:t>
            </a:r>
            <a:r>
              <a:rPr lang="en-AU" sz="2000" dirty="0" err="1" smtClean="0"/>
              <a:t>Keliling</a:t>
            </a:r>
            <a:r>
              <a:rPr lang="en-AU" sz="2000" dirty="0" smtClean="0"/>
              <a:t>           ‘)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 write(‘        3. </a:t>
            </a:r>
            <a:r>
              <a:rPr lang="en-AU" sz="2000" dirty="0" err="1" smtClean="0"/>
              <a:t>Hitung</a:t>
            </a:r>
            <a:r>
              <a:rPr lang="en-AU" sz="2000" dirty="0" smtClean="0"/>
              <a:t> </a:t>
            </a:r>
            <a:r>
              <a:rPr lang="en-AU" sz="2000" dirty="0" err="1" smtClean="0"/>
              <a:t>panjang</a:t>
            </a:r>
            <a:r>
              <a:rPr lang="en-AU" sz="2000" dirty="0" smtClean="0"/>
              <a:t> diagonal’)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 write(‘        4. </a:t>
            </a:r>
            <a:r>
              <a:rPr lang="en-AU" sz="2000" dirty="0" err="1" smtClean="0"/>
              <a:t>Keluar</a:t>
            </a:r>
            <a:r>
              <a:rPr lang="en-AU" sz="2000" dirty="0" smtClean="0"/>
              <a:t> Program            ‘)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 write(‘  </a:t>
            </a:r>
            <a:r>
              <a:rPr lang="en-AU" sz="2000" dirty="0" err="1" smtClean="0"/>
              <a:t>Masukkan</a:t>
            </a:r>
            <a:r>
              <a:rPr lang="en-AU" sz="2000" dirty="0" smtClean="0"/>
              <a:t> </a:t>
            </a:r>
            <a:r>
              <a:rPr lang="en-AU" sz="2000" dirty="0" err="1" smtClean="0"/>
              <a:t>pilihan</a:t>
            </a:r>
            <a:r>
              <a:rPr lang="en-AU" sz="2000" dirty="0" smtClean="0"/>
              <a:t> </a:t>
            </a:r>
            <a:r>
              <a:rPr lang="en-AU" sz="2000" dirty="0" err="1" smtClean="0"/>
              <a:t>anda</a:t>
            </a:r>
            <a:r>
              <a:rPr lang="en-AU" sz="2000" dirty="0" smtClean="0"/>
              <a:t> (1/2/3/4)? ‘)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7844635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AU" b="1" dirty="0" err="1" smtClean="0"/>
              <a:t>Konsep</a:t>
            </a:r>
            <a:r>
              <a:rPr lang="en-AU" b="1" dirty="0" smtClean="0"/>
              <a:t> CASE</a:t>
            </a:r>
          </a:p>
          <a:p>
            <a:pPr marL="0" indent="0">
              <a:spcBef>
                <a:spcPts val="0"/>
              </a:spcBef>
              <a:buNone/>
            </a:pPr>
            <a:endParaRPr lang="en-A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err="1" smtClean="0"/>
              <a:t>Untuk</a:t>
            </a:r>
            <a:r>
              <a:rPr lang="en-AU" sz="2400" dirty="0" smtClean="0"/>
              <a:t> </a:t>
            </a:r>
            <a:r>
              <a:rPr lang="en-AU" sz="2400" dirty="0" err="1" smtClean="0"/>
              <a:t>masalah</a:t>
            </a:r>
            <a:r>
              <a:rPr lang="en-AU" sz="2400" dirty="0" smtClean="0"/>
              <a:t> </a:t>
            </a:r>
            <a:r>
              <a:rPr lang="en-AU" sz="2400" dirty="0" err="1" smtClean="0"/>
              <a:t>dengan</a:t>
            </a:r>
            <a:r>
              <a:rPr lang="en-AU" sz="2400" dirty="0" smtClean="0"/>
              <a:t> </a:t>
            </a:r>
            <a:r>
              <a:rPr lang="en-AU" sz="2400" dirty="0" err="1" smtClean="0"/>
              <a:t>dua</a:t>
            </a:r>
            <a:r>
              <a:rPr lang="en-AU" sz="2400" dirty="0" smtClean="0"/>
              <a:t> </a:t>
            </a:r>
            <a:r>
              <a:rPr lang="en-AU" sz="2400" dirty="0" err="1" smtClean="0"/>
              <a:t>kasus</a:t>
            </a:r>
            <a:r>
              <a:rPr lang="en-AU" sz="2400" dirty="0" smtClean="0"/>
              <a:t> </a:t>
            </a:r>
            <a:r>
              <a:rPr lang="en-AU" sz="2400" dirty="0" err="1" smtClean="0"/>
              <a:t>atau</a:t>
            </a:r>
            <a:r>
              <a:rPr lang="en-AU" sz="2400" dirty="0" smtClean="0"/>
              <a:t> </a:t>
            </a:r>
            <a:r>
              <a:rPr lang="en-AU" sz="2400" dirty="0" err="1" smtClean="0"/>
              <a:t>lebih</a:t>
            </a:r>
            <a:r>
              <a:rPr lang="en-AU" sz="2400" dirty="0" smtClean="0"/>
              <a:t>, </a:t>
            </a:r>
            <a:r>
              <a:rPr lang="en-AU" sz="2400" dirty="0" err="1" smtClean="0"/>
              <a:t>struktur</a:t>
            </a:r>
            <a:r>
              <a:rPr lang="en-AU" sz="2400" dirty="0" smtClean="0"/>
              <a:t> CASE </a:t>
            </a:r>
            <a:r>
              <a:rPr lang="en-AU" sz="2400" dirty="0" err="1" smtClean="0"/>
              <a:t>dapat</a:t>
            </a:r>
            <a:r>
              <a:rPr lang="en-AU" sz="2400" dirty="0" smtClean="0"/>
              <a:t> </a:t>
            </a:r>
            <a:r>
              <a:rPr lang="en-AU" sz="2400" dirty="0" err="1" smtClean="0"/>
              <a:t>menyederhanakan</a:t>
            </a:r>
            <a:r>
              <a:rPr lang="en-AU" sz="2400" dirty="0" smtClean="0"/>
              <a:t> </a:t>
            </a:r>
            <a:r>
              <a:rPr lang="en-AU" sz="2400" dirty="0" err="1" smtClean="0"/>
              <a:t>penulisan</a:t>
            </a:r>
            <a:r>
              <a:rPr lang="en-AU" sz="2400" dirty="0" smtClean="0"/>
              <a:t> IF-THEN-ELSE yang </a:t>
            </a:r>
            <a:r>
              <a:rPr lang="en-AU" sz="2400" dirty="0" err="1" smtClean="0"/>
              <a:t>bertingkat-tingkat</a:t>
            </a:r>
            <a:r>
              <a:rPr lang="en-AU" sz="2400" dirty="0" smtClean="0"/>
              <a:t> </a:t>
            </a:r>
            <a:r>
              <a:rPr lang="en-AU" sz="2400" dirty="0" err="1" smtClean="0"/>
              <a:t>sebagaimana</a:t>
            </a:r>
            <a:r>
              <a:rPr lang="en-AU" sz="2400" dirty="0" smtClean="0"/>
              <a:t> </a:t>
            </a:r>
            <a:r>
              <a:rPr lang="en-AU" sz="2400" dirty="0" err="1" smtClean="0"/>
              <a:t>pada</a:t>
            </a:r>
            <a:r>
              <a:rPr lang="en-AU" sz="2400" dirty="0" smtClean="0"/>
              <a:t> </a:t>
            </a:r>
            <a:r>
              <a:rPr lang="en-AU" sz="2400" dirty="0" err="1" smtClean="0"/>
              <a:t>contoh-contoh</a:t>
            </a:r>
            <a:r>
              <a:rPr lang="en-AU" sz="2400" dirty="0" smtClean="0"/>
              <a:t> </a:t>
            </a:r>
            <a:r>
              <a:rPr lang="en-AU" sz="2400" dirty="0" err="1" smtClean="0"/>
              <a:t>sebelumnya</a:t>
            </a:r>
            <a:r>
              <a:rPr lang="en-AU" sz="2400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en-AU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Bentuk </a:t>
            </a:r>
            <a:r>
              <a:rPr lang="en-AU" sz="2400" dirty="0" err="1" smtClean="0"/>
              <a:t>Umum</a:t>
            </a:r>
            <a:r>
              <a:rPr lang="en-AU" sz="2400" dirty="0" smtClean="0"/>
              <a:t>:</a:t>
            </a:r>
          </a:p>
          <a:p>
            <a:pPr marL="457200" indent="-457200">
              <a:spcBef>
                <a:spcPts val="0"/>
              </a:spcBef>
              <a:buAutoNum type="arabicPeriod"/>
            </a:pPr>
            <a:r>
              <a:rPr lang="en-AU" sz="2400" b="1" dirty="0" smtClean="0"/>
              <a:t>CASE</a:t>
            </a:r>
          </a:p>
          <a:p>
            <a:pPr marL="0" indent="0">
              <a:spcBef>
                <a:spcPts val="0"/>
              </a:spcBef>
              <a:buNone/>
            </a:pPr>
            <a:endParaRPr lang="en-AU" sz="24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CASE (</a:t>
            </a:r>
            <a:r>
              <a:rPr lang="en-AU" sz="2400" dirty="0" err="1" smtClean="0"/>
              <a:t>nama</a:t>
            </a:r>
            <a:r>
              <a:rPr lang="en-AU" sz="24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/>
              <a:t> </a:t>
            </a:r>
            <a:r>
              <a:rPr lang="en-AU" sz="2400" dirty="0" smtClean="0"/>
              <a:t>   kondisi1 : aksi1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/>
              <a:t> </a:t>
            </a:r>
            <a:r>
              <a:rPr lang="en-AU" sz="2400" dirty="0" smtClean="0"/>
              <a:t>   kondisi2 : aksi2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/>
              <a:t> </a:t>
            </a:r>
            <a:r>
              <a:rPr lang="en-AU" sz="2400" dirty="0" smtClean="0"/>
              <a:t>   kondisi3 : aksi3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    …………….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/>
              <a:t> </a:t>
            </a:r>
            <a:r>
              <a:rPr lang="en-AU" sz="2400" dirty="0" smtClean="0"/>
              <a:t>   </a:t>
            </a:r>
            <a:r>
              <a:rPr lang="en-AU" sz="2400" dirty="0" err="1" smtClean="0"/>
              <a:t>kondisiN</a:t>
            </a:r>
            <a:r>
              <a:rPr lang="en-AU" sz="2400" dirty="0" smtClean="0"/>
              <a:t> : </a:t>
            </a:r>
            <a:r>
              <a:rPr lang="en-AU" sz="2400" dirty="0" err="1" smtClean="0"/>
              <a:t>aksiN</a:t>
            </a:r>
            <a:endParaRPr lang="en-AU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/>
              <a:t> </a:t>
            </a:r>
            <a:r>
              <a:rPr lang="en-AU" sz="2400" dirty="0" smtClean="0"/>
              <a:t>   [otherwise </a:t>
            </a:r>
            <a:r>
              <a:rPr lang="en-AU" sz="2400" dirty="0" err="1" smtClean="0"/>
              <a:t>aksiX</a:t>
            </a:r>
            <a:r>
              <a:rPr lang="en-AU" sz="2400" dirty="0" smtClean="0"/>
              <a:t>]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err="1" smtClean="0"/>
              <a:t>endcase</a:t>
            </a:r>
            <a:r>
              <a:rPr lang="en-AU" sz="2400" dirty="0" smtClean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1562572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6200" y="0"/>
            <a:ext cx="8991600" cy="6781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5. </a:t>
            </a:r>
            <a:r>
              <a:rPr lang="en-AU" sz="2400" dirty="0" err="1" smtClean="0"/>
              <a:t>Algoritma</a:t>
            </a:r>
            <a:r>
              <a:rPr lang="en-AU" sz="2400" dirty="0" smtClean="0"/>
              <a:t> menu </a:t>
            </a:r>
            <a:r>
              <a:rPr lang="en-AU" sz="2400" dirty="0" err="1" smtClean="0"/>
              <a:t>empat</a:t>
            </a:r>
            <a:r>
              <a:rPr lang="en-AU" sz="2400" dirty="0" smtClean="0"/>
              <a:t> </a:t>
            </a:r>
            <a:r>
              <a:rPr lang="en-AU" sz="2400" dirty="0" err="1" smtClean="0"/>
              <a:t>persegi</a:t>
            </a:r>
            <a:r>
              <a:rPr lang="en-AU" sz="2400" dirty="0" smtClean="0"/>
              <a:t> </a:t>
            </a:r>
            <a:r>
              <a:rPr lang="en-AU" sz="2400" dirty="0" err="1" smtClean="0"/>
              <a:t>panjang</a:t>
            </a:r>
            <a:endParaRPr lang="en-AU" sz="2400" dirty="0" smtClean="0"/>
          </a:p>
          <a:p>
            <a:pPr marL="0" indent="0">
              <a:spcBef>
                <a:spcPts val="0"/>
              </a:spcBef>
              <a:buNone/>
            </a:pPr>
            <a:endParaRPr lang="en-AU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  Read(</a:t>
            </a:r>
            <a:r>
              <a:rPr lang="en-AU" sz="2400" dirty="0" err="1" smtClean="0"/>
              <a:t>NomorMenu</a:t>
            </a:r>
            <a:r>
              <a:rPr lang="en-AU" sz="24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  case (</a:t>
            </a:r>
            <a:r>
              <a:rPr lang="en-AU" sz="2400" dirty="0" err="1" smtClean="0"/>
              <a:t>NomorMenu</a:t>
            </a:r>
            <a:r>
              <a:rPr lang="en-AU" sz="24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/>
              <a:t> </a:t>
            </a:r>
            <a:r>
              <a:rPr lang="en-AU" sz="2400" dirty="0" smtClean="0"/>
              <a:t>     </a:t>
            </a:r>
            <a:r>
              <a:rPr lang="en-AU" sz="2400" dirty="0" err="1" smtClean="0"/>
              <a:t>NomorMenu</a:t>
            </a:r>
            <a:r>
              <a:rPr lang="en-AU" sz="2400" dirty="0" smtClean="0"/>
              <a:t> =1 :  read(</a:t>
            </a:r>
            <a:r>
              <a:rPr lang="en-AU" sz="2400" dirty="0" err="1" smtClean="0"/>
              <a:t>panjang</a:t>
            </a:r>
            <a:r>
              <a:rPr lang="en-AU" sz="2400" dirty="0" smtClean="0"/>
              <a:t>, </a:t>
            </a:r>
            <a:r>
              <a:rPr lang="en-AU" sz="2400" dirty="0" err="1" smtClean="0"/>
              <a:t>lebar</a:t>
            </a:r>
            <a:r>
              <a:rPr lang="en-AU" sz="24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/>
              <a:t> </a:t>
            </a:r>
            <a:r>
              <a:rPr lang="en-AU" sz="2400" dirty="0" smtClean="0"/>
              <a:t>		            </a:t>
            </a:r>
            <a:r>
              <a:rPr lang="en-AU" sz="2400" dirty="0" err="1" smtClean="0"/>
              <a:t>luas</a:t>
            </a:r>
            <a:r>
              <a:rPr lang="en-AU" sz="2400" dirty="0" smtClean="0"/>
              <a:t> </a:t>
            </a:r>
            <a:r>
              <a:rPr lang="en-AU" sz="2400" dirty="0" smtClean="0">
                <a:sym typeface="Symbol"/>
              </a:rPr>
              <a:t> </a:t>
            </a:r>
            <a:r>
              <a:rPr lang="en-AU" sz="2400" dirty="0" err="1" smtClean="0">
                <a:sym typeface="Symbol"/>
              </a:rPr>
              <a:t>panjang</a:t>
            </a:r>
            <a:r>
              <a:rPr lang="en-AU" sz="2400" dirty="0" smtClean="0">
                <a:sym typeface="Symbol"/>
              </a:rPr>
              <a:t>*</a:t>
            </a:r>
            <a:r>
              <a:rPr lang="en-AU" sz="2400" dirty="0" err="1" smtClean="0">
                <a:sym typeface="Symbol"/>
              </a:rPr>
              <a:t>lebar</a:t>
            </a:r>
            <a:r>
              <a:rPr lang="en-AU" sz="2400" dirty="0" smtClean="0"/>
              <a:t>	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/>
              <a:t>	</a:t>
            </a:r>
            <a:r>
              <a:rPr lang="en-AU" sz="2400" dirty="0" smtClean="0"/>
              <a:t>	            write(</a:t>
            </a:r>
            <a:r>
              <a:rPr lang="en-AU" sz="2400" dirty="0" err="1" smtClean="0"/>
              <a:t>luas</a:t>
            </a:r>
            <a:r>
              <a:rPr lang="en-AU" sz="24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      </a:t>
            </a:r>
            <a:r>
              <a:rPr lang="en-AU" sz="2400" dirty="0" err="1"/>
              <a:t>NomorMenu</a:t>
            </a:r>
            <a:r>
              <a:rPr lang="en-AU" sz="2400" dirty="0"/>
              <a:t> </a:t>
            </a:r>
            <a:r>
              <a:rPr lang="en-AU" sz="2400" dirty="0" smtClean="0"/>
              <a:t>= 2 </a:t>
            </a:r>
            <a:r>
              <a:rPr lang="en-AU" sz="2400" dirty="0"/>
              <a:t>:  read(</a:t>
            </a:r>
            <a:r>
              <a:rPr lang="en-AU" sz="2400" dirty="0" err="1"/>
              <a:t>panjang</a:t>
            </a:r>
            <a:r>
              <a:rPr lang="en-AU" sz="2400" dirty="0"/>
              <a:t>, </a:t>
            </a:r>
            <a:r>
              <a:rPr lang="en-AU" sz="2400" dirty="0" err="1"/>
              <a:t>lebar</a:t>
            </a:r>
            <a:r>
              <a:rPr lang="en-AU" sz="24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/>
              <a:t> 		        </a:t>
            </a:r>
            <a:r>
              <a:rPr lang="en-AU" sz="2400" dirty="0" smtClean="0"/>
              <a:t>     </a:t>
            </a:r>
            <a:r>
              <a:rPr lang="en-AU" sz="2400" dirty="0" err="1" smtClean="0"/>
              <a:t>keliling</a:t>
            </a:r>
            <a:r>
              <a:rPr lang="en-AU" sz="2400" dirty="0" smtClean="0"/>
              <a:t> </a:t>
            </a:r>
            <a:r>
              <a:rPr lang="en-AU" sz="2400" dirty="0">
                <a:sym typeface="Symbol"/>
              </a:rPr>
              <a:t> </a:t>
            </a:r>
            <a:r>
              <a:rPr lang="en-AU" sz="2400" dirty="0" smtClean="0">
                <a:sym typeface="Symbol"/>
              </a:rPr>
              <a:t>2*</a:t>
            </a:r>
            <a:r>
              <a:rPr lang="en-AU" sz="2400" dirty="0" err="1" smtClean="0">
                <a:sym typeface="Symbol"/>
              </a:rPr>
              <a:t>panjang</a:t>
            </a:r>
            <a:r>
              <a:rPr lang="en-AU" sz="2400" dirty="0" smtClean="0">
                <a:sym typeface="Symbol"/>
              </a:rPr>
              <a:t> + 2*</a:t>
            </a:r>
            <a:r>
              <a:rPr lang="en-AU" sz="2400" dirty="0" err="1" smtClean="0">
                <a:sym typeface="Symbol"/>
              </a:rPr>
              <a:t>lebar</a:t>
            </a:r>
            <a:r>
              <a:rPr lang="en-AU" sz="2400" dirty="0"/>
              <a:t>	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/>
              <a:t>		       </a:t>
            </a:r>
            <a:r>
              <a:rPr lang="en-AU" sz="2400" dirty="0" smtClean="0"/>
              <a:t>      write(</a:t>
            </a:r>
            <a:r>
              <a:rPr lang="en-AU" sz="2400" dirty="0" err="1" smtClean="0"/>
              <a:t>keliling</a:t>
            </a:r>
            <a:r>
              <a:rPr lang="en-AU" sz="24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      </a:t>
            </a:r>
            <a:r>
              <a:rPr lang="en-AU" sz="2400" dirty="0" err="1"/>
              <a:t>NomorMenu</a:t>
            </a:r>
            <a:r>
              <a:rPr lang="en-AU" sz="2400" dirty="0"/>
              <a:t> </a:t>
            </a:r>
            <a:r>
              <a:rPr lang="en-AU" sz="2400" dirty="0" smtClean="0"/>
              <a:t>=3 </a:t>
            </a:r>
            <a:r>
              <a:rPr lang="en-AU" sz="2400" dirty="0"/>
              <a:t>:  read(</a:t>
            </a:r>
            <a:r>
              <a:rPr lang="en-AU" sz="2400" dirty="0" err="1"/>
              <a:t>panjang</a:t>
            </a:r>
            <a:r>
              <a:rPr lang="en-AU" sz="2400" dirty="0"/>
              <a:t>, </a:t>
            </a:r>
            <a:r>
              <a:rPr lang="en-AU" sz="2400" dirty="0" err="1"/>
              <a:t>lebar</a:t>
            </a:r>
            <a:r>
              <a:rPr lang="en-AU" sz="24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/>
              <a:t> 		        </a:t>
            </a:r>
            <a:r>
              <a:rPr lang="en-AU" sz="2400" dirty="0" smtClean="0"/>
              <a:t>   diagonal </a:t>
            </a:r>
            <a:r>
              <a:rPr lang="en-AU" sz="2400" dirty="0">
                <a:sym typeface="Symbol"/>
              </a:rPr>
              <a:t> </a:t>
            </a:r>
            <a:r>
              <a:rPr lang="en-AU" sz="2400" dirty="0" err="1" smtClean="0">
                <a:sym typeface="Symbol"/>
              </a:rPr>
              <a:t>sqrt</a:t>
            </a:r>
            <a:r>
              <a:rPr lang="en-AU" sz="2400" dirty="0" smtClean="0">
                <a:sym typeface="Symbol"/>
              </a:rPr>
              <a:t>(</a:t>
            </a:r>
            <a:r>
              <a:rPr lang="en-AU" sz="2400" dirty="0" err="1" smtClean="0">
                <a:sym typeface="Symbol"/>
              </a:rPr>
              <a:t>panjang</a:t>
            </a:r>
            <a:r>
              <a:rPr lang="en-AU" sz="2400" dirty="0" smtClean="0">
                <a:sym typeface="Symbol"/>
              </a:rPr>
              <a:t>*</a:t>
            </a:r>
            <a:r>
              <a:rPr lang="en-AU" sz="2400" dirty="0" err="1" smtClean="0">
                <a:sym typeface="Symbol"/>
              </a:rPr>
              <a:t>panjang</a:t>
            </a:r>
            <a:r>
              <a:rPr lang="en-AU" sz="2400" dirty="0" smtClean="0">
                <a:sym typeface="Symbol"/>
              </a:rPr>
              <a:t> + </a:t>
            </a:r>
            <a:r>
              <a:rPr lang="en-AU" sz="2400" dirty="0" err="1" smtClean="0">
                <a:sym typeface="Symbol"/>
              </a:rPr>
              <a:t>lebar</a:t>
            </a:r>
            <a:r>
              <a:rPr lang="en-AU" sz="2400" dirty="0" smtClean="0">
                <a:sym typeface="Symbol"/>
              </a:rPr>
              <a:t>*</a:t>
            </a:r>
            <a:r>
              <a:rPr lang="en-AU" sz="2400" dirty="0" err="1" smtClean="0">
                <a:sym typeface="Symbol"/>
              </a:rPr>
              <a:t>lebar</a:t>
            </a:r>
            <a:r>
              <a:rPr lang="en-AU" sz="2400" dirty="0" smtClean="0">
                <a:sym typeface="Symbol"/>
              </a:rPr>
              <a:t>)</a:t>
            </a:r>
            <a:r>
              <a:rPr lang="en-AU" sz="2400" dirty="0"/>
              <a:t>	 	 </a:t>
            </a:r>
            <a:r>
              <a:rPr lang="en-AU" sz="2400" dirty="0" smtClean="0"/>
              <a:t>          write(diagonal)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      </a:t>
            </a:r>
            <a:r>
              <a:rPr lang="en-AU" sz="2400" dirty="0" err="1"/>
              <a:t>NomorMenu</a:t>
            </a:r>
            <a:r>
              <a:rPr lang="en-AU" sz="2400" dirty="0"/>
              <a:t> </a:t>
            </a:r>
            <a:r>
              <a:rPr lang="en-AU" sz="2400" dirty="0" smtClean="0"/>
              <a:t>=4 </a:t>
            </a:r>
            <a:r>
              <a:rPr lang="en-AU" sz="2400" dirty="0"/>
              <a:t>: </a:t>
            </a:r>
            <a:r>
              <a:rPr lang="en-AU" sz="2400" dirty="0" smtClean="0"/>
              <a:t>  write(‘</a:t>
            </a:r>
            <a:r>
              <a:rPr lang="en-AU" sz="2400" dirty="0" err="1" smtClean="0"/>
              <a:t>Keluar</a:t>
            </a:r>
            <a:r>
              <a:rPr lang="en-AU" sz="2400" dirty="0" smtClean="0"/>
              <a:t> program…..</a:t>
            </a:r>
            <a:r>
              <a:rPr lang="en-AU" sz="2400" dirty="0" err="1" smtClean="0"/>
              <a:t>sampai</a:t>
            </a:r>
            <a:r>
              <a:rPr lang="en-AU" sz="2400" dirty="0" smtClean="0"/>
              <a:t> </a:t>
            </a:r>
            <a:r>
              <a:rPr lang="en-AU" sz="2400" dirty="0" err="1" smtClean="0"/>
              <a:t>jumpa</a:t>
            </a:r>
            <a:r>
              <a:rPr lang="en-AU" sz="2400" dirty="0" smtClean="0"/>
              <a:t>’)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err="1" smtClean="0"/>
              <a:t>endcase</a:t>
            </a:r>
            <a:r>
              <a:rPr lang="en-AU" sz="2400" dirty="0" smtClean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5916842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0"/>
            <a:ext cx="8229600" cy="6781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5. </a:t>
            </a:r>
            <a:r>
              <a:rPr lang="en-AU" sz="2000" dirty="0" err="1" smtClean="0"/>
              <a:t>Algoritma</a:t>
            </a:r>
            <a:r>
              <a:rPr lang="en-AU" sz="2000" dirty="0" smtClean="0"/>
              <a:t> menu </a:t>
            </a:r>
            <a:r>
              <a:rPr lang="en-AU" sz="2000" dirty="0" err="1" smtClean="0"/>
              <a:t>empat</a:t>
            </a:r>
            <a:r>
              <a:rPr lang="en-AU" sz="2000" dirty="0" smtClean="0"/>
              <a:t> </a:t>
            </a:r>
            <a:r>
              <a:rPr lang="en-AU" sz="2000" dirty="0" err="1" smtClean="0"/>
              <a:t>persegi</a:t>
            </a:r>
            <a:r>
              <a:rPr lang="en-AU" sz="2000" dirty="0" smtClean="0"/>
              <a:t> </a:t>
            </a:r>
            <a:r>
              <a:rPr lang="en-AU" sz="2000" dirty="0" err="1" smtClean="0"/>
              <a:t>panjang</a:t>
            </a:r>
            <a:endParaRPr lang="en-A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Pascal: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Program EMPAT_PERSEGI_PANJANG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{</a:t>
            </a:r>
            <a:r>
              <a:rPr lang="en-AU" sz="2000" dirty="0" err="1" smtClean="0"/>
              <a:t>Algoritma</a:t>
            </a:r>
            <a:r>
              <a:rPr lang="en-AU" sz="2000" dirty="0" smtClean="0"/>
              <a:t> </a:t>
            </a:r>
            <a:r>
              <a:rPr lang="en-AU" sz="2000" dirty="0" err="1" smtClean="0"/>
              <a:t>untuk</a:t>
            </a:r>
            <a:r>
              <a:rPr lang="en-AU" sz="2000" dirty="0" smtClean="0"/>
              <a:t> </a:t>
            </a:r>
            <a:r>
              <a:rPr lang="en-AU" sz="2000" dirty="0" err="1" smtClean="0"/>
              <a:t>menampilkan</a:t>
            </a:r>
            <a:r>
              <a:rPr lang="en-AU" sz="2000" dirty="0" smtClean="0"/>
              <a:t> menu </a:t>
            </a:r>
            <a:r>
              <a:rPr lang="en-AU" sz="2000" dirty="0" err="1" smtClean="0"/>
              <a:t>perhitungan</a:t>
            </a:r>
            <a:r>
              <a:rPr lang="en-AU" sz="2000" dirty="0" smtClean="0"/>
              <a:t> </a:t>
            </a:r>
            <a:r>
              <a:rPr lang="en-AU" sz="2000" dirty="0" err="1" smtClean="0"/>
              <a:t>empat</a:t>
            </a:r>
            <a:r>
              <a:rPr lang="en-AU" sz="2000" dirty="0" smtClean="0"/>
              <a:t> </a:t>
            </a:r>
            <a:r>
              <a:rPr lang="en-AU" sz="2000" dirty="0" err="1" smtClean="0"/>
              <a:t>persegi</a:t>
            </a:r>
            <a:r>
              <a:rPr lang="en-AU" sz="2000" dirty="0" smtClean="0"/>
              <a:t> </a:t>
            </a:r>
            <a:r>
              <a:rPr lang="en-AU" sz="2000" dirty="0" err="1" smtClean="0"/>
              <a:t>panjang</a:t>
            </a:r>
            <a:r>
              <a:rPr lang="en-AU" sz="2000" dirty="0" smtClean="0"/>
              <a:t>, </a:t>
            </a:r>
            <a:r>
              <a:rPr lang="en-AU" sz="2000" dirty="0" err="1" smtClean="0"/>
              <a:t>memilih</a:t>
            </a:r>
            <a:r>
              <a:rPr lang="en-AU" sz="2000" dirty="0" smtClean="0"/>
              <a:t> menu, </a:t>
            </a:r>
            <a:r>
              <a:rPr lang="en-AU" sz="2000" dirty="0" err="1" smtClean="0"/>
              <a:t>dan</a:t>
            </a:r>
            <a:r>
              <a:rPr lang="en-AU" sz="2000" dirty="0" smtClean="0"/>
              <a:t> </a:t>
            </a:r>
            <a:r>
              <a:rPr lang="en-AU" sz="2000" dirty="0" err="1" smtClean="0"/>
              <a:t>melakukan</a:t>
            </a:r>
            <a:r>
              <a:rPr lang="en-AU" sz="2000" dirty="0" smtClean="0"/>
              <a:t> proses </a:t>
            </a:r>
            <a:r>
              <a:rPr lang="en-AU" sz="2000" dirty="0" err="1" smtClean="0"/>
              <a:t>perhitungan</a:t>
            </a:r>
            <a:r>
              <a:rPr lang="en-AU" sz="2000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A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(*</a:t>
            </a:r>
            <a:r>
              <a:rPr lang="en-AU" sz="2000" dirty="0" err="1" smtClean="0"/>
              <a:t>Deklarasi</a:t>
            </a:r>
            <a:r>
              <a:rPr lang="en-AU" sz="2000" dirty="0" smtClean="0"/>
              <a:t>*)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err="1" smtClean="0"/>
              <a:t>var</a:t>
            </a:r>
            <a:endParaRPr lang="en-A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</a:t>
            </a:r>
            <a:r>
              <a:rPr lang="en-AU" sz="2000" dirty="0" err="1" smtClean="0"/>
              <a:t>NomorMenu</a:t>
            </a:r>
            <a:r>
              <a:rPr lang="en-AU" sz="2000" dirty="0" smtClean="0"/>
              <a:t> : integer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</a:t>
            </a:r>
            <a:r>
              <a:rPr lang="en-AU" sz="2000" dirty="0" err="1" smtClean="0"/>
              <a:t>panjang</a:t>
            </a:r>
            <a:r>
              <a:rPr lang="en-AU" sz="2000" dirty="0" smtClean="0"/>
              <a:t>, </a:t>
            </a:r>
            <a:r>
              <a:rPr lang="en-AU" sz="2000" dirty="0" err="1" smtClean="0"/>
              <a:t>lebar</a:t>
            </a:r>
            <a:r>
              <a:rPr lang="en-AU" sz="2000" dirty="0" smtClean="0"/>
              <a:t> : real;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</a:t>
            </a:r>
            <a:r>
              <a:rPr lang="en-AU" sz="2000" dirty="0" err="1" smtClean="0"/>
              <a:t>luas</a:t>
            </a:r>
            <a:r>
              <a:rPr lang="en-AU" sz="2000" dirty="0" smtClean="0"/>
              <a:t>, </a:t>
            </a:r>
            <a:r>
              <a:rPr lang="en-AU" sz="2000" dirty="0" err="1" smtClean="0"/>
              <a:t>keliling</a:t>
            </a:r>
            <a:r>
              <a:rPr lang="en-AU" sz="2000" dirty="0" smtClean="0"/>
              <a:t>, diagonal : real;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(*</a:t>
            </a:r>
            <a:r>
              <a:rPr lang="en-AU" sz="2000" dirty="0" err="1" smtClean="0"/>
              <a:t>Deskripsi</a:t>
            </a:r>
            <a:r>
              <a:rPr lang="en-AU" sz="2000" dirty="0" smtClean="0"/>
              <a:t>:*)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begin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   {</a:t>
            </a:r>
            <a:r>
              <a:rPr lang="en-AU" sz="2000" dirty="0" err="1" smtClean="0"/>
              <a:t>cetak</a:t>
            </a:r>
            <a:r>
              <a:rPr lang="en-AU" sz="2000" dirty="0" smtClean="0"/>
              <a:t> menu}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 </a:t>
            </a:r>
            <a:r>
              <a:rPr lang="en-AU" sz="2000" dirty="0" err="1" smtClean="0"/>
              <a:t>writeln</a:t>
            </a:r>
            <a:r>
              <a:rPr lang="en-AU" sz="2000" dirty="0" smtClean="0"/>
              <a:t>(‘ Menu </a:t>
            </a:r>
            <a:r>
              <a:rPr lang="en-AU" sz="2000" dirty="0" err="1" smtClean="0"/>
              <a:t>Empat</a:t>
            </a:r>
            <a:r>
              <a:rPr lang="en-AU" sz="2000" dirty="0" smtClean="0"/>
              <a:t> </a:t>
            </a:r>
            <a:r>
              <a:rPr lang="en-AU" sz="2000" dirty="0" err="1" smtClean="0"/>
              <a:t>Persegi</a:t>
            </a:r>
            <a:r>
              <a:rPr lang="en-AU" sz="2000" dirty="0" smtClean="0"/>
              <a:t> </a:t>
            </a:r>
            <a:r>
              <a:rPr lang="en-AU" sz="2000" dirty="0" err="1" smtClean="0"/>
              <a:t>Panjang</a:t>
            </a:r>
            <a:r>
              <a:rPr lang="en-AU" sz="2000" dirty="0" smtClean="0"/>
              <a:t> ‘);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 </a:t>
            </a:r>
            <a:r>
              <a:rPr lang="en-AU" sz="2000" dirty="0" err="1" smtClean="0"/>
              <a:t>writeln</a:t>
            </a:r>
            <a:r>
              <a:rPr lang="en-AU" sz="2000" dirty="0" smtClean="0"/>
              <a:t>(‘        1. </a:t>
            </a:r>
            <a:r>
              <a:rPr lang="en-AU" sz="2000" dirty="0" err="1" smtClean="0"/>
              <a:t>Hitung</a:t>
            </a:r>
            <a:r>
              <a:rPr lang="en-AU" sz="2000" dirty="0" smtClean="0"/>
              <a:t> Luas               ‘);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 </a:t>
            </a:r>
            <a:r>
              <a:rPr lang="en-AU" sz="2000" dirty="0" err="1" smtClean="0"/>
              <a:t>writeln</a:t>
            </a:r>
            <a:r>
              <a:rPr lang="en-AU" sz="2000" dirty="0" smtClean="0"/>
              <a:t>(‘        2. </a:t>
            </a:r>
            <a:r>
              <a:rPr lang="en-AU" sz="2000" dirty="0" err="1" smtClean="0"/>
              <a:t>Hitung</a:t>
            </a:r>
            <a:r>
              <a:rPr lang="en-AU" sz="2000" dirty="0" smtClean="0"/>
              <a:t> </a:t>
            </a:r>
            <a:r>
              <a:rPr lang="en-AU" sz="2000" dirty="0" err="1" smtClean="0"/>
              <a:t>Keliling</a:t>
            </a:r>
            <a:r>
              <a:rPr lang="en-AU" sz="2000" dirty="0" smtClean="0"/>
              <a:t>           ‘);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 </a:t>
            </a:r>
            <a:r>
              <a:rPr lang="en-AU" sz="2000" dirty="0" err="1" smtClean="0"/>
              <a:t>writeln</a:t>
            </a:r>
            <a:r>
              <a:rPr lang="en-AU" sz="2000" dirty="0" smtClean="0"/>
              <a:t>(‘        3. </a:t>
            </a:r>
            <a:r>
              <a:rPr lang="en-AU" sz="2000" dirty="0" err="1" smtClean="0"/>
              <a:t>Hitung</a:t>
            </a:r>
            <a:r>
              <a:rPr lang="en-AU" sz="2000" dirty="0" smtClean="0"/>
              <a:t> </a:t>
            </a:r>
            <a:r>
              <a:rPr lang="en-AU" sz="2000" dirty="0" err="1" smtClean="0"/>
              <a:t>panjang</a:t>
            </a:r>
            <a:r>
              <a:rPr lang="en-AU" sz="2000" dirty="0" smtClean="0"/>
              <a:t> diagonal’);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 </a:t>
            </a:r>
            <a:r>
              <a:rPr lang="en-AU" sz="2000" dirty="0" err="1" smtClean="0"/>
              <a:t>writeln</a:t>
            </a:r>
            <a:r>
              <a:rPr lang="en-AU" sz="2000" dirty="0" smtClean="0"/>
              <a:t>(‘        4. </a:t>
            </a:r>
            <a:r>
              <a:rPr lang="en-AU" sz="2000" dirty="0" err="1" smtClean="0"/>
              <a:t>Keluar</a:t>
            </a:r>
            <a:r>
              <a:rPr lang="en-AU" sz="2000" dirty="0" smtClean="0"/>
              <a:t> Program            ‘);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 </a:t>
            </a:r>
            <a:r>
              <a:rPr lang="en-AU" sz="2000" dirty="0" err="1" smtClean="0"/>
              <a:t>writeln</a:t>
            </a:r>
            <a:r>
              <a:rPr lang="en-AU" sz="2000" dirty="0" smtClean="0"/>
              <a:t>(‘  </a:t>
            </a:r>
            <a:r>
              <a:rPr lang="en-AU" sz="2000" dirty="0" err="1" smtClean="0"/>
              <a:t>Masukkan</a:t>
            </a:r>
            <a:r>
              <a:rPr lang="en-AU" sz="2000" dirty="0" smtClean="0"/>
              <a:t> </a:t>
            </a:r>
            <a:r>
              <a:rPr lang="en-AU" sz="2000" dirty="0" err="1" smtClean="0"/>
              <a:t>pilihan</a:t>
            </a:r>
            <a:r>
              <a:rPr lang="en-AU" sz="2000" dirty="0" smtClean="0"/>
              <a:t> </a:t>
            </a:r>
            <a:r>
              <a:rPr lang="en-AU" sz="2000" dirty="0" err="1" smtClean="0"/>
              <a:t>anda</a:t>
            </a:r>
            <a:r>
              <a:rPr lang="en-AU" sz="2000" dirty="0" smtClean="0"/>
              <a:t> (1/2/3/4)? ‘); </a:t>
            </a:r>
            <a:r>
              <a:rPr lang="en-AU" sz="2000" dirty="0" err="1" smtClean="0"/>
              <a:t>readln</a:t>
            </a:r>
            <a:r>
              <a:rPr lang="en-AU" sz="2000" dirty="0" smtClean="0"/>
              <a:t>(</a:t>
            </a:r>
            <a:r>
              <a:rPr lang="en-AU" sz="2000" dirty="0" err="1" smtClean="0"/>
              <a:t>nomormenu</a:t>
            </a:r>
            <a:r>
              <a:rPr lang="en-AU" sz="2000" dirty="0" smtClean="0"/>
              <a:t>);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818270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0"/>
            <a:ext cx="8229600" cy="6781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case </a:t>
            </a:r>
            <a:r>
              <a:rPr lang="en-AU" sz="2000" dirty="0" err="1" smtClean="0"/>
              <a:t>NomorMenu</a:t>
            </a:r>
            <a:r>
              <a:rPr lang="en-AU" sz="2000" dirty="0" smtClean="0"/>
              <a:t> of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     1 :  begin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             write(‘</a:t>
            </a:r>
            <a:r>
              <a:rPr lang="en-AU" sz="2000" dirty="0" err="1" smtClean="0"/>
              <a:t>Panjang</a:t>
            </a:r>
            <a:r>
              <a:rPr lang="en-AU" sz="2000" dirty="0" smtClean="0"/>
              <a:t>?  ‘); </a:t>
            </a:r>
            <a:r>
              <a:rPr lang="en-AU" sz="2000" dirty="0" err="1" smtClean="0"/>
              <a:t>readln</a:t>
            </a:r>
            <a:r>
              <a:rPr lang="en-AU" sz="2000" dirty="0" smtClean="0"/>
              <a:t>(</a:t>
            </a:r>
            <a:r>
              <a:rPr lang="en-AU" sz="2000" dirty="0" err="1" smtClean="0"/>
              <a:t>panjang</a:t>
            </a:r>
            <a:r>
              <a:rPr lang="en-AU" sz="20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             write(‘</a:t>
            </a:r>
            <a:r>
              <a:rPr lang="en-AU" sz="2000" dirty="0" err="1" smtClean="0"/>
              <a:t>Lebar</a:t>
            </a:r>
            <a:r>
              <a:rPr lang="en-AU" sz="2000" dirty="0" smtClean="0"/>
              <a:t>?  ‘);    </a:t>
            </a:r>
            <a:r>
              <a:rPr lang="en-AU" sz="2000" dirty="0" err="1" smtClean="0"/>
              <a:t>readln</a:t>
            </a:r>
            <a:r>
              <a:rPr lang="en-AU" sz="2000" dirty="0" smtClean="0"/>
              <a:t>(</a:t>
            </a:r>
            <a:r>
              <a:rPr lang="en-AU" sz="2000" dirty="0" err="1" smtClean="0"/>
              <a:t>lebar</a:t>
            </a:r>
            <a:r>
              <a:rPr lang="en-AU" sz="20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               </a:t>
            </a:r>
            <a:r>
              <a:rPr lang="en-AU" sz="2000" dirty="0" err="1" smtClean="0"/>
              <a:t>luas</a:t>
            </a:r>
            <a:r>
              <a:rPr lang="en-AU" sz="2000" dirty="0" smtClean="0"/>
              <a:t> :=</a:t>
            </a:r>
            <a:r>
              <a:rPr lang="en-AU" sz="2000" dirty="0" smtClean="0">
                <a:sym typeface="Symbol"/>
              </a:rPr>
              <a:t> </a:t>
            </a:r>
            <a:r>
              <a:rPr lang="en-AU" sz="2000" dirty="0" err="1" smtClean="0">
                <a:sym typeface="Symbol"/>
              </a:rPr>
              <a:t>panjang</a:t>
            </a:r>
            <a:r>
              <a:rPr lang="en-AU" sz="2000" dirty="0" smtClean="0">
                <a:sym typeface="Symbol"/>
              </a:rPr>
              <a:t>*</a:t>
            </a:r>
            <a:r>
              <a:rPr lang="en-AU" sz="2000" dirty="0" err="1" smtClean="0">
                <a:sym typeface="Symbol"/>
              </a:rPr>
              <a:t>lebar</a:t>
            </a:r>
            <a:r>
              <a:rPr lang="en-AU" sz="2000" dirty="0" smtClean="0">
                <a:sym typeface="Symbol"/>
              </a:rPr>
              <a:t>;</a:t>
            </a:r>
            <a:r>
              <a:rPr lang="en-AU" sz="2000" dirty="0" smtClean="0"/>
              <a:t>	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	</a:t>
            </a:r>
            <a:r>
              <a:rPr lang="en-AU" sz="2000" dirty="0" smtClean="0"/>
              <a:t>  </a:t>
            </a:r>
            <a:r>
              <a:rPr lang="en-AU" sz="2000" dirty="0" err="1" smtClean="0"/>
              <a:t>writeln</a:t>
            </a:r>
            <a:r>
              <a:rPr lang="en-AU" sz="2000" dirty="0" smtClean="0"/>
              <a:t>(‘Luas =  ‘,</a:t>
            </a:r>
            <a:r>
              <a:rPr lang="en-AU" sz="2000" dirty="0" err="1" smtClean="0"/>
              <a:t>luas</a:t>
            </a:r>
            <a:r>
              <a:rPr lang="en-AU" sz="20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            end;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       2 </a:t>
            </a:r>
            <a:r>
              <a:rPr lang="en-AU" sz="2000" dirty="0"/>
              <a:t>:  </a:t>
            </a:r>
            <a:r>
              <a:rPr lang="en-AU" sz="2000" dirty="0" smtClean="0"/>
              <a:t>begin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	   write(‘</a:t>
            </a:r>
            <a:r>
              <a:rPr lang="en-AU" sz="2000" dirty="0" err="1" smtClean="0"/>
              <a:t>Panjang</a:t>
            </a:r>
            <a:r>
              <a:rPr lang="en-AU" sz="2000" dirty="0" smtClean="0"/>
              <a:t>?  ‘); </a:t>
            </a:r>
            <a:r>
              <a:rPr lang="en-AU" sz="2000" dirty="0" err="1" smtClean="0"/>
              <a:t>readln</a:t>
            </a:r>
            <a:r>
              <a:rPr lang="en-AU" sz="2000" dirty="0" smtClean="0"/>
              <a:t>(</a:t>
            </a:r>
            <a:r>
              <a:rPr lang="en-AU" sz="2000" dirty="0" err="1" smtClean="0"/>
              <a:t>panjang</a:t>
            </a:r>
            <a:r>
              <a:rPr lang="en-AU" sz="20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	   write(‘</a:t>
            </a:r>
            <a:r>
              <a:rPr lang="en-AU" sz="2000" dirty="0" err="1" smtClean="0"/>
              <a:t>Lebar</a:t>
            </a:r>
            <a:r>
              <a:rPr lang="en-AU" sz="2000" dirty="0" smtClean="0"/>
              <a:t>?   ‘);  </a:t>
            </a:r>
            <a:r>
              <a:rPr lang="en-AU" sz="2000" dirty="0" err="1" smtClean="0"/>
              <a:t>readln</a:t>
            </a:r>
            <a:r>
              <a:rPr lang="en-AU" sz="2000" dirty="0" smtClean="0"/>
              <a:t>(</a:t>
            </a:r>
            <a:r>
              <a:rPr lang="en-AU" sz="2000" dirty="0" err="1" smtClean="0"/>
              <a:t>lebar</a:t>
            </a:r>
            <a:r>
              <a:rPr lang="en-AU" sz="2000" dirty="0" smtClean="0"/>
              <a:t>); </a:t>
            </a:r>
            <a:endParaRPr lang="en-AU" sz="20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                </a:t>
            </a:r>
            <a:r>
              <a:rPr lang="en-AU" sz="2000" dirty="0" err="1" smtClean="0"/>
              <a:t>keliling</a:t>
            </a:r>
            <a:r>
              <a:rPr lang="en-AU" sz="2000" dirty="0" smtClean="0"/>
              <a:t> := </a:t>
            </a:r>
            <a:r>
              <a:rPr lang="en-AU" sz="2000" dirty="0" smtClean="0">
                <a:sym typeface="Symbol"/>
              </a:rPr>
              <a:t>2*</a:t>
            </a:r>
            <a:r>
              <a:rPr lang="en-AU" sz="2000" dirty="0" err="1" smtClean="0">
                <a:sym typeface="Symbol"/>
              </a:rPr>
              <a:t>panjang</a:t>
            </a:r>
            <a:r>
              <a:rPr lang="en-AU" sz="2000" dirty="0" smtClean="0">
                <a:sym typeface="Symbol"/>
              </a:rPr>
              <a:t> + 2*</a:t>
            </a:r>
            <a:r>
              <a:rPr lang="en-AU" sz="2000" dirty="0" err="1" smtClean="0">
                <a:sym typeface="Symbol"/>
              </a:rPr>
              <a:t>lebar</a:t>
            </a:r>
            <a:r>
              <a:rPr lang="en-AU" sz="2000" dirty="0" smtClean="0">
                <a:sym typeface="Symbol"/>
              </a:rPr>
              <a:t>;</a:t>
            </a:r>
            <a:r>
              <a:rPr lang="en-AU" sz="2000" dirty="0"/>
              <a:t>	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                </a:t>
            </a:r>
            <a:r>
              <a:rPr lang="en-AU" sz="2000" dirty="0" err="1" smtClean="0"/>
              <a:t>writeln</a:t>
            </a:r>
            <a:r>
              <a:rPr lang="en-AU" sz="2000" dirty="0" smtClean="0"/>
              <a:t>(‘</a:t>
            </a:r>
            <a:r>
              <a:rPr lang="en-AU" sz="2000" dirty="0" err="1" smtClean="0"/>
              <a:t>Keliling</a:t>
            </a:r>
            <a:r>
              <a:rPr lang="en-AU" sz="2000" dirty="0" smtClean="0"/>
              <a:t> =  ‘, </a:t>
            </a:r>
            <a:r>
              <a:rPr lang="en-AU" sz="2000" dirty="0" err="1" smtClean="0"/>
              <a:t>keliling</a:t>
            </a:r>
            <a:r>
              <a:rPr lang="en-AU" sz="20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	</a:t>
            </a:r>
            <a:r>
              <a:rPr lang="en-AU" sz="2000" dirty="0" smtClean="0"/>
              <a:t>end;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       3 </a:t>
            </a:r>
            <a:r>
              <a:rPr lang="en-AU" sz="2000" dirty="0"/>
              <a:t>:  </a:t>
            </a:r>
            <a:r>
              <a:rPr lang="en-AU" sz="2000" dirty="0" smtClean="0"/>
              <a:t>begin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	</a:t>
            </a:r>
            <a:r>
              <a:rPr lang="en-AU" sz="2000" dirty="0" smtClean="0"/>
              <a:t>    write(‘</a:t>
            </a:r>
            <a:r>
              <a:rPr lang="en-AU" sz="2000" dirty="0" err="1" smtClean="0"/>
              <a:t>Panjang</a:t>
            </a:r>
            <a:r>
              <a:rPr lang="en-AU" sz="2000" dirty="0" smtClean="0"/>
              <a:t>?  ‘); </a:t>
            </a:r>
            <a:r>
              <a:rPr lang="en-AU" sz="2000" dirty="0" err="1" smtClean="0"/>
              <a:t>readln</a:t>
            </a:r>
            <a:r>
              <a:rPr lang="en-AU" sz="2000" dirty="0" smtClean="0"/>
              <a:t>(</a:t>
            </a:r>
            <a:r>
              <a:rPr lang="en-AU" sz="2000" dirty="0" err="1" smtClean="0"/>
              <a:t>panjang</a:t>
            </a:r>
            <a:r>
              <a:rPr lang="en-AU" sz="20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	    write(‘</a:t>
            </a:r>
            <a:r>
              <a:rPr lang="en-AU" sz="2000" dirty="0" err="1" smtClean="0"/>
              <a:t>Lebar</a:t>
            </a:r>
            <a:r>
              <a:rPr lang="en-AU" sz="2000" dirty="0" smtClean="0"/>
              <a:t>?  ‘);   </a:t>
            </a:r>
            <a:r>
              <a:rPr lang="en-AU" sz="2000" dirty="0" err="1" smtClean="0"/>
              <a:t>readln</a:t>
            </a:r>
            <a:r>
              <a:rPr lang="en-AU" sz="2000" dirty="0" smtClean="0"/>
              <a:t>(</a:t>
            </a:r>
            <a:r>
              <a:rPr lang="en-AU" sz="2000" dirty="0" err="1" smtClean="0"/>
              <a:t>lebar</a:t>
            </a:r>
            <a:r>
              <a:rPr lang="en-AU" sz="2000" dirty="0" smtClean="0"/>
              <a:t>);</a:t>
            </a:r>
            <a:endParaRPr lang="en-AU" sz="20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                 diagonal := </a:t>
            </a:r>
            <a:r>
              <a:rPr lang="en-AU" sz="2000" dirty="0" err="1" smtClean="0">
                <a:sym typeface="Symbol"/>
              </a:rPr>
              <a:t>sqrt</a:t>
            </a:r>
            <a:r>
              <a:rPr lang="en-AU" sz="2000" dirty="0" smtClean="0">
                <a:sym typeface="Symbol"/>
              </a:rPr>
              <a:t>(</a:t>
            </a:r>
            <a:r>
              <a:rPr lang="en-AU" sz="2000" dirty="0" err="1" smtClean="0">
                <a:sym typeface="Symbol"/>
              </a:rPr>
              <a:t>panjang</a:t>
            </a:r>
            <a:r>
              <a:rPr lang="en-AU" sz="2000" dirty="0" smtClean="0">
                <a:sym typeface="Symbol"/>
              </a:rPr>
              <a:t>*</a:t>
            </a:r>
            <a:r>
              <a:rPr lang="en-AU" sz="2000" dirty="0" err="1" smtClean="0">
                <a:sym typeface="Symbol"/>
              </a:rPr>
              <a:t>panjang</a:t>
            </a:r>
            <a:r>
              <a:rPr lang="en-AU" sz="2000" dirty="0" smtClean="0">
                <a:sym typeface="Symbol"/>
              </a:rPr>
              <a:t> + </a:t>
            </a:r>
            <a:r>
              <a:rPr lang="en-AU" sz="2000" dirty="0" err="1" smtClean="0">
                <a:sym typeface="Symbol"/>
              </a:rPr>
              <a:t>lebar</a:t>
            </a:r>
            <a:r>
              <a:rPr lang="en-AU" sz="2000" dirty="0" smtClean="0">
                <a:sym typeface="Symbol"/>
              </a:rPr>
              <a:t>*</a:t>
            </a:r>
            <a:r>
              <a:rPr lang="en-AU" sz="2000" dirty="0" err="1" smtClean="0">
                <a:sym typeface="Symbol"/>
              </a:rPr>
              <a:t>lebar</a:t>
            </a:r>
            <a:r>
              <a:rPr lang="en-AU" sz="2000" dirty="0" smtClean="0">
                <a:sym typeface="Symbol"/>
              </a:rPr>
              <a:t>);</a:t>
            </a:r>
            <a:r>
              <a:rPr lang="en-AU" sz="2000" dirty="0"/>
              <a:t>	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                </a:t>
            </a:r>
            <a:r>
              <a:rPr lang="en-AU" sz="2000" dirty="0" err="1" smtClean="0"/>
              <a:t>writeln</a:t>
            </a:r>
            <a:r>
              <a:rPr lang="en-AU" sz="2000" dirty="0" smtClean="0"/>
              <a:t>(‘Diagonal =  ‘,diagonal);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	end;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        4 </a:t>
            </a:r>
            <a:r>
              <a:rPr lang="en-AU" sz="2000" dirty="0"/>
              <a:t>: </a:t>
            </a:r>
            <a:r>
              <a:rPr lang="en-AU" sz="2000" dirty="0" smtClean="0"/>
              <a:t>  </a:t>
            </a:r>
            <a:r>
              <a:rPr lang="en-AU" sz="2000" dirty="0" err="1" smtClean="0"/>
              <a:t>writeln</a:t>
            </a:r>
            <a:r>
              <a:rPr lang="en-AU" sz="2000" dirty="0" smtClean="0"/>
              <a:t>(‘</a:t>
            </a:r>
            <a:r>
              <a:rPr lang="en-AU" sz="2000" dirty="0" err="1" smtClean="0"/>
              <a:t>Keluar</a:t>
            </a:r>
            <a:r>
              <a:rPr lang="en-AU" sz="2000" dirty="0" smtClean="0"/>
              <a:t> program…..</a:t>
            </a:r>
            <a:r>
              <a:rPr lang="en-AU" sz="2000" dirty="0" err="1" smtClean="0"/>
              <a:t>sampai</a:t>
            </a:r>
            <a:r>
              <a:rPr lang="en-AU" sz="2000" dirty="0" smtClean="0"/>
              <a:t> </a:t>
            </a:r>
            <a:r>
              <a:rPr lang="en-AU" sz="2000" dirty="0" err="1" smtClean="0"/>
              <a:t>jumpa</a:t>
            </a:r>
            <a:r>
              <a:rPr lang="en-AU" sz="2000" dirty="0" smtClean="0"/>
              <a:t>’);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  end;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End.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9399007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0"/>
            <a:ext cx="8229600" cy="6781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6</a:t>
            </a:r>
            <a:r>
              <a:rPr lang="en-AU" sz="2000" dirty="0" smtClean="0"/>
              <a:t>. </a:t>
            </a:r>
            <a:r>
              <a:rPr lang="en-AU" sz="2000" dirty="0" err="1" smtClean="0"/>
              <a:t>Algoritma</a:t>
            </a:r>
            <a:r>
              <a:rPr lang="en-AU" sz="2000" dirty="0" smtClean="0"/>
              <a:t> </a:t>
            </a:r>
            <a:r>
              <a:rPr lang="en-AU" sz="2000" dirty="0" err="1" smtClean="0"/>
              <a:t>untuk</a:t>
            </a:r>
            <a:r>
              <a:rPr lang="en-AU" sz="2000" dirty="0" smtClean="0"/>
              <a:t> </a:t>
            </a:r>
            <a:r>
              <a:rPr lang="en-AU" sz="2000" dirty="0" err="1" smtClean="0"/>
              <a:t>menentukan</a:t>
            </a:r>
            <a:r>
              <a:rPr lang="en-AU" sz="2000" dirty="0" smtClean="0"/>
              <a:t> </a:t>
            </a:r>
            <a:r>
              <a:rPr lang="en-AU" sz="2000" dirty="0" err="1" smtClean="0"/>
              <a:t>indeks</a:t>
            </a:r>
            <a:r>
              <a:rPr lang="en-AU" sz="2000" dirty="0" smtClean="0"/>
              <a:t> </a:t>
            </a:r>
            <a:r>
              <a:rPr lang="en-AU" sz="2000" dirty="0" err="1" smtClean="0"/>
              <a:t>nilai</a:t>
            </a:r>
            <a:r>
              <a:rPr lang="en-AU" sz="2000" dirty="0" smtClean="0"/>
              <a:t> </a:t>
            </a:r>
            <a:r>
              <a:rPr lang="en-AU" sz="2000" dirty="0" err="1" smtClean="0"/>
              <a:t>ujian</a:t>
            </a:r>
            <a:endParaRPr lang="en-A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err="1" smtClean="0"/>
              <a:t>Algoritma</a:t>
            </a:r>
            <a:r>
              <a:rPr lang="en-AU" sz="2000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en-A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err="1" smtClean="0"/>
              <a:t>Algoritma</a:t>
            </a:r>
            <a:r>
              <a:rPr lang="en-AU" sz="2000" dirty="0" smtClean="0"/>
              <a:t> INDEKS_NILAI_UJIAN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{</a:t>
            </a:r>
            <a:r>
              <a:rPr lang="en-AU" sz="2000" dirty="0" err="1" smtClean="0"/>
              <a:t>Menentukan</a:t>
            </a:r>
            <a:r>
              <a:rPr lang="en-AU" sz="2000" dirty="0" smtClean="0"/>
              <a:t> </a:t>
            </a:r>
            <a:r>
              <a:rPr lang="en-AU" sz="2000" dirty="0" err="1" smtClean="0"/>
              <a:t>indeks</a:t>
            </a:r>
            <a:r>
              <a:rPr lang="en-AU" sz="2000" dirty="0" smtClean="0"/>
              <a:t> </a:t>
            </a:r>
            <a:r>
              <a:rPr lang="en-AU" sz="2000" dirty="0" err="1" smtClean="0"/>
              <a:t>nilai</a:t>
            </a:r>
            <a:r>
              <a:rPr lang="en-AU" sz="2000" dirty="0" smtClean="0"/>
              <a:t> </a:t>
            </a:r>
            <a:r>
              <a:rPr lang="en-AU" sz="2000" dirty="0" err="1" smtClean="0"/>
              <a:t>mahasiswa</a:t>
            </a:r>
            <a:r>
              <a:rPr lang="en-AU" sz="2000" dirty="0" smtClean="0"/>
              <a:t> </a:t>
            </a:r>
            <a:r>
              <a:rPr lang="en-AU" sz="2000" dirty="0" err="1" smtClean="0"/>
              <a:t>berdasarkan</a:t>
            </a:r>
            <a:r>
              <a:rPr lang="en-AU" sz="2000" dirty="0" smtClean="0"/>
              <a:t> </a:t>
            </a:r>
            <a:r>
              <a:rPr lang="en-AU" sz="2000" dirty="0" err="1" smtClean="0"/>
              <a:t>nilai</a:t>
            </a:r>
            <a:r>
              <a:rPr lang="en-AU" sz="2000" dirty="0" smtClean="0"/>
              <a:t> </a:t>
            </a:r>
            <a:r>
              <a:rPr lang="en-AU" sz="2000" dirty="0" err="1" smtClean="0"/>
              <a:t>ujiannya</a:t>
            </a:r>
            <a:r>
              <a:rPr lang="en-AU" sz="2000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A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err="1" smtClean="0"/>
              <a:t>Deklarasi</a:t>
            </a:r>
            <a:endParaRPr lang="en-A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</a:t>
            </a:r>
            <a:r>
              <a:rPr lang="en-AU" sz="2000" dirty="0" err="1" smtClean="0"/>
              <a:t>nilai</a:t>
            </a:r>
            <a:r>
              <a:rPr lang="en-AU" sz="2000" dirty="0" smtClean="0"/>
              <a:t> : real {</a:t>
            </a:r>
            <a:r>
              <a:rPr lang="en-AU" sz="2000" dirty="0" err="1" smtClean="0"/>
              <a:t>nilai</a:t>
            </a:r>
            <a:r>
              <a:rPr lang="en-AU" sz="2000" dirty="0" smtClean="0"/>
              <a:t> </a:t>
            </a:r>
            <a:r>
              <a:rPr lang="en-AU" sz="2000" dirty="0" err="1" smtClean="0"/>
              <a:t>ujian</a:t>
            </a:r>
            <a:r>
              <a:rPr lang="en-AU" sz="2000" dirty="0" smtClean="0"/>
              <a:t> </a:t>
            </a:r>
            <a:r>
              <a:rPr lang="en-AU" sz="2000" dirty="0" err="1" smtClean="0"/>
              <a:t>dalam</a:t>
            </a:r>
            <a:r>
              <a:rPr lang="en-AU" sz="2000" dirty="0" smtClean="0"/>
              <a:t> </a:t>
            </a:r>
            <a:r>
              <a:rPr lang="en-AU" sz="2000" dirty="0" err="1" smtClean="0"/>
              <a:t>numerik</a:t>
            </a:r>
            <a:r>
              <a:rPr lang="en-AU" sz="2000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</a:t>
            </a:r>
            <a:r>
              <a:rPr lang="en-AU" sz="2000" dirty="0" err="1" smtClean="0"/>
              <a:t>indeks</a:t>
            </a:r>
            <a:r>
              <a:rPr lang="en-AU" sz="2000" dirty="0" smtClean="0"/>
              <a:t> : char {‘A’, ‘B’, ‘C’, ‘D’, ‘E’}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err="1" smtClean="0"/>
              <a:t>Deskripsi</a:t>
            </a:r>
            <a:r>
              <a:rPr lang="en-AU" sz="2000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   read(</a:t>
            </a:r>
            <a:r>
              <a:rPr lang="en-AU" sz="2000" dirty="0" err="1" smtClean="0"/>
              <a:t>nilai</a:t>
            </a:r>
            <a:r>
              <a:rPr lang="en-AU" sz="20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 case(</a:t>
            </a:r>
            <a:r>
              <a:rPr lang="en-AU" sz="2000" dirty="0" err="1" smtClean="0"/>
              <a:t>nilai</a:t>
            </a:r>
            <a:r>
              <a:rPr lang="en-AU" sz="20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      </a:t>
            </a:r>
            <a:r>
              <a:rPr lang="en-AU" sz="2000" dirty="0" err="1" smtClean="0"/>
              <a:t>nilai</a:t>
            </a:r>
            <a:r>
              <a:rPr lang="en-AU" sz="2000" dirty="0" smtClean="0"/>
              <a:t> ≥ 80        	: </a:t>
            </a:r>
            <a:r>
              <a:rPr lang="en-AU" sz="2000" dirty="0" err="1" smtClean="0"/>
              <a:t>indeks</a:t>
            </a:r>
            <a:r>
              <a:rPr lang="en-AU" sz="2000" dirty="0" smtClean="0"/>
              <a:t> </a:t>
            </a:r>
            <a:r>
              <a:rPr lang="en-AU" sz="2000" dirty="0" smtClean="0">
                <a:sym typeface="Symbol"/>
              </a:rPr>
              <a:t> ‘A’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        70 ≤ </a:t>
            </a:r>
            <a:r>
              <a:rPr lang="en-AU" sz="2000" dirty="0" err="1"/>
              <a:t>nilai</a:t>
            </a:r>
            <a:r>
              <a:rPr lang="en-AU" sz="2000" dirty="0"/>
              <a:t> </a:t>
            </a:r>
            <a:r>
              <a:rPr lang="en-AU" sz="2000" dirty="0" smtClean="0"/>
              <a:t>&lt; </a:t>
            </a:r>
            <a:r>
              <a:rPr lang="en-AU" sz="2000" dirty="0"/>
              <a:t>80        	: </a:t>
            </a:r>
            <a:r>
              <a:rPr lang="en-AU" sz="2000" dirty="0" err="1"/>
              <a:t>indeks</a:t>
            </a:r>
            <a:r>
              <a:rPr lang="en-AU" sz="2000" dirty="0"/>
              <a:t> </a:t>
            </a:r>
            <a:r>
              <a:rPr lang="en-AU" sz="2000" dirty="0">
                <a:sym typeface="Symbol"/>
              </a:rPr>
              <a:t> </a:t>
            </a:r>
            <a:r>
              <a:rPr lang="en-AU" sz="2000" dirty="0" smtClean="0">
                <a:sym typeface="Symbol"/>
              </a:rPr>
              <a:t>‘B’</a:t>
            </a:r>
            <a:endParaRPr lang="en-A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        55 </a:t>
            </a:r>
            <a:r>
              <a:rPr lang="en-AU" sz="2000" dirty="0"/>
              <a:t>≤ </a:t>
            </a:r>
            <a:r>
              <a:rPr lang="en-AU" sz="2000" dirty="0" err="1"/>
              <a:t>nilai</a:t>
            </a:r>
            <a:r>
              <a:rPr lang="en-AU" sz="2000" dirty="0"/>
              <a:t> &lt; </a:t>
            </a:r>
            <a:r>
              <a:rPr lang="en-AU" sz="2000" dirty="0" smtClean="0"/>
              <a:t>70        </a:t>
            </a:r>
            <a:r>
              <a:rPr lang="en-AU" sz="2000" dirty="0"/>
              <a:t>	: </a:t>
            </a:r>
            <a:r>
              <a:rPr lang="en-AU" sz="2000" dirty="0" err="1"/>
              <a:t>indeks</a:t>
            </a:r>
            <a:r>
              <a:rPr lang="en-AU" sz="2000" dirty="0"/>
              <a:t> </a:t>
            </a:r>
            <a:r>
              <a:rPr lang="en-AU" sz="2000" dirty="0">
                <a:sym typeface="Symbol"/>
              </a:rPr>
              <a:t> </a:t>
            </a:r>
            <a:r>
              <a:rPr lang="en-AU" sz="2000" dirty="0" smtClean="0">
                <a:sym typeface="Symbol"/>
              </a:rPr>
              <a:t>‘C’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      40 </a:t>
            </a:r>
            <a:r>
              <a:rPr lang="en-AU" sz="2000" dirty="0"/>
              <a:t>≤ </a:t>
            </a:r>
            <a:r>
              <a:rPr lang="en-AU" sz="2000" dirty="0" err="1"/>
              <a:t>nilai</a:t>
            </a:r>
            <a:r>
              <a:rPr lang="en-AU" sz="2000" dirty="0"/>
              <a:t> &lt; </a:t>
            </a:r>
            <a:r>
              <a:rPr lang="en-AU" sz="2000" dirty="0" smtClean="0"/>
              <a:t>55        </a:t>
            </a:r>
            <a:r>
              <a:rPr lang="en-AU" sz="2000" dirty="0"/>
              <a:t>	: </a:t>
            </a:r>
            <a:r>
              <a:rPr lang="en-AU" sz="2000" dirty="0" err="1"/>
              <a:t>indeks</a:t>
            </a:r>
            <a:r>
              <a:rPr lang="en-AU" sz="2000" dirty="0"/>
              <a:t> </a:t>
            </a:r>
            <a:r>
              <a:rPr lang="en-AU" sz="2000" dirty="0">
                <a:sym typeface="Symbol"/>
              </a:rPr>
              <a:t> </a:t>
            </a:r>
            <a:r>
              <a:rPr lang="en-AU" sz="2000" dirty="0" smtClean="0">
                <a:sym typeface="Symbol"/>
              </a:rPr>
              <a:t>‘D’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>
                <a:sym typeface="Symbol"/>
              </a:rPr>
              <a:t> </a:t>
            </a:r>
            <a:r>
              <a:rPr lang="en-AU" sz="2000" dirty="0" smtClean="0">
                <a:sym typeface="Symbol"/>
              </a:rPr>
              <a:t>       </a:t>
            </a:r>
            <a:r>
              <a:rPr lang="en-AU" sz="2000" dirty="0" err="1" smtClean="0">
                <a:sym typeface="Symbol"/>
              </a:rPr>
              <a:t>nilai</a:t>
            </a:r>
            <a:r>
              <a:rPr lang="en-AU" sz="2000" dirty="0" smtClean="0">
                <a:sym typeface="Symbol"/>
              </a:rPr>
              <a:t> &lt; 40		: </a:t>
            </a:r>
            <a:r>
              <a:rPr lang="en-AU" sz="2000" dirty="0" err="1" smtClean="0">
                <a:sym typeface="Symbol"/>
              </a:rPr>
              <a:t>indeks</a:t>
            </a:r>
            <a:r>
              <a:rPr lang="en-AU" sz="2000" dirty="0" smtClean="0">
                <a:sym typeface="Symbol"/>
              </a:rPr>
              <a:t>  ‘E’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>
                <a:sym typeface="Symbol"/>
              </a:rPr>
              <a:t> </a:t>
            </a:r>
            <a:r>
              <a:rPr lang="en-AU" sz="2000" dirty="0" smtClean="0">
                <a:sym typeface="Symbol"/>
              </a:rPr>
              <a:t>   </a:t>
            </a:r>
            <a:r>
              <a:rPr lang="en-AU" sz="2000" dirty="0" err="1" smtClean="0">
                <a:sym typeface="Symbol"/>
              </a:rPr>
              <a:t>endcase</a:t>
            </a:r>
            <a:endParaRPr lang="en-A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    write(</a:t>
            </a:r>
            <a:r>
              <a:rPr lang="en-AU" sz="2000" dirty="0" err="1" smtClean="0"/>
              <a:t>indeks</a:t>
            </a:r>
            <a:r>
              <a:rPr lang="en-AU" sz="2000" dirty="0" smtClean="0"/>
              <a:t>)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1687023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0"/>
            <a:ext cx="8229600" cy="6781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2400" dirty="0"/>
              <a:t>6</a:t>
            </a:r>
            <a:r>
              <a:rPr lang="en-AU" sz="2400" dirty="0" smtClean="0"/>
              <a:t>. </a:t>
            </a:r>
            <a:r>
              <a:rPr lang="en-AU" sz="2400" dirty="0" err="1" smtClean="0"/>
              <a:t>Algoritma</a:t>
            </a:r>
            <a:r>
              <a:rPr lang="en-AU" sz="2400" dirty="0" smtClean="0"/>
              <a:t> </a:t>
            </a:r>
            <a:r>
              <a:rPr lang="en-AU" sz="2400" dirty="0" err="1" smtClean="0"/>
              <a:t>untuk</a:t>
            </a:r>
            <a:r>
              <a:rPr lang="en-AU" sz="2400" dirty="0" smtClean="0"/>
              <a:t> </a:t>
            </a:r>
            <a:r>
              <a:rPr lang="en-AU" sz="2400" dirty="0" err="1" smtClean="0"/>
              <a:t>menentukan</a:t>
            </a:r>
            <a:r>
              <a:rPr lang="en-AU" sz="2400" dirty="0" smtClean="0"/>
              <a:t> </a:t>
            </a:r>
            <a:r>
              <a:rPr lang="en-AU" sz="2400" dirty="0" err="1" smtClean="0"/>
              <a:t>indeks</a:t>
            </a:r>
            <a:r>
              <a:rPr lang="en-AU" sz="2400" dirty="0" smtClean="0"/>
              <a:t> </a:t>
            </a:r>
            <a:r>
              <a:rPr lang="en-AU" sz="2400" dirty="0" err="1" smtClean="0"/>
              <a:t>nilai</a:t>
            </a:r>
            <a:r>
              <a:rPr lang="en-AU" sz="2400" dirty="0" smtClean="0"/>
              <a:t> </a:t>
            </a:r>
            <a:r>
              <a:rPr lang="en-AU" sz="2400" dirty="0" err="1" smtClean="0"/>
              <a:t>ujian</a:t>
            </a:r>
            <a:endParaRPr lang="en-AU" sz="2400" dirty="0" smtClean="0"/>
          </a:p>
          <a:p>
            <a:pPr marL="0" indent="0">
              <a:spcBef>
                <a:spcPts val="0"/>
              </a:spcBef>
              <a:buNone/>
            </a:pPr>
            <a:endParaRPr lang="en-AU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Pascal:</a:t>
            </a:r>
          </a:p>
          <a:p>
            <a:pPr marL="0" indent="0">
              <a:spcBef>
                <a:spcPts val="0"/>
              </a:spcBef>
              <a:buNone/>
            </a:pPr>
            <a:endParaRPr lang="en-AU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err="1" smtClean="0"/>
              <a:t>Struktur</a:t>
            </a:r>
            <a:r>
              <a:rPr lang="en-AU" sz="2400" dirty="0" smtClean="0"/>
              <a:t> CASE di </a:t>
            </a:r>
            <a:r>
              <a:rPr lang="en-AU" sz="2400" dirty="0" err="1" smtClean="0"/>
              <a:t>dalam</a:t>
            </a:r>
            <a:r>
              <a:rPr lang="en-AU" sz="2400" dirty="0" smtClean="0"/>
              <a:t> </a:t>
            </a:r>
            <a:r>
              <a:rPr lang="en-AU" sz="2400" dirty="0" err="1" smtClean="0"/>
              <a:t>algoritma</a:t>
            </a:r>
            <a:r>
              <a:rPr lang="en-AU" sz="2400" dirty="0" smtClean="0"/>
              <a:t> INDEKS_NILAI_UJIAN </a:t>
            </a:r>
            <a:r>
              <a:rPr lang="en-AU" sz="2400" dirty="0" err="1" smtClean="0"/>
              <a:t>tidak</a:t>
            </a:r>
            <a:r>
              <a:rPr lang="en-AU" sz="2400" dirty="0" smtClean="0"/>
              <a:t> </a:t>
            </a:r>
            <a:r>
              <a:rPr lang="en-AU" sz="2400" dirty="0" err="1" smtClean="0"/>
              <a:t>dapat</a:t>
            </a:r>
            <a:r>
              <a:rPr lang="en-AU" sz="2400" dirty="0" smtClean="0"/>
              <a:t> </a:t>
            </a:r>
            <a:r>
              <a:rPr lang="en-AU" sz="2400" dirty="0" err="1" smtClean="0"/>
              <a:t>ditranslasikan</a:t>
            </a:r>
            <a:r>
              <a:rPr lang="en-AU" sz="2400" dirty="0" smtClean="0"/>
              <a:t> </a:t>
            </a:r>
            <a:r>
              <a:rPr lang="en-AU" sz="2400" dirty="0" err="1" smtClean="0"/>
              <a:t>menjadi</a:t>
            </a:r>
            <a:r>
              <a:rPr lang="en-AU" sz="2400" dirty="0" smtClean="0"/>
              <a:t> </a:t>
            </a:r>
            <a:r>
              <a:rPr lang="en-AU" sz="2400" dirty="0" err="1" smtClean="0"/>
              <a:t>struktur</a:t>
            </a:r>
            <a:r>
              <a:rPr lang="en-AU" sz="2400" dirty="0" smtClean="0"/>
              <a:t> case, </a:t>
            </a:r>
            <a:r>
              <a:rPr lang="en-AU" sz="2400" dirty="0" err="1" smtClean="0"/>
              <a:t>karena</a:t>
            </a:r>
            <a:r>
              <a:rPr lang="en-AU" sz="2400" dirty="0" smtClean="0"/>
              <a:t> </a:t>
            </a:r>
            <a:r>
              <a:rPr lang="en-AU" sz="2400" dirty="0" err="1" smtClean="0"/>
              <a:t>masing-masing</a:t>
            </a:r>
            <a:r>
              <a:rPr lang="en-AU" sz="2400" dirty="0" smtClean="0"/>
              <a:t> </a:t>
            </a:r>
            <a:r>
              <a:rPr lang="en-AU" sz="2400" dirty="0" err="1" smtClean="0"/>
              <a:t>kondisi</a:t>
            </a:r>
            <a:r>
              <a:rPr lang="en-AU" sz="2400" dirty="0" smtClean="0"/>
              <a:t> </a:t>
            </a:r>
            <a:r>
              <a:rPr lang="en-AU" sz="2400" dirty="0" err="1" smtClean="0"/>
              <a:t>pada</a:t>
            </a:r>
            <a:r>
              <a:rPr lang="en-AU" sz="2400" dirty="0" smtClean="0"/>
              <a:t> </a:t>
            </a:r>
            <a:r>
              <a:rPr lang="en-AU" sz="2400" dirty="0" err="1" smtClean="0"/>
              <a:t>tiap</a:t>
            </a:r>
            <a:r>
              <a:rPr lang="en-AU" sz="2400" dirty="0" smtClean="0"/>
              <a:t> </a:t>
            </a:r>
            <a:r>
              <a:rPr lang="en-AU" sz="2400" dirty="0" err="1" smtClean="0"/>
              <a:t>kasus</a:t>
            </a:r>
            <a:r>
              <a:rPr lang="en-AU" sz="2400" dirty="0" smtClean="0"/>
              <a:t> </a:t>
            </a:r>
            <a:r>
              <a:rPr lang="en-AU" sz="2400" dirty="0" err="1" smtClean="0"/>
              <a:t>merupakan</a:t>
            </a:r>
            <a:r>
              <a:rPr lang="en-AU" sz="2400" dirty="0" smtClean="0"/>
              <a:t> </a:t>
            </a:r>
            <a:r>
              <a:rPr lang="en-AU" sz="2400" dirty="0" err="1" smtClean="0"/>
              <a:t>ekspresi</a:t>
            </a:r>
            <a:r>
              <a:rPr lang="en-AU" sz="2400" dirty="0" smtClean="0"/>
              <a:t> yang </a:t>
            </a:r>
            <a:r>
              <a:rPr lang="en-AU" sz="2400" dirty="0" err="1" smtClean="0"/>
              <a:t>operatornya</a:t>
            </a:r>
            <a:r>
              <a:rPr lang="en-AU" sz="2400" dirty="0" smtClean="0"/>
              <a:t> </a:t>
            </a:r>
            <a:r>
              <a:rPr lang="en-AU" sz="2400" dirty="0" err="1" smtClean="0"/>
              <a:t>bukan</a:t>
            </a:r>
            <a:r>
              <a:rPr lang="en-AU" sz="2400" dirty="0" smtClean="0"/>
              <a:t> ‘=‘.  </a:t>
            </a:r>
            <a:r>
              <a:rPr lang="en-AU" sz="2400" dirty="0" err="1" smtClean="0"/>
              <a:t>Karena</a:t>
            </a:r>
            <a:r>
              <a:rPr lang="en-AU" sz="2400" dirty="0" smtClean="0"/>
              <a:t> </a:t>
            </a:r>
            <a:r>
              <a:rPr lang="en-AU" sz="2400" dirty="0" err="1" smtClean="0"/>
              <a:t>itu</a:t>
            </a:r>
            <a:r>
              <a:rPr lang="en-AU" sz="2400" dirty="0" smtClean="0"/>
              <a:t>, </a:t>
            </a:r>
            <a:r>
              <a:rPr lang="en-AU" sz="2400" dirty="0" err="1" smtClean="0"/>
              <a:t>struktur</a:t>
            </a:r>
            <a:r>
              <a:rPr lang="en-AU" sz="2400" dirty="0" smtClean="0"/>
              <a:t> case </a:t>
            </a:r>
            <a:r>
              <a:rPr lang="en-AU" sz="2400" dirty="0" err="1" smtClean="0"/>
              <a:t>hanya</a:t>
            </a:r>
            <a:r>
              <a:rPr lang="en-AU" sz="2400" dirty="0" smtClean="0"/>
              <a:t> </a:t>
            </a:r>
            <a:r>
              <a:rPr lang="en-AU" sz="2400" dirty="0" err="1" smtClean="0"/>
              <a:t>dapat</a:t>
            </a:r>
            <a:r>
              <a:rPr lang="en-AU" sz="2400" dirty="0" smtClean="0"/>
              <a:t> </a:t>
            </a:r>
            <a:r>
              <a:rPr lang="en-AU" sz="2400" dirty="0" err="1" smtClean="0"/>
              <a:t>diterjemahkan</a:t>
            </a:r>
            <a:r>
              <a:rPr lang="en-AU" sz="2400" dirty="0" smtClean="0"/>
              <a:t> </a:t>
            </a:r>
            <a:r>
              <a:rPr lang="en-AU" sz="2400" dirty="0" err="1" smtClean="0"/>
              <a:t>ke</a:t>
            </a:r>
            <a:r>
              <a:rPr lang="en-AU" sz="2400" dirty="0" smtClean="0"/>
              <a:t> </a:t>
            </a:r>
            <a:r>
              <a:rPr lang="en-AU" sz="2400" dirty="0" err="1" smtClean="0"/>
              <a:t>dalam</a:t>
            </a:r>
            <a:r>
              <a:rPr lang="en-AU" sz="2400" dirty="0" smtClean="0"/>
              <a:t> </a:t>
            </a:r>
            <a:r>
              <a:rPr lang="en-AU" sz="2400" dirty="0" err="1" smtClean="0"/>
              <a:t>struktur</a:t>
            </a:r>
            <a:r>
              <a:rPr lang="en-AU" sz="2400" dirty="0" smtClean="0"/>
              <a:t> IF-THEN-ELSE </a:t>
            </a:r>
          </a:p>
          <a:p>
            <a:pPr marL="0" indent="0">
              <a:spcBef>
                <a:spcPts val="0"/>
              </a:spcBef>
              <a:buNone/>
            </a:pPr>
            <a:endParaRPr lang="en-AU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Program INDEKS_NILAI_UJIAN;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{</a:t>
            </a:r>
            <a:r>
              <a:rPr lang="en-AU" sz="2400" dirty="0" err="1" smtClean="0"/>
              <a:t>Menentukan</a:t>
            </a:r>
            <a:r>
              <a:rPr lang="en-AU" sz="2400" dirty="0" smtClean="0"/>
              <a:t> </a:t>
            </a:r>
            <a:r>
              <a:rPr lang="en-AU" sz="2400" dirty="0" err="1" smtClean="0"/>
              <a:t>indeks</a:t>
            </a:r>
            <a:r>
              <a:rPr lang="en-AU" sz="2400" dirty="0" smtClean="0"/>
              <a:t> </a:t>
            </a:r>
            <a:r>
              <a:rPr lang="en-AU" sz="2400" dirty="0" err="1" smtClean="0"/>
              <a:t>nilai</a:t>
            </a:r>
            <a:r>
              <a:rPr lang="en-AU" sz="2400" dirty="0" smtClean="0"/>
              <a:t> </a:t>
            </a:r>
            <a:r>
              <a:rPr lang="en-AU" sz="2400" dirty="0" err="1" smtClean="0"/>
              <a:t>mahasiswa</a:t>
            </a:r>
            <a:r>
              <a:rPr lang="en-AU" sz="2400" dirty="0" smtClean="0"/>
              <a:t> </a:t>
            </a:r>
            <a:r>
              <a:rPr lang="en-AU" sz="2400" dirty="0" err="1" smtClean="0"/>
              <a:t>berdasarkan</a:t>
            </a:r>
            <a:r>
              <a:rPr lang="en-AU" sz="2400" dirty="0" smtClean="0"/>
              <a:t> </a:t>
            </a:r>
            <a:r>
              <a:rPr lang="en-AU" sz="2400" dirty="0" err="1" smtClean="0"/>
              <a:t>nilai</a:t>
            </a:r>
            <a:r>
              <a:rPr lang="en-AU" sz="2400" dirty="0" smtClean="0"/>
              <a:t> </a:t>
            </a:r>
            <a:r>
              <a:rPr lang="en-AU" sz="2400" dirty="0" err="1" smtClean="0"/>
              <a:t>ujiannya</a:t>
            </a:r>
            <a:r>
              <a:rPr lang="en-AU" sz="2400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AU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(*</a:t>
            </a:r>
            <a:r>
              <a:rPr lang="en-AU" sz="2400" dirty="0" err="1" smtClean="0"/>
              <a:t>Deklarasi</a:t>
            </a:r>
            <a:r>
              <a:rPr lang="en-AU" sz="2400" dirty="0" smtClean="0"/>
              <a:t>*)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err="1" smtClean="0"/>
              <a:t>var</a:t>
            </a:r>
            <a:endParaRPr lang="en-AU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  </a:t>
            </a:r>
            <a:r>
              <a:rPr lang="en-AU" sz="2400" dirty="0" err="1" smtClean="0"/>
              <a:t>nilai</a:t>
            </a:r>
            <a:r>
              <a:rPr lang="en-AU" sz="2400" dirty="0" smtClean="0"/>
              <a:t> : real; {</a:t>
            </a:r>
            <a:r>
              <a:rPr lang="en-AU" sz="2400" dirty="0" err="1" smtClean="0"/>
              <a:t>nilai</a:t>
            </a:r>
            <a:r>
              <a:rPr lang="en-AU" sz="2400" dirty="0" smtClean="0"/>
              <a:t> </a:t>
            </a:r>
            <a:r>
              <a:rPr lang="en-AU" sz="2400" dirty="0" err="1" smtClean="0"/>
              <a:t>ujian</a:t>
            </a:r>
            <a:r>
              <a:rPr lang="en-AU" sz="2400" dirty="0" smtClean="0"/>
              <a:t> </a:t>
            </a:r>
            <a:r>
              <a:rPr lang="en-AU" sz="2400" dirty="0" err="1" smtClean="0"/>
              <a:t>dalam</a:t>
            </a:r>
            <a:r>
              <a:rPr lang="en-AU" sz="2400" dirty="0" smtClean="0"/>
              <a:t> </a:t>
            </a:r>
            <a:r>
              <a:rPr lang="en-AU" sz="2400" dirty="0" err="1" smtClean="0"/>
              <a:t>numerik</a:t>
            </a:r>
            <a:r>
              <a:rPr lang="en-AU" sz="2400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  </a:t>
            </a:r>
            <a:r>
              <a:rPr lang="en-AU" sz="2400" dirty="0" err="1" smtClean="0"/>
              <a:t>indeks</a:t>
            </a:r>
            <a:r>
              <a:rPr lang="en-AU" sz="2400" dirty="0" smtClean="0"/>
              <a:t> : char; {‘A’, ‘B’, ‘C’, ‘D’, ‘E’}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2657967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0"/>
            <a:ext cx="8229600" cy="6781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 (*</a:t>
            </a:r>
            <a:r>
              <a:rPr lang="en-AU" sz="2000" dirty="0" err="1" smtClean="0"/>
              <a:t>Deskripsi</a:t>
            </a:r>
            <a:r>
              <a:rPr lang="en-AU" sz="2000" dirty="0" smtClean="0"/>
              <a:t>:*)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begin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   write(‘</a:t>
            </a:r>
            <a:r>
              <a:rPr lang="en-AU" sz="2000" dirty="0" err="1" smtClean="0"/>
              <a:t>Masukkan</a:t>
            </a:r>
            <a:r>
              <a:rPr lang="en-AU" sz="2000" dirty="0" smtClean="0"/>
              <a:t> </a:t>
            </a:r>
            <a:r>
              <a:rPr lang="en-AU" sz="2000" dirty="0" err="1" smtClean="0"/>
              <a:t>nilai</a:t>
            </a:r>
            <a:r>
              <a:rPr lang="en-AU" sz="2000" dirty="0" smtClean="0"/>
              <a:t> </a:t>
            </a:r>
            <a:r>
              <a:rPr lang="en-AU" sz="2000" dirty="0" err="1" smtClean="0"/>
              <a:t>ujian</a:t>
            </a:r>
            <a:r>
              <a:rPr lang="en-AU" sz="2000" dirty="0" smtClean="0"/>
              <a:t>:  ‘);   </a:t>
            </a:r>
            <a:r>
              <a:rPr lang="en-AU" sz="2000" dirty="0" err="1" smtClean="0"/>
              <a:t>readln</a:t>
            </a:r>
            <a:r>
              <a:rPr lang="en-AU" sz="2000" dirty="0" smtClean="0"/>
              <a:t>(</a:t>
            </a:r>
            <a:r>
              <a:rPr lang="en-AU" sz="2000" dirty="0" err="1" smtClean="0"/>
              <a:t>nilai</a:t>
            </a:r>
            <a:r>
              <a:rPr lang="en-AU" sz="20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 if </a:t>
            </a:r>
            <a:r>
              <a:rPr lang="en-AU" sz="2000" dirty="0" err="1" smtClean="0"/>
              <a:t>nilai</a:t>
            </a:r>
            <a:r>
              <a:rPr lang="en-AU" sz="2000" dirty="0" smtClean="0"/>
              <a:t> ≥ 80 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    </a:t>
            </a:r>
            <a:r>
              <a:rPr lang="en-AU" sz="2000" dirty="0" err="1" smtClean="0"/>
              <a:t>indeks</a:t>
            </a:r>
            <a:r>
              <a:rPr lang="en-AU" sz="2000" dirty="0" smtClean="0"/>
              <a:t> :=</a:t>
            </a:r>
            <a:r>
              <a:rPr lang="en-AU" sz="2000" dirty="0" smtClean="0">
                <a:sym typeface="Symbol"/>
              </a:rPr>
              <a:t> ‘A’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>
                <a:sym typeface="Symbol"/>
              </a:rPr>
              <a:t> </a:t>
            </a:r>
            <a:r>
              <a:rPr lang="en-AU" sz="2000" dirty="0" smtClean="0">
                <a:sym typeface="Symbol"/>
              </a:rPr>
              <a:t>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>
                <a:sym typeface="Symbol"/>
              </a:rPr>
              <a:t> </a:t>
            </a:r>
            <a:r>
              <a:rPr lang="en-AU" sz="2000" dirty="0" smtClean="0">
                <a:sym typeface="Symbol"/>
              </a:rPr>
              <a:t>      if (</a:t>
            </a:r>
            <a:r>
              <a:rPr lang="en-AU" sz="2000" dirty="0" err="1" smtClean="0">
                <a:sym typeface="Symbol"/>
              </a:rPr>
              <a:t>nilai</a:t>
            </a:r>
            <a:r>
              <a:rPr lang="en-AU" sz="2000" dirty="0" smtClean="0">
                <a:sym typeface="Symbol"/>
              </a:rPr>
              <a:t> ≥ 70 ) and (</a:t>
            </a:r>
            <a:r>
              <a:rPr lang="en-AU" sz="2000" dirty="0" err="1" smtClean="0"/>
              <a:t>nilai</a:t>
            </a:r>
            <a:r>
              <a:rPr lang="en-AU" sz="2000" dirty="0" smtClean="0"/>
              <a:t> &lt; 80)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           </a:t>
            </a:r>
            <a:r>
              <a:rPr lang="en-AU" sz="2000" dirty="0" err="1"/>
              <a:t>indeks</a:t>
            </a:r>
            <a:r>
              <a:rPr lang="en-AU" sz="2000" dirty="0"/>
              <a:t> </a:t>
            </a:r>
            <a:r>
              <a:rPr lang="en-AU" sz="2000" dirty="0" smtClean="0"/>
              <a:t>:=</a:t>
            </a:r>
            <a:r>
              <a:rPr lang="en-AU" sz="2000" dirty="0" smtClean="0">
                <a:sym typeface="Symbol"/>
              </a:rPr>
              <a:t> ‘B’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>
                <a:sym typeface="Symbol"/>
              </a:rPr>
              <a:t> </a:t>
            </a:r>
            <a:r>
              <a:rPr lang="en-AU" sz="2000" dirty="0" smtClean="0">
                <a:sym typeface="Symbol"/>
              </a:rPr>
              <a:t>    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>
                <a:sym typeface="Symbol"/>
              </a:rPr>
              <a:t>           </a:t>
            </a:r>
            <a:r>
              <a:rPr lang="en-AU" sz="2000" dirty="0">
                <a:sym typeface="Symbol"/>
              </a:rPr>
              <a:t>if (</a:t>
            </a:r>
            <a:r>
              <a:rPr lang="en-AU" sz="2000" dirty="0" err="1">
                <a:sym typeface="Symbol"/>
              </a:rPr>
              <a:t>nilai</a:t>
            </a:r>
            <a:r>
              <a:rPr lang="en-AU" sz="2000" dirty="0">
                <a:sym typeface="Symbol"/>
              </a:rPr>
              <a:t> ≥ </a:t>
            </a:r>
            <a:r>
              <a:rPr lang="en-AU" sz="2000" dirty="0" smtClean="0">
                <a:sym typeface="Symbol"/>
              </a:rPr>
              <a:t>55 </a:t>
            </a:r>
            <a:r>
              <a:rPr lang="en-AU" sz="2000" dirty="0">
                <a:sym typeface="Symbol"/>
              </a:rPr>
              <a:t>) and (</a:t>
            </a:r>
            <a:r>
              <a:rPr lang="en-AU" sz="2000" dirty="0" err="1"/>
              <a:t>nilai</a:t>
            </a:r>
            <a:r>
              <a:rPr lang="en-AU" sz="2000" dirty="0"/>
              <a:t> &lt; </a:t>
            </a:r>
            <a:r>
              <a:rPr lang="en-AU" sz="2000" dirty="0" smtClean="0"/>
              <a:t>70</a:t>
            </a:r>
            <a:r>
              <a:rPr lang="en-AU" sz="2000" dirty="0"/>
              <a:t>) then</a:t>
            </a:r>
            <a:r>
              <a:rPr lang="en-AU" sz="2000" dirty="0" smtClean="0">
                <a:sym typeface="Symbol"/>
              </a:rPr>
              <a:t>             </a:t>
            </a:r>
            <a:endParaRPr lang="en-A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              </a:t>
            </a:r>
            <a:r>
              <a:rPr lang="en-AU" sz="2000" dirty="0" err="1"/>
              <a:t>indeks</a:t>
            </a:r>
            <a:r>
              <a:rPr lang="en-AU" sz="2000" dirty="0"/>
              <a:t> </a:t>
            </a:r>
            <a:r>
              <a:rPr lang="en-AU" sz="2000" dirty="0" smtClean="0"/>
              <a:t>:=</a:t>
            </a:r>
            <a:r>
              <a:rPr lang="en-AU" sz="2000" dirty="0" smtClean="0">
                <a:sym typeface="Symbol"/>
              </a:rPr>
              <a:t> ‘C’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>
                <a:sym typeface="Symbol"/>
              </a:rPr>
              <a:t> </a:t>
            </a:r>
            <a:r>
              <a:rPr lang="en-AU" sz="2000" dirty="0" smtClean="0">
                <a:sym typeface="Symbol"/>
              </a:rPr>
              <a:t>        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>
                <a:sym typeface="Symbol"/>
              </a:rPr>
              <a:t>               </a:t>
            </a:r>
            <a:r>
              <a:rPr lang="en-AU" sz="2000" dirty="0">
                <a:sym typeface="Symbol"/>
              </a:rPr>
              <a:t>if (</a:t>
            </a:r>
            <a:r>
              <a:rPr lang="en-AU" sz="2000" dirty="0" err="1">
                <a:sym typeface="Symbol"/>
              </a:rPr>
              <a:t>nilai</a:t>
            </a:r>
            <a:r>
              <a:rPr lang="en-AU" sz="2000" dirty="0">
                <a:sym typeface="Symbol"/>
              </a:rPr>
              <a:t> ≥ </a:t>
            </a:r>
            <a:r>
              <a:rPr lang="en-AU" sz="2000" dirty="0" smtClean="0">
                <a:sym typeface="Symbol"/>
              </a:rPr>
              <a:t>40 </a:t>
            </a:r>
            <a:r>
              <a:rPr lang="en-AU" sz="2000" dirty="0">
                <a:sym typeface="Symbol"/>
              </a:rPr>
              <a:t>) and (</a:t>
            </a:r>
            <a:r>
              <a:rPr lang="en-AU" sz="2000" dirty="0" err="1"/>
              <a:t>nilai</a:t>
            </a:r>
            <a:r>
              <a:rPr lang="en-AU" sz="2000" dirty="0"/>
              <a:t> &lt; </a:t>
            </a:r>
            <a:r>
              <a:rPr lang="en-AU" sz="2000" dirty="0" smtClean="0"/>
              <a:t>55) </a:t>
            </a:r>
            <a:r>
              <a:rPr lang="en-AU" sz="2000" dirty="0"/>
              <a:t>then</a:t>
            </a:r>
            <a:endParaRPr lang="en-AU" sz="2000" dirty="0" smtClean="0"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           </a:t>
            </a:r>
            <a:r>
              <a:rPr lang="en-AU" sz="2000" dirty="0"/>
              <a:t>	</a:t>
            </a:r>
            <a:r>
              <a:rPr lang="en-AU" sz="2000" dirty="0" smtClean="0"/>
              <a:t>     </a:t>
            </a:r>
            <a:r>
              <a:rPr lang="en-AU" sz="2000" dirty="0" err="1" smtClean="0"/>
              <a:t>indeks</a:t>
            </a:r>
            <a:r>
              <a:rPr lang="en-AU" sz="2000" dirty="0" smtClean="0"/>
              <a:t> :=</a:t>
            </a:r>
            <a:r>
              <a:rPr lang="en-AU" sz="2000" dirty="0" smtClean="0">
                <a:sym typeface="Symbol"/>
              </a:rPr>
              <a:t> ‘D’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>
                <a:sym typeface="Symbol"/>
              </a:rPr>
              <a:t> </a:t>
            </a:r>
            <a:r>
              <a:rPr lang="en-AU" sz="2000" dirty="0" smtClean="0">
                <a:sym typeface="Symbol"/>
              </a:rPr>
              <a:t>            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>
                <a:sym typeface="Symbol"/>
              </a:rPr>
              <a:t>	     </a:t>
            </a:r>
            <a:r>
              <a:rPr lang="en-AU" sz="2000" dirty="0" err="1" smtClean="0">
                <a:sym typeface="Symbol"/>
              </a:rPr>
              <a:t>indeks</a:t>
            </a:r>
            <a:r>
              <a:rPr lang="en-AU" sz="2000" dirty="0" smtClean="0">
                <a:sym typeface="Symbol"/>
              </a:rPr>
              <a:t> := ‘E’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>
                <a:sym typeface="Symbol"/>
              </a:rPr>
              <a:t>               </a:t>
            </a:r>
            <a:r>
              <a:rPr lang="en-AU" sz="2000" dirty="0">
                <a:sym typeface="Symbol"/>
              </a:rPr>
              <a:t>{</a:t>
            </a:r>
            <a:r>
              <a:rPr lang="en-AU" sz="2000" dirty="0" err="1">
                <a:sym typeface="Symbol"/>
              </a:rPr>
              <a:t>endif</a:t>
            </a:r>
            <a:r>
              <a:rPr lang="en-AU" sz="2000" dirty="0" smtClean="0">
                <a:sym typeface="Symbol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>
                <a:sym typeface="Symbol"/>
              </a:rPr>
              <a:t> </a:t>
            </a:r>
            <a:r>
              <a:rPr lang="en-AU" sz="2000" dirty="0" smtClean="0">
                <a:sym typeface="Symbol"/>
              </a:rPr>
              <a:t>          {</a:t>
            </a:r>
            <a:r>
              <a:rPr lang="en-AU" sz="2000" dirty="0" err="1">
                <a:sym typeface="Symbol"/>
              </a:rPr>
              <a:t>endif</a:t>
            </a:r>
            <a:r>
              <a:rPr lang="en-AU" sz="2000" dirty="0" smtClean="0">
                <a:sym typeface="Symbol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>
                <a:sym typeface="Symbol"/>
              </a:rPr>
              <a:t> </a:t>
            </a:r>
            <a:r>
              <a:rPr lang="en-AU" sz="2000" dirty="0" smtClean="0">
                <a:sym typeface="Symbol"/>
              </a:rPr>
              <a:t>       {</a:t>
            </a:r>
            <a:r>
              <a:rPr lang="en-AU" sz="2000" dirty="0" err="1">
                <a:sym typeface="Symbol"/>
              </a:rPr>
              <a:t>endif</a:t>
            </a:r>
            <a:r>
              <a:rPr lang="en-AU" sz="2000" dirty="0" smtClean="0">
                <a:sym typeface="Symbol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>
                <a:sym typeface="Symbol"/>
              </a:rPr>
              <a:t> </a:t>
            </a:r>
            <a:r>
              <a:rPr lang="en-AU" sz="2000" dirty="0" smtClean="0">
                <a:sym typeface="Symbol"/>
              </a:rPr>
              <a:t>   {</a:t>
            </a:r>
            <a:r>
              <a:rPr lang="en-AU" sz="2000" dirty="0" err="1">
                <a:sym typeface="Symbol"/>
              </a:rPr>
              <a:t>endif</a:t>
            </a:r>
            <a:r>
              <a:rPr lang="en-AU" sz="2000" dirty="0">
                <a:sym typeface="Symbol"/>
              </a:rPr>
              <a:t>}</a:t>
            </a:r>
            <a:endParaRPr lang="en-AU" sz="2000" dirty="0" smtClean="0"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    </a:t>
            </a:r>
            <a:r>
              <a:rPr lang="en-AU" sz="2000" dirty="0" err="1" smtClean="0"/>
              <a:t>writeln</a:t>
            </a:r>
            <a:r>
              <a:rPr lang="en-AU" sz="2000" dirty="0" smtClean="0"/>
              <a:t>(‘</a:t>
            </a:r>
            <a:r>
              <a:rPr lang="en-AU" sz="2000" dirty="0" err="1" smtClean="0"/>
              <a:t>Indeks</a:t>
            </a:r>
            <a:r>
              <a:rPr lang="en-AU" sz="2000" dirty="0" smtClean="0"/>
              <a:t> </a:t>
            </a:r>
            <a:r>
              <a:rPr lang="en-AU" sz="2000" dirty="0" err="1" smtClean="0"/>
              <a:t>Nilai</a:t>
            </a:r>
            <a:r>
              <a:rPr lang="en-AU" sz="2000" dirty="0" smtClean="0"/>
              <a:t> </a:t>
            </a:r>
            <a:r>
              <a:rPr lang="en-AU" sz="2000" dirty="0" err="1" smtClean="0"/>
              <a:t>Ujian</a:t>
            </a:r>
            <a:r>
              <a:rPr lang="en-AU" sz="2000" dirty="0" smtClean="0"/>
              <a:t>=   ‘, </a:t>
            </a:r>
            <a:r>
              <a:rPr lang="en-AU" sz="2000" dirty="0" err="1" smtClean="0"/>
              <a:t>indeks</a:t>
            </a:r>
            <a:r>
              <a:rPr lang="en-AU" sz="20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End.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5368146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33400" y="0"/>
            <a:ext cx="8229600" cy="6781800"/>
          </a:xfrm>
        </p:spPr>
        <p:txBody>
          <a:bodyPr>
            <a:noAutofit/>
          </a:bodyPr>
          <a:lstStyle/>
          <a:p>
            <a:pPr marL="457200" indent="-457200">
              <a:spcBef>
                <a:spcPts val="0"/>
              </a:spcBef>
              <a:buAutoNum type="arabicPeriod" startAt="7"/>
            </a:pPr>
            <a:r>
              <a:rPr lang="en-AU" sz="2000" dirty="0" err="1" smtClean="0"/>
              <a:t>Algoritma</a:t>
            </a:r>
            <a:r>
              <a:rPr lang="en-AU" sz="2000" dirty="0" smtClean="0"/>
              <a:t> </a:t>
            </a:r>
            <a:r>
              <a:rPr lang="en-AU" sz="2000" dirty="0" err="1" smtClean="0"/>
              <a:t>untuk</a:t>
            </a:r>
            <a:r>
              <a:rPr lang="en-AU" sz="2000" dirty="0" smtClean="0"/>
              <a:t> </a:t>
            </a:r>
            <a:r>
              <a:rPr lang="en-AU" sz="2000" dirty="0" err="1" smtClean="0"/>
              <a:t>mencetak</a:t>
            </a:r>
            <a:r>
              <a:rPr lang="en-AU" sz="2000" dirty="0" smtClean="0"/>
              <a:t> </a:t>
            </a:r>
            <a:r>
              <a:rPr lang="en-AU" sz="2000" dirty="0" err="1" smtClean="0"/>
              <a:t>nama-nama</a:t>
            </a:r>
            <a:r>
              <a:rPr lang="en-AU" sz="2000" dirty="0" smtClean="0"/>
              <a:t> </a:t>
            </a:r>
            <a:r>
              <a:rPr lang="en-AU" sz="2000" dirty="0" err="1" smtClean="0"/>
              <a:t>provinsi</a:t>
            </a:r>
            <a:r>
              <a:rPr lang="en-AU" sz="2000" dirty="0" smtClean="0"/>
              <a:t> </a:t>
            </a:r>
            <a:r>
              <a:rPr lang="en-AU" sz="2000" dirty="0" err="1" smtClean="0"/>
              <a:t>bila</a:t>
            </a:r>
            <a:r>
              <a:rPr lang="en-AU" sz="2000" dirty="0" smtClean="0"/>
              <a:t> </a:t>
            </a:r>
            <a:r>
              <a:rPr lang="en-AU" sz="2000" dirty="0" err="1" smtClean="0"/>
              <a:t>diberikan</a:t>
            </a:r>
            <a:r>
              <a:rPr lang="en-AU" sz="2000" dirty="0" smtClean="0"/>
              <a:t> </a:t>
            </a:r>
            <a:r>
              <a:rPr lang="en-AU" sz="2000" dirty="0" err="1" smtClean="0"/>
              <a:t>nama</a:t>
            </a:r>
            <a:r>
              <a:rPr lang="en-AU" sz="2000" dirty="0" smtClean="0"/>
              <a:t> </a:t>
            </a:r>
            <a:r>
              <a:rPr lang="en-AU" sz="2000" dirty="0" err="1" smtClean="0"/>
              <a:t>ibukota</a:t>
            </a:r>
            <a:r>
              <a:rPr lang="en-AU" sz="2000" dirty="0" smtClean="0"/>
              <a:t> di </a:t>
            </a:r>
            <a:r>
              <a:rPr lang="en-AU" sz="2000" dirty="0" err="1" smtClean="0"/>
              <a:t>Pulau</a:t>
            </a:r>
            <a:r>
              <a:rPr lang="en-AU" sz="2000" dirty="0" smtClean="0"/>
              <a:t> </a:t>
            </a:r>
            <a:r>
              <a:rPr lang="en-AU" sz="2000" dirty="0" err="1" smtClean="0"/>
              <a:t>Jawa</a:t>
            </a:r>
            <a:endParaRPr lang="en-A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err="1" smtClean="0"/>
              <a:t>Algoritma</a:t>
            </a:r>
            <a:r>
              <a:rPr lang="en-AU" sz="2000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en-A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err="1" smtClean="0"/>
              <a:t>Algoritma</a:t>
            </a:r>
            <a:r>
              <a:rPr lang="en-AU" sz="2000" dirty="0" smtClean="0"/>
              <a:t> IBUKOTA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{</a:t>
            </a:r>
            <a:r>
              <a:rPr lang="en-AU" sz="2000" dirty="0" err="1" smtClean="0"/>
              <a:t>diberikan</a:t>
            </a:r>
            <a:r>
              <a:rPr lang="en-AU" sz="2000" dirty="0" smtClean="0"/>
              <a:t> </a:t>
            </a:r>
            <a:r>
              <a:rPr lang="en-AU" sz="2000" dirty="0" err="1" smtClean="0"/>
              <a:t>nama</a:t>
            </a:r>
            <a:r>
              <a:rPr lang="en-AU" sz="2000" dirty="0" smtClean="0"/>
              <a:t> </a:t>
            </a:r>
            <a:r>
              <a:rPr lang="en-AU" sz="2000" dirty="0" err="1" smtClean="0"/>
              <a:t>ibukota</a:t>
            </a:r>
            <a:r>
              <a:rPr lang="en-AU" sz="2000" dirty="0" smtClean="0"/>
              <a:t> </a:t>
            </a:r>
            <a:r>
              <a:rPr lang="en-AU" sz="2000" dirty="0" err="1" smtClean="0"/>
              <a:t>provinsi</a:t>
            </a:r>
            <a:r>
              <a:rPr lang="en-AU" sz="2000" dirty="0" smtClean="0"/>
              <a:t> di </a:t>
            </a:r>
            <a:r>
              <a:rPr lang="en-AU" sz="2000" dirty="0" err="1" smtClean="0"/>
              <a:t>pulau</a:t>
            </a:r>
            <a:r>
              <a:rPr lang="en-AU" sz="2000" dirty="0" smtClean="0"/>
              <a:t> </a:t>
            </a:r>
            <a:r>
              <a:rPr lang="en-AU" sz="2000" dirty="0" err="1" smtClean="0"/>
              <a:t>Jawa</a:t>
            </a:r>
            <a:r>
              <a:rPr lang="en-AU" sz="2000" dirty="0" smtClean="0"/>
              <a:t>. </a:t>
            </a:r>
            <a:r>
              <a:rPr lang="en-AU" sz="2000" dirty="0" err="1" smtClean="0"/>
              <a:t>Harus</a:t>
            </a:r>
            <a:r>
              <a:rPr lang="en-AU" sz="2000" dirty="0" smtClean="0"/>
              <a:t> </a:t>
            </a:r>
            <a:r>
              <a:rPr lang="en-AU" sz="2000" dirty="0" err="1" smtClean="0"/>
              <a:t>ditentukan</a:t>
            </a:r>
            <a:r>
              <a:rPr lang="en-AU" sz="2000" dirty="0" smtClean="0"/>
              <a:t> </a:t>
            </a:r>
            <a:r>
              <a:rPr lang="en-AU" sz="2000" dirty="0" err="1" smtClean="0"/>
              <a:t>nama</a:t>
            </a:r>
            <a:r>
              <a:rPr lang="en-AU" sz="2000" dirty="0" smtClean="0"/>
              <a:t> </a:t>
            </a:r>
            <a:r>
              <a:rPr lang="en-AU" sz="2000" dirty="0" err="1" smtClean="0"/>
              <a:t>provinsinya</a:t>
            </a:r>
            <a:r>
              <a:rPr lang="en-AU" sz="2000" dirty="0" smtClean="0"/>
              <a:t> }</a:t>
            </a:r>
          </a:p>
          <a:p>
            <a:pPr marL="0" indent="0">
              <a:spcBef>
                <a:spcPts val="0"/>
              </a:spcBef>
              <a:buNone/>
            </a:pPr>
            <a:endParaRPr lang="en-A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err="1" smtClean="0"/>
              <a:t>Deklarasi</a:t>
            </a:r>
            <a:endParaRPr lang="en-A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</a:t>
            </a:r>
            <a:r>
              <a:rPr lang="en-AU" sz="2000" dirty="0" err="1" smtClean="0"/>
              <a:t>ibk</a:t>
            </a:r>
            <a:r>
              <a:rPr lang="en-AU" sz="2000" dirty="0" smtClean="0"/>
              <a:t> : string {</a:t>
            </a:r>
            <a:r>
              <a:rPr lang="en-AU" sz="2000" dirty="0" err="1" smtClean="0"/>
              <a:t>nama</a:t>
            </a:r>
            <a:r>
              <a:rPr lang="en-AU" sz="2000" dirty="0" smtClean="0"/>
              <a:t> </a:t>
            </a:r>
            <a:r>
              <a:rPr lang="en-AU" sz="2000" dirty="0" err="1" smtClean="0"/>
              <a:t>ibukota</a:t>
            </a:r>
            <a:r>
              <a:rPr lang="en-AU" sz="2000" dirty="0" smtClean="0"/>
              <a:t> </a:t>
            </a:r>
            <a:r>
              <a:rPr lang="en-AU" sz="2000" dirty="0" err="1" smtClean="0"/>
              <a:t>provinsi</a:t>
            </a:r>
            <a:r>
              <a:rPr lang="en-AU" sz="2000" dirty="0" smtClean="0"/>
              <a:t> di </a:t>
            </a:r>
            <a:r>
              <a:rPr lang="en-AU" sz="2000" dirty="0" err="1" smtClean="0"/>
              <a:t>Jawa</a:t>
            </a:r>
            <a:r>
              <a:rPr lang="en-AU" sz="2000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err="1" smtClean="0"/>
              <a:t>Deskripsi</a:t>
            </a:r>
            <a:r>
              <a:rPr lang="en-AU" sz="2000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   read(</a:t>
            </a:r>
            <a:r>
              <a:rPr lang="en-AU" sz="2000" dirty="0" err="1" smtClean="0"/>
              <a:t>ibk</a:t>
            </a:r>
            <a:r>
              <a:rPr lang="en-AU" sz="20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 case(</a:t>
            </a:r>
            <a:r>
              <a:rPr lang="en-AU" sz="2000" dirty="0" err="1" smtClean="0"/>
              <a:t>ibk</a:t>
            </a:r>
            <a:r>
              <a:rPr lang="en-AU" sz="20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      </a:t>
            </a:r>
            <a:r>
              <a:rPr lang="en-AU" sz="2000" dirty="0" err="1" smtClean="0"/>
              <a:t>ibk</a:t>
            </a:r>
            <a:r>
              <a:rPr lang="en-AU" sz="2000" dirty="0" smtClean="0"/>
              <a:t> = ‘Jakarta’        : write(‘DKI Jakarta’)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        </a:t>
            </a:r>
            <a:r>
              <a:rPr lang="en-AU" sz="2000" dirty="0" err="1"/>
              <a:t>ibk</a:t>
            </a:r>
            <a:r>
              <a:rPr lang="en-AU" sz="2000" dirty="0"/>
              <a:t> = </a:t>
            </a:r>
            <a:r>
              <a:rPr lang="en-AU" sz="2000" dirty="0" smtClean="0"/>
              <a:t>‘Bandung’      :  </a:t>
            </a:r>
            <a:r>
              <a:rPr lang="en-AU" sz="2000" dirty="0"/>
              <a:t>write</a:t>
            </a:r>
            <a:r>
              <a:rPr lang="en-AU" sz="2000" dirty="0" smtClean="0"/>
              <a:t>(‘</a:t>
            </a:r>
            <a:r>
              <a:rPr lang="en-AU" sz="2000" dirty="0" err="1" smtClean="0"/>
              <a:t>Jawa</a:t>
            </a:r>
            <a:r>
              <a:rPr lang="en-AU" sz="2000" dirty="0" smtClean="0"/>
              <a:t> Barat’)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        </a:t>
            </a:r>
            <a:r>
              <a:rPr lang="en-AU" sz="2000" dirty="0" err="1"/>
              <a:t>ibk</a:t>
            </a:r>
            <a:r>
              <a:rPr lang="en-AU" sz="2000" dirty="0"/>
              <a:t> = </a:t>
            </a:r>
            <a:r>
              <a:rPr lang="en-AU" sz="2000" dirty="0" smtClean="0"/>
              <a:t>‘Semarang’    </a:t>
            </a:r>
            <a:r>
              <a:rPr lang="en-AU" sz="2000" dirty="0"/>
              <a:t>: write</a:t>
            </a:r>
            <a:r>
              <a:rPr lang="en-AU" sz="2000" dirty="0" smtClean="0"/>
              <a:t>(‘</a:t>
            </a:r>
            <a:r>
              <a:rPr lang="en-AU" sz="2000" dirty="0" err="1" smtClean="0"/>
              <a:t>Jawa</a:t>
            </a:r>
            <a:r>
              <a:rPr lang="en-AU" sz="2000" dirty="0" smtClean="0"/>
              <a:t> Tengah’)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        </a:t>
            </a:r>
            <a:r>
              <a:rPr lang="en-AU" sz="2000" dirty="0" err="1"/>
              <a:t>ibk</a:t>
            </a:r>
            <a:r>
              <a:rPr lang="en-AU" sz="2000" dirty="0"/>
              <a:t> = </a:t>
            </a:r>
            <a:r>
              <a:rPr lang="en-AU" sz="2000" dirty="0" smtClean="0"/>
              <a:t>‘Yogyakarta’  </a:t>
            </a:r>
            <a:r>
              <a:rPr lang="en-AU" sz="2000" dirty="0"/>
              <a:t>: write</a:t>
            </a:r>
            <a:r>
              <a:rPr lang="en-AU" sz="2000" dirty="0" smtClean="0"/>
              <a:t>(‘DI Yogyakarta’)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        </a:t>
            </a:r>
            <a:r>
              <a:rPr lang="en-AU" sz="2000" dirty="0" err="1"/>
              <a:t>ibk</a:t>
            </a:r>
            <a:r>
              <a:rPr lang="en-AU" sz="2000" dirty="0"/>
              <a:t> = </a:t>
            </a:r>
            <a:r>
              <a:rPr lang="en-AU" sz="2000" dirty="0" smtClean="0"/>
              <a:t>‘Surabaya’     : </a:t>
            </a:r>
            <a:r>
              <a:rPr lang="en-AU" sz="2000" dirty="0"/>
              <a:t>write</a:t>
            </a:r>
            <a:r>
              <a:rPr lang="en-AU" sz="2000" dirty="0" smtClean="0"/>
              <a:t>(‘</a:t>
            </a:r>
            <a:r>
              <a:rPr lang="en-AU" sz="2000" dirty="0" err="1" smtClean="0"/>
              <a:t>Jawa</a:t>
            </a:r>
            <a:r>
              <a:rPr lang="en-AU" sz="2000" dirty="0" smtClean="0"/>
              <a:t> </a:t>
            </a:r>
            <a:r>
              <a:rPr lang="en-AU" sz="2000" dirty="0" err="1" smtClean="0"/>
              <a:t>Timur</a:t>
            </a:r>
            <a:r>
              <a:rPr lang="en-AU" sz="2000" dirty="0" smtClean="0"/>
              <a:t>’)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        </a:t>
            </a:r>
            <a:r>
              <a:rPr lang="en-AU" sz="2000" dirty="0" err="1"/>
              <a:t>ibk</a:t>
            </a:r>
            <a:r>
              <a:rPr lang="en-AU" sz="2000" dirty="0"/>
              <a:t> = </a:t>
            </a:r>
            <a:r>
              <a:rPr lang="en-AU" sz="2000" dirty="0" smtClean="0"/>
              <a:t>‘</a:t>
            </a:r>
            <a:r>
              <a:rPr lang="en-AU" sz="2000" dirty="0" err="1" smtClean="0"/>
              <a:t>Serang</a:t>
            </a:r>
            <a:r>
              <a:rPr lang="en-AU" sz="2000" dirty="0" smtClean="0"/>
              <a:t>’        : </a:t>
            </a:r>
            <a:r>
              <a:rPr lang="en-AU" sz="2000" dirty="0"/>
              <a:t>write</a:t>
            </a:r>
            <a:r>
              <a:rPr lang="en-AU" sz="2000" dirty="0" smtClean="0"/>
              <a:t>(‘</a:t>
            </a:r>
            <a:r>
              <a:rPr lang="en-AU" sz="2000" dirty="0" err="1" smtClean="0"/>
              <a:t>Banten</a:t>
            </a:r>
            <a:r>
              <a:rPr lang="en-AU" sz="2000" dirty="0" smtClean="0"/>
              <a:t>’)</a:t>
            </a:r>
            <a:endParaRPr lang="en-AU" sz="2000" dirty="0" smtClean="0"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>
                <a:sym typeface="Symbol"/>
              </a:rPr>
              <a:t>    </a:t>
            </a:r>
            <a:r>
              <a:rPr lang="en-AU" sz="2000" dirty="0" err="1" smtClean="0">
                <a:sym typeface="Symbol"/>
              </a:rPr>
              <a:t>endcase</a:t>
            </a:r>
            <a:endParaRPr lang="en-AU" sz="20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7530264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0"/>
            <a:ext cx="8229600" cy="6781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Pascal:</a:t>
            </a:r>
          </a:p>
          <a:p>
            <a:pPr marL="0" indent="0">
              <a:spcBef>
                <a:spcPts val="0"/>
              </a:spcBef>
              <a:buNone/>
            </a:pPr>
            <a:endParaRPr lang="en-AU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err="1" smtClean="0"/>
              <a:t>Struktur</a:t>
            </a:r>
            <a:r>
              <a:rPr lang="en-AU" sz="2400" dirty="0" smtClean="0"/>
              <a:t> CASE di </a:t>
            </a:r>
            <a:r>
              <a:rPr lang="en-AU" sz="2400" dirty="0" err="1" smtClean="0"/>
              <a:t>dalam</a:t>
            </a:r>
            <a:r>
              <a:rPr lang="en-AU" sz="2400" dirty="0" smtClean="0"/>
              <a:t> </a:t>
            </a:r>
            <a:r>
              <a:rPr lang="en-AU" sz="2400" dirty="0" err="1" smtClean="0"/>
              <a:t>algoritma</a:t>
            </a:r>
            <a:r>
              <a:rPr lang="en-AU" sz="2400" dirty="0" smtClean="0"/>
              <a:t> </a:t>
            </a:r>
            <a:r>
              <a:rPr lang="en-AU" sz="2400" dirty="0" err="1" smtClean="0"/>
              <a:t>ini</a:t>
            </a:r>
            <a:r>
              <a:rPr lang="en-AU" sz="2400" dirty="0" smtClean="0"/>
              <a:t> </a:t>
            </a:r>
            <a:r>
              <a:rPr lang="en-AU" sz="2400" dirty="0" err="1" smtClean="0"/>
              <a:t>tidak</a:t>
            </a:r>
            <a:r>
              <a:rPr lang="en-AU" sz="2400" dirty="0" smtClean="0"/>
              <a:t> </a:t>
            </a:r>
            <a:r>
              <a:rPr lang="en-AU" sz="2400" dirty="0" err="1" smtClean="0"/>
              <a:t>ditranslasikan</a:t>
            </a:r>
            <a:r>
              <a:rPr lang="en-AU" sz="2400" dirty="0" smtClean="0"/>
              <a:t> </a:t>
            </a:r>
            <a:r>
              <a:rPr lang="en-AU" sz="2400" dirty="0" err="1" smtClean="0"/>
              <a:t>menjadi</a:t>
            </a:r>
            <a:r>
              <a:rPr lang="en-AU" sz="2400" dirty="0" smtClean="0"/>
              <a:t> </a:t>
            </a:r>
            <a:r>
              <a:rPr lang="en-AU" sz="2400" dirty="0" err="1" smtClean="0"/>
              <a:t>struktur</a:t>
            </a:r>
            <a:r>
              <a:rPr lang="en-AU" sz="2400" dirty="0" smtClean="0"/>
              <a:t> case, </a:t>
            </a:r>
            <a:r>
              <a:rPr lang="en-AU" sz="2400" dirty="0" err="1" smtClean="0"/>
              <a:t>karena</a:t>
            </a:r>
            <a:r>
              <a:rPr lang="en-AU" sz="2400" dirty="0" smtClean="0"/>
              <a:t> </a:t>
            </a:r>
            <a:r>
              <a:rPr lang="en-AU" sz="2400" dirty="0" err="1" smtClean="0"/>
              <a:t>meskipun</a:t>
            </a:r>
            <a:r>
              <a:rPr lang="en-AU" sz="2400" dirty="0" smtClean="0"/>
              <a:t> operator </a:t>
            </a:r>
            <a:r>
              <a:rPr lang="en-AU" sz="2400" dirty="0" err="1" smtClean="0"/>
              <a:t>pada</a:t>
            </a:r>
            <a:r>
              <a:rPr lang="en-AU" sz="2400" dirty="0" smtClean="0"/>
              <a:t> </a:t>
            </a:r>
            <a:r>
              <a:rPr lang="en-AU" sz="2400" dirty="0" err="1" smtClean="0"/>
              <a:t>ekspresinya</a:t>
            </a:r>
            <a:r>
              <a:rPr lang="en-AU" sz="2400" dirty="0" smtClean="0"/>
              <a:t>  ‘=‘, </a:t>
            </a:r>
            <a:r>
              <a:rPr lang="en-AU" sz="2400" dirty="0" err="1" smtClean="0"/>
              <a:t>namun</a:t>
            </a:r>
            <a:r>
              <a:rPr lang="en-AU" sz="2400" dirty="0" smtClean="0"/>
              <a:t> </a:t>
            </a:r>
            <a:r>
              <a:rPr lang="en-AU" sz="2400" dirty="0" err="1" smtClean="0"/>
              <a:t>nilai</a:t>
            </a:r>
            <a:r>
              <a:rPr lang="en-AU" sz="2400" dirty="0" smtClean="0"/>
              <a:t> di </a:t>
            </a:r>
            <a:r>
              <a:rPr lang="en-AU" sz="2400" dirty="0" err="1" smtClean="0"/>
              <a:t>ruas</a:t>
            </a:r>
            <a:r>
              <a:rPr lang="en-AU" sz="2400" dirty="0" smtClean="0"/>
              <a:t> </a:t>
            </a:r>
            <a:r>
              <a:rPr lang="en-AU" sz="2400" dirty="0" err="1" smtClean="0"/>
              <a:t>kanan</a:t>
            </a:r>
            <a:r>
              <a:rPr lang="en-AU" sz="2400" dirty="0" smtClean="0"/>
              <a:t> </a:t>
            </a:r>
            <a:r>
              <a:rPr lang="en-AU" sz="2400" dirty="0" err="1" smtClean="0"/>
              <a:t>tanda</a:t>
            </a:r>
            <a:r>
              <a:rPr lang="en-AU" sz="2400" dirty="0" smtClean="0"/>
              <a:t> ‘=‘ </a:t>
            </a:r>
            <a:r>
              <a:rPr lang="en-AU" sz="2400" dirty="0" err="1" smtClean="0"/>
              <a:t>bertipe</a:t>
            </a:r>
            <a:r>
              <a:rPr lang="en-AU" sz="2400" dirty="0" smtClean="0"/>
              <a:t> string.  </a:t>
            </a:r>
            <a:r>
              <a:rPr lang="en-AU" sz="2400" dirty="0" err="1" smtClean="0"/>
              <a:t>Karena</a:t>
            </a:r>
            <a:r>
              <a:rPr lang="en-AU" sz="2400" dirty="0" smtClean="0"/>
              <a:t> </a:t>
            </a:r>
            <a:r>
              <a:rPr lang="en-AU" sz="2400" dirty="0" err="1" smtClean="0"/>
              <a:t>itu</a:t>
            </a:r>
            <a:r>
              <a:rPr lang="en-AU" sz="2400" dirty="0" smtClean="0"/>
              <a:t>, </a:t>
            </a:r>
            <a:r>
              <a:rPr lang="en-AU" sz="2400" dirty="0" err="1" smtClean="0"/>
              <a:t>struktur</a:t>
            </a:r>
            <a:r>
              <a:rPr lang="en-AU" sz="2400" dirty="0" smtClean="0"/>
              <a:t> case </a:t>
            </a:r>
            <a:r>
              <a:rPr lang="en-AU" sz="2400" dirty="0" err="1" smtClean="0"/>
              <a:t>hanya</a:t>
            </a:r>
            <a:r>
              <a:rPr lang="en-AU" sz="2400" dirty="0" smtClean="0"/>
              <a:t> </a:t>
            </a:r>
            <a:r>
              <a:rPr lang="en-AU" sz="2400" dirty="0" err="1" smtClean="0"/>
              <a:t>dapat</a:t>
            </a:r>
            <a:r>
              <a:rPr lang="en-AU" sz="2400" dirty="0" smtClean="0"/>
              <a:t> </a:t>
            </a:r>
            <a:r>
              <a:rPr lang="en-AU" sz="2400" dirty="0" err="1" smtClean="0"/>
              <a:t>diterjemahkan</a:t>
            </a:r>
            <a:r>
              <a:rPr lang="en-AU" sz="2400" dirty="0" smtClean="0"/>
              <a:t> </a:t>
            </a:r>
            <a:r>
              <a:rPr lang="en-AU" sz="2400" dirty="0" err="1" smtClean="0"/>
              <a:t>ke</a:t>
            </a:r>
            <a:r>
              <a:rPr lang="en-AU" sz="2400" dirty="0" smtClean="0"/>
              <a:t> </a:t>
            </a:r>
            <a:r>
              <a:rPr lang="en-AU" sz="2400" dirty="0" err="1" smtClean="0"/>
              <a:t>dalam</a:t>
            </a:r>
            <a:r>
              <a:rPr lang="en-AU" sz="2400" dirty="0" smtClean="0"/>
              <a:t> </a:t>
            </a:r>
            <a:r>
              <a:rPr lang="en-AU" sz="2400" dirty="0" err="1" smtClean="0"/>
              <a:t>struktur</a:t>
            </a:r>
            <a:r>
              <a:rPr lang="en-AU" sz="2400" dirty="0" smtClean="0"/>
              <a:t> IF-THEN-ELSE </a:t>
            </a:r>
          </a:p>
          <a:p>
            <a:pPr marL="0" indent="0">
              <a:spcBef>
                <a:spcPts val="0"/>
              </a:spcBef>
              <a:buNone/>
            </a:pPr>
            <a:endParaRPr lang="en-AU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Program IBUKOTA;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/>
              <a:t>{</a:t>
            </a:r>
            <a:r>
              <a:rPr lang="en-AU" sz="2400" dirty="0" err="1"/>
              <a:t>diberikan</a:t>
            </a:r>
            <a:r>
              <a:rPr lang="en-AU" sz="2400" dirty="0"/>
              <a:t> </a:t>
            </a:r>
            <a:r>
              <a:rPr lang="en-AU" sz="2400" dirty="0" err="1"/>
              <a:t>nama</a:t>
            </a:r>
            <a:r>
              <a:rPr lang="en-AU" sz="2400" dirty="0"/>
              <a:t> </a:t>
            </a:r>
            <a:r>
              <a:rPr lang="en-AU" sz="2400" dirty="0" err="1"/>
              <a:t>ibukota</a:t>
            </a:r>
            <a:r>
              <a:rPr lang="en-AU" sz="2400" dirty="0"/>
              <a:t> </a:t>
            </a:r>
            <a:r>
              <a:rPr lang="en-AU" sz="2400" dirty="0" err="1"/>
              <a:t>provinsi</a:t>
            </a:r>
            <a:r>
              <a:rPr lang="en-AU" sz="2400" dirty="0"/>
              <a:t> di </a:t>
            </a:r>
            <a:r>
              <a:rPr lang="en-AU" sz="2400" dirty="0" err="1"/>
              <a:t>pulau</a:t>
            </a:r>
            <a:r>
              <a:rPr lang="en-AU" sz="2400" dirty="0"/>
              <a:t> </a:t>
            </a:r>
            <a:r>
              <a:rPr lang="en-AU" sz="2400" dirty="0" err="1"/>
              <a:t>Jawa</a:t>
            </a:r>
            <a:r>
              <a:rPr lang="en-AU" sz="2400" dirty="0"/>
              <a:t>. </a:t>
            </a:r>
            <a:r>
              <a:rPr lang="en-AU" sz="2400" dirty="0" err="1"/>
              <a:t>Harus</a:t>
            </a:r>
            <a:r>
              <a:rPr lang="en-AU" sz="2400" dirty="0"/>
              <a:t> </a:t>
            </a:r>
            <a:r>
              <a:rPr lang="en-AU" sz="2400" dirty="0" err="1"/>
              <a:t>ditentukan</a:t>
            </a:r>
            <a:r>
              <a:rPr lang="en-AU" sz="2400" dirty="0"/>
              <a:t> </a:t>
            </a:r>
            <a:r>
              <a:rPr lang="en-AU" sz="2400" dirty="0" err="1"/>
              <a:t>nama</a:t>
            </a:r>
            <a:r>
              <a:rPr lang="en-AU" sz="2400" dirty="0"/>
              <a:t> </a:t>
            </a:r>
            <a:r>
              <a:rPr lang="en-AU" sz="2400" dirty="0" err="1"/>
              <a:t>provinsinya</a:t>
            </a:r>
            <a:r>
              <a:rPr lang="en-AU" sz="2400" dirty="0"/>
              <a:t> }</a:t>
            </a:r>
          </a:p>
          <a:p>
            <a:pPr marL="0" indent="0">
              <a:spcBef>
                <a:spcPts val="0"/>
              </a:spcBef>
              <a:buNone/>
            </a:pPr>
            <a:endParaRPr lang="en-AU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(*</a:t>
            </a:r>
            <a:r>
              <a:rPr lang="en-AU" sz="2400" dirty="0" err="1" smtClean="0"/>
              <a:t>Deklarasi</a:t>
            </a:r>
            <a:r>
              <a:rPr lang="en-AU" sz="2400" dirty="0" smtClean="0"/>
              <a:t>*)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err="1" smtClean="0"/>
              <a:t>var</a:t>
            </a:r>
            <a:endParaRPr lang="en-AU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 </a:t>
            </a:r>
            <a:r>
              <a:rPr lang="en-AU" sz="2400" dirty="0"/>
              <a:t> </a:t>
            </a:r>
            <a:r>
              <a:rPr lang="en-AU" sz="2400" dirty="0" err="1"/>
              <a:t>ibk</a:t>
            </a:r>
            <a:r>
              <a:rPr lang="en-AU" sz="2400" dirty="0"/>
              <a:t> : </a:t>
            </a:r>
            <a:r>
              <a:rPr lang="en-AU" sz="2400" dirty="0" smtClean="0"/>
              <a:t>string[10] </a:t>
            </a:r>
            <a:r>
              <a:rPr lang="en-AU" sz="2400" dirty="0"/>
              <a:t>{</a:t>
            </a:r>
            <a:r>
              <a:rPr lang="en-AU" sz="2400" dirty="0" err="1"/>
              <a:t>nama</a:t>
            </a:r>
            <a:r>
              <a:rPr lang="en-AU" sz="2400" dirty="0"/>
              <a:t> </a:t>
            </a:r>
            <a:r>
              <a:rPr lang="en-AU" sz="2400" dirty="0" err="1"/>
              <a:t>ibukota</a:t>
            </a:r>
            <a:r>
              <a:rPr lang="en-AU" sz="2400" dirty="0"/>
              <a:t> </a:t>
            </a:r>
            <a:r>
              <a:rPr lang="en-AU" sz="2400" dirty="0" err="1"/>
              <a:t>provinsi</a:t>
            </a:r>
            <a:r>
              <a:rPr lang="en-AU" sz="2400" dirty="0"/>
              <a:t> di </a:t>
            </a:r>
            <a:r>
              <a:rPr lang="en-AU" sz="2400" dirty="0" err="1"/>
              <a:t>Jawa</a:t>
            </a:r>
            <a:r>
              <a:rPr lang="en-AU" sz="2400" dirty="0"/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3118730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0"/>
            <a:ext cx="8229600" cy="6781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1600" dirty="0" smtClean="0"/>
              <a:t> (*</a:t>
            </a:r>
            <a:r>
              <a:rPr lang="en-AU" sz="1600" dirty="0" err="1" smtClean="0"/>
              <a:t>Deskripsi</a:t>
            </a:r>
            <a:r>
              <a:rPr lang="en-AU" sz="1600" dirty="0" smtClean="0"/>
              <a:t>:*)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 smtClean="0"/>
              <a:t>begin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 smtClean="0"/>
              <a:t>   write(‘</a:t>
            </a:r>
            <a:r>
              <a:rPr lang="en-AU" sz="1600" dirty="0" err="1" smtClean="0"/>
              <a:t>Ketikkan</a:t>
            </a:r>
            <a:r>
              <a:rPr lang="en-AU" sz="1600" dirty="0" smtClean="0"/>
              <a:t> </a:t>
            </a:r>
            <a:r>
              <a:rPr lang="en-AU" sz="1600" dirty="0" err="1" smtClean="0"/>
              <a:t>nama</a:t>
            </a:r>
            <a:r>
              <a:rPr lang="en-AU" sz="1600" dirty="0" smtClean="0"/>
              <a:t> </a:t>
            </a:r>
            <a:r>
              <a:rPr lang="en-AU" sz="1600" dirty="0" err="1" smtClean="0"/>
              <a:t>ibukota</a:t>
            </a:r>
            <a:r>
              <a:rPr lang="en-AU" sz="1600" dirty="0" smtClean="0"/>
              <a:t> di </a:t>
            </a:r>
            <a:r>
              <a:rPr lang="en-AU" sz="1600" dirty="0" err="1" smtClean="0"/>
              <a:t>Jawa</a:t>
            </a:r>
            <a:r>
              <a:rPr lang="en-AU" sz="1600" dirty="0" smtClean="0"/>
              <a:t>:  ‘);   </a:t>
            </a:r>
            <a:r>
              <a:rPr lang="en-AU" sz="1600" dirty="0" err="1" smtClean="0"/>
              <a:t>readln</a:t>
            </a:r>
            <a:r>
              <a:rPr lang="en-AU" sz="1600" dirty="0" smtClean="0"/>
              <a:t>(</a:t>
            </a:r>
            <a:r>
              <a:rPr lang="en-AU" sz="1600" dirty="0" err="1" smtClean="0"/>
              <a:t>ibk</a:t>
            </a:r>
            <a:r>
              <a:rPr lang="en-AU" sz="16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/>
              <a:t> </a:t>
            </a:r>
            <a:r>
              <a:rPr lang="en-AU" sz="1600" dirty="0" smtClean="0"/>
              <a:t>  if </a:t>
            </a:r>
            <a:r>
              <a:rPr lang="en-AU" sz="1600" dirty="0" err="1" smtClean="0"/>
              <a:t>ibk</a:t>
            </a:r>
            <a:r>
              <a:rPr lang="en-AU" sz="1600" dirty="0" smtClean="0"/>
              <a:t> = ‘Jakarta’ 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/>
              <a:t> </a:t>
            </a:r>
            <a:r>
              <a:rPr lang="en-AU" sz="1600" dirty="0" smtClean="0"/>
              <a:t>     </a:t>
            </a:r>
            <a:r>
              <a:rPr lang="en-AU" sz="1600" dirty="0" err="1" smtClean="0"/>
              <a:t>writeln</a:t>
            </a:r>
            <a:r>
              <a:rPr lang="en-AU" sz="1600" dirty="0" smtClean="0"/>
              <a:t>(‘DKI Jakarta’)</a:t>
            </a:r>
            <a:endParaRPr lang="en-AU" sz="1600" dirty="0" smtClean="0"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>
                <a:sym typeface="Symbol"/>
              </a:rPr>
              <a:t> </a:t>
            </a:r>
            <a:r>
              <a:rPr lang="en-AU" sz="1600" dirty="0" smtClean="0">
                <a:sym typeface="Symbol"/>
              </a:rPr>
              <a:t>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>
                <a:sym typeface="Symbol"/>
              </a:rPr>
              <a:t> </a:t>
            </a:r>
            <a:r>
              <a:rPr lang="en-AU" sz="1600" dirty="0" smtClean="0">
                <a:sym typeface="Symbol"/>
              </a:rPr>
              <a:t>      if </a:t>
            </a:r>
            <a:r>
              <a:rPr lang="en-AU" sz="1600" dirty="0" err="1" smtClean="0">
                <a:sym typeface="Symbol"/>
              </a:rPr>
              <a:t>ibk</a:t>
            </a:r>
            <a:r>
              <a:rPr lang="en-AU" sz="1600" dirty="0" smtClean="0">
                <a:sym typeface="Symbol"/>
              </a:rPr>
              <a:t>=‘Bandung’</a:t>
            </a:r>
            <a:r>
              <a:rPr lang="en-AU" sz="1600" dirty="0" smtClean="0"/>
              <a:t>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 smtClean="0"/>
              <a:t>          </a:t>
            </a:r>
            <a:r>
              <a:rPr lang="en-AU" sz="1600" dirty="0" err="1" smtClean="0"/>
              <a:t>writeln</a:t>
            </a:r>
            <a:r>
              <a:rPr lang="en-AU" sz="1600" dirty="0" smtClean="0"/>
              <a:t>(‘</a:t>
            </a:r>
            <a:r>
              <a:rPr lang="en-AU" sz="1600" dirty="0" err="1" smtClean="0"/>
              <a:t>Jawa</a:t>
            </a:r>
            <a:r>
              <a:rPr lang="en-AU" sz="1600" dirty="0" smtClean="0"/>
              <a:t> Barat’)</a:t>
            </a:r>
            <a:endParaRPr lang="en-AU" sz="1600" dirty="0" smtClean="0"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>
                <a:sym typeface="Symbol"/>
              </a:rPr>
              <a:t> </a:t>
            </a:r>
            <a:r>
              <a:rPr lang="en-AU" sz="1600" dirty="0" smtClean="0">
                <a:sym typeface="Symbol"/>
              </a:rPr>
              <a:t>    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 smtClean="0">
                <a:sym typeface="Symbol"/>
              </a:rPr>
              <a:t>           </a:t>
            </a:r>
            <a:r>
              <a:rPr lang="en-AU" sz="1600" dirty="0">
                <a:sym typeface="Symbol"/>
              </a:rPr>
              <a:t>if </a:t>
            </a:r>
            <a:r>
              <a:rPr lang="en-AU" sz="1600" dirty="0" err="1" smtClean="0">
                <a:sym typeface="Symbol"/>
              </a:rPr>
              <a:t>ibk</a:t>
            </a:r>
            <a:r>
              <a:rPr lang="en-AU" sz="1600" dirty="0" smtClean="0">
                <a:sym typeface="Symbol"/>
              </a:rPr>
              <a:t>=‘Semarang’) </a:t>
            </a:r>
            <a:r>
              <a:rPr lang="en-AU" sz="1600" dirty="0" smtClean="0"/>
              <a:t> </a:t>
            </a:r>
            <a:r>
              <a:rPr lang="en-AU" sz="1600" dirty="0"/>
              <a:t>then</a:t>
            </a:r>
            <a:r>
              <a:rPr lang="en-AU" sz="1600" dirty="0" smtClean="0">
                <a:sym typeface="Symbol"/>
              </a:rPr>
              <a:t>             </a:t>
            </a:r>
            <a:endParaRPr lang="en-AU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 smtClean="0"/>
              <a:t>              </a:t>
            </a:r>
            <a:r>
              <a:rPr lang="en-AU" sz="1600" dirty="0" err="1" smtClean="0"/>
              <a:t>writeln</a:t>
            </a:r>
            <a:r>
              <a:rPr lang="en-AU" sz="1600" dirty="0" smtClean="0"/>
              <a:t>(‘</a:t>
            </a:r>
            <a:r>
              <a:rPr lang="en-AU" sz="1600" dirty="0" err="1" smtClean="0"/>
              <a:t>Jawa</a:t>
            </a:r>
            <a:r>
              <a:rPr lang="en-AU" sz="1600" dirty="0" smtClean="0"/>
              <a:t> Tengah’)</a:t>
            </a:r>
            <a:endParaRPr lang="en-AU" sz="1600" dirty="0" smtClean="0"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>
                <a:sym typeface="Symbol"/>
              </a:rPr>
              <a:t> </a:t>
            </a:r>
            <a:r>
              <a:rPr lang="en-AU" sz="1600" dirty="0" smtClean="0">
                <a:sym typeface="Symbol"/>
              </a:rPr>
              <a:t>        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 smtClean="0">
                <a:sym typeface="Symbol"/>
              </a:rPr>
              <a:t>               </a:t>
            </a:r>
            <a:r>
              <a:rPr lang="en-AU" sz="1600" dirty="0">
                <a:sym typeface="Symbol"/>
              </a:rPr>
              <a:t>if </a:t>
            </a:r>
            <a:r>
              <a:rPr lang="en-AU" sz="1600" dirty="0" err="1" smtClean="0">
                <a:sym typeface="Symbol"/>
              </a:rPr>
              <a:t>ibk</a:t>
            </a:r>
            <a:r>
              <a:rPr lang="en-AU" sz="1600" dirty="0" smtClean="0">
                <a:sym typeface="Symbol"/>
              </a:rPr>
              <a:t>=‘Yogyakarta’</a:t>
            </a:r>
            <a:r>
              <a:rPr lang="en-AU" sz="1600" dirty="0" smtClean="0"/>
              <a:t> </a:t>
            </a:r>
            <a:r>
              <a:rPr lang="en-AU" sz="1600" dirty="0"/>
              <a:t>then</a:t>
            </a:r>
            <a:endParaRPr lang="en-AU" sz="1600" dirty="0" smtClean="0"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/>
              <a:t> </a:t>
            </a:r>
            <a:r>
              <a:rPr lang="en-AU" sz="1600" dirty="0" smtClean="0"/>
              <a:t>            </a:t>
            </a:r>
            <a:r>
              <a:rPr lang="en-AU" sz="1600" dirty="0"/>
              <a:t>	</a:t>
            </a:r>
            <a:r>
              <a:rPr lang="en-AU" sz="1600" dirty="0" smtClean="0"/>
              <a:t>     </a:t>
            </a:r>
            <a:r>
              <a:rPr lang="en-AU" sz="1600" dirty="0" err="1" smtClean="0"/>
              <a:t>writeln</a:t>
            </a:r>
            <a:r>
              <a:rPr lang="en-AU" sz="1600" dirty="0" smtClean="0"/>
              <a:t>(‘DI Yogyakarta’)</a:t>
            </a:r>
            <a:endParaRPr lang="en-AU" sz="1600" dirty="0" smtClean="0"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>
                <a:sym typeface="Symbol"/>
              </a:rPr>
              <a:t> </a:t>
            </a:r>
            <a:r>
              <a:rPr lang="en-AU" sz="1600" dirty="0" smtClean="0">
                <a:sym typeface="Symbol"/>
              </a:rPr>
              <a:t>            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 smtClean="0">
                <a:sym typeface="Symbol"/>
              </a:rPr>
              <a:t>                  </a:t>
            </a:r>
            <a:r>
              <a:rPr lang="en-AU" sz="1600" dirty="0">
                <a:sym typeface="Symbol"/>
              </a:rPr>
              <a:t>if </a:t>
            </a:r>
            <a:r>
              <a:rPr lang="en-AU" sz="1600" dirty="0" err="1">
                <a:sym typeface="Symbol"/>
              </a:rPr>
              <a:t>ibk</a:t>
            </a:r>
            <a:r>
              <a:rPr lang="en-AU" sz="1600" dirty="0" smtClean="0">
                <a:sym typeface="Symbol"/>
              </a:rPr>
              <a:t>=‘Surabaya’</a:t>
            </a:r>
            <a:r>
              <a:rPr lang="en-AU" sz="1600" dirty="0" smtClean="0"/>
              <a:t> </a:t>
            </a:r>
            <a:r>
              <a:rPr lang="en-AU" sz="1600" dirty="0"/>
              <a:t>then</a:t>
            </a:r>
            <a:endParaRPr lang="en-AU" sz="1600" dirty="0"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/>
              <a:t>             	     </a:t>
            </a:r>
            <a:r>
              <a:rPr lang="en-AU" sz="1600" dirty="0" smtClean="0"/>
              <a:t>   </a:t>
            </a:r>
            <a:r>
              <a:rPr lang="en-AU" sz="1600" dirty="0" err="1" smtClean="0"/>
              <a:t>writeln</a:t>
            </a:r>
            <a:r>
              <a:rPr lang="en-AU" sz="1600" dirty="0" smtClean="0"/>
              <a:t>(‘</a:t>
            </a:r>
            <a:r>
              <a:rPr lang="en-AU" sz="1600" dirty="0" err="1" smtClean="0"/>
              <a:t>Jawa</a:t>
            </a:r>
            <a:r>
              <a:rPr lang="en-AU" sz="1600" dirty="0" smtClean="0"/>
              <a:t> </a:t>
            </a:r>
            <a:r>
              <a:rPr lang="en-AU" sz="1600" dirty="0" err="1" smtClean="0"/>
              <a:t>Timur</a:t>
            </a:r>
            <a:r>
              <a:rPr lang="en-AU" sz="1600" dirty="0" smtClean="0"/>
              <a:t>’)</a:t>
            </a:r>
            <a:endParaRPr lang="en-AU" sz="1600" dirty="0" smtClean="0"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 smtClean="0">
                <a:sym typeface="Symbol"/>
              </a:rPr>
              <a:t>	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>
                <a:sym typeface="Symbol"/>
              </a:rPr>
              <a:t>	</a:t>
            </a:r>
            <a:r>
              <a:rPr lang="en-AU" sz="1600" dirty="0" smtClean="0">
                <a:sym typeface="Symbol"/>
              </a:rPr>
              <a:t>      if </a:t>
            </a:r>
            <a:r>
              <a:rPr lang="en-AU" sz="1600" dirty="0" err="1" smtClean="0">
                <a:sym typeface="Symbol"/>
              </a:rPr>
              <a:t>ibk</a:t>
            </a:r>
            <a:r>
              <a:rPr lang="en-AU" sz="1600" dirty="0" smtClean="0">
                <a:sym typeface="Symbol"/>
              </a:rPr>
              <a:t>=‘</a:t>
            </a:r>
            <a:r>
              <a:rPr lang="en-AU" sz="1600" dirty="0" err="1" smtClean="0">
                <a:sym typeface="Symbol"/>
              </a:rPr>
              <a:t>Serang</a:t>
            </a:r>
            <a:r>
              <a:rPr lang="en-AU" sz="1600" dirty="0" smtClean="0">
                <a:sym typeface="Symbol"/>
              </a:rPr>
              <a:t>’)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>
                <a:sym typeface="Symbol"/>
              </a:rPr>
              <a:t>	</a:t>
            </a:r>
            <a:r>
              <a:rPr lang="en-AU" sz="1600" dirty="0" smtClean="0">
                <a:sym typeface="Symbol"/>
              </a:rPr>
              <a:t>           </a:t>
            </a:r>
            <a:r>
              <a:rPr lang="en-AU" sz="1600" dirty="0" err="1" smtClean="0">
                <a:sym typeface="Symbol"/>
              </a:rPr>
              <a:t>writeln</a:t>
            </a:r>
            <a:r>
              <a:rPr lang="en-AU" sz="1600" dirty="0" smtClean="0">
                <a:sym typeface="Symbol"/>
              </a:rPr>
              <a:t>(‘</a:t>
            </a:r>
            <a:r>
              <a:rPr lang="en-AU" sz="1600" dirty="0" err="1" smtClean="0">
                <a:sym typeface="Symbol"/>
              </a:rPr>
              <a:t>Banten</a:t>
            </a:r>
            <a:r>
              <a:rPr lang="en-AU" sz="1600" dirty="0" smtClean="0">
                <a:sym typeface="Symbol"/>
              </a:rPr>
              <a:t>’);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>
                <a:sym typeface="Symbol"/>
              </a:rPr>
              <a:t> </a:t>
            </a:r>
            <a:r>
              <a:rPr lang="en-AU" sz="1600" dirty="0" smtClean="0">
                <a:sym typeface="Symbol"/>
              </a:rPr>
              <a:t>                     {</a:t>
            </a:r>
            <a:r>
              <a:rPr lang="en-AU" sz="1600" dirty="0" err="1" smtClean="0">
                <a:sym typeface="Symbol"/>
              </a:rPr>
              <a:t>endif</a:t>
            </a:r>
            <a:r>
              <a:rPr lang="en-AU" sz="1600" dirty="0" smtClean="0">
                <a:sym typeface="Symbol"/>
              </a:rPr>
              <a:t>}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 smtClean="0">
                <a:sym typeface="Symbol"/>
              </a:rPr>
              <a:t>                  {</a:t>
            </a:r>
            <a:r>
              <a:rPr lang="en-AU" sz="1600" dirty="0" err="1">
                <a:sym typeface="Symbol"/>
              </a:rPr>
              <a:t>endif</a:t>
            </a:r>
            <a:r>
              <a:rPr lang="en-AU" sz="1600" dirty="0" smtClean="0">
                <a:sym typeface="Symbol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>
                <a:sym typeface="Symbol"/>
              </a:rPr>
              <a:t> </a:t>
            </a:r>
            <a:r>
              <a:rPr lang="en-AU" sz="1600" dirty="0" smtClean="0">
                <a:sym typeface="Symbol"/>
              </a:rPr>
              <a:t>             {</a:t>
            </a:r>
            <a:r>
              <a:rPr lang="en-AU" sz="1600" dirty="0" err="1">
                <a:sym typeface="Symbol"/>
              </a:rPr>
              <a:t>endif</a:t>
            </a:r>
            <a:r>
              <a:rPr lang="en-AU" sz="1600" dirty="0" smtClean="0">
                <a:sym typeface="Symbol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>
                <a:sym typeface="Symbol"/>
              </a:rPr>
              <a:t> </a:t>
            </a:r>
            <a:r>
              <a:rPr lang="en-AU" sz="1600" dirty="0" smtClean="0">
                <a:sym typeface="Symbol"/>
              </a:rPr>
              <a:t>          {</a:t>
            </a:r>
            <a:r>
              <a:rPr lang="en-AU" sz="1600" dirty="0" err="1">
                <a:sym typeface="Symbol"/>
              </a:rPr>
              <a:t>endif</a:t>
            </a:r>
            <a:r>
              <a:rPr lang="en-AU" sz="1600" dirty="0" smtClean="0">
                <a:sym typeface="Symbol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>
                <a:sym typeface="Symbol"/>
              </a:rPr>
              <a:t> </a:t>
            </a:r>
            <a:r>
              <a:rPr lang="en-AU" sz="1600" dirty="0" smtClean="0">
                <a:sym typeface="Symbol"/>
              </a:rPr>
              <a:t>      {</a:t>
            </a:r>
            <a:r>
              <a:rPr lang="en-AU" sz="1600" dirty="0" err="1">
                <a:sym typeface="Symbol"/>
              </a:rPr>
              <a:t>endif</a:t>
            </a:r>
            <a:r>
              <a:rPr lang="en-AU" sz="1600" dirty="0">
                <a:sym typeface="Symbol"/>
              </a:rPr>
              <a:t>}</a:t>
            </a:r>
            <a:endParaRPr lang="en-AU" sz="1600" dirty="0" smtClean="0"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 smtClean="0"/>
              <a:t>    {</a:t>
            </a:r>
            <a:r>
              <a:rPr lang="en-AU" sz="1600" dirty="0" err="1" smtClean="0"/>
              <a:t>endif</a:t>
            </a:r>
            <a:r>
              <a:rPr lang="en-AU" sz="1600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 smtClean="0"/>
              <a:t>End. </a:t>
            </a:r>
            <a:r>
              <a:rPr lang="en-AU" sz="1800" dirty="0" smtClean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9312415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33400" y="0"/>
            <a:ext cx="8229600" cy="6781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8.  </a:t>
            </a:r>
            <a:r>
              <a:rPr lang="en-AU" sz="2000" dirty="0" err="1" smtClean="0"/>
              <a:t>Algoritma</a:t>
            </a:r>
            <a:r>
              <a:rPr lang="en-AU" sz="2000" dirty="0" smtClean="0"/>
              <a:t> </a:t>
            </a:r>
            <a:r>
              <a:rPr lang="en-AU" sz="2000" dirty="0" err="1" smtClean="0"/>
              <a:t>untuk</a:t>
            </a:r>
            <a:r>
              <a:rPr lang="en-AU" sz="2000" dirty="0" smtClean="0"/>
              <a:t> </a:t>
            </a:r>
            <a:r>
              <a:rPr lang="en-AU" sz="2000" dirty="0" err="1" smtClean="0"/>
              <a:t>menentukan</a:t>
            </a:r>
            <a:r>
              <a:rPr lang="en-AU" sz="2000" dirty="0" smtClean="0"/>
              <a:t> </a:t>
            </a:r>
            <a:r>
              <a:rPr lang="en-AU" sz="2000" dirty="0" err="1" smtClean="0"/>
              <a:t>jumlah</a:t>
            </a:r>
            <a:r>
              <a:rPr lang="en-AU" sz="2000" dirty="0" smtClean="0"/>
              <a:t> </a:t>
            </a:r>
            <a:r>
              <a:rPr lang="en-AU" sz="2000" dirty="0" err="1" smtClean="0"/>
              <a:t>hari</a:t>
            </a:r>
            <a:r>
              <a:rPr lang="en-AU" sz="2000" dirty="0" smtClean="0"/>
              <a:t> </a:t>
            </a:r>
            <a:r>
              <a:rPr lang="en-AU" sz="2000" dirty="0" err="1" smtClean="0"/>
              <a:t>dalam</a:t>
            </a:r>
            <a:r>
              <a:rPr lang="en-AU" sz="2000" dirty="0" smtClean="0"/>
              <a:t> </a:t>
            </a:r>
            <a:r>
              <a:rPr lang="en-AU" sz="2000" dirty="0" err="1" smtClean="0"/>
              <a:t>satu</a:t>
            </a:r>
            <a:r>
              <a:rPr lang="en-AU" sz="2000" dirty="0" smtClean="0"/>
              <a:t> </a:t>
            </a:r>
            <a:r>
              <a:rPr lang="en-AU" sz="2000" dirty="0" err="1" smtClean="0"/>
              <a:t>bulan</a:t>
            </a:r>
            <a:endParaRPr lang="en-A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err="1" smtClean="0"/>
              <a:t>Algoritma</a:t>
            </a:r>
            <a:r>
              <a:rPr lang="en-AU" sz="2000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en-A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err="1" smtClean="0"/>
              <a:t>Algoritma</a:t>
            </a:r>
            <a:r>
              <a:rPr lang="en-AU" sz="2000" dirty="0" smtClean="0"/>
              <a:t> JUMLAH_HARI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{</a:t>
            </a:r>
            <a:r>
              <a:rPr lang="en-AU" sz="2000" dirty="0" err="1" smtClean="0"/>
              <a:t>menentukan</a:t>
            </a:r>
            <a:r>
              <a:rPr lang="en-AU" sz="2000" dirty="0" smtClean="0"/>
              <a:t> </a:t>
            </a:r>
            <a:r>
              <a:rPr lang="en-AU" sz="2000" dirty="0" err="1" smtClean="0"/>
              <a:t>jumlah</a:t>
            </a:r>
            <a:r>
              <a:rPr lang="en-AU" sz="2000" dirty="0" smtClean="0"/>
              <a:t> </a:t>
            </a:r>
            <a:r>
              <a:rPr lang="en-AU" sz="2000" dirty="0" err="1" smtClean="0"/>
              <a:t>hari</a:t>
            </a:r>
            <a:r>
              <a:rPr lang="en-AU" sz="2000" dirty="0" smtClean="0"/>
              <a:t> </a:t>
            </a:r>
            <a:r>
              <a:rPr lang="en-AU" sz="2000" dirty="0" err="1" smtClean="0"/>
              <a:t>dalam</a:t>
            </a:r>
            <a:r>
              <a:rPr lang="en-AU" sz="2000" dirty="0" smtClean="0"/>
              <a:t> </a:t>
            </a:r>
            <a:r>
              <a:rPr lang="en-AU" sz="2000" dirty="0" err="1" smtClean="0"/>
              <a:t>satu</a:t>
            </a:r>
            <a:r>
              <a:rPr lang="en-AU" sz="2000" dirty="0" smtClean="0"/>
              <a:t> </a:t>
            </a:r>
            <a:r>
              <a:rPr lang="en-AU" sz="2000" dirty="0" err="1" smtClean="0"/>
              <a:t>bulan</a:t>
            </a:r>
            <a:r>
              <a:rPr lang="en-AU" sz="2000" dirty="0" smtClean="0"/>
              <a:t> }</a:t>
            </a:r>
          </a:p>
          <a:p>
            <a:pPr marL="0" indent="0">
              <a:spcBef>
                <a:spcPts val="0"/>
              </a:spcBef>
              <a:buNone/>
            </a:pPr>
            <a:endParaRPr lang="en-A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err="1" smtClean="0"/>
              <a:t>Deklarasi</a:t>
            </a:r>
            <a:endParaRPr lang="en-A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</a:t>
            </a:r>
            <a:r>
              <a:rPr lang="en-AU" sz="2000" dirty="0" err="1" smtClean="0"/>
              <a:t>AngkaBulan</a:t>
            </a:r>
            <a:r>
              <a:rPr lang="en-AU" sz="2000" dirty="0" smtClean="0"/>
              <a:t> : integer {1..12}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</a:t>
            </a:r>
            <a:r>
              <a:rPr lang="en-AU" sz="2000" dirty="0" err="1" smtClean="0"/>
              <a:t>Tahun</a:t>
            </a:r>
            <a:r>
              <a:rPr lang="en-AU" sz="2000" dirty="0" smtClean="0"/>
              <a:t>	       : integer {&gt;0}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</a:t>
            </a:r>
            <a:r>
              <a:rPr lang="en-AU" sz="2000" dirty="0" err="1" smtClean="0"/>
              <a:t>JumlahHari</a:t>
            </a:r>
            <a:r>
              <a:rPr lang="en-AU" sz="2000" dirty="0" smtClean="0"/>
              <a:t>  : integer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err="1" smtClean="0"/>
              <a:t>Deskripsi</a:t>
            </a:r>
            <a:r>
              <a:rPr lang="en-AU" sz="2000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   read(</a:t>
            </a:r>
            <a:r>
              <a:rPr lang="en-AU" sz="2000" dirty="0" err="1" smtClean="0"/>
              <a:t>AngkaBulan</a:t>
            </a:r>
            <a:r>
              <a:rPr lang="en-AU" sz="2000" dirty="0" smtClean="0"/>
              <a:t>, </a:t>
            </a:r>
            <a:r>
              <a:rPr lang="en-AU" sz="2000" dirty="0" err="1" smtClean="0"/>
              <a:t>Tahun</a:t>
            </a:r>
            <a:r>
              <a:rPr lang="en-AU" sz="20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 case(</a:t>
            </a:r>
            <a:r>
              <a:rPr lang="en-AU" sz="2000" dirty="0" err="1" smtClean="0"/>
              <a:t>AngkaBulan</a:t>
            </a:r>
            <a:r>
              <a:rPr lang="en-AU" sz="20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      </a:t>
            </a:r>
            <a:r>
              <a:rPr lang="en-AU" sz="2000" dirty="0" err="1" smtClean="0"/>
              <a:t>AngkaBulan</a:t>
            </a:r>
            <a:r>
              <a:rPr lang="en-AU" sz="2000" dirty="0" smtClean="0"/>
              <a:t>= [1, 3, 5, 7, 8, 10, 12] : </a:t>
            </a:r>
            <a:r>
              <a:rPr lang="en-AU" sz="2000" dirty="0" err="1" smtClean="0"/>
              <a:t>JumlahHari</a:t>
            </a:r>
            <a:r>
              <a:rPr lang="en-AU" sz="2000" dirty="0" smtClean="0"/>
              <a:t> </a:t>
            </a:r>
            <a:r>
              <a:rPr lang="en-AU" sz="2000" dirty="0" smtClean="0">
                <a:sym typeface="Symbol"/>
              </a:rPr>
              <a:t> 31</a:t>
            </a:r>
            <a:r>
              <a:rPr lang="en-AU" sz="2000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        </a:t>
            </a:r>
            <a:r>
              <a:rPr lang="en-AU" sz="2000" dirty="0" err="1" smtClean="0"/>
              <a:t>AngkaBulan</a:t>
            </a:r>
            <a:r>
              <a:rPr lang="en-AU" sz="2000" dirty="0" smtClean="0"/>
              <a:t>= [4, 6, 9, 11] 	   : </a:t>
            </a:r>
            <a:r>
              <a:rPr lang="en-AU" sz="2000" dirty="0" err="1" smtClean="0"/>
              <a:t>JumlahHari</a:t>
            </a:r>
            <a:r>
              <a:rPr lang="en-AU" sz="2000" dirty="0" smtClean="0"/>
              <a:t> </a:t>
            </a:r>
            <a:r>
              <a:rPr lang="en-AU" sz="2000" dirty="0">
                <a:sym typeface="Symbol"/>
              </a:rPr>
              <a:t> </a:t>
            </a:r>
            <a:r>
              <a:rPr lang="en-AU" sz="2000" dirty="0" smtClean="0">
                <a:sym typeface="Symbol"/>
              </a:rPr>
              <a:t>30</a:t>
            </a:r>
            <a:r>
              <a:rPr lang="en-AU" sz="2000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      </a:t>
            </a:r>
            <a:r>
              <a:rPr lang="en-AU" sz="2000" dirty="0" err="1" smtClean="0"/>
              <a:t>AngkaBulan</a:t>
            </a:r>
            <a:r>
              <a:rPr lang="en-AU" sz="2000" dirty="0" smtClean="0"/>
              <a:t>=  2 : case </a:t>
            </a:r>
            <a:r>
              <a:rPr lang="en-AU" sz="2000" dirty="0" err="1" smtClean="0"/>
              <a:t>Tahun</a:t>
            </a:r>
            <a:endParaRPr lang="en-A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	</a:t>
            </a:r>
            <a:r>
              <a:rPr lang="en-AU" sz="2000" dirty="0" smtClean="0"/>
              <a:t>		</a:t>
            </a:r>
            <a:r>
              <a:rPr lang="en-AU" sz="2000" dirty="0" err="1" smtClean="0"/>
              <a:t>Tahun</a:t>
            </a:r>
            <a:r>
              <a:rPr lang="en-AU" sz="2000" dirty="0" smtClean="0"/>
              <a:t> mod 4 = 0 : </a:t>
            </a:r>
            <a:r>
              <a:rPr lang="en-AU" sz="2000" dirty="0" err="1" smtClean="0"/>
              <a:t>JumlahHari</a:t>
            </a:r>
            <a:r>
              <a:rPr lang="en-AU" sz="2000" dirty="0" smtClean="0"/>
              <a:t> </a:t>
            </a:r>
            <a:r>
              <a:rPr lang="en-AU" sz="2000" dirty="0" smtClean="0">
                <a:sym typeface="Symbol"/>
              </a:rPr>
              <a:t>29</a:t>
            </a:r>
            <a:r>
              <a:rPr lang="en-AU" sz="2000" dirty="0">
                <a:sym typeface="Symbol"/>
              </a:rPr>
              <a:t>	</a:t>
            </a:r>
            <a:r>
              <a:rPr lang="en-AU" sz="2000" dirty="0"/>
              <a:t>		</a:t>
            </a:r>
            <a:r>
              <a:rPr lang="en-AU" sz="2000" dirty="0" smtClean="0"/>
              <a:t>	</a:t>
            </a:r>
            <a:r>
              <a:rPr lang="en-AU" sz="2000" dirty="0"/>
              <a:t>	</a:t>
            </a:r>
            <a:r>
              <a:rPr lang="en-AU" sz="2000" dirty="0" err="1"/>
              <a:t>Tahun</a:t>
            </a:r>
            <a:r>
              <a:rPr lang="en-AU" sz="2000" dirty="0"/>
              <a:t> mod 4 </a:t>
            </a:r>
            <a:r>
              <a:rPr lang="en-AU" sz="2000" dirty="0" smtClean="0">
                <a:sym typeface="Symbol"/>
              </a:rPr>
              <a:t></a:t>
            </a:r>
            <a:r>
              <a:rPr lang="en-AU" sz="2000" dirty="0" smtClean="0"/>
              <a:t> </a:t>
            </a:r>
            <a:r>
              <a:rPr lang="en-AU" sz="2000" dirty="0"/>
              <a:t>0 : </a:t>
            </a:r>
            <a:r>
              <a:rPr lang="en-AU" sz="2000" dirty="0" err="1"/>
              <a:t>JumlahHari</a:t>
            </a:r>
            <a:r>
              <a:rPr lang="en-AU" sz="2000" dirty="0"/>
              <a:t> </a:t>
            </a:r>
            <a:r>
              <a:rPr lang="en-AU" sz="2000" dirty="0">
                <a:sym typeface="Symbol"/>
              </a:rPr>
              <a:t></a:t>
            </a:r>
            <a:r>
              <a:rPr lang="en-AU" sz="2000" dirty="0" smtClean="0">
                <a:sym typeface="Symbol"/>
              </a:rPr>
              <a:t>28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>
                <a:sym typeface="Symbol"/>
              </a:rPr>
              <a:t>	</a:t>
            </a:r>
            <a:r>
              <a:rPr lang="en-AU" sz="2000" dirty="0" smtClean="0">
                <a:sym typeface="Symbol"/>
              </a:rPr>
              <a:t>	       </a:t>
            </a:r>
            <a:r>
              <a:rPr lang="en-AU" sz="2000" dirty="0" err="1" smtClean="0">
                <a:sym typeface="Symbol"/>
              </a:rPr>
              <a:t>endcase</a:t>
            </a:r>
            <a:endParaRPr lang="en-AU" sz="2000" dirty="0"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err="1" smtClean="0">
                <a:sym typeface="Symbol"/>
              </a:rPr>
              <a:t>Endcase</a:t>
            </a:r>
            <a:endParaRPr lang="en-AU" sz="2000" dirty="0" smtClean="0"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>
                <a:sym typeface="Symbol"/>
              </a:rPr>
              <a:t>Write(</a:t>
            </a:r>
            <a:r>
              <a:rPr lang="en-AU" sz="2000" dirty="0" err="1" smtClean="0">
                <a:sym typeface="Symbol"/>
              </a:rPr>
              <a:t>JumlahHari</a:t>
            </a:r>
            <a:r>
              <a:rPr lang="en-AU" sz="2000" dirty="0" smtClean="0">
                <a:sym typeface="Symbol"/>
              </a:rPr>
              <a:t>)</a:t>
            </a:r>
            <a:endParaRPr lang="en-AU" sz="20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5430874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2800" b="1" dirty="0" smtClean="0"/>
              <a:t>2. CASE OF</a:t>
            </a:r>
          </a:p>
          <a:p>
            <a:pPr marL="0" indent="0">
              <a:spcBef>
                <a:spcPts val="0"/>
              </a:spcBef>
              <a:buNone/>
            </a:pPr>
            <a:endParaRPr lang="en-A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Bentuk </a:t>
            </a:r>
            <a:r>
              <a:rPr lang="en-AU" sz="2400" dirty="0" err="1" smtClean="0"/>
              <a:t>Umum</a:t>
            </a:r>
            <a:r>
              <a:rPr lang="en-AU" sz="2400" dirty="0" smtClean="0"/>
              <a:t>:</a:t>
            </a:r>
          </a:p>
          <a:p>
            <a:pPr marL="0" indent="0">
              <a:buNone/>
            </a:pPr>
            <a:r>
              <a:rPr lang="en-US" sz="2400" dirty="0" smtClean="0"/>
              <a:t>CASE </a:t>
            </a:r>
            <a:r>
              <a:rPr lang="en-US" sz="2400" dirty="0" err="1"/>
              <a:t>ungkapan</a:t>
            </a:r>
            <a:r>
              <a:rPr lang="en-US" sz="2400" dirty="0"/>
              <a:t> OF </a:t>
            </a:r>
          </a:p>
          <a:p>
            <a:pPr marL="0" indent="0">
              <a:buNone/>
            </a:pPr>
            <a:r>
              <a:rPr lang="en-US" sz="2400" dirty="0" smtClean="0"/>
              <a:t>       </a:t>
            </a:r>
            <a:r>
              <a:rPr lang="en-US" sz="2400" dirty="0" err="1" smtClean="0"/>
              <a:t>Daftar</a:t>
            </a:r>
            <a:r>
              <a:rPr lang="en-US" sz="2400" dirty="0" smtClean="0"/>
              <a:t> </a:t>
            </a:r>
            <a:r>
              <a:rPr lang="en-US" sz="2400" dirty="0"/>
              <a:t>case label1 : statemen1 ; </a:t>
            </a:r>
          </a:p>
          <a:p>
            <a:pPr marL="0" indent="0">
              <a:buNone/>
            </a:pPr>
            <a:r>
              <a:rPr lang="en-US" sz="2400" dirty="0" smtClean="0"/>
              <a:t>       </a:t>
            </a:r>
            <a:r>
              <a:rPr lang="en-US" sz="2400" dirty="0" err="1" smtClean="0"/>
              <a:t>Daftar</a:t>
            </a:r>
            <a:r>
              <a:rPr lang="en-US" sz="2400" dirty="0" smtClean="0"/>
              <a:t> </a:t>
            </a:r>
            <a:r>
              <a:rPr lang="en-US" sz="2400" dirty="0"/>
              <a:t>case label2 : statemen2 ; </a:t>
            </a:r>
          </a:p>
          <a:p>
            <a:pPr marL="0" indent="0">
              <a:buNone/>
            </a:pPr>
            <a:r>
              <a:rPr lang="en-US" sz="2400" dirty="0" smtClean="0"/>
              <a:t>       </a:t>
            </a:r>
            <a:r>
              <a:rPr lang="en-US" sz="2400" dirty="0" err="1" smtClean="0"/>
              <a:t>Daftar</a:t>
            </a:r>
            <a:r>
              <a:rPr lang="en-US" sz="2400" dirty="0" smtClean="0"/>
              <a:t> </a:t>
            </a:r>
            <a:r>
              <a:rPr lang="en-US" sz="2400" dirty="0"/>
              <a:t>case label3 : statemen3 ; </a:t>
            </a:r>
          </a:p>
          <a:p>
            <a:pPr marL="0" indent="0">
              <a:buNone/>
            </a:pPr>
            <a:r>
              <a:rPr lang="en-US" sz="2400" dirty="0" smtClean="0"/>
              <a:t>       … 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 … 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 … </a:t>
            </a:r>
            <a:endParaRPr lang="en-US" sz="2400" dirty="0"/>
          </a:p>
          <a:p>
            <a:pPr marL="0" indent="0">
              <a:buNone/>
            </a:pPr>
            <a:r>
              <a:rPr lang="pt-BR" sz="2400" dirty="0" smtClean="0"/>
              <a:t>       Daftar </a:t>
            </a:r>
            <a:r>
              <a:rPr lang="pt-BR" sz="2400" dirty="0"/>
              <a:t>case label n : statemen n ; </a:t>
            </a:r>
          </a:p>
          <a:p>
            <a:pPr marL="0" indent="0">
              <a:buNone/>
            </a:pPr>
            <a:r>
              <a:rPr lang="en-US" sz="2400" dirty="0"/>
              <a:t>END </a:t>
            </a:r>
            <a:r>
              <a:rPr lang="en-US" sz="2400" dirty="0" smtClean="0"/>
              <a:t>;</a:t>
            </a:r>
            <a:endParaRPr lang="en-AU" sz="24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9948142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33400" y="0"/>
            <a:ext cx="8229600" cy="6781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Pascal: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 smtClean="0"/>
              <a:t>Program JUMLAH_HARI;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 smtClean="0"/>
              <a:t>{</a:t>
            </a:r>
            <a:r>
              <a:rPr lang="en-AU" sz="1800" dirty="0" err="1" smtClean="0"/>
              <a:t>menentukan</a:t>
            </a:r>
            <a:r>
              <a:rPr lang="en-AU" sz="1800" dirty="0" smtClean="0"/>
              <a:t> </a:t>
            </a:r>
            <a:r>
              <a:rPr lang="en-AU" sz="1800" dirty="0" err="1" smtClean="0"/>
              <a:t>jumlah</a:t>
            </a:r>
            <a:r>
              <a:rPr lang="en-AU" sz="1800" dirty="0" smtClean="0"/>
              <a:t> </a:t>
            </a:r>
            <a:r>
              <a:rPr lang="en-AU" sz="1800" dirty="0" err="1" smtClean="0"/>
              <a:t>hari</a:t>
            </a:r>
            <a:r>
              <a:rPr lang="en-AU" sz="1800" dirty="0" smtClean="0"/>
              <a:t> </a:t>
            </a:r>
            <a:r>
              <a:rPr lang="en-AU" sz="1800" dirty="0" err="1" smtClean="0"/>
              <a:t>dalam</a:t>
            </a:r>
            <a:r>
              <a:rPr lang="en-AU" sz="1800" dirty="0" smtClean="0"/>
              <a:t> </a:t>
            </a:r>
            <a:r>
              <a:rPr lang="en-AU" sz="1800" dirty="0" err="1" smtClean="0"/>
              <a:t>satu</a:t>
            </a:r>
            <a:r>
              <a:rPr lang="en-AU" sz="1800" dirty="0" smtClean="0"/>
              <a:t> </a:t>
            </a:r>
            <a:r>
              <a:rPr lang="en-AU" sz="1800" dirty="0" err="1" smtClean="0"/>
              <a:t>bulan</a:t>
            </a:r>
            <a:r>
              <a:rPr lang="en-AU" sz="1800" dirty="0" smtClean="0"/>
              <a:t>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 smtClean="0"/>
              <a:t>(*</a:t>
            </a:r>
            <a:r>
              <a:rPr lang="en-AU" sz="1800" dirty="0" err="1" smtClean="0"/>
              <a:t>Deklarasi</a:t>
            </a:r>
            <a:r>
              <a:rPr lang="en-AU" sz="1800" dirty="0" smtClean="0"/>
              <a:t>*)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 err="1" smtClean="0"/>
              <a:t>var</a:t>
            </a:r>
            <a:endParaRPr lang="en-AU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/>
              <a:t> </a:t>
            </a:r>
            <a:r>
              <a:rPr lang="en-AU" sz="1800" dirty="0" smtClean="0"/>
              <a:t> </a:t>
            </a:r>
            <a:r>
              <a:rPr lang="en-AU" sz="1800" dirty="0" err="1" smtClean="0"/>
              <a:t>AngkaBulan</a:t>
            </a:r>
            <a:r>
              <a:rPr lang="en-AU" sz="1800" dirty="0" smtClean="0"/>
              <a:t> : integer; {1..12}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/>
              <a:t> </a:t>
            </a:r>
            <a:r>
              <a:rPr lang="en-AU" sz="1800" dirty="0" smtClean="0"/>
              <a:t> </a:t>
            </a:r>
            <a:r>
              <a:rPr lang="en-AU" sz="1800" dirty="0" err="1" smtClean="0"/>
              <a:t>Tahun</a:t>
            </a:r>
            <a:r>
              <a:rPr lang="en-AU" sz="1800" dirty="0" smtClean="0"/>
              <a:t>	      : integer; {&gt;0}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/>
              <a:t> </a:t>
            </a:r>
            <a:r>
              <a:rPr lang="en-AU" sz="1800" dirty="0" smtClean="0"/>
              <a:t> </a:t>
            </a:r>
            <a:r>
              <a:rPr lang="en-AU" sz="1800" dirty="0" err="1" smtClean="0"/>
              <a:t>JumlahHari</a:t>
            </a:r>
            <a:r>
              <a:rPr lang="en-AU" sz="1800" dirty="0" smtClean="0"/>
              <a:t>  : integer;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 smtClean="0"/>
              <a:t>(*</a:t>
            </a:r>
            <a:r>
              <a:rPr lang="en-AU" sz="1800" dirty="0" err="1" smtClean="0"/>
              <a:t>Deskripsi</a:t>
            </a:r>
            <a:r>
              <a:rPr lang="en-AU" sz="1800" dirty="0" smtClean="0"/>
              <a:t>:*)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 smtClean="0"/>
              <a:t>begin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 smtClean="0"/>
              <a:t>   write(‘ </a:t>
            </a:r>
            <a:r>
              <a:rPr lang="en-AU" sz="1800" dirty="0" err="1" smtClean="0"/>
              <a:t>Bulan</a:t>
            </a:r>
            <a:r>
              <a:rPr lang="en-AU" sz="1800" dirty="0" smtClean="0"/>
              <a:t> (1-12)?’);    </a:t>
            </a:r>
            <a:r>
              <a:rPr lang="en-AU" sz="1800" dirty="0" err="1" smtClean="0"/>
              <a:t>readln</a:t>
            </a:r>
            <a:r>
              <a:rPr lang="en-AU" sz="1800" dirty="0" smtClean="0"/>
              <a:t>(</a:t>
            </a:r>
            <a:r>
              <a:rPr lang="en-AU" sz="1800" dirty="0" err="1" smtClean="0"/>
              <a:t>AngkaBulan</a:t>
            </a:r>
            <a:r>
              <a:rPr lang="en-AU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/>
              <a:t> </a:t>
            </a:r>
            <a:r>
              <a:rPr lang="en-AU" sz="1800" dirty="0" smtClean="0"/>
              <a:t>  write(‘</a:t>
            </a:r>
            <a:r>
              <a:rPr lang="en-AU" sz="1800" dirty="0" err="1" smtClean="0"/>
              <a:t>Tahun</a:t>
            </a:r>
            <a:r>
              <a:rPr lang="en-AU" sz="1800" dirty="0" smtClean="0"/>
              <a:t>?’);		</a:t>
            </a:r>
            <a:r>
              <a:rPr lang="en-AU" sz="1800" dirty="0" err="1" smtClean="0"/>
              <a:t>readln</a:t>
            </a:r>
            <a:r>
              <a:rPr lang="en-AU" sz="1800" dirty="0" smtClean="0"/>
              <a:t>(</a:t>
            </a:r>
            <a:r>
              <a:rPr lang="en-AU" sz="1800" dirty="0" err="1" smtClean="0"/>
              <a:t>Tahun</a:t>
            </a:r>
            <a:r>
              <a:rPr lang="en-AU" sz="1800" dirty="0" smtClean="0"/>
              <a:t>);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/>
              <a:t> </a:t>
            </a:r>
            <a:r>
              <a:rPr lang="en-AU" sz="1800" dirty="0" smtClean="0"/>
              <a:t>  case </a:t>
            </a:r>
            <a:r>
              <a:rPr lang="en-AU" sz="1800" dirty="0" err="1" smtClean="0"/>
              <a:t>AngkaBulan</a:t>
            </a:r>
            <a:r>
              <a:rPr lang="en-AU" sz="1800" dirty="0" smtClean="0"/>
              <a:t> of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/>
              <a:t> </a:t>
            </a:r>
            <a:r>
              <a:rPr lang="en-AU" sz="1800" dirty="0" smtClean="0"/>
              <a:t>       1, 3, 5, 7, 8, 10, 12 : </a:t>
            </a:r>
            <a:r>
              <a:rPr lang="en-AU" sz="1800" dirty="0" err="1" smtClean="0"/>
              <a:t>JumlahHari</a:t>
            </a:r>
            <a:r>
              <a:rPr lang="en-AU" sz="1800" dirty="0" smtClean="0"/>
              <a:t> :=</a:t>
            </a:r>
            <a:r>
              <a:rPr lang="en-AU" sz="1800" dirty="0" smtClean="0">
                <a:sym typeface="Symbol"/>
              </a:rPr>
              <a:t> 31;</a:t>
            </a:r>
            <a:r>
              <a:rPr lang="en-AU" sz="1800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 smtClean="0"/>
              <a:t>        4, 6, 9, 11  	   : </a:t>
            </a:r>
            <a:r>
              <a:rPr lang="en-AU" sz="1800" dirty="0" err="1" smtClean="0"/>
              <a:t>JumlahHari</a:t>
            </a:r>
            <a:r>
              <a:rPr lang="en-AU" sz="1800" dirty="0" smtClean="0"/>
              <a:t> :=</a:t>
            </a:r>
            <a:r>
              <a:rPr lang="en-AU" sz="1800" dirty="0" smtClean="0">
                <a:sym typeface="Symbol"/>
              </a:rPr>
              <a:t> 30;</a:t>
            </a:r>
            <a:r>
              <a:rPr lang="en-AU" sz="1800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/>
              <a:t> </a:t>
            </a:r>
            <a:r>
              <a:rPr lang="en-AU" sz="1800" dirty="0" smtClean="0"/>
              <a:t>       2 		   :  if </a:t>
            </a:r>
            <a:r>
              <a:rPr lang="en-AU" sz="1800" dirty="0" err="1" smtClean="0"/>
              <a:t>Tahun</a:t>
            </a:r>
            <a:r>
              <a:rPr lang="en-AU" sz="1800" dirty="0" smtClean="0"/>
              <a:t> mod 4 = 0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/>
              <a:t>	</a:t>
            </a:r>
            <a:r>
              <a:rPr lang="en-AU" sz="1800" dirty="0" smtClean="0"/>
              <a:t>	         </a:t>
            </a:r>
            <a:r>
              <a:rPr lang="en-AU" sz="1800" dirty="0" err="1" smtClean="0"/>
              <a:t>JumlahHari</a:t>
            </a:r>
            <a:r>
              <a:rPr lang="en-AU" sz="1800" dirty="0" smtClean="0"/>
              <a:t> :=</a:t>
            </a:r>
            <a:r>
              <a:rPr lang="en-AU" sz="1800" dirty="0" smtClean="0">
                <a:sym typeface="Symbol"/>
              </a:rPr>
              <a:t>29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>
                <a:sym typeface="Symbol"/>
              </a:rPr>
              <a:t>	</a:t>
            </a:r>
            <a:r>
              <a:rPr lang="en-AU" sz="1800" dirty="0" smtClean="0">
                <a:sym typeface="Symbol"/>
              </a:rPr>
              <a:t>	     else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 smtClean="0"/>
              <a:t>                                      </a:t>
            </a:r>
            <a:r>
              <a:rPr lang="en-AU" sz="1800" dirty="0" err="1"/>
              <a:t>JumlahHari</a:t>
            </a:r>
            <a:r>
              <a:rPr lang="en-AU" sz="1800" dirty="0"/>
              <a:t> </a:t>
            </a:r>
            <a:r>
              <a:rPr lang="en-AU" sz="1800" dirty="0" smtClean="0"/>
              <a:t>:=</a:t>
            </a:r>
            <a:r>
              <a:rPr lang="en-AU" sz="1800" dirty="0" smtClean="0">
                <a:sym typeface="Symbol"/>
              </a:rPr>
              <a:t>28;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>
                <a:sym typeface="Symbol"/>
              </a:rPr>
              <a:t>	</a:t>
            </a:r>
            <a:r>
              <a:rPr lang="en-AU" sz="1800" dirty="0" smtClean="0">
                <a:sym typeface="Symbol"/>
              </a:rPr>
              <a:t>	     {</a:t>
            </a:r>
            <a:r>
              <a:rPr lang="en-AU" sz="1800" dirty="0" err="1" smtClean="0">
                <a:sym typeface="Symbol"/>
              </a:rPr>
              <a:t>endif</a:t>
            </a:r>
            <a:r>
              <a:rPr lang="en-AU" sz="1800" dirty="0" smtClean="0">
                <a:sym typeface="Symbol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 smtClean="0">
                <a:sym typeface="Symbol"/>
              </a:rPr>
              <a:t>   end;{case}</a:t>
            </a:r>
            <a:endParaRPr lang="en-AU" sz="1800" dirty="0"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 smtClean="0">
                <a:sym typeface="Symbol"/>
              </a:rPr>
              <a:t>   </a:t>
            </a:r>
            <a:r>
              <a:rPr lang="en-AU" sz="1800" dirty="0" err="1" smtClean="0">
                <a:sym typeface="Symbol"/>
              </a:rPr>
              <a:t>Writeln</a:t>
            </a:r>
            <a:r>
              <a:rPr lang="en-AU" sz="1800" dirty="0" smtClean="0">
                <a:sym typeface="Symbol"/>
              </a:rPr>
              <a:t>(‘</a:t>
            </a:r>
            <a:r>
              <a:rPr lang="en-AU" sz="1800" dirty="0" err="1" smtClean="0">
                <a:sym typeface="Symbol"/>
              </a:rPr>
              <a:t>Jumlah</a:t>
            </a:r>
            <a:r>
              <a:rPr lang="en-AU" sz="1800" dirty="0" smtClean="0">
                <a:sym typeface="Symbol"/>
              </a:rPr>
              <a:t> </a:t>
            </a:r>
            <a:r>
              <a:rPr lang="en-AU" sz="1800" dirty="0" err="1" smtClean="0">
                <a:sym typeface="Symbol"/>
              </a:rPr>
              <a:t>Hari</a:t>
            </a:r>
            <a:r>
              <a:rPr lang="en-AU" sz="1800" dirty="0" smtClean="0">
                <a:sym typeface="Symbol"/>
              </a:rPr>
              <a:t> </a:t>
            </a:r>
            <a:r>
              <a:rPr lang="en-AU" sz="1800" dirty="0" err="1" smtClean="0">
                <a:sym typeface="Symbol"/>
              </a:rPr>
              <a:t>dalam</a:t>
            </a:r>
            <a:r>
              <a:rPr lang="en-AU" sz="1800" dirty="0" smtClean="0">
                <a:sym typeface="Symbol"/>
              </a:rPr>
              <a:t> </a:t>
            </a:r>
            <a:r>
              <a:rPr lang="en-AU" sz="1800" dirty="0" err="1" smtClean="0">
                <a:sym typeface="Symbol"/>
              </a:rPr>
              <a:t>Bulan</a:t>
            </a:r>
            <a:r>
              <a:rPr lang="en-AU" sz="1800" dirty="0" smtClean="0">
                <a:sym typeface="Symbol"/>
              </a:rPr>
              <a:t> ‘, </a:t>
            </a:r>
            <a:r>
              <a:rPr lang="en-AU" sz="1800" dirty="0" err="1" smtClean="0">
                <a:sym typeface="Symbol"/>
              </a:rPr>
              <a:t>AngkaBUlan</a:t>
            </a:r>
            <a:r>
              <a:rPr lang="en-AU" sz="1800" dirty="0" smtClean="0">
                <a:sym typeface="Symbol"/>
              </a:rPr>
              <a:t>,’ </a:t>
            </a:r>
            <a:r>
              <a:rPr lang="en-AU" sz="1800" dirty="0" err="1" smtClean="0">
                <a:sym typeface="Symbol"/>
              </a:rPr>
              <a:t>adalah</a:t>
            </a:r>
            <a:r>
              <a:rPr lang="en-AU" sz="1800" dirty="0" smtClean="0">
                <a:sym typeface="Symbol"/>
              </a:rPr>
              <a:t> ‘,</a:t>
            </a:r>
            <a:r>
              <a:rPr lang="en-AU" sz="1800" dirty="0" err="1" smtClean="0">
                <a:sym typeface="Symbol"/>
              </a:rPr>
              <a:t>JumlahHari</a:t>
            </a:r>
            <a:r>
              <a:rPr lang="en-AU" sz="1800" dirty="0" smtClean="0">
                <a:sym typeface="Symbol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 smtClean="0">
                <a:sym typeface="Symbol"/>
              </a:rPr>
              <a:t>End.</a:t>
            </a:r>
            <a:endParaRPr lang="en-AU" sz="18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0045649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81000" y="0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 err="1" smtClean="0"/>
              <a:t>Percabangan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Tidak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Bersyarat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Goto</a:t>
            </a:r>
            <a:r>
              <a:rPr lang="en-US" altLang="en-US" dirty="0" smtClean="0"/>
              <a:t>) (1)</a:t>
            </a:r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295400"/>
            <a:ext cx="8229600" cy="5943600"/>
          </a:xfrm>
        </p:spPr>
        <p:txBody>
          <a:bodyPr>
            <a:noAutofit/>
          </a:bodyPr>
          <a:lstStyle/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umumnya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membicarakan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melaksanakan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demi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beruntun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berurutan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dilaksanakan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kali</a:t>
            </a:r>
            <a:endParaRPr lang="en-US" dirty="0"/>
          </a:p>
          <a:p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sebenarnya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memerintahkan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melaksanakan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melompat</a:t>
            </a:r>
            <a:r>
              <a:rPr lang="en-US" dirty="0" smtClean="0"/>
              <a:t>/</a:t>
            </a:r>
            <a:r>
              <a:rPr lang="en-US" dirty="0" err="1" smtClean="0"/>
              <a:t>meloncat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melaksanakan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kali. 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memanfaatkan</a:t>
            </a:r>
            <a:r>
              <a:rPr lang="en-US" dirty="0" smtClean="0"/>
              <a:t> </a:t>
            </a:r>
            <a:r>
              <a:rPr lang="en-US" dirty="0" err="1" smtClean="0"/>
              <a:t>statemen</a:t>
            </a:r>
            <a:r>
              <a:rPr lang="en-US" dirty="0" smtClean="0"/>
              <a:t> </a:t>
            </a:r>
            <a:r>
              <a:rPr lang="en-US" dirty="0" err="1" smtClean="0"/>
              <a:t>alih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r>
              <a:rPr lang="en-US" dirty="0" smtClean="0"/>
              <a:t> GOTO.</a:t>
            </a:r>
            <a:endParaRPr lang="en-US" sz="7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0624163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81000" y="0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 err="1" smtClean="0"/>
              <a:t>Percabangan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Tidak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Bersyarat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Goto</a:t>
            </a:r>
            <a:r>
              <a:rPr lang="en-US" altLang="en-US" dirty="0" smtClean="0"/>
              <a:t>) (2)</a:t>
            </a:r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295400"/>
            <a:ext cx="8229600" cy="5943600"/>
          </a:xfrm>
        </p:spPr>
        <p:txBody>
          <a:bodyPr>
            <a:noAutofit/>
          </a:bodyPr>
          <a:lstStyle/>
          <a:p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mengarahkan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</a:t>
            </a:r>
            <a:r>
              <a:rPr lang="en-US" dirty="0"/>
              <a:t>program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yang </a:t>
            </a:r>
            <a:r>
              <a:rPr lang="en-US" dirty="0" err="1"/>
              <a:t>diawali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label.</a:t>
            </a:r>
          </a:p>
          <a:p>
            <a:r>
              <a:rPr lang="en-US" dirty="0"/>
              <a:t>Label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 smtClean="0"/>
              <a:t>pengenal</a:t>
            </a:r>
            <a:r>
              <a:rPr lang="en-US" dirty="0" smtClean="0"/>
              <a:t> (</a:t>
            </a:r>
            <a:r>
              <a:rPr lang="en-US" i="1" dirty="0"/>
              <a:t>identifier</a:t>
            </a:r>
            <a:r>
              <a:rPr lang="en-US" dirty="0"/>
              <a:t>) yang </a:t>
            </a:r>
            <a:r>
              <a:rPr lang="en-US" dirty="0" err="1"/>
              <a:t>diikuti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/>
              <a:t>dua</a:t>
            </a:r>
            <a:r>
              <a:rPr lang="en-US" dirty="0"/>
              <a:t> ( : </a:t>
            </a:r>
            <a:r>
              <a:rPr lang="en-US" dirty="0" smtClean="0"/>
              <a:t>).</a:t>
            </a:r>
          </a:p>
          <a:p>
            <a:r>
              <a:rPr lang="en-US" dirty="0" smtClean="0"/>
              <a:t>Bentuk </a:t>
            </a:r>
            <a:r>
              <a:rPr lang="en-US" dirty="0" err="1" smtClean="0"/>
              <a:t>pemakaian</a:t>
            </a:r>
            <a:r>
              <a:rPr lang="en-US" dirty="0" smtClean="0"/>
              <a:t> </a:t>
            </a:r>
            <a:r>
              <a:rPr lang="en-US" dirty="0" err="1" smtClean="0"/>
              <a:t>goto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7200" dirty="0" smtClean="0"/>
              <a:t> </a:t>
            </a:r>
            <a:r>
              <a:rPr lang="en-US" sz="7200" dirty="0" err="1" smtClean="0"/>
              <a:t>goto</a:t>
            </a:r>
            <a:r>
              <a:rPr lang="en-US" sz="7200" dirty="0" smtClean="0"/>
              <a:t> </a:t>
            </a:r>
            <a:r>
              <a:rPr lang="en-US" sz="7200" dirty="0"/>
              <a:t>label</a:t>
            </a:r>
            <a:r>
              <a:rPr lang="en-US" sz="7200" dirty="0" smtClean="0"/>
              <a:t>;</a:t>
            </a:r>
            <a:endParaRPr lang="en-US" sz="7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1217251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81000" y="0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 err="1" smtClean="0"/>
              <a:t>Percabangan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Tidak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Bersyarat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Goto</a:t>
            </a:r>
            <a:r>
              <a:rPr lang="en-US" altLang="en-US" dirty="0" smtClean="0"/>
              <a:t>) (3)</a:t>
            </a:r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295400"/>
            <a:ext cx="8229600" cy="5943600"/>
          </a:xfrm>
        </p:spPr>
        <p:txBody>
          <a:bodyPr>
            <a:noAutofit/>
          </a:bodyPr>
          <a:lstStyle/>
          <a:p>
            <a:r>
              <a:rPr lang="en-AU" sz="2800" dirty="0"/>
              <a:t>Label </a:t>
            </a:r>
            <a:r>
              <a:rPr lang="en-AU" sz="2800" dirty="0" err="1"/>
              <a:t>adalah</a:t>
            </a:r>
            <a:r>
              <a:rPr lang="en-AU" sz="2800" dirty="0"/>
              <a:t> </a:t>
            </a:r>
            <a:r>
              <a:rPr lang="en-AU" sz="2800" dirty="0" err="1"/>
              <a:t>bilangan</a:t>
            </a:r>
            <a:r>
              <a:rPr lang="en-AU" sz="2800" dirty="0"/>
              <a:t> </a:t>
            </a:r>
            <a:r>
              <a:rPr lang="en-AU" sz="2800" dirty="0" err="1"/>
              <a:t>bulat</a:t>
            </a:r>
            <a:r>
              <a:rPr lang="en-AU" sz="2800" dirty="0"/>
              <a:t> </a:t>
            </a:r>
            <a:r>
              <a:rPr lang="en-AU" sz="2800" dirty="0" err="1"/>
              <a:t>positif</a:t>
            </a:r>
            <a:r>
              <a:rPr lang="en-AU" sz="2800" dirty="0"/>
              <a:t> </a:t>
            </a:r>
            <a:r>
              <a:rPr lang="en-AU" sz="2800" dirty="0" err="1"/>
              <a:t>hingga</a:t>
            </a:r>
            <a:r>
              <a:rPr lang="en-AU" sz="2800" dirty="0"/>
              <a:t> </a:t>
            </a:r>
            <a:r>
              <a:rPr lang="en-AU" sz="2800" dirty="0" err="1"/>
              <a:t>empat</a:t>
            </a:r>
            <a:r>
              <a:rPr lang="en-AU" sz="2800" dirty="0"/>
              <a:t> digit </a:t>
            </a:r>
            <a:r>
              <a:rPr lang="en-AU" sz="2800" dirty="0" err="1"/>
              <a:t>sebelum</a:t>
            </a:r>
            <a:r>
              <a:rPr lang="en-AU" sz="2800" dirty="0"/>
              <a:t> </a:t>
            </a:r>
            <a:r>
              <a:rPr lang="en-AU" sz="2800" dirty="0" err="1" smtClean="0"/>
              <a:t>statemen</a:t>
            </a:r>
            <a:r>
              <a:rPr lang="en-AU" sz="2800" dirty="0" smtClean="0"/>
              <a:t> </a:t>
            </a:r>
            <a:r>
              <a:rPr lang="en-AU" sz="2800" dirty="0"/>
              <a:t>yang </a:t>
            </a:r>
            <a:r>
              <a:rPr lang="en-AU" sz="2800" dirty="0" err="1"/>
              <a:t>diperlukan</a:t>
            </a:r>
            <a:r>
              <a:rPr lang="en-AU" sz="2800" dirty="0"/>
              <a:t> (</a:t>
            </a:r>
            <a:r>
              <a:rPr lang="en-AU" sz="2800" dirty="0" err="1" smtClean="0"/>
              <a:t>dalam</a:t>
            </a:r>
            <a:r>
              <a:rPr lang="en-AU" sz="2800" dirty="0" smtClean="0"/>
              <a:t> Turbo </a:t>
            </a:r>
            <a:r>
              <a:rPr lang="en-AU" sz="2800" dirty="0"/>
              <a:t>Pascal label </a:t>
            </a:r>
            <a:r>
              <a:rPr lang="en-AU" sz="2800" dirty="0" err="1"/>
              <a:t>dapat</a:t>
            </a:r>
            <a:r>
              <a:rPr lang="en-AU" sz="2800" dirty="0"/>
              <a:t> </a:t>
            </a:r>
            <a:r>
              <a:rPr lang="en-AU" sz="2800" dirty="0" err="1"/>
              <a:t>berupa</a:t>
            </a:r>
            <a:r>
              <a:rPr lang="en-AU" sz="2800" dirty="0"/>
              <a:t> identifier yang valid </a:t>
            </a:r>
            <a:r>
              <a:rPr lang="en-AU" sz="2800" dirty="0" err="1"/>
              <a:t>dan</a:t>
            </a:r>
            <a:r>
              <a:rPr lang="en-AU" sz="2800" dirty="0"/>
              <a:t> </a:t>
            </a:r>
            <a:r>
              <a:rPr lang="en-AU" sz="2800" dirty="0" err="1"/>
              <a:t>dapat</a:t>
            </a:r>
            <a:r>
              <a:rPr lang="en-AU" sz="2800" dirty="0"/>
              <a:t> </a:t>
            </a:r>
            <a:r>
              <a:rPr lang="en-AU" sz="2800" dirty="0" err="1"/>
              <a:t>dimulai</a:t>
            </a:r>
            <a:r>
              <a:rPr lang="en-AU" sz="2800" dirty="0"/>
              <a:t> </a:t>
            </a:r>
            <a:r>
              <a:rPr lang="en-AU" sz="2800" dirty="0" err="1"/>
              <a:t>dengan</a:t>
            </a:r>
            <a:r>
              <a:rPr lang="en-AU" sz="2800" dirty="0"/>
              <a:t> </a:t>
            </a:r>
            <a:r>
              <a:rPr lang="en-AU" sz="2800" dirty="0" smtClean="0"/>
              <a:t>digit/</a:t>
            </a:r>
            <a:r>
              <a:rPr lang="en-AU" sz="2800" dirty="0" err="1" smtClean="0"/>
              <a:t>angka</a:t>
            </a:r>
            <a:r>
              <a:rPr lang="en-AU" sz="2800" dirty="0" smtClean="0"/>
              <a:t>).</a:t>
            </a:r>
            <a:endParaRPr lang="en-US" sz="2800" dirty="0"/>
          </a:p>
          <a:p>
            <a:pPr marL="0" indent="0">
              <a:buNone/>
            </a:pPr>
            <a:r>
              <a:rPr lang="en-AU" sz="2800" dirty="0" smtClean="0"/>
              <a:t>	GOTO </a:t>
            </a:r>
            <a:r>
              <a:rPr lang="en-AU" sz="2800" dirty="0"/>
              <a:t>1000;</a:t>
            </a:r>
            <a:endParaRPr lang="en-US" sz="2800" dirty="0"/>
          </a:p>
          <a:p>
            <a:pPr marL="0" indent="0">
              <a:buNone/>
            </a:pPr>
            <a:r>
              <a:rPr lang="en-AU" sz="2800" dirty="0" smtClean="0"/>
              <a:t>	...</a:t>
            </a:r>
            <a:endParaRPr lang="en-US" sz="2800" dirty="0"/>
          </a:p>
          <a:p>
            <a:pPr marL="0" indent="0">
              <a:buNone/>
            </a:pPr>
            <a:r>
              <a:rPr lang="en-AU" sz="2800" dirty="0" smtClean="0"/>
              <a:t>   1000</a:t>
            </a:r>
            <a:r>
              <a:rPr lang="en-AU" sz="2800" dirty="0"/>
              <a:t>:</a:t>
            </a:r>
            <a:endParaRPr lang="en-US" sz="2800" dirty="0"/>
          </a:p>
          <a:p>
            <a:pPr marL="0" indent="0">
              <a:buNone/>
            </a:pPr>
            <a:r>
              <a:rPr lang="en-AU" sz="2800" dirty="0" smtClean="0"/>
              <a:t>	</a:t>
            </a:r>
            <a:r>
              <a:rPr lang="en-AU" sz="2800" dirty="0" err="1" smtClean="0"/>
              <a:t>Writeln</a:t>
            </a:r>
            <a:r>
              <a:rPr lang="en-AU" sz="2800" dirty="0" smtClean="0"/>
              <a:t> </a:t>
            </a:r>
            <a:r>
              <a:rPr lang="en-AU" sz="2800" dirty="0"/>
              <a:t>('</a:t>
            </a:r>
            <a:r>
              <a:rPr lang="en-AU" sz="2800" dirty="0" err="1"/>
              <a:t>Saya</a:t>
            </a:r>
            <a:r>
              <a:rPr lang="en-AU" sz="2800" dirty="0"/>
              <a:t> </a:t>
            </a:r>
            <a:r>
              <a:rPr lang="en-AU" sz="2800" dirty="0" err="1"/>
              <a:t>pernyataan</a:t>
            </a:r>
            <a:r>
              <a:rPr lang="en-AU" sz="2800" dirty="0"/>
              <a:t> </a:t>
            </a:r>
            <a:r>
              <a:rPr lang="en-AU" sz="2800" dirty="0" err="1"/>
              <a:t>berlabel</a:t>
            </a:r>
            <a:r>
              <a:rPr lang="en-AU" sz="2800" dirty="0"/>
              <a:t>.');</a:t>
            </a:r>
            <a:endParaRPr lang="en-US" sz="2800" dirty="0"/>
          </a:p>
          <a:p>
            <a:pPr marL="0" indent="0">
              <a:buNone/>
            </a:pPr>
            <a:r>
              <a:rPr lang="en-AU" sz="2800" dirty="0" smtClean="0"/>
              <a:t>	...</a:t>
            </a:r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7945941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81000" y="0"/>
            <a:ext cx="8763000" cy="1143000"/>
          </a:xfrm>
        </p:spPr>
        <p:txBody>
          <a:bodyPr>
            <a:normAutofit/>
          </a:bodyPr>
          <a:lstStyle/>
          <a:p>
            <a:r>
              <a:rPr lang="en-US" altLang="en-US" dirty="0" err="1" smtClean="0"/>
              <a:t>Contoh</a:t>
            </a:r>
            <a:r>
              <a:rPr lang="en-US" altLang="en-US" dirty="0" smtClean="0"/>
              <a:t> 1:</a:t>
            </a:r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2600" dirty="0"/>
              <a:t>PROGRAM </a:t>
            </a:r>
            <a:r>
              <a:rPr lang="en-AU" sz="2600" dirty="0" err="1"/>
              <a:t>GoToDemo</a:t>
            </a:r>
            <a:r>
              <a:rPr lang="en-AU" sz="2600" dirty="0"/>
              <a:t> (INPUT, OUTPUT);</a:t>
            </a:r>
            <a:endParaRPr lang="en-US" sz="26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600" dirty="0"/>
              <a:t>LABEL</a:t>
            </a:r>
            <a:endParaRPr lang="en-US" sz="26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600" dirty="0" smtClean="0"/>
              <a:t>   1000</a:t>
            </a:r>
            <a:r>
              <a:rPr lang="en-AU" sz="2600" dirty="0"/>
              <a:t>;</a:t>
            </a:r>
            <a:endParaRPr lang="en-US" sz="26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600" dirty="0"/>
              <a:t>VAR</a:t>
            </a:r>
            <a:endParaRPr lang="en-US" sz="26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600" dirty="0" smtClean="0"/>
              <a:t>    </a:t>
            </a:r>
            <a:r>
              <a:rPr lang="en-AU" sz="2600" dirty="0" err="1" smtClean="0"/>
              <a:t>InputChar</a:t>
            </a:r>
            <a:r>
              <a:rPr lang="en-AU" sz="2600" dirty="0"/>
              <a:t>: CHAR;</a:t>
            </a:r>
            <a:endParaRPr lang="en-US" sz="26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600" dirty="0"/>
              <a:t>BEGIN</a:t>
            </a:r>
            <a:endParaRPr lang="en-US" sz="26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600" dirty="0" smtClean="0"/>
              <a:t>    write(</a:t>
            </a:r>
            <a:r>
              <a:rPr lang="en-AU" sz="2600" dirty="0"/>
              <a:t>'</a:t>
            </a:r>
            <a:r>
              <a:rPr lang="en-AU" sz="2600" dirty="0" err="1"/>
              <a:t>Masukkan</a:t>
            </a:r>
            <a:r>
              <a:rPr lang="en-AU" sz="2600" dirty="0"/>
              <a:t> </a:t>
            </a:r>
            <a:r>
              <a:rPr lang="en-AU" sz="2600" dirty="0" err="1"/>
              <a:t>huruf</a:t>
            </a:r>
            <a:r>
              <a:rPr lang="en-AU" sz="2600" dirty="0"/>
              <a:t> (</a:t>
            </a:r>
            <a:r>
              <a:rPr lang="en-AU" sz="2600" dirty="0" err="1"/>
              <a:t>atau</a:t>
            </a:r>
            <a:r>
              <a:rPr lang="en-AU" sz="2600" dirty="0"/>
              <a:t> 0 </a:t>
            </a:r>
            <a:r>
              <a:rPr lang="en-AU" sz="2600" dirty="0" err="1"/>
              <a:t>untuk</a:t>
            </a:r>
            <a:r>
              <a:rPr lang="en-AU" sz="2600" dirty="0"/>
              <a:t> </a:t>
            </a:r>
            <a:r>
              <a:rPr lang="en-AU" sz="2600" dirty="0" err="1"/>
              <a:t>berhenti</a:t>
            </a:r>
            <a:r>
              <a:rPr lang="en-AU" sz="2600" dirty="0"/>
              <a:t>):');</a:t>
            </a:r>
            <a:endParaRPr lang="en-US" sz="26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600" dirty="0" smtClean="0"/>
              <a:t>    </a:t>
            </a:r>
            <a:r>
              <a:rPr lang="en-AU" sz="2600" dirty="0" err="1" smtClean="0"/>
              <a:t>Readln</a:t>
            </a:r>
            <a:r>
              <a:rPr lang="en-AU" sz="2600" dirty="0" smtClean="0"/>
              <a:t> </a:t>
            </a:r>
            <a:r>
              <a:rPr lang="en-AU" sz="2600" dirty="0"/>
              <a:t>(</a:t>
            </a:r>
            <a:r>
              <a:rPr lang="en-AU" sz="2600" dirty="0" err="1"/>
              <a:t>InputChar</a:t>
            </a:r>
            <a:r>
              <a:rPr lang="en-AU" sz="2600" dirty="0"/>
              <a:t>);</a:t>
            </a:r>
            <a:endParaRPr lang="en-US" sz="26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600" dirty="0" smtClean="0"/>
              <a:t>    If </a:t>
            </a:r>
            <a:r>
              <a:rPr lang="en-AU" sz="2600" dirty="0" err="1" smtClean="0"/>
              <a:t>InputChar</a:t>
            </a:r>
            <a:r>
              <a:rPr lang="en-AU" sz="2600" dirty="0" smtClean="0"/>
              <a:t> </a:t>
            </a:r>
            <a:r>
              <a:rPr lang="en-AU" sz="2600" dirty="0"/>
              <a:t>= '0' THEN</a:t>
            </a:r>
            <a:endParaRPr lang="en-US" sz="26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600" dirty="0" smtClean="0"/>
              <a:t>       GOTO </a:t>
            </a:r>
            <a:r>
              <a:rPr lang="en-AU" sz="2600" dirty="0"/>
              <a:t>1000;</a:t>
            </a:r>
            <a:endParaRPr lang="en-US" sz="26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600" dirty="0" smtClean="0"/>
              <a:t>       {other statement may go here </a:t>
            </a:r>
            <a:r>
              <a:rPr lang="en-AU" sz="2600" dirty="0"/>
              <a:t>...}</a:t>
            </a:r>
            <a:endParaRPr lang="en-US" sz="26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600" dirty="0" smtClean="0"/>
              <a:t>    1000</a:t>
            </a:r>
            <a:r>
              <a:rPr lang="en-AU" sz="2600" dirty="0"/>
              <a:t>:</a:t>
            </a:r>
            <a:endParaRPr lang="en-US" sz="26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600" dirty="0" smtClean="0"/>
              <a:t>    END</a:t>
            </a:r>
            <a:r>
              <a:rPr lang="en-AU" sz="2600" dirty="0"/>
              <a:t>.</a:t>
            </a:r>
            <a:endParaRPr lang="en-US" sz="2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9529852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81000" y="0"/>
            <a:ext cx="8763000" cy="1143000"/>
          </a:xfrm>
        </p:spPr>
        <p:txBody>
          <a:bodyPr>
            <a:normAutofit/>
          </a:bodyPr>
          <a:lstStyle/>
          <a:p>
            <a:r>
              <a:rPr lang="en-US" altLang="en-US" dirty="0" err="1" smtClean="0"/>
              <a:t>Contoh</a:t>
            </a:r>
            <a:r>
              <a:rPr lang="en-US" altLang="en-US" dirty="0" smtClean="0"/>
              <a:t> 2 (1) :</a:t>
            </a:r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228600" y="1066800"/>
            <a:ext cx="8686800" cy="5410200"/>
          </a:xfrm>
        </p:spPr>
        <p:txBody>
          <a:bodyPr>
            <a:noAutofit/>
          </a:bodyPr>
          <a:lstStyle/>
          <a:p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lingkungan</a:t>
            </a:r>
            <a:r>
              <a:rPr lang="en-US" sz="2400" dirty="0"/>
              <a:t> </a:t>
            </a:r>
            <a:r>
              <a:rPr lang="en-US" sz="2400" dirty="0" smtClean="0"/>
              <a:t>DOS, </a:t>
            </a:r>
            <a:r>
              <a:rPr lang="en-US" sz="2400" dirty="0" err="1"/>
              <a:t>posisi</a:t>
            </a:r>
            <a:r>
              <a:rPr lang="en-US" sz="2400" dirty="0"/>
              <a:t> </a:t>
            </a:r>
            <a:r>
              <a:rPr lang="en-US" sz="2400" dirty="0" err="1"/>
              <a:t>tulisan</a:t>
            </a:r>
            <a:r>
              <a:rPr lang="en-US" sz="2400" dirty="0"/>
              <a:t> </a:t>
            </a:r>
            <a:r>
              <a:rPr lang="en-US" sz="2400" dirty="0" err="1"/>
              <a:t>dilayar</a:t>
            </a:r>
            <a:r>
              <a:rPr lang="en-US" sz="2400" dirty="0"/>
              <a:t> </a:t>
            </a:r>
            <a:r>
              <a:rPr lang="en-US" sz="2400" dirty="0" err="1"/>
              <a:t>dicetak</a:t>
            </a:r>
            <a:r>
              <a:rPr lang="en-US" sz="2400" dirty="0"/>
              <a:t>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posisi</a:t>
            </a:r>
            <a:r>
              <a:rPr lang="en-US" sz="2400" dirty="0"/>
              <a:t> cursor </a:t>
            </a:r>
            <a:r>
              <a:rPr lang="en-US" sz="2400" dirty="0" smtClean="0"/>
              <a:t>yang </a:t>
            </a:r>
            <a:r>
              <a:rPr lang="en-US" sz="2400" dirty="0" err="1" smtClean="0"/>
              <a:t>sedang</a:t>
            </a:r>
            <a:r>
              <a:rPr lang="en-US" sz="2400" dirty="0" smtClean="0"/>
              <a:t> </a:t>
            </a:r>
            <a:r>
              <a:rPr lang="en-US" sz="2400" dirty="0" err="1"/>
              <a:t>aktif</a:t>
            </a:r>
            <a:r>
              <a:rPr lang="en-US" sz="2400" dirty="0"/>
              <a:t>, </a:t>
            </a:r>
            <a:r>
              <a:rPr lang="en-US" sz="2400" dirty="0" err="1"/>
              <a:t>misalnya</a:t>
            </a:r>
            <a:r>
              <a:rPr lang="en-US" sz="2400" dirty="0"/>
              <a:t> </a:t>
            </a:r>
            <a:r>
              <a:rPr lang="en-US" sz="2400" dirty="0" err="1"/>
              <a:t>sekarang</a:t>
            </a:r>
            <a:r>
              <a:rPr lang="en-US" sz="2400" dirty="0"/>
              <a:t> </a:t>
            </a:r>
            <a:r>
              <a:rPr lang="en-US" sz="2400" dirty="0" err="1"/>
              <a:t>posisi</a:t>
            </a:r>
            <a:r>
              <a:rPr lang="en-US" sz="2400" dirty="0"/>
              <a:t> cursor </a:t>
            </a:r>
            <a:r>
              <a:rPr lang="en-US" sz="2400" dirty="0" err="1"/>
              <a:t>berada</a:t>
            </a:r>
            <a:r>
              <a:rPr lang="en-US" sz="2400" dirty="0"/>
              <a:t> di </a:t>
            </a:r>
            <a:r>
              <a:rPr lang="en-US" sz="2400" dirty="0" err="1"/>
              <a:t>kolom</a:t>
            </a:r>
            <a:r>
              <a:rPr lang="en-US" sz="2400" dirty="0"/>
              <a:t> 10, </a:t>
            </a:r>
            <a:r>
              <a:rPr lang="en-US" sz="2400" dirty="0" err="1"/>
              <a:t>baris</a:t>
            </a:r>
            <a:r>
              <a:rPr lang="en-US" sz="2400" dirty="0"/>
              <a:t> 5,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perintah</a:t>
            </a:r>
            <a:r>
              <a:rPr lang="en-US" sz="2400" dirty="0" smtClean="0"/>
              <a:t> 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it-IT" sz="2400" dirty="0" smtClean="0"/>
              <a:t>	Writeln</a:t>
            </a:r>
            <a:r>
              <a:rPr lang="it-IT" sz="2400" dirty="0"/>
              <a:t>('Sedang belajar Pascal di </a:t>
            </a:r>
            <a:r>
              <a:rPr lang="it-IT" sz="2400" dirty="0" smtClean="0"/>
              <a:t>STIS’);</a:t>
            </a:r>
            <a:endParaRPr lang="it-IT" sz="2400" dirty="0"/>
          </a:p>
          <a:p>
            <a:pPr marL="0" indent="0">
              <a:buNone/>
            </a:pPr>
            <a:r>
              <a:rPr lang="fi-FI" sz="2400" dirty="0" smtClean="0"/>
              <a:t>    Akan </a:t>
            </a:r>
            <a:r>
              <a:rPr lang="fi-FI" sz="2400" dirty="0"/>
              <a:t>menampilkan tulisan tersebut mulai kolom 10 di baris 5</a:t>
            </a:r>
            <a:r>
              <a:rPr lang="fi-FI" sz="2400" dirty="0" smtClean="0"/>
              <a:t>. </a:t>
            </a:r>
            <a:endParaRPr lang="fi-FI" sz="2400" dirty="0"/>
          </a:p>
          <a:p>
            <a:r>
              <a:rPr lang="en-US" sz="2400" dirty="0" err="1" smtClean="0"/>
              <a:t>Anda</a:t>
            </a:r>
            <a:r>
              <a:rPr lang="en-US" sz="2400" dirty="0" smtClean="0"/>
              <a:t> </a:t>
            </a:r>
            <a:r>
              <a:rPr lang="en-US" sz="2400" dirty="0" err="1"/>
              <a:t>ingin</a:t>
            </a:r>
            <a:r>
              <a:rPr lang="en-US" sz="2400" dirty="0"/>
              <a:t> </a:t>
            </a:r>
            <a:r>
              <a:rPr lang="en-US" sz="2400" dirty="0" err="1"/>
              <a:t>mencetak</a:t>
            </a:r>
            <a:r>
              <a:rPr lang="en-US" sz="2400" dirty="0"/>
              <a:t> </a:t>
            </a:r>
            <a:r>
              <a:rPr lang="en-US" sz="2400" dirty="0" err="1"/>
              <a:t>tulisan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kolom</a:t>
            </a:r>
            <a:r>
              <a:rPr lang="en-US" sz="2400" dirty="0"/>
              <a:t> 20, </a:t>
            </a:r>
            <a:r>
              <a:rPr lang="en-US" sz="2400" dirty="0" err="1"/>
              <a:t>baris</a:t>
            </a:r>
            <a:r>
              <a:rPr lang="en-US" sz="2400" dirty="0"/>
              <a:t> 13,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sv-SE" sz="2400" dirty="0" smtClean="0"/>
              <a:t>anda </a:t>
            </a:r>
            <a:r>
              <a:rPr lang="sv-SE" sz="2400" dirty="0"/>
              <a:t>harus memindahkan </a:t>
            </a:r>
            <a:r>
              <a:rPr lang="sv-SE" sz="2400" dirty="0" smtClean="0"/>
              <a:t>cursor </a:t>
            </a:r>
            <a:r>
              <a:rPr lang="sv-SE" sz="2400" dirty="0"/>
              <a:t>keposisi kolom 20, baris 13, diikuti dengan </a:t>
            </a:r>
            <a:r>
              <a:rPr lang="sv-SE" sz="2400" dirty="0" smtClean="0"/>
              <a:t>perintah </a:t>
            </a:r>
            <a:r>
              <a:rPr lang="en-US" sz="2400" dirty="0" err="1" smtClean="0"/>
              <a:t>pencetakan</a:t>
            </a:r>
            <a:r>
              <a:rPr lang="en-US" sz="2400" dirty="0" smtClean="0"/>
              <a:t> </a:t>
            </a:r>
            <a:r>
              <a:rPr lang="en-US" sz="2400" dirty="0" err="1"/>
              <a:t>tulisan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, </a:t>
            </a:r>
            <a:r>
              <a:rPr lang="en-US" sz="2400" dirty="0" err="1"/>
              <a:t>contoh</a:t>
            </a:r>
            <a:r>
              <a:rPr lang="en-US" sz="2400" dirty="0"/>
              <a:t> :</a:t>
            </a:r>
          </a:p>
          <a:p>
            <a:pPr marL="0" indent="0">
              <a:buNone/>
            </a:pPr>
            <a:r>
              <a:rPr lang="en-US" sz="2400" dirty="0" smtClean="0"/>
              <a:t>	   </a:t>
            </a:r>
            <a:r>
              <a:rPr lang="en-US" sz="2400" dirty="0" err="1" smtClean="0"/>
              <a:t>GotoXY</a:t>
            </a:r>
            <a:r>
              <a:rPr lang="en-US" sz="2400" dirty="0" smtClean="0"/>
              <a:t>(20,13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 smtClean="0"/>
              <a:t>	    </a:t>
            </a:r>
            <a:r>
              <a:rPr lang="en-US" sz="2400" dirty="0" err="1" smtClean="0"/>
              <a:t>Writeln</a:t>
            </a:r>
            <a:r>
              <a:rPr lang="en-US" sz="2400" dirty="0"/>
              <a:t>('</a:t>
            </a:r>
            <a:r>
              <a:rPr lang="en-US" sz="2400" dirty="0" err="1"/>
              <a:t>Tulisan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dicetak</a:t>
            </a:r>
            <a:r>
              <a:rPr lang="en-US" sz="2400" dirty="0"/>
              <a:t> </a:t>
            </a:r>
            <a:r>
              <a:rPr lang="en-US" sz="2400" dirty="0" err="1"/>
              <a:t>mulai</a:t>
            </a:r>
            <a:r>
              <a:rPr lang="en-US" sz="2400" dirty="0"/>
              <a:t> </a:t>
            </a:r>
            <a:r>
              <a:rPr lang="en-US" sz="2400" dirty="0" err="1"/>
              <a:t>kolom</a:t>
            </a:r>
            <a:r>
              <a:rPr lang="en-US" sz="2400" dirty="0"/>
              <a:t> 20, di </a:t>
            </a:r>
            <a:r>
              <a:rPr lang="en-US" sz="2400" dirty="0" err="1"/>
              <a:t>baris</a:t>
            </a:r>
            <a:r>
              <a:rPr lang="en-US" sz="2400" dirty="0"/>
              <a:t> 13</a:t>
            </a:r>
            <a:r>
              <a:rPr lang="en-US" sz="2400" dirty="0" smtClean="0"/>
              <a:t>);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2182219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81000" y="0"/>
            <a:ext cx="8763000" cy="1143000"/>
          </a:xfrm>
        </p:spPr>
        <p:txBody>
          <a:bodyPr>
            <a:normAutofit/>
          </a:bodyPr>
          <a:lstStyle/>
          <a:p>
            <a:r>
              <a:rPr lang="en-US" altLang="en-US" dirty="0" err="1" smtClean="0"/>
              <a:t>Contoh</a:t>
            </a:r>
            <a:r>
              <a:rPr lang="en-US" altLang="en-US" dirty="0" smtClean="0"/>
              <a:t> 2 (2):</a:t>
            </a:r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228600" y="1066800"/>
            <a:ext cx="8686800" cy="5410200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Bisakah</a:t>
            </a:r>
            <a:r>
              <a:rPr lang="en-US" sz="2400" dirty="0" smtClean="0"/>
              <a:t> </a:t>
            </a:r>
            <a:r>
              <a:rPr lang="en-US" sz="2400" dirty="0" err="1"/>
              <a:t>saya</a:t>
            </a:r>
            <a:r>
              <a:rPr lang="en-US" sz="2400" dirty="0"/>
              <a:t> </a:t>
            </a:r>
            <a:r>
              <a:rPr lang="en-US" sz="2400" dirty="0" err="1"/>
              <a:t>mendapatkan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posisi</a:t>
            </a:r>
            <a:r>
              <a:rPr lang="en-US" sz="2400" dirty="0"/>
              <a:t> cursor yang </a:t>
            </a:r>
            <a:r>
              <a:rPr lang="en-US" sz="2400" dirty="0" err="1"/>
              <a:t>sedang</a:t>
            </a:r>
            <a:r>
              <a:rPr lang="en-US" sz="2400" dirty="0"/>
              <a:t> </a:t>
            </a:r>
            <a:r>
              <a:rPr lang="en-US" sz="2400" dirty="0" err="1"/>
              <a:t>aktif</a:t>
            </a:r>
            <a:r>
              <a:rPr lang="en-US" sz="2400" dirty="0"/>
              <a:t> ?</a:t>
            </a:r>
          </a:p>
          <a:p>
            <a:r>
              <a:rPr lang="sv-SE" sz="2400" dirty="0"/>
              <a:t>Bisa, anda bisa menggunakan variabel internal unit CRT, yaitu WhereX, dan WhereY.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GotoXY</a:t>
            </a:r>
            <a:r>
              <a:rPr lang="en-US" sz="2400" dirty="0" smtClean="0"/>
              <a:t>(5,5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 smtClean="0"/>
              <a:t>	Write</a:t>
            </a:r>
            <a:r>
              <a:rPr lang="en-US" sz="2400" dirty="0"/>
              <a:t>('Turbo');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GotoXY</a:t>
            </a:r>
            <a:r>
              <a:rPr lang="en-US" sz="2400" dirty="0" smtClean="0"/>
              <a:t>(WhereX+10,3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 smtClean="0"/>
              <a:t>	Write</a:t>
            </a:r>
            <a:r>
              <a:rPr lang="en-US" sz="2400" dirty="0"/>
              <a:t>('Pascal');</a:t>
            </a:r>
          </a:p>
          <a:p>
            <a:r>
              <a:rPr lang="en-US" sz="2400" dirty="0" err="1"/>
              <a:t>Ngomong-ngomong</a:t>
            </a:r>
            <a:r>
              <a:rPr lang="en-US" sz="2400" dirty="0"/>
              <a:t>, </a:t>
            </a:r>
            <a:r>
              <a:rPr lang="en-US" sz="2400" dirty="0" err="1"/>
              <a:t>berapa</a:t>
            </a:r>
            <a:r>
              <a:rPr lang="en-US" sz="2400" dirty="0"/>
              <a:t> </a:t>
            </a:r>
            <a:r>
              <a:rPr lang="en-US" sz="2400" dirty="0" err="1"/>
              <a:t>sih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kolom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baris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layar</a:t>
            </a:r>
            <a:r>
              <a:rPr lang="en-US" sz="2400" dirty="0"/>
              <a:t> normal ?</a:t>
            </a:r>
          </a:p>
          <a:p>
            <a:pPr marL="0" indent="0">
              <a:buNone/>
            </a:pPr>
            <a:r>
              <a:rPr lang="sv-SE" sz="2400" dirty="0" smtClean="0"/>
              <a:t>	Normalnya </a:t>
            </a:r>
            <a:r>
              <a:rPr lang="sv-SE" sz="2400" dirty="0"/>
              <a:t>80 kolom, 25 baris.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1257720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81000" y="-304800"/>
            <a:ext cx="8763000" cy="1143000"/>
          </a:xfrm>
        </p:spPr>
        <p:txBody>
          <a:bodyPr>
            <a:normAutofit/>
          </a:bodyPr>
          <a:lstStyle/>
          <a:p>
            <a:pPr algn="ctr"/>
            <a:r>
              <a:rPr lang="en-AU" sz="4000" dirty="0" err="1"/>
              <a:t>Pengulangan</a:t>
            </a:r>
            <a:r>
              <a:rPr lang="en-AU" sz="4000" dirty="0"/>
              <a:t> </a:t>
            </a:r>
            <a:r>
              <a:rPr lang="en-AU" sz="4000" dirty="0" smtClean="0"/>
              <a:t>Loops (1)</a:t>
            </a:r>
            <a:endParaRPr lang="en-US" altLang="en-US" sz="4000" dirty="0" smtClean="0"/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228600" y="457200"/>
            <a:ext cx="8763000" cy="6400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600" dirty="0" err="1" smtClean="0"/>
              <a:t>Anda</a:t>
            </a:r>
            <a:r>
              <a:rPr lang="en-AU" sz="2600" dirty="0" smtClean="0"/>
              <a:t> </a:t>
            </a:r>
            <a:r>
              <a:rPr lang="en-AU" sz="2600" dirty="0" err="1"/>
              <a:t>dapat</a:t>
            </a:r>
            <a:r>
              <a:rPr lang="en-AU" sz="2600" dirty="0"/>
              <a:t> </a:t>
            </a:r>
            <a:r>
              <a:rPr lang="en-AU" sz="2600" dirty="0" err="1"/>
              <a:t>menggunakan</a:t>
            </a:r>
            <a:r>
              <a:rPr lang="en-AU" sz="2600" dirty="0"/>
              <a:t> </a:t>
            </a:r>
            <a:r>
              <a:rPr lang="en-AU" sz="2600" dirty="0" err="1"/>
              <a:t>pernyataan</a:t>
            </a:r>
            <a:r>
              <a:rPr lang="en-AU" sz="2600" dirty="0"/>
              <a:t> GOTO </a:t>
            </a:r>
            <a:r>
              <a:rPr lang="en-AU" sz="2600" dirty="0" err="1"/>
              <a:t>untuk</a:t>
            </a:r>
            <a:r>
              <a:rPr lang="en-AU" sz="2600" dirty="0"/>
              <a:t> </a:t>
            </a:r>
            <a:r>
              <a:rPr lang="en-AU" sz="2600" dirty="0" err="1"/>
              <a:t>membangun</a:t>
            </a:r>
            <a:r>
              <a:rPr lang="en-AU" sz="2600" dirty="0"/>
              <a:t> </a:t>
            </a:r>
            <a:r>
              <a:rPr lang="en-AU" sz="2600" dirty="0" err="1"/>
              <a:t>sebuah</a:t>
            </a:r>
            <a:r>
              <a:rPr lang="en-AU" sz="2600" dirty="0"/>
              <a:t> loop </a:t>
            </a:r>
            <a:r>
              <a:rPr lang="en-AU" sz="2600" dirty="0" err="1"/>
              <a:t>tertutup</a:t>
            </a:r>
            <a:r>
              <a:rPr lang="en-AU" sz="2600" dirty="0"/>
              <a:t>. </a:t>
            </a:r>
            <a:r>
              <a:rPr lang="en-AU" sz="2600" dirty="0" err="1"/>
              <a:t>Sebagai</a:t>
            </a:r>
            <a:r>
              <a:rPr lang="en-AU" sz="2600" dirty="0"/>
              <a:t> </a:t>
            </a:r>
            <a:r>
              <a:rPr lang="en-AU" sz="2600" dirty="0" err="1"/>
              <a:t>contoh</a:t>
            </a:r>
            <a:r>
              <a:rPr lang="en-AU" sz="2600" dirty="0"/>
              <a:t>, </a:t>
            </a:r>
            <a:r>
              <a:rPr lang="en-AU" sz="2600" dirty="0" err="1"/>
              <a:t>jika</a:t>
            </a:r>
            <a:r>
              <a:rPr lang="en-AU" sz="2600" dirty="0"/>
              <a:t> </a:t>
            </a:r>
            <a:r>
              <a:rPr lang="en-AU" sz="2600" dirty="0" err="1"/>
              <a:t>Anda</a:t>
            </a:r>
            <a:r>
              <a:rPr lang="en-AU" sz="2600" dirty="0"/>
              <a:t> </a:t>
            </a:r>
            <a:r>
              <a:rPr lang="en-AU" sz="2600" dirty="0" err="1"/>
              <a:t>ingin</a:t>
            </a:r>
            <a:r>
              <a:rPr lang="en-AU" sz="2600" dirty="0"/>
              <a:t> </a:t>
            </a:r>
            <a:r>
              <a:rPr lang="en-AU" sz="2600" dirty="0" err="1"/>
              <a:t>mengulang</a:t>
            </a:r>
            <a:r>
              <a:rPr lang="en-AU" sz="2600" dirty="0"/>
              <a:t> </a:t>
            </a:r>
            <a:r>
              <a:rPr lang="en-AU" sz="2600" dirty="0" err="1"/>
              <a:t>pelaksanaan</a:t>
            </a:r>
            <a:r>
              <a:rPr lang="en-AU" sz="2600" dirty="0"/>
              <a:t> program "</a:t>
            </a:r>
            <a:r>
              <a:rPr lang="en-AU" sz="2600" dirty="0" err="1"/>
              <a:t>karakter</a:t>
            </a:r>
            <a:r>
              <a:rPr lang="en-AU" sz="2600" dirty="0"/>
              <a:t> tester" </a:t>
            </a:r>
            <a:r>
              <a:rPr lang="en-AU" sz="2600" dirty="0" err="1"/>
              <a:t>Anda</a:t>
            </a:r>
            <a:r>
              <a:rPr lang="en-AU" sz="2600" dirty="0"/>
              <a:t> </a:t>
            </a:r>
            <a:r>
              <a:rPr lang="en-AU" sz="2600" dirty="0" err="1"/>
              <a:t>dapat</a:t>
            </a:r>
            <a:r>
              <a:rPr lang="en-AU" sz="2600" dirty="0"/>
              <a:t> </a:t>
            </a:r>
            <a:r>
              <a:rPr lang="en-AU" sz="2600" dirty="0" err="1"/>
              <a:t>menggunakan</a:t>
            </a:r>
            <a:r>
              <a:rPr lang="en-AU" sz="2600" dirty="0"/>
              <a:t> </a:t>
            </a:r>
            <a:r>
              <a:rPr lang="en-AU" sz="2600" dirty="0" err="1" smtClean="0"/>
              <a:t>logika</a:t>
            </a:r>
            <a:r>
              <a:rPr lang="en-AU" sz="2600" dirty="0" smtClean="0"/>
              <a:t> </a:t>
            </a:r>
            <a:r>
              <a:rPr lang="en-AU" sz="2600" dirty="0" err="1" smtClean="0"/>
              <a:t>berikut</a:t>
            </a:r>
            <a:r>
              <a:rPr lang="en-AU" sz="2600" dirty="0" smtClean="0"/>
              <a:t>, </a:t>
            </a:r>
            <a:r>
              <a:rPr lang="en-AU" sz="2600" dirty="0"/>
              <a:t>di mana </a:t>
            </a:r>
            <a:r>
              <a:rPr lang="en-AU" sz="2600" dirty="0" err="1"/>
              <a:t>kontrol</a:t>
            </a:r>
            <a:r>
              <a:rPr lang="en-AU" sz="2600" dirty="0"/>
              <a:t> </a:t>
            </a:r>
            <a:r>
              <a:rPr lang="en-AU" sz="2600" dirty="0" err="1"/>
              <a:t>selalu</a:t>
            </a:r>
            <a:r>
              <a:rPr lang="en-AU" sz="2600" dirty="0"/>
              <a:t> </a:t>
            </a:r>
            <a:r>
              <a:rPr lang="en-AU" sz="2600" dirty="0" err="1"/>
              <a:t>dipindahkan</a:t>
            </a:r>
            <a:r>
              <a:rPr lang="en-AU" sz="2600" dirty="0"/>
              <a:t> </a:t>
            </a:r>
            <a:r>
              <a:rPr lang="en-AU" sz="2600" dirty="0" err="1"/>
              <a:t>ke</a:t>
            </a:r>
            <a:r>
              <a:rPr lang="en-AU" sz="2600" dirty="0"/>
              <a:t> label "1000" </a:t>
            </a:r>
            <a:r>
              <a:rPr lang="en-AU" sz="2600" dirty="0" err="1"/>
              <a:t>pada</a:t>
            </a:r>
            <a:r>
              <a:rPr lang="en-AU" sz="2600" dirty="0"/>
              <a:t> </a:t>
            </a:r>
            <a:r>
              <a:rPr lang="en-AU" sz="2600" dirty="0" err="1"/>
              <a:t>awal</a:t>
            </a:r>
            <a:r>
              <a:rPr lang="en-AU" sz="2600" dirty="0"/>
              <a:t> program. </a:t>
            </a:r>
            <a:endParaRPr lang="en-AU" sz="2600" dirty="0" smtClean="0"/>
          </a:p>
          <a:p>
            <a:pPr marL="0" indent="0">
              <a:buNone/>
            </a:pPr>
            <a:r>
              <a:rPr lang="en-AU" sz="2600" dirty="0" err="1" smtClean="0"/>
              <a:t>Sebuah</a:t>
            </a:r>
            <a:r>
              <a:rPr lang="en-AU" sz="2600" dirty="0" smtClean="0"/>
              <a:t> </a:t>
            </a:r>
            <a:r>
              <a:rPr lang="en-AU" sz="2600" dirty="0" err="1"/>
              <a:t>kondisi</a:t>
            </a:r>
            <a:r>
              <a:rPr lang="en-AU" sz="2600" dirty="0"/>
              <a:t> </a:t>
            </a:r>
            <a:r>
              <a:rPr lang="en-AU" sz="2600" dirty="0" smtClean="0"/>
              <a:t>yang </a:t>
            </a:r>
            <a:r>
              <a:rPr lang="en-AU" sz="2600" dirty="0" err="1" smtClean="0"/>
              <a:t>digunakan</a:t>
            </a:r>
            <a:r>
              <a:rPr lang="en-AU" sz="2600" dirty="0" smtClean="0"/>
              <a:t> </a:t>
            </a:r>
            <a:r>
              <a:rPr lang="en-AU" sz="2600" dirty="0" err="1"/>
              <a:t>untuk</a:t>
            </a:r>
            <a:r>
              <a:rPr lang="en-AU" sz="2600" dirty="0"/>
              <a:t> </a:t>
            </a:r>
            <a:r>
              <a:rPr lang="en-AU" sz="2600" dirty="0" err="1"/>
              <a:t>mengakhiri</a:t>
            </a:r>
            <a:r>
              <a:rPr lang="en-AU" sz="2600" dirty="0"/>
              <a:t> loop (</a:t>
            </a:r>
            <a:r>
              <a:rPr lang="en-AU" sz="2600" dirty="0" err="1"/>
              <a:t>dan</a:t>
            </a:r>
            <a:r>
              <a:rPr lang="en-AU" sz="2600" dirty="0"/>
              <a:t> program) </a:t>
            </a:r>
            <a:r>
              <a:rPr lang="en-AU" sz="2600" dirty="0" err="1"/>
              <a:t>dengan</a:t>
            </a:r>
            <a:r>
              <a:rPr lang="en-AU" sz="2600" dirty="0"/>
              <a:t> </a:t>
            </a:r>
            <a:r>
              <a:rPr lang="en-AU" sz="2600" dirty="0" err="1" smtClean="0"/>
              <a:t>memeriksa</a:t>
            </a:r>
            <a:r>
              <a:rPr lang="en-AU" sz="2600" dirty="0" smtClean="0"/>
              <a:t> </a:t>
            </a:r>
            <a:r>
              <a:rPr lang="en-AU" sz="2600" dirty="0" err="1" smtClean="0"/>
              <a:t>nilai</a:t>
            </a:r>
            <a:r>
              <a:rPr lang="en-AU" sz="2600" dirty="0" smtClean="0"/>
              <a:t> </a:t>
            </a:r>
            <a:r>
              <a:rPr lang="en-AU" sz="2600" dirty="0" err="1"/>
              <a:t>masukan</a:t>
            </a:r>
            <a:r>
              <a:rPr lang="en-AU" sz="2600" dirty="0"/>
              <a:t>. </a:t>
            </a:r>
            <a:endParaRPr lang="en-AU" sz="2600" dirty="0" smtClean="0"/>
          </a:p>
          <a:p>
            <a:pPr marL="0" indent="0">
              <a:buNone/>
            </a:pPr>
            <a:r>
              <a:rPr lang="en-AU" sz="2600" dirty="0" err="1" smtClean="0"/>
              <a:t>Jika</a:t>
            </a:r>
            <a:r>
              <a:rPr lang="en-AU" sz="2600" dirty="0" smtClean="0"/>
              <a:t> </a:t>
            </a:r>
            <a:r>
              <a:rPr lang="en-AU" sz="2600" dirty="0" err="1" smtClean="0"/>
              <a:t>InputChar</a:t>
            </a:r>
            <a:r>
              <a:rPr lang="en-AU" sz="2600" dirty="0" smtClean="0"/>
              <a:t> = 0, </a:t>
            </a:r>
            <a:r>
              <a:rPr lang="en-AU" sz="2600" dirty="0" err="1"/>
              <a:t>kontrol</a:t>
            </a:r>
            <a:r>
              <a:rPr lang="en-AU" sz="2600" dirty="0"/>
              <a:t> </a:t>
            </a:r>
            <a:r>
              <a:rPr lang="en-AU" sz="2600" dirty="0" err="1"/>
              <a:t>ditransfer</a:t>
            </a:r>
            <a:r>
              <a:rPr lang="en-AU" sz="2600" dirty="0"/>
              <a:t> </a:t>
            </a:r>
            <a:r>
              <a:rPr lang="en-AU" sz="2600" dirty="0" err="1"/>
              <a:t>ke</a:t>
            </a:r>
            <a:r>
              <a:rPr lang="en-AU" sz="2600" dirty="0"/>
              <a:t> label "2000," </a:t>
            </a:r>
            <a:r>
              <a:rPr lang="en-AU" sz="2600" dirty="0" err="1"/>
              <a:t>mengakhiri</a:t>
            </a:r>
            <a:r>
              <a:rPr lang="en-AU" sz="2600" dirty="0"/>
              <a:t> program. </a:t>
            </a:r>
            <a:endParaRPr lang="en-AU" sz="2600" dirty="0" smtClean="0"/>
          </a:p>
          <a:p>
            <a:pPr marL="0" indent="0">
              <a:buNone/>
            </a:pPr>
            <a:r>
              <a:rPr lang="en-AU" sz="2600" dirty="0" err="1" smtClean="0"/>
              <a:t>Jika</a:t>
            </a:r>
            <a:r>
              <a:rPr lang="en-AU" sz="2600" dirty="0" smtClean="0"/>
              <a:t> </a:t>
            </a:r>
            <a:r>
              <a:rPr lang="en-AU" sz="2600" dirty="0" err="1"/>
              <a:t>Anda</a:t>
            </a:r>
            <a:r>
              <a:rPr lang="en-AU" sz="2600" dirty="0"/>
              <a:t> </a:t>
            </a:r>
            <a:r>
              <a:rPr lang="en-AU" sz="2600" dirty="0" err="1"/>
              <a:t>menghapus</a:t>
            </a:r>
            <a:r>
              <a:rPr lang="en-AU" sz="2600" dirty="0"/>
              <a:t> </a:t>
            </a:r>
            <a:r>
              <a:rPr lang="en-AU" sz="2600" dirty="0" err="1"/>
              <a:t>kondisi</a:t>
            </a:r>
            <a:r>
              <a:rPr lang="en-AU" sz="2600" dirty="0"/>
              <a:t> </a:t>
            </a:r>
            <a:r>
              <a:rPr lang="en-AU" sz="2600" dirty="0" err="1"/>
              <a:t>ini</a:t>
            </a:r>
            <a:r>
              <a:rPr lang="en-AU" sz="2600" dirty="0"/>
              <a:t> </a:t>
            </a:r>
            <a:r>
              <a:rPr lang="en-AU" sz="2600" dirty="0" err="1"/>
              <a:t>dari</a:t>
            </a:r>
            <a:r>
              <a:rPr lang="en-AU" sz="2600" dirty="0"/>
              <a:t> program, </a:t>
            </a:r>
            <a:r>
              <a:rPr lang="en-AU" sz="2600" dirty="0" err="1" smtClean="0"/>
              <a:t>maka</a:t>
            </a:r>
            <a:r>
              <a:rPr lang="en-AU" sz="2600" dirty="0" smtClean="0"/>
              <a:t> program </a:t>
            </a:r>
            <a:r>
              <a:rPr lang="en-AU" sz="2600" dirty="0" err="1" smtClean="0"/>
              <a:t>akan</a:t>
            </a:r>
            <a:r>
              <a:rPr lang="en-AU" sz="2600" dirty="0" smtClean="0"/>
              <a:t> </a:t>
            </a:r>
            <a:r>
              <a:rPr lang="en-AU" sz="2600" dirty="0" err="1"/>
              <a:t>terus</a:t>
            </a:r>
            <a:r>
              <a:rPr lang="en-AU" sz="2600" dirty="0"/>
              <a:t> </a:t>
            </a:r>
            <a:r>
              <a:rPr lang="en-AU" sz="2600" dirty="0" err="1"/>
              <a:t>diulang-ulang</a:t>
            </a:r>
            <a:r>
              <a:rPr lang="en-AU" sz="2600" dirty="0"/>
              <a:t>. </a:t>
            </a:r>
            <a:endParaRPr lang="en-AU" sz="2600" dirty="0" smtClean="0"/>
          </a:p>
          <a:p>
            <a:pPr marL="0" indent="0">
              <a:buNone/>
            </a:pPr>
            <a:r>
              <a:rPr lang="en-AU" sz="2600" dirty="0" err="1" smtClean="0"/>
              <a:t>Satu-satunya</a:t>
            </a:r>
            <a:r>
              <a:rPr lang="en-AU" sz="2600" dirty="0" smtClean="0"/>
              <a:t> </a:t>
            </a:r>
            <a:r>
              <a:rPr lang="en-AU" sz="2600" dirty="0" err="1"/>
              <a:t>cara</a:t>
            </a:r>
            <a:r>
              <a:rPr lang="en-AU" sz="2600" dirty="0"/>
              <a:t> </a:t>
            </a:r>
            <a:r>
              <a:rPr lang="en-AU" sz="2600" dirty="0" err="1"/>
              <a:t>untuk</a:t>
            </a:r>
            <a:r>
              <a:rPr lang="en-AU" sz="2600" dirty="0"/>
              <a:t> </a:t>
            </a:r>
            <a:r>
              <a:rPr lang="en-AU" sz="2600" dirty="0" err="1"/>
              <a:t>keluar</a:t>
            </a:r>
            <a:r>
              <a:rPr lang="en-AU" sz="2600" dirty="0"/>
              <a:t> </a:t>
            </a:r>
            <a:r>
              <a:rPr lang="en-AU" sz="2600" dirty="0" err="1"/>
              <a:t>dari</a:t>
            </a:r>
            <a:r>
              <a:rPr lang="en-AU" sz="2600" dirty="0"/>
              <a:t> program </a:t>
            </a:r>
            <a:r>
              <a:rPr lang="en-AU" sz="2600" dirty="0" err="1"/>
              <a:t>dalam</a:t>
            </a:r>
            <a:r>
              <a:rPr lang="en-AU" sz="2600" dirty="0"/>
              <a:t> </a:t>
            </a:r>
            <a:r>
              <a:rPr lang="en-AU" sz="2600" dirty="0" err="1"/>
              <a:t>hal</a:t>
            </a:r>
            <a:r>
              <a:rPr lang="en-AU" sz="2600" dirty="0"/>
              <a:t> </a:t>
            </a:r>
            <a:r>
              <a:rPr lang="en-AU" sz="2600" dirty="0" err="1"/>
              <a:t>ini</a:t>
            </a:r>
            <a:r>
              <a:rPr lang="en-AU" sz="2600" dirty="0"/>
              <a:t> </a:t>
            </a:r>
            <a:r>
              <a:rPr lang="en-AU" sz="2600" dirty="0" err="1"/>
              <a:t>adalah</a:t>
            </a:r>
            <a:r>
              <a:rPr lang="en-AU" sz="2600" dirty="0"/>
              <a:t> </a:t>
            </a:r>
            <a:r>
              <a:rPr lang="en-AU" sz="2600" dirty="0" err="1"/>
              <a:t>dengan</a:t>
            </a:r>
            <a:r>
              <a:rPr lang="en-AU" sz="2600" dirty="0"/>
              <a:t> </a:t>
            </a:r>
            <a:r>
              <a:rPr lang="en-AU" sz="2600" dirty="0" err="1"/>
              <a:t>menggunakan</a:t>
            </a:r>
            <a:r>
              <a:rPr lang="en-AU" sz="2600" dirty="0"/>
              <a:t> </a:t>
            </a:r>
            <a:r>
              <a:rPr lang="en-AU" sz="2600" dirty="0" err="1"/>
              <a:t>tombol</a:t>
            </a:r>
            <a:r>
              <a:rPr lang="en-AU" sz="2600" dirty="0"/>
              <a:t> </a:t>
            </a:r>
            <a:r>
              <a:rPr lang="en-AU" sz="2600" dirty="0" err="1" smtClean="0"/>
              <a:t>kontrol</a:t>
            </a:r>
            <a:r>
              <a:rPr lang="en-AU" sz="2600" dirty="0" smtClean="0"/>
              <a:t> Ctrl </a:t>
            </a:r>
            <a:r>
              <a:rPr lang="en-AU" sz="2600" dirty="0"/>
              <a:t>+ Break. </a:t>
            </a:r>
            <a:endParaRPr lang="en-AU" sz="2600" dirty="0" smtClean="0"/>
          </a:p>
          <a:p>
            <a:pPr marL="0" indent="0">
              <a:buNone/>
            </a:pPr>
            <a:r>
              <a:rPr lang="en-AU" sz="2600" dirty="0" err="1" smtClean="0"/>
              <a:t>Jenis</a:t>
            </a:r>
            <a:r>
              <a:rPr lang="en-AU" sz="2600" dirty="0" smtClean="0"/>
              <a:t> </a:t>
            </a:r>
            <a:r>
              <a:rPr lang="en-AU" sz="2600" dirty="0"/>
              <a:t>loop </a:t>
            </a:r>
            <a:r>
              <a:rPr lang="en-AU" sz="2600" dirty="0" err="1"/>
              <a:t>disebut</a:t>
            </a:r>
            <a:r>
              <a:rPr lang="en-AU" sz="2600" dirty="0"/>
              <a:t> loop </a:t>
            </a:r>
            <a:r>
              <a:rPr lang="en-AU" sz="2600" dirty="0" err="1"/>
              <a:t>tak</a:t>
            </a:r>
            <a:r>
              <a:rPr lang="en-AU" sz="2600" dirty="0"/>
              <a:t> </a:t>
            </a:r>
            <a:r>
              <a:rPr lang="en-AU" sz="2600" dirty="0" err="1"/>
              <a:t>terbatas</a:t>
            </a:r>
            <a:r>
              <a:rPr lang="en-AU" sz="2600" dirty="0"/>
              <a:t>.</a:t>
            </a:r>
            <a:endParaRPr lang="en-US" sz="2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1934875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0" y="0"/>
            <a:ext cx="9144000" cy="67056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PROGRAM CharsTester2(INPUT,OUTPUT);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LABEL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    1000</a:t>
            </a:r>
            <a:r>
              <a:rPr lang="en-US" sz="2000" dirty="0"/>
              <a:t>, 2000; </a:t>
            </a:r>
            <a:r>
              <a:rPr lang="en-US" sz="2000" dirty="0" smtClean="0"/>
              <a:t> { </a:t>
            </a:r>
            <a:r>
              <a:rPr lang="en-US" sz="2000" dirty="0"/>
              <a:t>label declaration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VAR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    </a:t>
            </a:r>
            <a:r>
              <a:rPr lang="en-US" sz="2000" dirty="0" err="1" smtClean="0"/>
              <a:t>InputChar</a:t>
            </a:r>
            <a:r>
              <a:rPr lang="en-US" sz="2000" dirty="0" smtClean="0"/>
              <a:t> </a:t>
            </a:r>
            <a:r>
              <a:rPr lang="en-US" sz="2000" dirty="0"/>
              <a:t>:CHAR;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BEGIN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1000: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    WRITE</a:t>
            </a:r>
            <a:r>
              <a:rPr lang="en-US" sz="2000" dirty="0"/>
              <a:t>('Please enter a letter (or 0 to quit): 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    READLN(</a:t>
            </a:r>
            <a:r>
              <a:rPr lang="en-US" sz="2000" dirty="0" err="1" smtClean="0"/>
              <a:t>InputChar</a:t>
            </a:r>
            <a:r>
              <a:rPr lang="en-US" sz="2000" dirty="0" smtClean="0"/>
              <a:t>); { </a:t>
            </a:r>
            <a:r>
              <a:rPr lang="en-US" sz="2000" dirty="0"/>
              <a:t>Beginning of the IF construct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    IF </a:t>
            </a:r>
            <a:r>
              <a:rPr lang="en-US" sz="2000" dirty="0" err="1"/>
              <a:t>InputChar</a:t>
            </a:r>
            <a:r>
              <a:rPr lang="en-US" sz="2000" dirty="0"/>
              <a:t> = '0' THEN { a condition to exit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       GOTO </a:t>
            </a:r>
            <a:r>
              <a:rPr lang="en-US" sz="2000" dirty="0"/>
              <a:t>2000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    ELSE </a:t>
            </a:r>
            <a:r>
              <a:rPr lang="en-US" sz="2000" dirty="0"/>
              <a:t>IF (ORD(</a:t>
            </a:r>
            <a:r>
              <a:rPr lang="en-US" sz="2000" dirty="0" err="1"/>
              <a:t>InputChar</a:t>
            </a:r>
            <a:r>
              <a:rPr lang="en-US" sz="2000" dirty="0"/>
              <a:t>) &gt; 64) AND (ORD(</a:t>
            </a:r>
            <a:r>
              <a:rPr lang="en-US" sz="2000" dirty="0" err="1"/>
              <a:t>InputChar</a:t>
            </a:r>
            <a:r>
              <a:rPr lang="en-US" sz="2000" dirty="0"/>
              <a:t>) &lt; 91)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                WRITELN</a:t>
            </a:r>
            <a:r>
              <a:rPr lang="en-US" sz="2000" dirty="0"/>
              <a:t>('This is an upper-case letter.')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            ELSE </a:t>
            </a:r>
            <a:r>
              <a:rPr lang="en-US" sz="2000" dirty="0"/>
              <a:t>IF (ORD(</a:t>
            </a:r>
            <a:r>
              <a:rPr lang="en-US" sz="2000" dirty="0" err="1"/>
              <a:t>InputChar</a:t>
            </a:r>
            <a:r>
              <a:rPr lang="en-US" sz="2000" dirty="0"/>
              <a:t>) &gt; 96) AND (ORD(</a:t>
            </a:r>
            <a:r>
              <a:rPr lang="en-US" sz="2000" dirty="0" err="1"/>
              <a:t>InputChar</a:t>
            </a:r>
            <a:r>
              <a:rPr lang="en-US" sz="2000" dirty="0"/>
              <a:t>) &lt; 123)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                        WRITELN</a:t>
            </a:r>
            <a:r>
              <a:rPr lang="en-US" sz="2000" dirty="0"/>
              <a:t>('This is a lower-case letter.')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                    ELSE </a:t>
            </a:r>
            <a:r>
              <a:rPr lang="en-US" sz="2000" dirty="0"/>
              <a:t>IF (ORD(</a:t>
            </a:r>
            <a:r>
              <a:rPr lang="en-US" sz="2000" dirty="0" err="1"/>
              <a:t>InputChar</a:t>
            </a:r>
            <a:r>
              <a:rPr lang="en-US" sz="2000" dirty="0"/>
              <a:t>) &gt; 47) AND (ORD(</a:t>
            </a:r>
            <a:r>
              <a:rPr lang="en-US" sz="2000" dirty="0" err="1"/>
              <a:t>InputChar</a:t>
            </a:r>
            <a:r>
              <a:rPr lang="en-US" sz="2000" dirty="0"/>
              <a:t>) &lt; 58)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                                WRITELN</a:t>
            </a:r>
            <a:r>
              <a:rPr lang="en-US" sz="2000" dirty="0"/>
              <a:t>('Hey, this is a number!')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                            ELSE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                                WRITELN</a:t>
            </a:r>
            <a:r>
              <a:rPr lang="en-US" sz="2000" dirty="0"/>
              <a:t>('Sorry, this is not a letter</a:t>
            </a:r>
            <a:r>
              <a:rPr lang="en-US" sz="2000" dirty="0" smtClean="0"/>
              <a:t>.'); { </a:t>
            </a:r>
            <a:r>
              <a:rPr lang="en-US" sz="2000" dirty="0"/>
              <a:t>End of the IF construct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    GOTO </a:t>
            </a:r>
            <a:r>
              <a:rPr lang="en-US" sz="2000" dirty="0"/>
              <a:t>1000; { restart the program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2000: { exit the program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END.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341392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52400" y="0"/>
            <a:ext cx="8915400" cy="6858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3600" b="1" dirty="0" err="1" smtClean="0"/>
              <a:t>FiturTurbo</a:t>
            </a:r>
            <a:r>
              <a:rPr lang="en-AU" sz="3600" b="1" dirty="0" smtClean="0"/>
              <a:t> Pascal: </a:t>
            </a:r>
            <a:r>
              <a:rPr lang="en-AU" sz="3600" b="1" dirty="0"/>
              <a:t>EXIT, </a:t>
            </a:r>
            <a:r>
              <a:rPr lang="en-AU" sz="3600" b="1" dirty="0" smtClean="0"/>
              <a:t>CASE-ELSE (1)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228600" y="533400"/>
            <a:ext cx="85344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 err="1"/>
              <a:t>Jika</a:t>
            </a:r>
            <a:r>
              <a:rPr lang="en-AU" sz="2400" dirty="0"/>
              <a:t> </a:t>
            </a:r>
            <a:r>
              <a:rPr lang="en-AU" sz="2400" dirty="0" err="1"/>
              <a:t>Anda</a:t>
            </a:r>
            <a:r>
              <a:rPr lang="en-AU" sz="2400" dirty="0"/>
              <a:t> </a:t>
            </a:r>
            <a:r>
              <a:rPr lang="en-AU" sz="2400" dirty="0" err="1"/>
              <a:t>memasukkan</a:t>
            </a:r>
            <a:r>
              <a:rPr lang="en-AU" sz="2400" dirty="0"/>
              <a:t> </a:t>
            </a:r>
            <a:r>
              <a:rPr lang="en-AU" sz="2400" dirty="0" err="1"/>
              <a:t>nilai</a:t>
            </a:r>
            <a:r>
              <a:rPr lang="en-AU" sz="2400" dirty="0"/>
              <a:t> </a:t>
            </a:r>
            <a:r>
              <a:rPr lang="en-AU" sz="2400" dirty="0" err="1"/>
              <a:t>ilegal</a:t>
            </a:r>
            <a:r>
              <a:rPr lang="en-AU" sz="2400" dirty="0"/>
              <a:t> </a:t>
            </a:r>
            <a:r>
              <a:rPr lang="en-AU" sz="2400" dirty="0" err="1"/>
              <a:t>dalam</a:t>
            </a:r>
            <a:r>
              <a:rPr lang="en-AU" sz="2400" dirty="0"/>
              <a:t> </a:t>
            </a:r>
            <a:r>
              <a:rPr lang="en-AU" sz="2400" dirty="0" smtClean="0"/>
              <a:t>Program JUMLAH_HARI, </a:t>
            </a:r>
            <a:r>
              <a:rPr lang="en-AU" sz="2400" dirty="0" err="1"/>
              <a:t>seperti</a:t>
            </a:r>
            <a:r>
              <a:rPr lang="en-AU" sz="2400" dirty="0"/>
              <a:t> </a:t>
            </a:r>
            <a:r>
              <a:rPr lang="en-AU" sz="2400" dirty="0" err="1"/>
              <a:t>angka</a:t>
            </a:r>
            <a:r>
              <a:rPr lang="en-AU" sz="2400" dirty="0"/>
              <a:t> 13 (</a:t>
            </a:r>
            <a:r>
              <a:rPr lang="en-AU" sz="2400" dirty="0" err="1"/>
              <a:t>sebagai</a:t>
            </a:r>
            <a:r>
              <a:rPr lang="en-AU" sz="2400" dirty="0"/>
              <a:t> </a:t>
            </a:r>
            <a:r>
              <a:rPr lang="en-AU" sz="2400" dirty="0" err="1"/>
              <a:t>nomor</a:t>
            </a:r>
            <a:r>
              <a:rPr lang="en-AU" sz="2400" dirty="0"/>
              <a:t> </a:t>
            </a:r>
            <a:r>
              <a:rPr lang="en-AU" sz="2400" dirty="0" err="1"/>
              <a:t>bulan</a:t>
            </a:r>
            <a:r>
              <a:rPr lang="en-AU" sz="2400" dirty="0"/>
              <a:t>), </a:t>
            </a:r>
            <a:r>
              <a:rPr lang="en-AU" sz="2400" dirty="0" err="1"/>
              <a:t>Anda</a:t>
            </a:r>
            <a:r>
              <a:rPr lang="en-AU" sz="2400" dirty="0"/>
              <a:t> </a:t>
            </a:r>
            <a:r>
              <a:rPr lang="en-AU" sz="2400" dirty="0" err="1"/>
              <a:t>hanya</a:t>
            </a:r>
            <a:r>
              <a:rPr lang="en-AU" sz="2400" dirty="0"/>
              <a:t> </a:t>
            </a:r>
            <a:r>
              <a:rPr lang="en-AU" sz="2400" dirty="0" err="1"/>
              <a:t>mendapatkan</a:t>
            </a:r>
            <a:r>
              <a:rPr lang="en-AU" sz="2400" dirty="0"/>
              <a:t> </a:t>
            </a:r>
            <a:r>
              <a:rPr lang="en-AU" sz="2400" dirty="0" err="1"/>
              <a:t>pesan</a:t>
            </a:r>
            <a:r>
              <a:rPr lang="en-AU" sz="2400" dirty="0"/>
              <a:t>:</a:t>
            </a:r>
            <a:endParaRPr lang="en-US" sz="2400" dirty="0"/>
          </a:p>
          <a:p>
            <a:r>
              <a:rPr lang="en-AU" sz="2400" dirty="0" smtClean="0"/>
              <a:t>	</a:t>
            </a:r>
            <a:r>
              <a:rPr lang="en-US" sz="2400" dirty="0"/>
              <a:t>There are 0 days in this month</a:t>
            </a:r>
            <a:r>
              <a:rPr lang="en-US" sz="2400" dirty="0" smtClean="0"/>
              <a:t>.</a:t>
            </a:r>
          </a:p>
          <a:p>
            <a:r>
              <a:rPr lang="en-AU" sz="2400" dirty="0" err="1"/>
              <a:t>Untuk</a:t>
            </a:r>
            <a:r>
              <a:rPr lang="en-AU" sz="2400" dirty="0"/>
              <a:t> </a:t>
            </a:r>
            <a:r>
              <a:rPr lang="en-AU" sz="2400" dirty="0" err="1"/>
              <a:t>menangani</a:t>
            </a:r>
            <a:r>
              <a:rPr lang="en-AU" sz="2400" dirty="0"/>
              <a:t> data yang </a:t>
            </a:r>
            <a:r>
              <a:rPr lang="en-AU" sz="2400" dirty="0" err="1"/>
              <a:t>tidak</a:t>
            </a:r>
            <a:r>
              <a:rPr lang="en-AU" sz="2400" dirty="0"/>
              <a:t> </a:t>
            </a:r>
            <a:r>
              <a:rPr lang="en-AU" sz="2400" dirty="0" smtClean="0"/>
              <a:t>valid, </a:t>
            </a:r>
            <a:r>
              <a:rPr lang="en-AU" sz="2400" dirty="0" err="1"/>
              <a:t>Anda</a:t>
            </a:r>
            <a:r>
              <a:rPr lang="en-AU" sz="2400" dirty="0"/>
              <a:t> </a:t>
            </a:r>
            <a:r>
              <a:rPr lang="en-AU" sz="2400" dirty="0" err="1"/>
              <a:t>harus</a:t>
            </a:r>
            <a:r>
              <a:rPr lang="en-AU" sz="2400" dirty="0"/>
              <a:t> </a:t>
            </a:r>
            <a:r>
              <a:rPr lang="en-AU" sz="2400" dirty="0" err="1"/>
              <a:t>menggunakan</a:t>
            </a:r>
            <a:r>
              <a:rPr lang="en-AU" sz="2400" dirty="0"/>
              <a:t> </a:t>
            </a:r>
            <a:r>
              <a:rPr lang="en-AU" sz="2400" dirty="0" err="1" smtClean="0"/>
              <a:t>pernyataan</a:t>
            </a:r>
            <a:r>
              <a:rPr lang="en-AU" sz="2400" dirty="0" smtClean="0"/>
              <a:t> IF yang </a:t>
            </a:r>
            <a:r>
              <a:rPr lang="en-AU" sz="2400" dirty="0" err="1"/>
              <a:t>cocok</a:t>
            </a:r>
            <a:r>
              <a:rPr lang="en-AU" sz="2400" dirty="0" smtClean="0"/>
              <a:t>. </a:t>
            </a:r>
            <a:r>
              <a:rPr lang="en-AU" sz="2400" dirty="0" err="1"/>
              <a:t>Dalam</a:t>
            </a:r>
            <a:r>
              <a:rPr lang="en-AU" sz="2400" dirty="0"/>
              <a:t> Turbo Pascal </a:t>
            </a:r>
            <a:r>
              <a:rPr lang="en-AU" sz="2400" dirty="0" err="1"/>
              <a:t>Anda</a:t>
            </a:r>
            <a:r>
              <a:rPr lang="en-AU" sz="2400" dirty="0"/>
              <a:t> </a:t>
            </a:r>
            <a:r>
              <a:rPr lang="en-AU" sz="2400" dirty="0" err="1"/>
              <a:t>dapat</a:t>
            </a:r>
            <a:r>
              <a:rPr lang="en-AU" sz="2400" dirty="0"/>
              <a:t> </a:t>
            </a:r>
            <a:r>
              <a:rPr lang="en-AU" sz="2400" dirty="0" err="1"/>
              <a:t>menambahkan</a:t>
            </a:r>
            <a:r>
              <a:rPr lang="en-AU" sz="2400" dirty="0"/>
              <a:t> </a:t>
            </a:r>
            <a:r>
              <a:rPr lang="en-AU" sz="2400" dirty="0" err="1"/>
              <a:t>bagian</a:t>
            </a:r>
            <a:r>
              <a:rPr lang="en-AU" sz="2400" dirty="0"/>
              <a:t> ELSE </a:t>
            </a:r>
            <a:r>
              <a:rPr lang="en-AU" sz="2400" dirty="0" err="1"/>
              <a:t>ke</a:t>
            </a:r>
            <a:r>
              <a:rPr lang="en-AU" sz="2400" dirty="0"/>
              <a:t> </a:t>
            </a:r>
            <a:r>
              <a:rPr lang="en-AU" sz="2400" dirty="0" err="1"/>
              <a:t>struktur</a:t>
            </a:r>
            <a:r>
              <a:rPr lang="en-AU" sz="2400" dirty="0"/>
              <a:t> </a:t>
            </a:r>
            <a:r>
              <a:rPr lang="en-AU" sz="2400" dirty="0" err="1"/>
              <a:t>pengendalian</a:t>
            </a:r>
            <a:r>
              <a:rPr lang="en-AU" sz="2400" dirty="0"/>
              <a:t> CASE </a:t>
            </a:r>
            <a:r>
              <a:rPr lang="en-AU" sz="2400" dirty="0" err="1"/>
              <a:t>untuk</a:t>
            </a:r>
            <a:r>
              <a:rPr lang="en-AU" sz="2400" dirty="0"/>
              <a:t> </a:t>
            </a:r>
            <a:r>
              <a:rPr lang="en-AU" sz="2400" dirty="0" err="1"/>
              <a:t>menangani</a:t>
            </a:r>
            <a:r>
              <a:rPr lang="en-AU" sz="2400" dirty="0"/>
              <a:t> data yang </a:t>
            </a:r>
            <a:r>
              <a:rPr lang="en-AU" sz="2400" dirty="0" err="1"/>
              <a:t>tidak</a:t>
            </a:r>
            <a:r>
              <a:rPr lang="en-AU" sz="2400" dirty="0"/>
              <a:t> </a:t>
            </a:r>
            <a:r>
              <a:rPr lang="en-AU" sz="2400" dirty="0" err="1"/>
              <a:t>termasuk</a:t>
            </a:r>
            <a:r>
              <a:rPr lang="en-AU" sz="2400" dirty="0"/>
              <a:t> </a:t>
            </a:r>
            <a:r>
              <a:rPr lang="en-AU" sz="2400" dirty="0" err="1"/>
              <a:t>ke</a:t>
            </a:r>
            <a:r>
              <a:rPr lang="en-AU" sz="2400" dirty="0"/>
              <a:t> </a:t>
            </a:r>
            <a:r>
              <a:rPr lang="en-AU" sz="2400" dirty="0" err="1"/>
              <a:t>salah</a:t>
            </a:r>
            <a:r>
              <a:rPr lang="en-AU" sz="2400" dirty="0"/>
              <a:t> </a:t>
            </a:r>
            <a:r>
              <a:rPr lang="en-AU" sz="2400" dirty="0" err="1"/>
              <a:t>satu</a:t>
            </a:r>
            <a:r>
              <a:rPr lang="en-AU" sz="2400" dirty="0"/>
              <a:t> </a:t>
            </a:r>
            <a:r>
              <a:rPr lang="en-AU" sz="2400" dirty="0" err="1" smtClean="0"/>
              <a:t>kasus</a:t>
            </a:r>
            <a:r>
              <a:rPr lang="en-AU" sz="2400" dirty="0" smtClean="0"/>
              <a:t> </a:t>
            </a:r>
            <a:r>
              <a:rPr lang="en-AU" sz="2400" dirty="0" err="1" smtClean="0"/>
              <a:t>tersebut</a:t>
            </a:r>
            <a:r>
              <a:rPr lang="en-AU" sz="2400" dirty="0" smtClean="0"/>
              <a:t>. </a:t>
            </a:r>
            <a:r>
              <a:rPr lang="en-AU" sz="2400" dirty="0" err="1"/>
              <a:t>Struktur</a:t>
            </a:r>
            <a:r>
              <a:rPr lang="en-AU" sz="2400" dirty="0"/>
              <a:t> CASE </a:t>
            </a:r>
            <a:r>
              <a:rPr lang="en-AU" sz="2400" dirty="0" err="1"/>
              <a:t>kemudian</a:t>
            </a:r>
            <a:r>
              <a:rPr lang="en-AU" sz="2400" dirty="0"/>
              <a:t> </a:t>
            </a:r>
            <a:r>
              <a:rPr lang="en-AU" sz="2400" dirty="0" err="1"/>
              <a:t>akan</a:t>
            </a:r>
            <a:r>
              <a:rPr lang="en-AU" sz="2400" dirty="0"/>
              <a:t> </a:t>
            </a:r>
            <a:r>
              <a:rPr lang="en-AU" sz="2400" dirty="0" err="1" smtClean="0"/>
              <a:t>diubah</a:t>
            </a:r>
            <a:r>
              <a:rPr lang="en-AU" sz="2400" dirty="0" smtClean="0"/>
              <a:t> </a:t>
            </a:r>
            <a:r>
              <a:rPr lang="en-AU" sz="2400" dirty="0" err="1" smtClean="0"/>
              <a:t>ke</a:t>
            </a:r>
            <a:r>
              <a:rPr lang="en-AU" sz="2400" dirty="0" smtClean="0"/>
              <a:t> </a:t>
            </a:r>
            <a:r>
              <a:rPr lang="en-AU" sz="2400" dirty="0" err="1" smtClean="0"/>
              <a:t>bentuk</a:t>
            </a:r>
            <a:r>
              <a:rPr lang="en-AU" sz="2400" dirty="0" smtClean="0"/>
              <a:t> </a:t>
            </a:r>
            <a:r>
              <a:rPr lang="en-AU" sz="2400" dirty="0" err="1" smtClean="0"/>
              <a:t>sebagai</a:t>
            </a:r>
            <a:r>
              <a:rPr lang="en-AU" sz="2400" dirty="0" smtClean="0"/>
              <a:t> </a:t>
            </a:r>
            <a:r>
              <a:rPr lang="en-AU" sz="2400" dirty="0" err="1" smtClean="0"/>
              <a:t>berikut</a:t>
            </a:r>
            <a:r>
              <a:rPr lang="en-AU" sz="2400" dirty="0" smtClean="0"/>
              <a:t>:</a:t>
            </a:r>
            <a:endParaRPr lang="en-US" sz="2400" dirty="0"/>
          </a:p>
          <a:p>
            <a:r>
              <a:rPr lang="en-US" sz="2400" dirty="0"/>
              <a:t>CASE expression OF</a:t>
            </a:r>
          </a:p>
          <a:p>
            <a:r>
              <a:rPr lang="en-US" sz="2400" dirty="0" smtClean="0"/>
              <a:t>	label-1 </a:t>
            </a:r>
            <a:r>
              <a:rPr lang="en-US" sz="2400" dirty="0"/>
              <a:t>: statement-1;</a:t>
            </a:r>
          </a:p>
          <a:p>
            <a:r>
              <a:rPr lang="en-US" sz="2400" dirty="0" smtClean="0"/>
              <a:t>	label-2 </a:t>
            </a:r>
            <a:r>
              <a:rPr lang="en-US" sz="2400" dirty="0"/>
              <a:t>: statement-2;</a:t>
            </a:r>
          </a:p>
          <a:p>
            <a:r>
              <a:rPr lang="en-US" sz="2400" dirty="0" smtClean="0"/>
              <a:t>	...</a:t>
            </a:r>
            <a:endParaRPr lang="en-US" sz="2400" dirty="0"/>
          </a:p>
          <a:p>
            <a:r>
              <a:rPr lang="en-US" sz="2400" dirty="0" smtClean="0"/>
              <a:t>	label-n </a:t>
            </a:r>
            <a:r>
              <a:rPr lang="en-US" sz="2400" dirty="0"/>
              <a:t>: statement-n;</a:t>
            </a:r>
          </a:p>
          <a:p>
            <a:r>
              <a:rPr lang="en-US" sz="2400" dirty="0"/>
              <a:t>ELSE</a:t>
            </a:r>
          </a:p>
          <a:p>
            <a:r>
              <a:rPr lang="en-US" sz="2400" dirty="0" smtClean="0"/>
              <a:t>	statement</a:t>
            </a:r>
            <a:endParaRPr lang="en-US" sz="2400" dirty="0"/>
          </a:p>
          <a:p>
            <a:r>
              <a:rPr lang="en-US" sz="2400" dirty="0"/>
              <a:t>END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5625160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2800" b="1" dirty="0" smtClean="0"/>
              <a:t>3. CASE OF ELSE </a:t>
            </a:r>
          </a:p>
          <a:p>
            <a:pPr marL="0" indent="0">
              <a:spcBef>
                <a:spcPts val="0"/>
              </a:spcBef>
              <a:buNone/>
            </a:pPr>
            <a:endParaRPr lang="en-AU" sz="2000" dirty="0" smtClean="0"/>
          </a:p>
          <a:p>
            <a:pPr marL="0" indent="0">
              <a:buNone/>
            </a:pP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/>
              <a:t>struktur</a:t>
            </a:r>
            <a:r>
              <a:rPr lang="en-US" dirty="0"/>
              <a:t> Case Of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terpenuhi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statemen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case of yang </a:t>
            </a:r>
            <a:r>
              <a:rPr lang="en-US" dirty="0" err="1"/>
              <a:t>diproses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case of else,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terpenuhi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statemen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diproses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case of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statemen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else. </a:t>
            </a:r>
            <a:endParaRPr lang="en-AU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4837936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52400" y="0"/>
            <a:ext cx="8915400" cy="6858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3600" b="1" dirty="0" err="1" smtClean="0"/>
              <a:t>FiturTurbo</a:t>
            </a:r>
            <a:r>
              <a:rPr lang="en-AU" sz="3600" b="1" dirty="0" smtClean="0"/>
              <a:t> Pascal: </a:t>
            </a:r>
            <a:r>
              <a:rPr lang="en-AU" sz="3600" b="1" dirty="0"/>
              <a:t>EXIT, </a:t>
            </a:r>
            <a:r>
              <a:rPr lang="en-AU" sz="3600" b="1" dirty="0" smtClean="0"/>
              <a:t>CASE-ELSE (2)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228600" y="533400"/>
            <a:ext cx="85344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 err="1"/>
              <a:t>Fitur</a:t>
            </a:r>
            <a:r>
              <a:rPr lang="en-AU" sz="2400" dirty="0"/>
              <a:t> lain </a:t>
            </a:r>
            <a:r>
              <a:rPr lang="en-AU" sz="2400" dirty="0" err="1"/>
              <a:t>dari</a:t>
            </a:r>
            <a:r>
              <a:rPr lang="en-AU" sz="2400" dirty="0"/>
              <a:t> Turbo Pascal </a:t>
            </a:r>
            <a:r>
              <a:rPr lang="en-AU" sz="2400" dirty="0" err="1"/>
              <a:t>adalah</a:t>
            </a:r>
            <a:r>
              <a:rPr lang="en-AU" sz="2400" dirty="0"/>
              <a:t> </a:t>
            </a:r>
            <a:r>
              <a:rPr lang="en-AU" sz="2400" dirty="0" err="1"/>
              <a:t>pernyataan</a:t>
            </a:r>
            <a:r>
              <a:rPr lang="en-AU" sz="2400" dirty="0"/>
              <a:t> EXIT, yang </a:t>
            </a:r>
            <a:r>
              <a:rPr lang="en-AU" sz="2400" dirty="0" err="1"/>
              <a:t>berakhir</a:t>
            </a:r>
            <a:r>
              <a:rPr lang="en-AU" sz="2400" dirty="0"/>
              <a:t> </a:t>
            </a:r>
            <a:r>
              <a:rPr lang="en-AU" sz="2400" dirty="0" err="1"/>
              <a:t>dengan</a:t>
            </a:r>
            <a:r>
              <a:rPr lang="en-AU" sz="2400" dirty="0"/>
              <a:t> </a:t>
            </a:r>
            <a:r>
              <a:rPr lang="en-AU" sz="2400" dirty="0" err="1"/>
              <a:t>eksekusi</a:t>
            </a:r>
            <a:r>
              <a:rPr lang="en-AU" sz="2400" dirty="0"/>
              <a:t> program </a:t>
            </a:r>
            <a:r>
              <a:rPr lang="en-AU" sz="2400" dirty="0" err="1"/>
              <a:t>pada</a:t>
            </a:r>
            <a:r>
              <a:rPr lang="en-AU" sz="2400" dirty="0"/>
              <a:t> </a:t>
            </a:r>
            <a:r>
              <a:rPr lang="en-AU" sz="2400" dirty="0" err="1"/>
              <a:t>setiap</a:t>
            </a:r>
            <a:r>
              <a:rPr lang="en-AU" sz="2400" dirty="0"/>
              <a:t> </a:t>
            </a:r>
            <a:r>
              <a:rPr lang="en-AU" sz="2400" dirty="0" err="1"/>
              <a:t>titik</a:t>
            </a:r>
            <a:r>
              <a:rPr lang="en-AU" sz="2400" dirty="0"/>
              <a:t>. </a:t>
            </a:r>
            <a:endParaRPr lang="en-AU" sz="2400" dirty="0" smtClean="0"/>
          </a:p>
          <a:p>
            <a:r>
              <a:rPr lang="en-AU" sz="2400" dirty="0" err="1" smtClean="0"/>
              <a:t>Pernyataan</a:t>
            </a:r>
            <a:r>
              <a:rPr lang="en-AU" sz="2400" dirty="0" smtClean="0"/>
              <a:t> </a:t>
            </a:r>
            <a:r>
              <a:rPr lang="en-AU" sz="2400" dirty="0"/>
              <a:t>EXIT </a:t>
            </a:r>
            <a:r>
              <a:rPr lang="en-AU" sz="2400" dirty="0" err="1"/>
              <a:t>diklasifikasikan</a:t>
            </a:r>
            <a:r>
              <a:rPr lang="en-AU" sz="2400" dirty="0"/>
              <a:t> </a:t>
            </a:r>
            <a:r>
              <a:rPr lang="en-AU" sz="2400" dirty="0" err="1"/>
              <a:t>sebagai</a:t>
            </a:r>
            <a:r>
              <a:rPr lang="en-AU" sz="2400" dirty="0"/>
              <a:t> </a:t>
            </a:r>
            <a:r>
              <a:rPr lang="en-AU" sz="2400" dirty="0" err="1"/>
              <a:t>pernyataan</a:t>
            </a:r>
            <a:r>
              <a:rPr lang="en-AU" sz="2400" dirty="0"/>
              <a:t> </a:t>
            </a:r>
            <a:r>
              <a:rPr lang="en-AU" sz="2400" dirty="0" smtClean="0"/>
              <a:t>IF </a:t>
            </a:r>
            <a:r>
              <a:rPr lang="en-AU" sz="2400" dirty="0" err="1"/>
              <a:t>tanpa</a:t>
            </a:r>
            <a:r>
              <a:rPr lang="en-AU" sz="2400" dirty="0"/>
              <a:t> </a:t>
            </a:r>
            <a:r>
              <a:rPr lang="en-AU" sz="2400" dirty="0" err="1"/>
              <a:t>syarat</a:t>
            </a:r>
            <a:r>
              <a:rPr lang="en-AU" sz="2400" dirty="0"/>
              <a:t>. </a:t>
            </a:r>
            <a:endParaRPr lang="en-AU" sz="2400" dirty="0" smtClean="0"/>
          </a:p>
          <a:p>
            <a:r>
              <a:rPr lang="en-AU" sz="2400" dirty="0" err="1" smtClean="0"/>
              <a:t>Dalam</a:t>
            </a:r>
            <a:r>
              <a:rPr lang="en-AU" sz="2400" dirty="0" smtClean="0"/>
              <a:t> </a:t>
            </a:r>
            <a:r>
              <a:rPr lang="en-AU" sz="2400" dirty="0"/>
              <a:t>program </a:t>
            </a:r>
            <a:r>
              <a:rPr lang="en-AU" sz="2400" dirty="0" err="1"/>
              <a:t>berikut</a:t>
            </a:r>
            <a:r>
              <a:rPr lang="en-AU" sz="2400" dirty="0"/>
              <a:t> </a:t>
            </a:r>
            <a:r>
              <a:rPr lang="en-AU" sz="2400" dirty="0" err="1"/>
              <a:t>kedua</a:t>
            </a:r>
            <a:r>
              <a:rPr lang="en-AU" sz="2400" dirty="0"/>
              <a:t> </a:t>
            </a:r>
            <a:r>
              <a:rPr lang="en-AU" sz="2400" dirty="0" err="1"/>
              <a:t>fitur</a:t>
            </a:r>
            <a:r>
              <a:rPr lang="en-AU" sz="2400" dirty="0"/>
              <a:t> </a:t>
            </a:r>
            <a:r>
              <a:rPr lang="en-AU" sz="2400" dirty="0" err="1"/>
              <a:t>diilustrasikan</a:t>
            </a:r>
            <a:r>
              <a:rPr lang="en-AU" sz="2400" dirty="0"/>
              <a:t>. </a:t>
            </a:r>
            <a:endParaRPr lang="en-AU" sz="2400" dirty="0" smtClean="0"/>
          </a:p>
          <a:p>
            <a:r>
              <a:rPr lang="en-AU" sz="2400" dirty="0" err="1" smtClean="0"/>
              <a:t>Jika</a:t>
            </a:r>
            <a:r>
              <a:rPr lang="en-AU" sz="2400" dirty="0" smtClean="0"/>
              <a:t> </a:t>
            </a:r>
            <a:r>
              <a:rPr lang="en-AU" sz="2400" dirty="0" err="1"/>
              <a:t>Anda</a:t>
            </a:r>
            <a:r>
              <a:rPr lang="en-AU" sz="2400" dirty="0"/>
              <a:t> </a:t>
            </a:r>
            <a:r>
              <a:rPr lang="en-AU" sz="2400" dirty="0" err="1" smtClean="0"/>
              <a:t>meng-entri</a:t>
            </a:r>
            <a:r>
              <a:rPr lang="en-AU" sz="2400" dirty="0" smtClean="0"/>
              <a:t> </a:t>
            </a:r>
            <a:r>
              <a:rPr lang="en-AU" sz="2400" dirty="0" err="1"/>
              <a:t>nomor</a:t>
            </a:r>
            <a:r>
              <a:rPr lang="en-AU" sz="2400" dirty="0"/>
              <a:t> </a:t>
            </a:r>
            <a:r>
              <a:rPr lang="en-AU" sz="2400" dirty="0" err="1"/>
              <a:t>selain</a:t>
            </a:r>
            <a:r>
              <a:rPr lang="en-AU" sz="2400" dirty="0"/>
              <a:t> </a:t>
            </a:r>
            <a:r>
              <a:rPr lang="en-AU" sz="2400" dirty="0" err="1"/>
              <a:t>nomor</a:t>
            </a:r>
            <a:r>
              <a:rPr lang="en-AU" sz="2400" dirty="0"/>
              <a:t> 1 </a:t>
            </a:r>
            <a:r>
              <a:rPr lang="en-AU" sz="2400" dirty="0" err="1"/>
              <a:t>sampai</a:t>
            </a:r>
            <a:r>
              <a:rPr lang="en-AU" sz="2400" dirty="0"/>
              <a:t> </a:t>
            </a:r>
            <a:r>
              <a:rPr lang="en-AU" sz="2400" dirty="0" err="1" smtClean="0"/>
              <a:t>dengan</a:t>
            </a:r>
            <a:r>
              <a:rPr lang="en-AU" sz="2400" dirty="0" smtClean="0"/>
              <a:t> 12</a:t>
            </a:r>
            <a:r>
              <a:rPr lang="en-AU" sz="2400" dirty="0"/>
              <a:t>, </a:t>
            </a:r>
            <a:r>
              <a:rPr lang="en-AU" sz="2400" dirty="0" err="1" smtClean="0"/>
              <a:t>maka</a:t>
            </a:r>
            <a:r>
              <a:rPr lang="en-AU" sz="2400" dirty="0" smtClean="0"/>
              <a:t> </a:t>
            </a:r>
            <a:r>
              <a:rPr lang="en-AU" sz="2400" dirty="0" err="1" smtClean="0"/>
              <a:t>bagian</a:t>
            </a:r>
            <a:r>
              <a:rPr lang="en-AU" sz="2400" dirty="0" smtClean="0"/>
              <a:t> </a:t>
            </a:r>
            <a:r>
              <a:rPr lang="en-AU" sz="2400" dirty="0"/>
              <a:t>ELSE </a:t>
            </a:r>
            <a:r>
              <a:rPr lang="en-AU" sz="2400" dirty="0" err="1"/>
              <a:t>dan</a:t>
            </a:r>
            <a:r>
              <a:rPr lang="en-AU" sz="2400" dirty="0"/>
              <a:t> </a:t>
            </a:r>
            <a:r>
              <a:rPr lang="en-AU" sz="2400" dirty="0" err="1"/>
              <a:t>pernyataan</a:t>
            </a:r>
            <a:r>
              <a:rPr lang="en-AU" sz="2400" dirty="0"/>
              <a:t> EXIT </a:t>
            </a:r>
            <a:r>
              <a:rPr lang="en-AU" sz="2400" dirty="0" err="1"/>
              <a:t>akan</a:t>
            </a:r>
            <a:r>
              <a:rPr lang="en-AU" sz="2400" dirty="0"/>
              <a:t> </a:t>
            </a:r>
            <a:r>
              <a:rPr lang="en-AU" sz="2400" dirty="0" err="1"/>
              <a:t>mengakhiri</a:t>
            </a:r>
            <a:r>
              <a:rPr lang="en-AU" sz="2400" dirty="0"/>
              <a:t> program</a:t>
            </a:r>
            <a:r>
              <a:rPr lang="en-AU" sz="2400" dirty="0" smtClean="0"/>
              <a:t>.</a:t>
            </a:r>
          </a:p>
          <a:p>
            <a:endParaRPr lang="en-AU" sz="2400" dirty="0"/>
          </a:p>
          <a:p>
            <a:r>
              <a:rPr lang="en-US" sz="2400" dirty="0"/>
              <a:t>PROGRAM DaysOfMonth2(INPUT,OUTPUT);</a:t>
            </a:r>
          </a:p>
          <a:p>
            <a:r>
              <a:rPr lang="en-US" sz="2400" dirty="0"/>
              <a:t>LABEL</a:t>
            </a:r>
          </a:p>
          <a:p>
            <a:r>
              <a:rPr lang="en-US" sz="2400" dirty="0" smtClean="0"/>
              <a:t>     Start</a:t>
            </a:r>
            <a:r>
              <a:rPr lang="en-US" sz="2400" dirty="0"/>
              <a:t>;</a:t>
            </a:r>
          </a:p>
          <a:p>
            <a:r>
              <a:rPr lang="en-US" sz="2400" dirty="0"/>
              <a:t>VAR</a:t>
            </a:r>
          </a:p>
          <a:p>
            <a:r>
              <a:rPr lang="en-US" sz="2400" dirty="0" smtClean="0"/>
              <a:t>     Days</a:t>
            </a:r>
            <a:r>
              <a:rPr lang="en-US" sz="2400" dirty="0"/>
              <a:t>, Month, Year :INTEGER;</a:t>
            </a:r>
          </a:p>
          <a:p>
            <a:r>
              <a:rPr lang="en-US" sz="2400" dirty="0"/>
              <a:t>BEGIN</a:t>
            </a:r>
          </a:p>
          <a:p>
            <a:r>
              <a:rPr lang="en-US" sz="2400" dirty="0"/>
              <a:t>Start:</a:t>
            </a:r>
          </a:p>
          <a:p>
            <a:r>
              <a:rPr lang="en-US" sz="2400" dirty="0" smtClean="0"/>
              <a:t>     WRITE</a:t>
            </a:r>
            <a:r>
              <a:rPr lang="en-US" sz="2400" dirty="0"/>
              <a:t>('Please enter the number of the month: ');</a:t>
            </a:r>
          </a:p>
          <a:p>
            <a:r>
              <a:rPr lang="en-US" sz="2400" dirty="0" smtClean="0"/>
              <a:t>     READLN(Month</a:t>
            </a:r>
            <a:r>
              <a:rPr lang="en-US" sz="2400" dirty="0"/>
              <a:t>);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6426505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52400" y="0"/>
            <a:ext cx="8915400" cy="6858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3600" b="1" dirty="0" err="1" smtClean="0"/>
              <a:t>FiturTurbo</a:t>
            </a:r>
            <a:r>
              <a:rPr lang="en-AU" sz="3600" b="1" dirty="0" smtClean="0"/>
              <a:t> Pascal: </a:t>
            </a:r>
            <a:r>
              <a:rPr lang="en-AU" sz="3600" b="1" dirty="0"/>
              <a:t>EXIT, </a:t>
            </a:r>
            <a:r>
              <a:rPr lang="en-AU" sz="3600" b="1" dirty="0" smtClean="0"/>
              <a:t>CASE-ELSE (3)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    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533400"/>
            <a:ext cx="85344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 CASE </a:t>
            </a:r>
            <a:r>
              <a:rPr lang="en-US" sz="2400" dirty="0"/>
              <a:t>Month OF</a:t>
            </a:r>
          </a:p>
          <a:p>
            <a:r>
              <a:rPr lang="en-US" sz="2400" dirty="0" smtClean="0"/>
              <a:t>       1,3,5,7,8,10,12 </a:t>
            </a:r>
            <a:r>
              <a:rPr lang="en-US" sz="2400" dirty="0"/>
              <a:t>: Days := 31;</a:t>
            </a:r>
          </a:p>
          <a:p>
            <a:r>
              <a:rPr lang="en-US" sz="2400" dirty="0" smtClean="0"/>
              <a:t>       4,6,9,11	        </a:t>
            </a:r>
            <a:r>
              <a:rPr lang="en-US" sz="2400" dirty="0"/>
              <a:t>: Days := 30;</a:t>
            </a:r>
          </a:p>
          <a:p>
            <a:r>
              <a:rPr lang="en-US" sz="2400" dirty="0" smtClean="0"/>
              <a:t>       2 		        : </a:t>
            </a:r>
            <a:r>
              <a:rPr lang="en-US" sz="2400" dirty="0"/>
              <a:t>BEGIN</a:t>
            </a:r>
          </a:p>
          <a:p>
            <a:r>
              <a:rPr lang="en-US" sz="2400" dirty="0" smtClean="0"/>
              <a:t>			    WRITE</a:t>
            </a:r>
            <a:r>
              <a:rPr lang="en-US" sz="2400" dirty="0"/>
              <a:t>('Enter the year:');</a:t>
            </a:r>
          </a:p>
          <a:p>
            <a:r>
              <a:rPr lang="en-US" sz="2400" dirty="0" smtClean="0"/>
              <a:t>			    READLN(Year</a:t>
            </a:r>
            <a:r>
              <a:rPr lang="en-US" sz="2400" dirty="0"/>
              <a:t>);</a:t>
            </a:r>
          </a:p>
          <a:p>
            <a:r>
              <a:rPr lang="en-US" sz="2400" dirty="0" smtClean="0"/>
              <a:t>			    IF </a:t>
            </a:r>
            <a:r>
              <a:rPr lang="en-US" sz="2400" dirty="0"/>
              <a:t>YEAR MOD 4 = 0 THEN</a:t>
            </a:r>
          </a:p>
          <a:p>
            <a:r>
              <a:rPr lang="en-US" sz="2400" dirty="0" smtClean="0"/>
              <a:t>			         Days </a:t>
            </a:r>
            <a:r>
              <a:rPr lang="en-US" sz="2400" dirty="0"/>
              <a:t>:=29</a:t>
            </a:r>
          </a:p>
          <a:p>
            <a:r>
              <a:rPr lang="en-US" sz="2400" dirty="0" smtClean="0"/>
              <a:t>			    ELSE</a:t>
            </a:r>
            <a:endParaRPr lang="en-US" sz="2400" dirty="0"/>
          </a:p>
          <a:p>
            <a:r>
              <a:rPr lang="en-US" sz="2400" dirty="0" smtClean="0"/>
              <a:t>			         Days </a:t>
            </a:r>
            <a:r>
              <a:rPr lang="en-US" sz="2400" dirty="0"/>
              <a:t>:=28</a:t>
            </a:r>
          </a:p>
          <a:p>
            <a:r>
              <a:rPr lang="en-US" sz="2400" dirty="0" smtClean="0"/>
              <a:t>		           END</a:t>
            </a:r>
            <a:r>
              <a:rPr lang="en-US" sz="2400" dirty="0"/>
              <a:t>;</a:t>
            </a:r>
          </a:p>
          <a:p>
            <a:r>
              <a:rPr lang="en-US" sz="2400" dirty="0" smtClean="0"/>
              <a:t>  ELSE</a:t>
            </a:r>
            <a:endParaRPr lang="en-US" sz="2400" dirty="0"/>
          </a:p>
          <a:p>
            <a:r>
              <a:rPr lang="en-US" sz="2400" dirty="0" smtClean="0"/>
              <a:t>      EXIT </a:t>
            </a:r>
            <a:r>
              <a:rPr lang="en-US" sz="2400" dirty="0"/>
              <a:t>{ all other cases }</a:t>
            </a:r>
          </a:p>
          <a:p>
            <a:r>
              <a:rPr lang="en-US" sz="2400" dirty="0" smtClean="0"/>
              <a:t>  END</a:t>
            </a:r>
            <a:r>
              <a:rPr lang="en-US" sz="2400" dirty="0"/>
              <a:t>;</a:t>
            </a:r>
          </a:p>
          <a:p>
            <a:r>
              <a:rPr lang="en-US" sz="2400" dirty="0" smtClean="0"/>
              <a:t>     WRITELN</a:t>
            </a:r>
            <a:r>
              <a:rPr lang="en-US" sz="2400" dirty="0"/>
              <a:t>('There are ',Days,' days in this month.');</a:t>
            </a:r>
          </a:p>
          <a:p>
            <a:r>
              <a:rPr lang="en-US" sz="2400" smtClean="0"/>
              <a:t>GOTO </a:t>
            </a:r>
            <a:r>
              <a:rPr lang="en-US" sz="2400" dirty="0"/>
              <a:t>Start</a:t>
            </a:r>
          </a:p>
          <a:p>
            <a:r>
              <a:rPr lang="en-US" sz="2400" dirty="0"/>
              <a:t>END.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3782292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52400" y="0"/>
            <a:ext cx="8915400" cy="6858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4000" b="1" dirty="0" smtClean="0"/>
              <a:t>RINGKASAN (1)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/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sz="2800" dirty="0" err="1" smtClean="0"/>
              <a:t>Berbeda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statemen</a:t>
            </a:r>
            <a:r>
              <a:rPr lang="en-US" sz="2800" dirty="0" smtClean="0"/>
              <a:t> if yang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memilih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dua</a:t>
            </a:r>
            <a:r>
              <a:rPr lang="en-US" sz="2800" dirty="0" smtClean="0"/>
              <a:t> </a:t>
            </a:r>
            <a:r>
              <a:rPr lang="en-US" sz="2800" dirty="0" err="1" smtClean="0"/>
              <a:t>kondisi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berbeda</a:t>
            </a:r>
            <a:r>
              <a:rPr lang="en-US" sz="2800" dirty="0" smtClean="0"/>
              <a:t> </a:t>
            </a:r>
            <a:r>
              <a:rPr lang="en-US" sz="2800" dirty="0" err="1" smtClean="0"/>
              <a:t>berdasar</a:t>
            </a:r>
            <a:r>
              <a:rPr lang="en-US" sz="2800" dirty="0" smtClean="0"/>
              <a:t> </a:t>
            </a:r>
            <a:r>
              <a:rPr lang="en-US" sz="2800" dirty="0" err="1" smtClean="0"/>
              <a:t>eskpresi</a:t>
            </a:r>
            <a:r>
              <a:rPr lang="en-US" sz="2800" dirty="0" smtClean="0"/>
              <a:t> </a:t>
            </a:r>
            <a:r>
              <a:rPr lang="en-US" sz="2800" dirty="0" err="1" smtClean="0"/>
              <a:t>boolean</a:t>
            </a:r>
            <a:r>
              <a:rPr lang="en-US" sz="2800" dirty="0" smtClean="0"/>
              <a:t>, </a:t>
            </a:r>
            <a:r>
              <a:rPr lang="en-US" sz="2800" dirty="0" err="1" smtClean="0"/>
              <a:t>statemen</a:t>
            </a:r>
            <a:r>
              <a:rPr lang="en-US" sz="2800" dirty="0" smtClean="0"/>
              <a:t> case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memilih</a:t>
            </a:r>
            <a:r>
              <a:rPr lang="en-US" sz="2800" dirty="0" smtClean="0"/>
              <a:t> </a:t>
            </a:r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dirty="0" err="1" smtClean="0"/>
              <a:t>terdapat</a:t>
            </a:r>
            <a:r>
              <a:rPr lang="en-US" sz="2800" dirty="0" smtClean="0"/>
              <a:t>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dua</a:t>
            </a:r>
            <a:r>
              <a:rPr lang="en-US" sz="2800" dirty="0" smtClean="0"/>
              <a:t> </a:t>
            </a:r>
            <a:r>
              <a:rPr lang="en-US" sz="2800" dirty="0" err="1" smtClean="0"/>
              <a:t>kondisi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masing-masing</a:t>
            </a:r>
            <a:r>
              <a:rPr lang="en-US" sz="2800" dirty="0" smtClean="0"/>
              <a:t> </a:t>
            </a:r>
            <a:r>
              <a:rPr lang="en-US" sz="2800" dirty="0" err="1" smtClean="0"/>
              <a:t>memerlukan</a:t>
            </a:r>
            <a:r>
              <a:rPr lang="en-US" sz="2800" dirty="0" smtClean="0"/>
              <a:t> </a:t>
            </a:r>
            <a:r>
              <a:rPr lang="en-US" sz="2800" dirty="0" err="1" smtClean="0"/>
              <a:t>penanganan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berbeda</a:t>
            </a:r>
            <a:r>
              <a:rPr lang="en-US" sz="2800" dirty="0" smtClean="0"/>
              <a:t>. </a:t>
            </a:r>
            <a:r>
              <a:rPr lang="en-US" sz="2800" dirty="0" err="1" smtClean="0"/>
              <a:t>Variabel</a:t>
            </a:r>
            <a:r>
              <a:rPr lang="en-US" sz="2800" dirty="0" smtClean="0"/>
              <a:t> yang </a:t>
            </a:r>
            <a:r>
              <a:rPr lang="en-US" sz="2800" dirty="0" err="1" smtClean="0"/>
              <a:t>terlibat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statemen</a:t>
            </a:r>
            <a:r>
              <a:rPr lang="en-US" sz="2800" dirty="0" smtClean="0"/>
              <a:t> case </a:t>
            </a:r>
            <a:r>
              <a:rPr lang="en-US" sz="2800" dirty="0" err="1" smtClean="0"/>
              <a:t>harus</a:t>
            </a:r>
            <a:r>
              <a:rPr lang="en-US" sz="2800" dirty="0" smtClean="0"/>
              <a:t> </a:t>
            </a:r>
            <a:r>
              <a:rPr lang="en-US" sz="2800" dirty="0" err="1" smtClean="0"/>
              <a:t>bersifat</a:t>
            </a:r>
            <a:r>
              <a:rPr lang="en-US" sz="2800" dirty="0" smtClean="0"/>
              <a:t> ordinal. Hal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berbeda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statemen</a:t>
            </a:r>
            <a:r>
              <a:rPr lang="en-US" sz="2800" dirty="0" smtClean="0"/>
              <a:t> if. Yang </a:t>
            </a:r>
            <a:r>
              <a:rPr lang="en-US" sz="2800" dirty="0" err="1" smtClean="0"/>
              <a:t>menjadi</a:t>
            </a:r>
            <a:r>
              <a:rPr lang="en-US" sz="2800" dirty="0" smtClean="0"/>
              <a:t> </a:t>
            </a:r>
            <a:r>
              <a:rPr lang="en-US" sz="2800" dirty="0" err="1" smtClean="0"/>
              <a:t>pokok</a:t>
            </a:r>
            <a:r>
              <a:rPr lang="en-US" sz="2800" dirty="0" smtClean="0"/>
              <a:t> </a:t>
            </a:r>
            <a:r>
              <a:rPr lang="en-US" sz="2800" dirty="0" err="1" smtClean="0"/>
              <a:t>perhatian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pemilihan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menentukan</a:t>
            </a:r>
            <a:r>
              <a:rPr lang="en-US" sz="2800" dirty="0" smtClean="0"/>
              <a:t> </a:t>
            </a:r>
            <a:r>
              <a:rPr lang="en-US" sz="2800" dirty="0" err="1" smtClean="0"/>
              <a:t>skema</a:t>
            </a:r>
            <a:r>
              <a:rPr lang="en-US" sz="2800" dirty="0" smtClean="0"/>
              <a:t> yang </a:t>
            </a:r>
            <a:r>
              <a:rPr lang="en-US" sz="2800" dirty="0" err="1" smtClean="0"/>
              <a:t>cocok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</a:t>
            </a:r>
            <a:r>
              <a:rPr lang="en-US" sz="2800" dirty="0" err="1" smtClean="0"/>
              <a:t>masalah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ditemui</a:t>
            </a:r>
            <a:r>
              <a:rPr lang="en-US" sz="2800" dirty="0" smtClean="0"/>
              <a:t> </a:t>
            </a:r>
            <a:r>
              <a:rPr lang="en-US" sz="2800" dirty="0" err="1" smtClean="0"/>
              <a:t>berdasar</a:t>
            </a:r>
            <a:r>
              <a:rPr lang="en-US" sz="2800" dirty="0" smtClean="0"/>
              <a:t> </a:t>
            </a:r>
            <a:r>
              <a:rPr lang="en-US" sz="2800" dirty="0" err="1" smtClean="0"/>
              <a:t>analisis</a:t>
            </a:r>
            <a:r>
              <a:rPr lang="en-US" sz="2800" dirty="0" smtClean="0"/>
              <a:t> </a:t>
            </a:r>
            <a:r>
              <a:rPr lang="en-US" sz="2800" dirty="0" err="1" smtClean="0"/>
              <a:t>kondisi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telah</a:t>
            </a:r>
            <a:r>
              <a:rPr lang="en-US" sz="2800" dirty="0" smtClean="0"/>
              <a:t> </a:t>
            </a:r>
            <a:r>
              <a:rPr lang="en-US" sz="2800" dirty="0" err="1" smtClean="0"/>
              <a:t>dilakukan</a:t>
            </a:r>
            <a:r>
              <a:rPr lang="en-US" sz="2800" dirty="0" smtClean="0"/>
              <a:t>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9722605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52400" y="0"/>
            <a:ext cx="8915400" cy="6858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4000" b="1" dirty="0" smtClean="0"/>
              <a:t>RINGKASAN (2)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/>
          </a:p>
          <a:p>
            <a:pPr marL="514350" indent="-514350">
              <a:spcBef>
                <a:spcPts val="0"/>
              </a:spcBef>
              <a:buFont typeface="+mj-lt"/>
              <a:buAutoNum type="arabicPeriod" startAt="2"/>
            </a:pPr>
            <a:r>
              <a:rPr lang="en-US" sz="2800" dirty="0" err="1" smtClean="0"/>
              <a:t>Statemen</a:t>
            </a:r>
            <a:r>
              <a:rPr lang="en-US" sz="2800" dirty="0" smtClean="0"/>
              <a:t> </a:t>
            </a:r>
            <a:r>
              <a:rPr lang="en-AU" sz="2800" dirty="0" smtClean="0"/>
              <a:t>GOTO </a:t>
            </a:r>
            <a:r>
              <a:rPr lang="en-AU" sz="2800" dirty="0" err="1" smtClean="0"/>
              <a:t>adalah</a:t>
            </a:r>
            <a:r>
              <a:rPr lang="en-AU" sz="2800" dirty="0" smtClean="0"/>
              <a:t> </a:t>
            </a:r>
            <a:r>
              <a:rPr lang="en-AU" sz="2800" dirty="0" err="1" smtClean="0"/>
              <a:t>sangat</a:t>
            </a:r>
            <a:r>
              <a:rPr lang="en-AU" sz="2800" dirty="0" smtClean="0"/>
              <a:t> </a:t>
            </a:r>
            <a:r>
              <a:rPr lang="en-AU" sz="2800" dirty="0" err="1"/>
              <a:t>mudah</a:t>
            </a:r>
            <a:r>
              <a:rPr lang="en-AU" sz="2800" dirty="0"/>
              <a:t> </a:t>
            </a:r>
            <a:r>
              <a:rPr lang="en-AU" sz="2800" dirty="0" err="1"/>
              <a:t>digunakan</a:t>
            </a:r>
            <a:r>
              <a:rPr lang="en-AU" sz="2800" dirty="0"/>
              <a:t>, </a:t>
            </a:r>
            <a:r>
              <a:rPr lang="en-AU" sz="2800" dirty="0" err="1" smtClean="0"/>
              <a:t>namun</a:t>
            </a:r>
            <a:r>
              <a:rPr lang="en-AU" sz="2800" dirty="0" smtClean="0"/>
              <a:t> </a:t>
            </a:r>
            <a:r>
              <a:rPr lang="en-AU" sz="2800" dirty="0" err="1" smtClean="0"/>
              <a:t>Anda</a:t>
            </a:r>
            <a:r>
              <a:rPr lang="en-AU" sz="2800" dirty="0" smtClean="0"/>
              <a:t> </a:t>
            </a:r>
            <a:r>
              <a:rPr lang="en-AU" sz="2800" dirty="0" err="1"/>
              <a:t>jarang</a:t>
            </a:r>
            <a:r>
              <a:rPr lang="en-AU" sz="2800" dirty="0"/>
              <a:t> </a:t>
            </a:r>
            <a:r>
              <a:rPr lang="en-AU" sz="2800" dirty="0" err="1"/>
              <a:t>melihatnya</a:t>
            </a:r>
            <a:r>
              <a:rPr lang="en-AU" sz="2800" dirty="0"/>
              <a:t> </a:t>
            </a:r>
            <a:r>
              <a:rPr lang="en-AU" sz="2800" dirty="0" err="1"/>
              <a:t>dalam</a:t>
            </a:r>
            <a:r>
              <a:rPr lang="en-AU" sz="2800" dirty="0"/>
              <a:t> program Pascal </a:t>
            </a:r>
            <a:r>
              <a:rPr lang="en-AU" sz="2800" dirty="0" err="1"/>
              <a:t>karena</a:t>
            </a:r>
            <a:r>
              <a:rPr lang="en-AU" sz="2800" dirty="0"/>
              <a:t> </a:t>
            </a:r>
            <a:r>
              <a:rPr lang="en-AU" sz="2800" dirty="0" err="1"/>
              <a:t>menghancurkan</a:t>
            </a:r>
            <a:r>
              <a:rPr lang="en-AU" sz="2800" dirty="0"/>
              <a:t> </a:t>
            </a:r>
            <a:r>
              <a:rPr lang="en-AU" sz="2800" dirty="0" err="1" smtClean="0"/>
              <a:t>dalam</a:t>
            </a:r>
            <a:r>
              <a:rPr lang="en-AU" sz="2800" dirty="0" smtClean="0"/>
              <a:t> </a:t>
            </a:r>
            <a:r>
              <a:rPr lang="en-AU" sz="2800" dirty="0" err="1" smtClean="0"/>
              <a:t>penulisan</a:t>
            </a:r>
            <a:r>
              <a:rPr lang="en-AU" sz="2800" dirty="0" smtClean="0"/>
              <a:t> </a:t>
            </a:r>
            <a:r>
              <a:rPr lang="en-AU" sz="2800" dirty="0" err="1" smtClean="0"/>
              <a:t>struktur</a:t>
            </a:r>
            <a:r>
              <a:rPr lang="en-AU" sz="2800" dirty="0" smtClean="0"/>
              <a:t> </a:t>
            </a:r>
            <a:r>
              <a:rPr lang="en-AU" sz="2800" dirty="0"/>
              <a:t>program. </a:t>
            </a:r>
            <a:r>
              <a:rPr lang="en-AU" sz="2800" dirty="0" err="1"/>
              <a:t>Dalam</a:t>
            </a:r>
            <a:r>
              <a:rPr lang="en-AU" sz="2800" dirty="0"/>
              <a:t> </a:t>
            </a:r>
            <a:r>
              <a:rPr lang="en-AU" sz="2800" dirty="0" err="1"/>
              <a:t>beberapa</a:t>
            </a:r>
            <a:r>
              <a:rPr lang="en-AU" sz="2800" dirty="0"/>
              <a:t> </a:t>
            </a:r>
            <a:r>
              <a:rPr lang="en-AU" sz="2800" dirty="0" err="1"/>
              <a:t>kasus</a:t>
            </a:r>
            <a:r>
              <a:rPr lang="en-AU" sz="2800" dirty="0"/>
              <a:t>, </a:t>
            </a:r>
            <a:r>
              <a:rPr lang="en-AU" sz="2800" dirty="0" smtClean="0"/>
              <a:t> </a:t>
            </a:r>
            <a:r>
              <a:rPr lang="en-AU" sz="2800" dirty="0" err="1" smtClean="0"/>
              <a:t>bagaimanapun</a:t>
            </a:r>
            <a:r>
              <a:rPr lang="en-AU" sz="2800" dirty="0" smtClean="0"/>
              <a:t> </a:t>
            </a:r>
            <a:r>
              <a:rPr lang="en-AU" sz="2800" dirty="0" err="1" smtClean="0"/>
              <a:t>dan</a:t>
            </a:r>
            <a:r>
              <a:rPr lang="en-AU" sz="2800" dirty="0" smtClean="0"/>
              <a:t>   </a:t>
            </a:r>
            <a:r>
              <a:rPr lang="en-AU" sz="2800" dirty="0" err="1"/>
              <a:t>mungkin</a:t>
            </a:r>
            <a:r>
              <a:rPr lang="en-AU" sz="2800" dirty="0"/>
              <a:t> </a:t>
            </a:r>
            <a:r>
              <a:rPr lang="en-AU" sz="2800" dirty="0" err="1"/>
              <a:t>berguna</a:t>
            </a:r>
            <a:r>
              <a:rPr lang="en-AU" sz="2800" dirty="0"/>
              <a:t> </a:t>
            </a:r>
            <a:r>
              <a:rPr lang="en-AU" sz="2800" dirty="0" err="1"/>
              <a:t>dalam</a:t>
            </a:r>
            <a:r>
              <a:rPr lang="en-AU" sz="2800" dirty="0"/>
              <a:t> </a:t>
            </a:r>
            <a:r>
              <a:rPr lang="en-AU" sz="2800" dirty="0" err="1" smtClean="0"/>
              <a:t>melepaskan</a:t>
            </a:r>
            <a:r>
              <a:rPr lang="en-AU" sz="2800" dirty="0" smtClean="0"/>
              <a:t> </a:t>
            </a:r>
            <a:r>
              <a:rPr lang="en-AU" sz="2800" dirty="0" err="1"/>
              <a:t>diri</a:t>
            </a:r>
            <a:r>
              <a:rPr lang="en-AU" sz="2800" dirty="0"/>
              <a:t> </a:t>
            </a:r>
            <a:r>
              <a:rPr lang="en-AU" sz="2800" dirty="0" err="1"/>
              <a:t>dari</a:t>
            </a:r>
            <a:r>
              <a:rPr lang="en-AU" sz="2800" dirty="0"/>
              <a:t> </a:t>
            </a:r>
            <a:r>
              <a:rPr lang="en-AU" sz="2800" dirty="0" err="1"/>
              <a:t>berbagai</a:t>
            </a:r>
            <a:r>
              <a:rPr lang="en-AU" sz="2800" dirty="0"/>
              <a:t> </a:t>
            </a:r>
            <a:r>
              <a:rPr lang="en-AU" sz="2800" dirty="0" err="1" smtClean="0"/>
              <a:t>tingkat</a:t>
            </a:r>
            <a:r>
              <a:rPr lang="en-AU" sz="2800" dirty="0" smtClean="0"/>
              <a:t> </a:t>
            </a:r>
            <a:r>
              <a:rPr lang="en-AU" sz="2800" dirty="0" err="1" smtClean="0"/>
              <a:t>pemilihan</a:t>
            </a:r>
            <a:r>
              <a:rPr lang="en-AU" sz="2800" dirty="0" smtClean="0"/>
              <a:t> </a:t>
            </a:r>
            <a:r>
              <a:rPr lang="en-AU" sz="2800" dirty="0" err="1"/>
              <a:t>bersarang</a:t>
            </a:r>
            <a:r>
              <a:rPr lang="en-AU" sz="2800" dirty="0"/>
              <a:t> </a:t>
            </a:r>
            <a:r>
              <a:rPr lang="en-AU" sz="2800" dirty="0" err="1"/>
              <a:t>dalam</a:t>
            </a:r>
            <a:r>
              <a:rPr lang="en-AU" sz="2800" dirty="0"/>
              <a:t> </a:t>
            </a:r>
            <a:r>
              <a:rPr lang="en-AU" sz="2800" dirty="0" err="1"/>
              <a:t>satu</a:t>
            </a:r>
            <a:r>
              <a:rPr lang="en-AU" sz="2800" dirty="0"/>
              <a:t> </a:t>
            </a:r>
            <a:r>
              <a:rPr lang="en-AU" sz="2800" dirty="0" err="1"/>
              <a:t>lompatan</a:t>
            </a:r>
            <a:r>
              <a:rPr lang="en-AU" sz="2800" dirty="0"/>
              <a:t>.</a:t>
            </a:r>
            <a:endParaRPr lang="en-US" sz="2800" dirty="0" smtClean="0"/>
          </a:p>
          <a:p>
            <a:pPr marL="0" indent="0">
              <a:buNone/>
            </a:pPr>
            <a:endParaRPr lang="en-US" sz="24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5478557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52400" y="0"/>
            <a:ext cx="8915400" cy="6858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4000" b="1" dirty="0" smtClean="0"/>
              <a:t>LATIHAN (1)</a:t>
            </a:r>
          </a:p>
          <a:p>
            <a:pPr marL="457200" indent="-457200">
              <a:spcBef>
                <a:spcPts val="0"/>
              </a:spcBef>
              <a:buAutoNum type="arabicPeriod"/>
            </a:pPr>
            <a:r>
              <a:rPr lang="en-US" sz="2800" dirty="0" err="1" smtClean="0"/>
              <a:t>Sebuah</a:t>
            </a:r>
            <a:r>
              <a:rPr lang="en-US" sz="2800" dirty="0" smtClean="0"/>
              <a:t> program </a:t>
            </a:r>
            <a:r>
              <a:rPr lang="en-US" sz="2800" dirty="0" err="1" smtClean="0"/>
              <a:t>mempunyai</a:t>
            </a:r>
            <a:r>
              <a:rPr lang="en-US" sz="2800" dirty="0" smtClean="0"/>
              <a:t> menu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berikut</a:t>
            </a:r>
            <a:r>
              <a:rPr lang="en-US" sz="2800" dirty="0" smtClean="0"/>
              <a:t>: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 smtClean="0"/>
              <a:t>		MENU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1. Baca data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2. </a:t>
            </a:r>
            <a:r>
              <a:rPr lang="en-US" dirty="0" err="1" smtClean="0"/>
              <a:t>Cetak</a:t>
            </a:r>
            <a:r>
              <a:rPr lang="en-US" dirty="0" smtClean="0"/>
              <a:t> data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3. </a:t>
            </a:r>
            <a:r>
              <a:rPr lang="en-US" dirty="0" err="1" smtClean="0"/>
              <a:t>Ubah</a:t>
            </a:r>
            <a:r>
              <a:rPr lang="en-US" dirty="0" smtClean="0"/>
              <a:t> data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4. </a:t>
            </a:r>
            <a:r>
              <a:rPr lang="en-US" dirty="0" err="1" smtClean="0"/>
              <a:t>Hapus</a:t>
            </a:r>
            <a:r>
              <a:rPr lang="en-US" dirty="0" smtClean="0"/>
              <a:t> data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5. </a:t>
            </a:r>
            <a:r>
              <a:rPr lang="en-US" dirty="0" err="1" smtClean="0"/>
              <a:t>Keluar</a:t>
            </a:r>
            <a:r>
              <a:rPr lang="en-US" dirty="0" smtClean="0"/>
              <a:t> program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program Pascal yang </a:t>
            </a:r>
            <a:r>
              <a:rPr lang="en-US" dirty="0" err="1" smtClean="0"/>
              <a:t>mencetak</a:t>
            </a:r>
            <a:r>
              <a:rPr lang="en-US" dirty="0" smtClean="0"/>
              <a:t> menu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membaca</a:t>
            </a:r>
            <a:r>
              <a:rPr lang="en-US" dirty="0" smtClean="0"/>
              <a:t> </a:t>
            </a:r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menu.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nomor</a:t>
            </a:r>
            <a:r>
              <a:rPr lang="en-US" dirty="0" smtClean="0"/>
              <a:t> menu yang </a:t>
            </a:r>
            <a:r>
              <a:rPr lang="en-US" dirty="0" err="1" smtClean="0"/>
              <a:t>dipilih</a:t>
            </a:r>
            <a:r>
              <a:rPr lang="en-US" dirty="0" smtClean="0"/>
              <a:t>, </a:t>
            </a:r>
            <a:r>
              <a:rPr lang="en-US" dirty="0" err="1" smtClean="0"/>
              <a:t>tuliskan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menu </a:t>
            </a:r>
            <a:r>
              <a:rPr lang="en-US" dirty="0" err="1" smtClean="0"/>
              <a:t>nomor</a:t>
            </a:r>
            <a:r>
              <a:rPr lang="en-US" dirty="0" smtClean="0"/>
              <a:t> &lt;</a:t>
            </a:r>
            <a:r>
              <a:rPr lang="en-US" dirty="0" err="1" smtClean="0"/>
              <a:t>NomorMenu</a:t>
            </a:r>
            <a:r>
              <a:rPr lang="en-US" dirty="0" smtClean="0"/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 smtClean="0"/>
              <a:t>Yang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&lt;</a:t>
            </a:r>
            <a:r>
              <a:rPr lang="en-US" dirty="0" err="1" smtClean="0"/>
              <a:t>NomorMenu</a:t>
            </a:r>
            <a:r>
              <a:rPr lang="en-US" dirty="0" smtClean="0"/>
              <a:t>&gt;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nomor</a:t>
            </a:r>
            <a:r>
              <a:rPr lang="en-US" dirty="0" smtClean="0"/>
              <a:t> yang </a:t>
            </a:r>
            <a:r>
              <a:rPr lang="en-US" dirty="0" err="1" smtClean="0"/>
              <a:t>dipilih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user program.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sz="2000" dirty="0" smtClean="0"/>
          </a:p>
          <a:p>
            <a:pPr marL="400050" lvl="1" indent="0">
              <a:spcBef>
                <a:spcPts val="0"/>
              </a:spcBef>
              <a:buNone/>
            </a:pPr>
            <a:endParaRPr lang="en-US" sz="200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sz="2000" dirty="0" smtClean="0"/>
              <a:t> </a:t>
            </a:r>
            <a:endParaRPr lang="en-US" sz="2000" dirty="0"/>
          </a:p>
          <a:p>
            <a:pPr marL="457200" indent="-457200">
              <a:spcBef>
                <a:spcPts val="0"/>
              </a:spcBef>
              <a:buAutoNum type="arabicPeriod"/>
            </a:pPr>
            <a:endParaRPr lang="en-US" sz="2400" dirty="0" smtClean="0"/>
          </a:p>
          <a:p>
            <a:pPr marL="400050" lvl="1" indent="0">
              <a:spcBef>
                <a:spcPts val="0"/>
              </a:spcBef>
              <a:buNone/>
            </a:pPr>
            <a:endParaRPr lang="en-US" sz="2000" dirty="0"/>
          </a:p>
          <a:p>
            <a:pPr marL="400050" lvl="1" indent="0">
              <a:spcBef>
                <a:spcPts val="0"/>
              </a:spcBef>
              <a:buNone/>
            </a:pPr>
            <a:endParaRPr lang="en-US" sz="2000" dirty="0" smtClean="0"/>
          </a:p>
          <a:p>
            <a:pPr marL="457200" indent="-457200">
              <a:spcBef>
                <a:spcPts val="0"/>
              </a:spcBef>
              <a:buAutoNum type="arabicPeriod"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6081241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0" y="0"/>
            <a:ext cx="9067800" cy="6858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4000" b="1" dirty="0" smtClean="0"/>
              <a:t>LATIHAN (2)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/>
              <a:t>2. </a:t>
            </a:r>
            <a:r>
              <a:rPr lang="en-US" sz="2800" dirty="0" err="1" smtClean="0"/>
              <a:t>Simulasikan</a:t>
            </a:r>
            <a:r>
              <a:rPr lang="en-US" sz="2800" dirty="0" smtClean="0"/>
              <a:t>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</a:t>
            </a:r>
            <a:r>
              <a:rPr lang="en-US" sz="2800" dirty="0" err="1" smtClean="0"/>
              <a:t>kalkulator</a:t>
            </a:r>
            <a:r>
              <a:rPr lang="en-US" sz="2800" dirty="0" smtClean="0"/>
              <a:t> </a:t>
            </a:r>
            <a:r>
              <a:rPr lang="en-US" sz="2800" dirty="0" err="1" smtClean="0"/>
              <a:t>sederhana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melakukan</a:t>
            </a:r>
            <a:r>
              <a:rPr lang="en-US" sz="2800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/>
              <a:t>   </a:t>
            </a:r>
            <a:r>
              <a:rPr lang="en-US" sz="2800" dirty="0" err="1" smtClean="0"/>
              <a:t>operasi</a:t>
            </a:r>
            <a:r>
              <a:rPr lang="en-US" sz="2800" dirty="0" smtClean="0"/>
              <a:t> </a:t>
            </a:r>
            <a:r>
              <a:rPr lang="en-US" sz="2800" dirty="0" err="1" smtClean="0"/>
              <a:t>aritmatika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berikut</a:t>
            </a:r>
            <a:r>
              <a:rPr lang="en-US" sz="2800" dirty="0" smtClean="0"/>
              <a:t>: </a:t>
            </a:r>
            <a:r>
              <a:rPr lang="en-US" sz="2800" dirty="0" err="1" smtClean="0"/>
              <a:t>dibaca</a:t>
            </a:r>
            <a:r>
              <a:rPr lang="en-US" sz="2800" dirty="0" smtClean="0"/>
              <a:t> operand 1,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 </a:t>
            </a:r>
            <a:r>
              <a:rPr lang="en-US" sz="2800" dirty="0" smtClean="0"/>
              <a:t>  operator, </a:t>
            </a:r>
            <a:r>
              <a:rPr lang="en-US" sz="2800" dirty="0" err="1" smtClean="0"/>
              <a:t>dan</a:t>
            </a:r>
            <a:r>
              <a:rPr lang="en-US" sz="2800" dirty="0" smtClean="0"/>
              <a:t> operator 2.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err="1" smtClean="0"/>
              <a:t>Tentukan</a:t>
            </a:r>
            <a:r>
              <a:rPr lang="en-US" sz="2800" dirty="0" smtClean="0"/>
              <a:t> </a:t>
            </a:r>
            <a:r>
              <a:rPr lang="en-US" sz="2800" dirty="0" err="1" smtClean="0"/>
              <a:t>hasil</a:t>
            </a:r>
            <a:r>
              <a:rPr lang="en-US" sz="2800" dirty="0" smtClean="0"/>
              <a:t> </a:t>
            </a:r>
            <a:r>
              <a:rPr lang="en-US" sz="2800" dirty="0" err="1" smtClean="0"/>
              <a:t>operasi</a:t>
            </a:r>
            <a:r>
              <a:rPr lang="en-US" sz="2800" dirty="0" smtClean="0"/>
              <a:t> </a:t>
            </a:r>
            <a:r>
              <a:rPr lang="en-US" sz="2800" dirty="0" err="1" smtClean="0"/>
              <a:t>aritmatika</a:t>
            </a:r>
            <a:r>
              <a:rPr lang="en-US" sz="2800" dirty="0" smtClean="0"/>
              <a:t>: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dirty="0" smtClean="0"/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operand1	operator	  operator2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2800" dirty="0"/>
              <a:t>	</a:t>
            </a:r>
            <a:endParaRPr lang="en-US" sz="2800" dirty="0" smtClean="0"/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 smtClean="0"/>
              <a:t>Dan </a:t>
            </a:r>
            <a:r>
              <a:rPr lang="en-US" dirty="0" err="1" smtClean="0"/>
              <a:t>cetak</a:t>
            </a:r>
            <a:r>
              <a:rPr lang="en-US" dirty="0" smtClean="0"/>
              <a:t> </a:t>
            </a:r>
            <a:r>
              <a:rPr lang="en-US" dirty="0" err="1" smtClean="0"/>
              <a:t>hasilnya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piranti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! 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dirty="0" smtClean="0"/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 err="1" smtClean="0"/>
              <a:t>Misalnya</a:t>
            </a:r>
            <a:r>
              <a:rPr lang="en-US" dirty="0" smtClean="0"/>
              <a:t>,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dibaca</a:t>
            </a:r>
            <a:r>
              <a:rPr lang="en-US" dirty="0" smtClean="0"/>
              <a:t> 8, ‘+’, 7,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hasilnya</a:t>
            </a:r>
            <a:r>
              <a:rPr lang="en-US" dirty="0" smtClean="0"/>
              <a:t> = 15 (</a:t>
            </a:r>
            <a:r>
              <a:rPr lang="en-US" dirty="0" err="1" smtClean="0"/>
              <a:t>yaitu</a:t>
            </a:r>
            <a:r>
              <a:rPr lang="en-US" dirty="0" smtClean="0"/>
              <a:t> 8+7)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      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dibaca</a:t>
            </a:r>
            <a:r>
              <a:rPr lang="en-US" dirty="0" smtClean="0"/>
              <a:t> 6, ‘*’, 5,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hasilnya</a:t>
            </a:r>
            <a:r>
              <a:rPr lang="en-US" dirty="0" smtClean="0"/>
              <a:t> = 30 (</a:t>
            </a:r>
            <a:r>
              <a:rPr lang="en-US" dirty="0" err="1" smtClean="0"/>
              <a:t>yaitu</a:t>
            </a:r>
            <a:r>
              <a:rPr lang="en-US" dirty="0" smtClean="0"/>
              <a:t> 6 x 5)</a:t>
            </a:r>
            <a:endParaRPr lang="en-US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sz="2000" dirty="0" smtClean="0"/>
              <a:t> </a:t>
            </a:r>
            <a:endParaRPr lang="en-US" sz="2000" dirty="0"/>
          </a:p>
          <a:p>
            <a:pPr marL="457200" indent="-457200">
              <a:spcBef>
                <a:spcPts val="0"/>
              </a:spcBef>
              <a:buAutoNum type="arabicPeriod"/>
            </a:pPr>
            <a:endParaRPr lang="en-US" sz="2400" dirty="0" smtClean="0"/>
          </a:p>
          <a:p>
            <a:pPr marL="400050" lvl="1" indent="0">
              <a:spcBef>
                <a:spcPts val="0"/>
              </a:spcBef>
              <a:buNone/>
            </a:pPr>
            <a:endParaRPr lang="en-US" sz="2000" dirty="0"/>
          </a:p>
          <a:p>
            <a:pPr marL="400050" lvl="1" indent="0">
              <a:spcBef>
                <a:spcPts val="0"/>
              </a:spcBef>
              <a:buNone/>
            </a:pPr>
            <a:endParaRPr lang="en-US" sz="2000" dirty="0" smtClean="0"/>
          </a:p>
          <a:p>
            <a:pPr marL="457200" indent="-457200">
              <a:spcBef>
                <a:spcPts val="0"/>
              </a:spcBef>
              <a:buAutoNum type="arabicPeriod"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4632295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0" y="0"/>
            <a:ext cx="9067800" cy="6858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4000" b="1" dirty="0" smtClean="0"/>
              <a:t>LATIHAN (3)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sz="2000" dirty="0" smtClean="0"/>
          </a:p>
          <a:p>
            <a:pPr marL="514350" indent="-514350">
              <a:spcBef>
                <a:spcPts val="0"/>
              </a:spcBef>
              <a:buFont typeface="+mj-lt"/>
              <a:buAutoNum type="arabicPeriod" startAt="3"/>
            </a:pPr>
            <a:r>
              <a:rPr lang="en-US" sz="2800" dirty="0" err="1" smtClean="0"/>
              <a:t>Buatlah</a:t>
            </a:r>
            <a:r>
              <a:rPr lang="en-US" sz="2800" dirty="0" smtClean="0"/>
              <a:t> program yang </a:t>
            </a:r>
            <a:r>
              <a:rPr lang="en-US" sz="2800" dirty="0" err="1" smtClean="0"/>
              <a:t>membaca</a:t>
            </a:r>
            <a:r>
              <a:rPr lang="en-US" sz="2800" dirty="0" smtClean="0"/>
              <a:t>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integer, </a:t>
            </a:r>
            <a:r>
              <a:rPr lang="en-US" sz="2800" dirty="0" err="1" smtClean="0"/>
              <a:t>dari</a:t>
            </a:r>
            <a:r>
              <a:rPr lang="en-US" sz="2800" dirty="0" smtClean="0"/>
              <a:t> 1 </a:t>
            </a:r>
            <a:r>
              <a:rPr lang="en-US" sz="2800" dirty="0" err="1" smtClean="0"/>
              <a:t>sampai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7,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menuliskan</a:t>
            </a:r>
            <a:r>
              <a:rPr lang="en-US" sz="2800" dirty="0" smtClean="0"/>
              <a:t> </a:t>
            </a:r>
            <a:r>
              <a:rPr lang="en-US" sz="2800" dirty="0" err="1" smtClean="0"/>
              <a:t>nama</a:t>
            </a:r>
            <a:r>
              <a:rPr lang="en-US" sz="2800" dirty="0" smtClean="0"/>
              <a:t> </a:t>
            </a:r>
            <a:r>
              <a:rPr lang="en-US" sz="2800" dirty="0" err="1" smtClean="0"/>
              <a:t>hari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bersesuaian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dengannya</a:t>
            </a:r>
            <a:r>
              <a:rPr lang="en-US" sz="2800" dirty="0" smtClean="0"/>
              <a:t> di </a:t>
            </a:r>
            <a:r>
              <a:rPr lang="en-US" sz="2800" dirty="0" err="1" smtClean="0"/>
              <a:t>layar</a:t>
            </a:r>
            <a:r>
              <a:rPr lang="en-US" sz="2800" dirty="0" smtClean="0"/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 </a:t>
            </a:r>
            <a:r>
              <a:rPr lang="en-US" sz="2800" dirty="0" smtClean="0"/>
              <a:t>    Integer 1 </a:t>
            </a:r>
            <a:r>
              <a:rPr lang="en-US" sz="2800" dirty="0" err="1" smtClean="0"/>
              <a:t>bersesuian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hari</a:t>
            </a:r>
            <a:r>
              <a:rPr lang="en-US" sz="2800" dirty="0" smtClean="0"/>
              <a:t> </a:t>
            </a:r>
            <a:r>
              <a:rPr lang="en-US" sz="2800" dirty="0" err="1" smtClean="0"/>
              <a:t>Ahad</a:t>
            </a:r>
            <a:r>
              <a:rPr lang="en-US" sz="2800" dirty="0" smtClean="0"/>
              <a:t>, integer 2 </a:t>
            </a:r>
            <a:r>
              <a:rPr lang="en-US" sz="2800" dirty="0" err="1" smtClean="0"/>
              <a:t>dengan</a:t>
            </a:r>
            <a:endParaRPr lang="en-US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 </a:t>
            </a:r>
            <a:r>
              <a:rPr lang="en-US" sz="2800" dirty="0" smtClean="0"/>
              <a:t>    </a:t>
            </a:r>
            <a:r>
              <a:rPr lang="en-US" sz="2800" dirty="0" err="1" smtClean="0"/>
              <a:t>hari</a:t>
            </a:r>
            <a:r>
              <a:rPr lang="en-US" sz="2800" dirty="0" smtClean="0"/>
              <a:t> </a:t>
            </a:r>
            <a:r>
              <a:rPr lang="en-US" sz="2800" dirty="0" err="1" smtClean="0"/>
              <a:t>Senin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seterusnya</a:t>
            </a:r>
            <a:r>
              <a:rPr lang="en-US" sz="2800" dirty="0" smtClean="0"/>
              <a:t>.!!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/>
              <a:t>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</a:t>
            </a:r>
            <a:r>
              <a:rPr lang="en-US" sz="2800" dirty="0" err="1" smtClean="0"/>
              <a:t>Analisis</a:t>
            </a:r>
            <a:r>
              <a:rPr lang="en-US" sz="2800" dirty="0" smtClean="0"/>
              <a:t>: Dari </a:t>
            </a:r>
            <a:r>
              <a:rPr lang="en-US" sz="2800" dirty="0" err="1" smtClean="0"/>
              <a:t>soal</a:t>
            </a:r>
            <a:r>
              <a:rPr lang="en-US" sz="2800" dirty="0" smtClean="0"/>
              <a:t> di </a:t>
            </a:r>
            <a:r>
              <a:rPr lang="en-US" sz="2800" dirty="0" err="1" smtClean="0"/>
              <a:t>atas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ditarik</a:t>
            </a:r>
            <a:r>
              <a:rPr lang="en-US" sz="2800" dirty="0" smtClean="0"/>
              <a:t> </a:t>
            </a:r>
            <a:r>
              <a:rPr lang="en-US" sz="2800" dirty="0" err="1" smtClean="0"/>
              <a:t>simpulan</a:t>
            </a:r>
            <a:r>
              <a:rPr lang="en-US" sz="2800" dirty="0" smtClean="0"/>
              <a:t> </a:t>
            </a:r>
            <a:r>
              <a:rPr lang="en-US" sz="2800" dirty="0" err="1" smtClean="0"/>
              <a:t>bahwa</a:t>
            </a:r>
            <a:endParaRPr lang="en-US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</a:t>
            </a:r>
            <a:r>
              <a:rPr lang="en-US" sz="2800" dirty="0" err="1" smtClean="0"/>
              <a:t>terdapat</a:t>
            </a:r>
            <a:r>
              <a:rPr lang="en-US" sz="2800" dirty="0" smtClean="0"/>
              <a:t> 7 </a:t>
            </a:r>
            <a:r>
              <a:rPr lang="en-US" sz="2800" dirty="0" err="1" smtClean="0"/>
              <a:t>kasus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penanganan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berbeda</a:t>
            </a:r>
            <a:r>
              <a:rPr lang="en-US" sz="2800" dirty="0" smtClean="0"/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</a:t>
            </a:r>
            <a:r>
              <a:rPr lang="en-US" sz="2800" dirty="0" err="1" smtClean="0"/>
              <a:t>Yaitu</a:t>
            </a:r>
            <a:r>
              <a:rPr lang="en-US" sz="2800" dirty="0" smtClean="0"/>
              <a:t> </a:t>
            </a:r>
            <a:r>
              <a:rPr lang="en-US" sz="2800" dirty="0" err="1" smtClean="0"/>
              <a:t>masukan</a:t>
            </a:r>
            <a:r>
              <a:rPr lang="en-US" sz="2800" dirty="0" smtClean="0"/>
              <a:t> 1, 2, 3, 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seterusnya</a:t>
            </a:r>
            <a:r>
              <a:rPr lang="en-US" sz="2800" dirty="0" smtClean="0"/>
              <a:t> </a:t>
            </a:r>
            <a:r>
              <a:rPr lang="en-US" sz="2800" dirty="0" err="1" smtClean="0"/>
              <a:t>sampai</a:t>
            </a:r>
            <a:r>
              <a:rPr lang="en-US" sz="2800" dirty="0" smtClean="0"/>
              <a:t> 7.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sz="2000" dirty="0" smtClean="0"/>
              <a:t> </a:t>
            </a:r>
            <a:endParaRPr lang="en-US" sz="2000" dirty="0"/>
          </a:p>
          <a:p>
            <a:pPr marL="457200" indent="-457200">
              <a:spcBef>
                <a:spcPts val="0"/>
              </a:spcBef>
              <a:buAutoNum type="arabicPeriod"/>
            </a:pPr>
            <a:endParaRPr lang="en-US" sz="2400" dirty="0" smtClean="0"/>
          </a:p>
          <a:p>
            <a:pPr marL="400050" lvl="1" indent="0">
              <a:spcBef>
                <a:spcPts val="0"/>
              </a:spcBef>
              <a:buNone/>
            </a:pPr>
            <a:endParaRPr lang="en-US" sz="2000" dirty="0"/>
          </a:p>
          <a:p>
            <a:pPr marL="400050" lvl="1" indent="0">
              <a:spcBef>
                <a:spcPts val="0"/>
              </a:spcBef>
              <a:buNone/>
            </a:pPr>
            <a:endParaRPr lang="en-US" sz="2000" dirty="0" smtClean="0"/>
          </a:p>
          <a:p>
            <a:pPr marL="457200" indent="-457200">
              <a:spcBef>
                <a:spcPts val="0"/>
              </a:spcBef>
              <a:buAutoNum type="arabicPeriod"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5114356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2209800"/>
            <a:ext cx="7924800" cy="1143000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6600" dirty="0" err="1" smtClean="0"/>
              <a:t>Terima</a:t>
            </a:r>
            <a:r>
              <a:rPr lang="en-US" sz="6600" dirty="0" smtClean="0"/>
              <a:t> </a:t>
            </a:r>
            <a:r>
              <a:rPr lang="en-US" sz="6600" dirty="0" err="1" smtClean="0"/>
              <a:t>Kasih</a:t>
            </a:r>
            <a:endParaRPr lang="id-ID" sz="6600" dirty="0"/>
          </a:p>
        </p:txBody>
      </p:sp>
    </p:spTree>
    <p:extLst>
      <p:ext uri="{BB962C8B-B14F-4D97-AF65-F5344CB8AC3E}">
        <p14:creationId xmlns:p14="http://schemas.microsoft.com/office/powerpoint/2010/main" val="404524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381000"/>
            <a:ext cx="8229600" cy="54864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2800" dirty="0" err="1" smtClean="0"/>
              <a:t>Konsep</a:t>
            </a:r>
            <a:r>
              <a:rPr lang="en-AU" sz="2800" dirty="0" smtClean="0"/>
              <a:t> CASE (1)</a:t>
            </a:r>
          </a:p>
          <a:p>
            <a:pPr marL="0" indent="0">
              <a:spcBef>
                <a:spcPts val="0"/>
              </a:spcBef>
              <a:buNone/>
            </a:pPr>
            <a:endParaRPr lang="en-A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smtClean="0"/>
              <a:t>Kondisi1, kondisi2, …., </a:t>
            </a:r>
            <a:r>
              <a:rPr lang="en-AU" sz="2400" dirty="0" err="1" smtClean="0"/>
              <a:t>kondisiN</a:t>
            </a:r>
            <a:r>
              <a:rPr lang="en-AU" sz="2400" dirty="0" smtClean="0"/>
              <a:t> </a:t>
            </a:r>
            <a:r>
              <a:rPr lang="en-AU" sz="2400" dirty="0" err="1" smtClean="0"/>
              <a:t>dapat</a:t>
            </a:r>
            <a:r>
              <a:rPr lang="en-AU" sz="2400" dirty="0" smtClean="0"/>
              <a:t> </a:t>
            </a:r>
            <a:r>
              <a:rPr lang="en-AU" sz="2400" dirty="0" err="1" smtClean="0"/>
              <a:t>bernilai</a:t>
            </a:r>
            <a:r>
              <a:rPr lang="en-AU" sz="2400" dirty="0" smtClean="0"/>
              <a:t> </a:t>
            </a:r>
            <a:r>
              <a:rPr lang="en-AU" sz="2400" dirty="0" err="1" smtClean="0"/>
              <a:t>benar</a:t>
            </a:r>
            <a:r>
              <a:rPr lang="en-AU" sz="2400" dirty="0" smtClean="0"/>
              <a:t> </a:t>
            </a:r>
            <a:r>
              <a:rPr lang="en-AU" sz="2400" dirty="0" err="1" smtClean="0"/>
              <a:t>atau</a:t>
            </a:r>
            <a:r>
              <a:rPr lang="en-AU" sz="2400" dirty="0" smtClean="0"/>
              <a:t> </a:t>
            </a:r>
            <a:r>
              <a:rPr lang="en-AU" sz="2400" dirty="0" err="1" smtClean="0"/>
              <a:t>salah</a:t>
            </a:r>
            <a:r>
              <a:rPr lang="en-AU" sz="2400" dirty="0" smtClean="0"/>
              <a:t>. </a:t>
            </a:r>
            <a:r>
              <a:rPr lang="en-AU" sz="2400" dirty="0" err="1" smtClean="0"/>
              <a:t>Tiap</a:t>
            </a:r>
            <a:r>
              <a:rPr lang="en-AU" sz="2400" dirty="0" smtClean="0"/>
              <a:t> </a:t>
            </a:r>
            <a:r>
              <a:rPr lang="en-AU" sz="2400" dirty="0" err="1" smtClean="0"/>
              <a:t>kondisi</a:t>
            </a:r>
            <a:r>
              <a:rPr lang="en-AU" sz="2400" dirty="0" smtClean="0"/>
              <a:t> </a:t>
            </a:r>
            <a:r>
              <a:rPr lang="en-AU" sz="2400" dirty="0" err="1" smtClean="0"/>
              <a:t>diperiksa</a:t>
            </a:r>
            <a:r>
              <a:rPr lang="en-AU" sz="2400" dirty="0" smtClean="0"/>
              <a:t>  </a:t>
            </a:r>
            <a:r>
              <a:rPr lang="en-AU" sz="2400" dirty="0" err="1" smtClean="0"/>
              <a:t>nilai</a:t>
            </a:r>
            <a:r>
              <a:rPr lang="en-AU" sz="2400" dirty="0" smtClean="0"/>
              <a:t> </a:t>
            </a:r>
            <a:r>
              <a:rPr lang="en-AU" sz="2400" dirty="0" err="1" smtClean="0"/>
              <a:t>kebenarannya</a:t>
            </a:r>
            <a:r>
              <a:rPr lang="en-AU" sz="2400" dirty="0" smtClean="0"/>
              <a:t> </a:t>
            </a:r>
            <a:r>
              <a:rPr lang="en-AU" sz="2400" dirty="0" err="1" smtClean="0"/>
              <a:t>mulai</a:t>
            </a:r>
            <a:r>
              <a:rPr lang="en-AU" sz="2400" dirty="0" smtClean="0"/>
              <a:t> </a:t>
            </a:r>
            <a:r>
              <a:rPr lang="en-AU" sz="2400" dirty="0" err="1" smtClean="0"/>
              <a:t>dari</a:t>
            </a:r>
            <a:r>
              <a:rPr lang="en-AU" sz="2400" dirty="0" smtClean="0"/>
              <a:t> </a:t>
            </a:r>
            <a:r>
              <a:rPr lang="en-AU" sz="2400" dirty="0" err="1" smtClean="0"/>
              <a:t>kondisi</a:t>
            </a:r>
            <a:r>
              <a:rPr lang="en-AU" sz="2400" dirty="0" smtClean="0"/>
              <a:t> </a:t>
            </a:r>
            <a:r>
              <a:rPr lang="en-AU" sz="2400" dirty="0" err="1" smtClean="0"/>
              <a:t>pertama</a:t>
            </a:r>
            <a:r>
              <a:rPr lang="en-AU" sz="2400" dirty="0" smtClean="0"/>
              <a:t> </a:t>
            </a:r>
            <a:r>
              <a:rPr lang="en-AU" sz="2400" dirty="0" err="1" smtClean="0"/>
              <a:t>sampai</a:t>
            </a:r>
            <a:r>
              <a:rPr lang="en-AU" sz="2400" dirty="0" smtClean="0"/>
              <a:t> </a:t>
            </a:r>
            <a:r>
              <a:rPr lang="en-AU" sz="2400" dirty="0" err="1" smtClean="0"/>
              <a:t>ditemukan</a:t>
            </a:r>
            <a:r>
              <a:rPr lang="en-AU" sz="2400" dirty="0" smtClean="0"/>
              <a:t> </a:t>
            </a:r>
            <a:r>
              <a:rPr lang="en-AU" sz="2400" dirty="0" err="1" smtClean="0"/>
              <a:t>kondisi</a:t>
            </a:r>
            <a:r>
              <a:rPr lang="en-AU" sz="2400" dirty="0" smtClean="0"/>
              <a:t> yang </a:t>
            </a:r>
            <a:r>
              <a:rPr lang="en-AU" sz="2400" dirty="0" err="1" smtClean="0"/>
              <a:t>bernilai</a:t>
            </a:r>
            <a:r>
              <a:rPr lang="en-AU" sz="2400" dirty="0" smtClean="0"/>
              <a:t> </a:t>
            </a:r>
            <a:r>
              <a:rPr lang="en-AU" sz="2400" dirty="0" err="1" smtClean="0"/>
              <a:t>benar</a:t>
            </a:r>
            <a:r>
              <a:rPr lang="en-AU" sz="24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err="1" smtClean="0"/>
              <a:t>Jika</a:t>
            </a:r>
            <a:r>
              <a:rPr lang="en-AU" sz="2400" dirty="0" smtClean="0"/>
              <a:t> </a:t>
            </a:r>
            <a:r>
              <a:rPr lang="en-AU" sz="2400" dirty="0" err="1" smtClean="0"/>
              <a:t>kondisi</a:t>
            </a:r>
            <a:r>
              <a:rPr lang="en-AU" sz="2400" dirty="0" smtClean="0"/>
              <a:t> </a:t>
            </a:r>
            <a:r>
              <a:rPr lang="en-AU" sz="2400" dirty="0" err="1" smtClean="0"/>
              <a:t>ke</a:t>
            </a:r>
            <a:r>
              <a:rPr lang="en-AU" sz="2400" dirty="0" smtClean="0"/>
              <a:t>-k </a:t>
            </a:r>
            <a:r>
              <a:rPr lang="en-AU" sz="2400" dirty="0" err="1" smtClean="0"/>
              <a:t>benar</a:t>
            </a:r>
            <a:r>
              <a:rPr lang="en-AU" sz="2400" dirty="0" smtClean="0"/>
              <a:t>, </a:t>
            </a:r>
            <a:r>
              <a:rPr lang="en-AU" sz="2400" dirty="0" err="1" smtClean="0"/>
              <a:t>maka</a:t>
            </a:r>
            <a:r>
              <a:rPr lang="en-AU" sz="2400" dirty="0" smtClean="0"/>
              <a:t> </a:t>
            </a:r>
            <a:r>
              <a:rPr lang="en-AU" sz="2400" dirty="0" err="1" smtClean="0"/>
              <a:t>aksi</a:t>
            </a:r>
            <a:r>
              <a:rPr lang="en-AU" sz="2400" dirty="0" smtClean="0"/>
              <a:t> </a:t>
            </a:r>
            <a:r>
              <a:rPr lang="en-AU" sz="2400" dirty="0" err="1" smtClean="0"/>
              <a:t>ke</a:t>
            </a:r>
            <a:r>
              <a:rPr lang="en-AU" sz="2400" dirty="0" smtClean="0"/>
              <a:t>-k </a:t>
            </a:r>
            <a:r>
              <a:rPr lang="en-AU" sz="2400" dirty="0" err="1" smtClean="0"/>
              <a:t>dilaksanakan</a:t>
            </a:r>
            <a:r>
              <a:rPr lang="en-AU" sz="2400" dirty="0" smtClean="0"/>
              <a:t>, </a:t>
            </a:r>
            <a:r>
              <a:rPr lang="en-AU" sz="2400" dirty="0" err="1" smtClean="0"/>
              <a:t>selanjutnya</a:t>
            </a:r>
            <a:r>
              <a:rPr lang="en-AU" sz="2400" dirty="0" smtClean="0"/>
              <a:t> </a:t>
            </a:r>
            <a:r>
              <a:rPr lang="en-AU" sz="2400" dirty="0" err="1" smtClean="0"/>
              <a:t>keluar</a:t>
            </a:r>
            <a:r>
              <a:rPr lang="en-AU" sz="2400" dirty="0" smtClean="0"/>
              <a:t> </a:t>
            </a:r>
            <a:r>
              <a:rPr lang="en-AU" sz="2400" dirty="0" err="1" smtClean="0"/>
              <a:t>dari</a:t>
            </a:r>
            <a:r>
              <a:rPr lang="en-AU" sz="2400" dirty="0" smtClean="0"/>
              <a:t> </a:t>
            </a:r>
            <a:r>
              <a:rPr lang="en-AU" sz="2400" dirty="0" err="1" smtClean="0"/>
              <a:t>struktur</a:t>
            </a:r>
            <a:r>
              <a:rPr lang="en-AU" sz="2400" dirty="0" smtClean="0"/>
              <a:t>  CASE.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err="1" smtClean="0"/>
              <a:t>Aksi</a:t>
            </a:r>
            <a:r>
              <a:rPr lang="en-AU" sz="2400" dirty="0" smtClean="0"/>
              <a:t> yang </a:t>
            </a:r>
            <a:r>
              <a:rPr lang="en-AU" sz="2400" dirty="0" err="1" smtClean="0"/>
              <a:t>dipasangkan</a:t>
            </a:r>
            <a:r>
              <a:rPr lang="en-AU" sz="2400" dirty="0" smtClean="0"/>
              <a:t> </a:t>
            </a:r>
            <a:r>
              <a:rPr lang="en-AU" sz="2400" dirty="0" err="1" smtClean="0"/>
              <a:t>dengan</a:t>
            </a:r>
            <a:r>
              <a:rPr lang="en-AU" sz="2400" dirty="0" smtClean="0"/>
              <a:t> </a:t>
            </a:r>
            <a:r>
              <a:rPr lang="en-AU" sz="2400" dirty="0" err="1" smtClean="0"/>
              <a:t>kondisi</a:t>
            </a:r>
            <a:r>
              <a:rPr lang="en-AU" sz="2400" dirty="0" smtClean="0"/>
              <a:t> </a:t>
            </a:r>
            <a:r>
              <a:rPr lang="en-AU" sz="2400" dirty="0" err="1" smtClean="0"/>
              <a:t>ke</a:t>
            </a:r>
            <a:r>
              <a:rPr lang="en-AU" sz="2400" dirty="0" smtClean="0"/>
              <a:t>-k </a:t>
            </a:r>
            <a:r>
              <a:rPr lang="en-AU" sz="2400" dirty="0" err="1" smtClean="0"/>
              <a:t>dapat</a:t>
            </a:r>
            <a:r>
              <a:rPr lang="en-AU" sz="2400" dirty="0" smtClean="0"/>
              <a:t> </a:t>
            </a:r>
            <a:r>
              <a:rPr lang="en-AU" sz="2400" dirty="0" err="1" smtClean="0"/>
              <a:t>lebih</a:t>
            </a:r>
            <a:r>
              <a:rPr lang="en-AU" sz="2400" dirty="0" smtClean="0"/>
              <a:t> </a:t>
            </a:r>
            <a:r>
              <a:rPr lang="en-AU" sz="2400" dirty="0" err="1" smtClean="0"/>
              <a:t>dari</a:t>
            </a:r>
            <a:r>
              <a:rPr lang="en-AU" sz="2400" dirty="0" smtClean="0"/>
              <a:t> </a:t>
            </a:r>
            <a:r>
              <a:rPr lang="en-AU" sz="2400" dirty="0" err="1" smtClean="0"/>
              <a:t>satu</a:t>
            </a:r>
            <a:r>
              <a:rPr lang="en-AU" sz="2400" dirty="0" smtClean="0"/>
              <a:t>, </a:t>
            </a:r>
            <a:r>
              <a:rPr lang="en-AU" sz="2400" dirty="0" err="1" smtClean="0"/>
              <a:t>karena</a:t>
            </a:r>
            <a:r>
              <a:rPr lang="en-AU" sz="2400" dirty="0" smtClean="0"/>
              <a:t> </a:t>
            </a:r>
            <a:r>
              <a:rPr lang="en-AU" sz="2400" dirty="0" err="1" smtClean="0"/>
              <a:t>itu</a:t>
            </a:r>
            <a:r>
              <a:rPr lang="en-AU" sz="2400" dirty="0" smtClean="0"/>
              <a:t> </a:t>
            </a:r>
            <a:r>
              <a:rPr lang="en-AU" sz="2400" dirty="0" err="1" smtClean="0"/>
              <a:t>ia</a:t>
            </a:r>
            <a:r>
              <a:rPr lang="en-AU" sz="2400" dirty="0" smtClean="0"/>
              <a:t> </a:t>
            </a:r>
            <a:r>
              <a:rPr lang="en-AU" sz="2400" dirty="0" err="1" smtClean="0"/>
              <a:t>berupa</a:t>
            </a:r>
            <a:r>
              <a:rPr lang="en-AU" sz="2400" dirty="0" smtClean="0"/>
              <a:t> </a:t>
            </a:r>
            <a:r>
              <a:rPr lang="en-AU" sz="2400" dirty="0" err="1" smtClean="0"/>
              <a:t>runtunan</a:t>
            </a:r>
            <a:r>
              <a:rPr lang="en-AU" sz="24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err="1" smtClean="0"/>
              <a:t>Jika</a:t>
            </a:r>
            <a:r>
              <a:rPr lang="en-AU" sz="2400" dirty="0" smtClean="0"/>
              <a:t> </a:t>
            </a:r>
            <a:r>
              <a:rPr lang="en-AU" sz="2400" dirty="0" err="1" smtClean="0"/>
              <a:t>tidak</a:t>
            </a:r>
            <a:r>
              <a:rPr lang="en-AU" sz="2400" dirty="0" smtClean="0"/>
              <a:t> </a:t>
            </a:r>
            <a:r>
              <a:rPr lang="en-AU" sz="2400" dirty="0" err="1" smtClean="0"/>
              <a:t>ada</a:t>
            </a:r>
            <a:r>
              <a:rPr lang="en-AU" sz="2400" dirty="0" smtClean="0"/>
              <a:t> </a:t>
            </a:r>
            <a:r>
              <a:rPr lang="en-AU" sz="2400" dirty="0" err="1" smtClean="0"/>
              <a:t>satupun</a:t>
            </a:r>
            <a:r>
              <a:rPr lang="en-AU" sz="2400" dirty="0" smtClean="0"/>
              <a:t> </a:t>
            </a:r>
            <a:r>
              <a:rPr lang="en-AU" sz="2400" dirty="0" err="1" smtClean="0"/>
              <a:t>kondisi</a:t>
            </a:r>
            <a:r>
              <a:rPr lang="en-AU" sz="2400" dirty="0" smtClean="0"/>
              <a:t> yang </a:t>
            </a:r>
            <a:r>
              <a:rPr lang="en-AU" sz="2400" dirty="0" err="1" smtClean="0"/>
              <a:t>benar</a:t>
            </a:r>
            <a:r>
              <a:rPr lang="en-AU" sz="2400" dirty="0" smtClean="0"/>
              <a:t>, </a:t>
            </a:r>
            <a:r>
              <a:rPr lang="en-AU" sz="2400" dirty="0" err="1" smtClean="0"/>
              <a:t>maka</a:t>
            </a:r>
            <a:r>
              <a:rPr lang="en-AU" sz="2400" dirty="0" smtClean="0"/>
              <a:t> </a:t>
            </a:r>
            <a:r>
              <a:rPr lang="en-AU" sz="2400" dirty="0" err="1" smtClean="0"/>
              <a:t>aksi</a:t>
            </a:r>
            <a:r>
              <a:rPr lang="en-AU" sz="2400" dirty="0" smtClean="0"/>
              <a:t> </a:t>
            </a:r>
            <a:r>
              <a:rPr lang="en-AU" sz="2400" dirty="0" err="1" smtClean="0"/>
              <a:t>sesudah</a:t>
            </a:r>
            <a:r>
              <a:rPr lang="en-AU" sz="2400" dirty="0" smtClean="0"/>
              <a:t> </a:t>
            </a:r>
            <a:r>
              <a:rPr lang="en-AU" sz="2400" i="1" dirty="0" smtClean="0"/>
              <a:t>otherwise</a:t>
            </a:r>
            <a:r>
              <a:rPr lang="en-AU" sz="2400" dirty="0" smtClean="0"/>
              <a:t> </a:t>
            </a:r>
            <a:r>
              <a:rPr lang="en-AU" sz="2400" dirty="0" err="1" smtClean="0"/>
              <a:t>dikerjakan</a:t>
            </a:r>
            <a:r>
              <a:rPr lang="en-AU" sz="24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 dirty="0" err="1" smtClean="0"/>
              <a:t>Perhatikan</a:t>
            </a:r>
            <a:r>
              <a:rPr lang="en-AU" sz="2400" dirty="0" smtClean="0"/>
              <a:t> </a:t>
            </a:r>
            <a:r>
              <a:rPr lang="en-AU" sz="2400" dirty="0" err="1" smtClean="0"/>
              <a:t>bahwa</a:t>
            </a:r>
            <a:r>
              <a:rPr lang="en-AU" sz="2400" dirty="0" smtClean="0"/>
              <a:t> </a:t>
            </a:r>
            <a:r>
              <a:rPr lang="en-AU" sz="2400" dirty="0" err="1" smtClean="0"/>
              <a:t>sesudah</a:t>
            </a:r>
            <a:r>
              <a:rPr lang="en-AU" sz="2400" dirty="0" smtClean="0"/>
              <a:t> </a:t>
            </a:r>
            <a:r>
              <a:rPr lang="en-AU" sz="2400" i="1" dirty="0" smtClean="0"/>
              <a:t>otherwise</a:t>
            </a:r>
            <a:r>
              <a:rPr lang="en-AU" sz="2400" dirty="0" smtClean="0"/>
              <a:t> </a:t>
            </a:r>
            <a:r>
              <a:rPr lang="en-AU" sz="2400" dirty="0" err="1" smtClean="0"/>
              <a:t>bersifat</a:t>
            </a:r>
            <a:r>
              <a:rPr lang="en-AU" sz="2400" dirty="0" smtClean="0"/>
              <a:t> </a:t>
            </a:r>
            <a:r>
              <a:rPr lang="en-AU" sz="2400" i="1" dirty="0" smtClean="0"/>
              <a:t>optional</a:t>
            </a:r>
            <a:r>
              <a:rPr lang="en-AU" sz="2400" dirty="0" smtClean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8296827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2800" dirty="0" err="1" smtClean="0"/>
              <a:t>Konsep</a:t>
            </a:r>
            <a:r>
              <a:rPr lang="en-AU" sz="2800" dirty="0" smtClean="0"/>
              <a:t> CASE (2)</a:t>
            </a:r>
          </a:p>
          <a:p>
            <a:pPr marL="0" indent="0">
              <a:spcBef>
                <a:spcPts val="0"/>
              </a:spcBef>
              <a:buNone/>
            </a:pPr>
            <a:endParaRPr lang="en-A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err="1" smtClean="0"/>
              <a:t>Struktur</a:t>
            </a:r>
            <a:r>
              <a:rPr lang="en-AU" sz="2000" dirty="0" smtClean="0"/>
              <a:t> CASE di </a:t>
            </a:r>
            <a:r>
              <a:rPr lang="en-AU" sz="2000" dirty="0" err="1" smtClean="0"/>
              <a:t>atas</a:t>
            </a:r>
            <a:r>
              <a:rPr lang="en-AU" sz="2000" dirty="0" smtClean="0"/>
              <a:t> </a:t>
            </a:r>
            <a:r>
              <a:rPr lang="en-AU" sz="2000" dirty="0" err="1" smtClean="0"/>
              <a:t>menggantikan</a:t>
            </a:r>
            <a:r>
              <a:rPr lang="en-AU" sz="2000" dirty="0" smtClean="0"/>
              <a:t> </a:t>
            </a:r>
            <a:r>
              <a:rPr lang="en-AU" sz="2000" dirty="0" err="1" smtClean="0"/>
              <a:t>analisis</a:t>
            </a:r>
            <a:r>
              <a:rPr lang="en-AU" sz="2000" dirty="0" smtClean="0"/>
              <a:t> </a:t>
            </a:r>
            <a:r>
              <a:rPr lang="en-AU" sz="2000" dirty="0" err="1" smtClean="0"/>
              <a:t>kasus</a:t>
            </a:r>
            <a:r>
              <a:rPr lang="en-AU" sz="2000" dirty="0" smtClean="0"/>
              <a:t> yang </a:t>
            </a:r>
            <a:r>
              <a:rPr lang="en-AU" sz="2000" dirty="0" err="1" smtClean="0"/>
              <a:t>ekivalen</a:t>
            </a:r>
            <a:r>
              <a:rPr lang="en-AU" sz="2000" dirty="0" smtClean="0"/>
              <a:t> </a:t>
            </a:r>
            <a:r>
              <a:rPr lang="en-AU" sz="2000" dirty="0" err="1" smtClean="0"/>
              <a:t>dengan</a:t>
            </a:r>
            <a:r>
              <a:rPr lang="en-AU" sz="2000" dirty="0" smtClean="0"/>
              <a:t> </a:t>
            </a:r>
            <a:r>
              <a:rPr lang="en-AU" sz="2000" dirty="0" err="1" smtClean="0"/>
              <a:t>struktur</a:t>
            </a:r>
            <a:r>
              <a:rPr lang="en-AU" sz="2000" dirty="0" smtClean="0"/>
              <a:t> IF-THEN-ELSE </a:t>
            </a:r>
            <a:r>
              <a:rPr lang="en-AU" sz="2000" dirty="0" err="1" smtClean="0"/>
              <a:t>berikut</a:t>
            </a:r>
            <a:r>
              <a:rPr lang="en-AU" sz="2000" dirty="0" smtClean="0"/>
              <a:t> </a:t>
            </a:r>
            <a:r>
              <a:rPr lang="en-AU" sz="2000" dirty="0" err="1" smtClean="0"/>
              <a:t>ini</a:t>
            </a:r>
            <a:r>
              <a:rPr lang="en-AU" sz="2000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If </a:t>
            </a:r>
            <a:r>
              <a:rPr lang="en-AU" sz="2000" dirty="0" smtClean="0"/>
              <a:t> kondisi1 </a:t>
            </a:r>
            <a:r>
              <a:rPr lang="en-AU" sz="2000" dirty="0"/>
              <a:t>THEN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    </a:t>
            </a:r>
            <a:r>
              <a:rPr lang="en-US" sz="2000" dirty="0" smtClean="0"/>
              <a:t>aksi1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    </a:t>
            </a:r>
            <a:r>
              <a:rPr lang="en-AU" sz="2000" dirty="0"/>
              <a:t>IF </a:t>
            </a:r>
            <a:r>
              <a:rPr lang="en-AU" sz="2000" dirty="0" smtClean="0"/>
              <a:t>kondisi2 </a:t>
            </a:r>
            <a:r>
              <a:rPr lang="en-AU" sz="2000" dirty="0"/>
              <a:t>THEN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         </a:t>
            </a:r>
            <a:r>
              <a:rPr lang="en-AU" sz="2000" dirty="0" smtClean="0"/>
              <a:t>aksi2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     ELSE </a:t>
            </a:r>
            <a:endParaRPr lang="en-A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         IF kondisi3 THEN 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         </a:t>
            </a:r>
            <a:r>
              <a:rPr lang="en-AU" sz="2000" dirty="0" smtClean="0"/>
              <a:t>     aksi3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         ELSE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              ……….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                IF </a:t>
            </a:r>
            <a:r>
              <a:rPr lang="en-AU" sz="2000" dirty="0" err="1" smtClean="0"/>
              <a:t>kondisiN</a:t>
            </a:r>
            <a:r>
              <a:rPr lang="en-AU" sz="2000" dirty="0" smtClean="0"/>
              <a:t> THEN 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    </a:t>
            </a:r>
            <a:r>
              <a:rPr lang="en-AU" sz="2000" dirty="0" smtClean="0"/>
              <a:t>               </a:t>
            </a:r>
            <a:r>
              <a:rPr lang="en-AU" sz="2000" dirty="0" err="1" smtClean="0"/>
              <a:t>aksiN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     </a:t>
            </a:r>
            <a:r>
              <a:rPr lang="en-AU" sz="2000" dirty="0" smtClean="0"/>
              <a:t>          ELSE </a:t>
            </a:r>
            <a:r>
              <a:rPr lang="en-US" sz="2000" dirty="0" smtClean="0"/>
              <a:t>{otherwise}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         </a:t>
            </a:r>
            <a:r>
              <a:rPr lang="en-AU" sz="2000" dirty="0" smtClean="0"/>
              <a:t>           </a:t>
            </a:r>
            <a:r>
              <a:rPr lang="en-AU" sz="2000" dirty="0" err="1" smtClean="0"/>
              <a:t>aksiX</a:t>
            </a:r>
            <a:endParaRPr lang="en-A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              </a:t>
            </a:r>
            <a:r>
              <a:rPr lang="en-AU" sz="2000" dirty="0" err="1" smtClean="0"/>
              <a:t>endif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     </a:t>
            </a:r>
            <a:r>
              <a:rPr lang="en-AU" sz="2000" dirty="0" smtClean="0"/>
              <a:t>      </a:t>
            </a:r>
            <a:r>
              <a:rPr lang="en-AU" sz="2000" dirty="0" err="1" smtClean="0"/>
              <a:t>endif</a:t>
            </a:r>
            <a:endParaRPr lang="en-A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    </a:t>
            </a:r>
            <a:r>
              <a:rPr lang="en-AU" sz="2000" dirty="0" err="1" smtClean="0"/>
              <a:t>endif</a:t>
            </a:r>
            <a:endParaRPr lang="en-A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 </a:t>
            </a:r>
            <a:r>
              <a:rPr lang="en-AU" sz="2000" dirty="0" err="1" smtClean="0"/>
              <a:t>endif</a:t>
            </a: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9301101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33400" y="228600"/>
            <a:ext cx="8229600" cy="44196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2800" dirty="0" err="1" smtClean="0"/>
              <a:t>Contoh</a:t>
            </a:r>
            <a:r>
              <a:rPr lang="en-AU" sz="2800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en-AU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800" dirty="0" err="1" smtClean="0"/>
              <a:t>Buatlah</a:t>
            </a:r>
            <a:r>
              <a:rPr lang="en-AU" sz="2800" dirty="0" smtClean="0"/>
              <a:t> </a:t>
            </a:r>
            <a:r>
              <a:rPr lang="en-AU" sz="2800" dirty="0" err="1" smtClean="0"/>
              <a:t>algoritma</a:t>
            </a:r>
            <a:r>
              <a:rPr lang="en-AU" sz="2800" dirty="0" smtClean="0"/>
              <a:t> yang </a:t>
            </a:r>
            <a:r>
              <a:rPr lang="en-AU" sz="2800" dirty="0" err="1" smtClean="0"/>
              <a:t>membaca</a:t>
            </a:r>
            <a:r>
              <a:rPr lang="en-AU" sz="2800" dirty="0" smtClean="0"/>
              <a:t> </a:t>
            </a:r>
            <a:r>
              <a:rPr lang="en-AU" sz="2800" dirty="0" err="1" smtClean="0"/>
              <a:t>sebuah</a:t>
            </a:r>
            <a:r>
              <a:rPr lang="en-AU" sz="2800" dirty="0" smtClean="0"/>
              <a:t> </a:t>
            </a:r>
            <a:r>
              <a:rPr lang="en-AU" sz="2800" dirty="0" err="1" smtClean="0"/>
              <a:t>angka</a:t>
            </a:r>
            <a:r>
              <a:rPr lang="en-AU" sz="2800" dirty="0" smtClean="0"/>
              <a:t> </a:t>
            </a:r>
            <a:r>
              <a:rPr lang="en-AU" sz="2800" dirty="0" err="1" smtClean="0"/>
              <a:t>bulat</a:t>
            </a:r>
            <a:r>
              <a:rPr lang="en-AU" sz="2800" dirty="0" smtClean="0"/>
              <a:t> yang </a:t>
            </a:r>
            <a:r>
              <a:rPr lang="en-AU" sz="2800" dirty="0" err="1" smtClean="0"/>
              <a:t>nilainya</a:t>
            </a:r>
            <a:r>
              <a:rPr lang="en-AU" sz="2800" dirty="0" smtClean="0"/>
              <a:t> </a:t>
            </a:r>
            <a:r>
              <a:rPr lang="en-AU" sz="2800" dirty="0" err="1" smtClean="0"/>
              <a:t>terletak</a:t>
            </a:r>
            <a:r>
              <a:rPr lang="en-AU" sz="2800" dirty="0" smtClean="0"/>
              <a:t> </a:t>
            </a:r>
            <a:r>
              <a:rPr lang="en-AU" sz="2800" dirty="0" err="1" smtClean="0"/>
              <a:t>antara</a:t>
            </a:r>
            <a:r>
              <a:rPr lang="en-AU" sz="2800" dirty="0" smtClean="0"/>
              <a:t> 1 </a:t>
            </a:r>
            <a:r>
              <a:rPr lang="en-AU" sz="2800" dirty="0" err="1" smtClean="0"/>
              <a:t>sampai</a:t>
            </a:r>
            <a:r>
              <a:rPr lang="en-AU" sz="2800" dirty="0" smtClean="0"/>
              <a:t> 4, </a:t>
            </a:r>
            <a:r>
              <a:rPr lang="en-AU" sz="2800" dirty="0" err="1" smtClean="0"/>
              <a:t>lalu</a:t>
            </a:r>
            <a:r>
              <a:rPr lang="en-AU" sz="2800" dirty="0" smtClean="0"/>
              <a:t> </a:t>
            </a:r>
            <a:r>
              <a:rPr lang="en-AU" sz="2800" dirty="0" err="1" smtClean="0"/>
              <a:t>menuliskan</a:t>
            </a:r>
            <a:r>
              <a:rPr lang="en-AU" sz="2800" dirty="0" smtClean="0"/>
              <a:t> </a:t>
            </a:r>
            <a:r>
              <a:rPr lang="en-AU" sz="2800" dirty="0" err="1" smtClean="0"/>
              <a:t>ke</a:t>
            </a:r>
            <a:r>
              <a:rPr lang="en-AU" sz="2800" dirty="0" smtClean="0"/>
              <a:t> </a:t>
            </a:r>
            <a:r>
              <a:rPr lang="en-AU" sz="2800" dirty="0" err="1" smtClean="0"/>
              <a:t>piranti</a:t>
            </a:r>
            <a:r>
              <a:rPr lang="en-AU" sz="2800" dirty="0" smtClean="0"/>
              <a:t> </a:t>
            </a:r>
            <a:r>
              <a:rPr lang="en-AU" sz="2800" dirty="0" err="1" smtClean="0"/>
              <a:t>keluaran</a:t>
            </a:r>
            <a:r>
              <a:rPr lang="en-AU" sz="2800" dirty="0" smtClean="0"/>
              <a:t> </a:t>
            </a:r>
            <a:r>
              <a:rPr lang="en-AU" sz="2800" dirty="0" err="1" smtClean="0"/>
              <a:t>angka</a:t>
            </a:r>
            <a:r>
              <a:rPr lang="en-AU" sz="2800" dirty="0" smtClean="0"/>
              <a:t> </a:t>
            </a:r>
            <a:r>
              <a:rPr lang="en-AU" sz="2800" dirty="0" err="1" smtClean="0"/>
              <a:t>tersebut</a:t>
            </a:r>
            <a:r>
              <a:rPr lang="en-AU" sz="2800" dirty="0" smtClean="0"/>
              <a:t> </a:t>
            </a:r>
            <a:r>
              <a:rPr lang="en-AU" sz="2800" dirty="0" err="1" smtClean="0"/>
              <a:t>dalam</a:t>
            </a:r>
            <a:r>
              <a:rPr lang="en-AU" sz="2800" dirty="0" smtClean="0"/>
              <a:t> kata-kata.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800" dirty="0" err="1" smtClean="0"/>
              <a:t>Misalkan</a:t>
            </a:r>
            <a:r>
              <a:rPr lang="en-AU" sz="2800" dirty="0" smtClean="0"/>
              <a:t> </a:t>
            </a:r>
            <a:r>
              <a:rPr lang="en-AU" sz="2800" dirty="0" err="1" smtClean="0"/>
              <a:t>bila</a:t>
            </a:r>
            <a:r>
              <a:rPr lang="en-AU" sz="2800" dirty="0" smtClean="0"/>
              <a:t> </a:t>
            </a:r>
            <a:r>
              <a:rPr lang="en-AU" sz="2800" dirty="0" err="1" smtClean="0"/>
              <a:t>dibaca</a:t>
            </a:r>
            <a:r>
              <a:rPr lang="en-AU" sz="2800" dirty="0" smtClean="0"/>
              <a:t> </a:t>
            </a:r>
            <a:r>
              <a:rPr lang="en-AU" sz="2800" dirty="0" err="1" smtClean="0"/>
              <a:t>angka</a:t>
            </a:r>
            <a:r>
              <a:rPr lang="en-AU" sz="2800" dirty="0" smtClean="0"/>
              <a:t> 1, </a:t>
            </a:r>
            <a:r>
              <a:rPr lang="en-AU" sz="2800" dirty="0" err="1" smtClean="0"/>
              <a:t>maka</a:t>
            </a:r>
            <a:r>
              <a:rPr lang="en-AU" sz="2800" dirty="0" smtClean="0"/>
              <a:t> </a:t>
            </a:r>
            <a:r>
              <a:rPr lang="en-AU" sz="2800" dirty="0" err="1" smtClean="0"/>
              <a:t>tercetak</a:t>
            </a:r>
            <a:r>
              <a:rPr lang="en-AU" sz="2800" dirty="0" smtClean="0"/>
              <a:t> </a:t>
            </a:r>
            <a:r>
              <a:rPr lang="en-AU" sz="2800" dirty="0" err="1" smtClean="0"/>
              <a:t>tulisan</a:t>
            </a:r>
            <a:r>
              <a:rPr lang="en-AU" sz="2800" dirty="0" smtClean="0"/>
              <a:t> ‘</a:t>
            </a:r>
            <a:r>
              <a:rPr lang="en-AU" sz="2800" dirty="0" err="1" smtClean="0"/>
              <a:t>satu</a:t>
            </a:r>
            <a:r>
              <a:rPr lang="en-AU" sz="2800" dirty="0" smtClean="0"/>
              <a:t>’, </a:t>
            </a:r>
            <a:r>
              <a:rPr lang="en-AU" sz="2800" dirty="0" err="1" smtClean="0"/>
              <a:t>bila</a:t>
            </a:r>
            <a:r>
              <a:rPr lang="en-AU" sz="2800" dirty="0" smtClean="0"/>
              <a:t> </a:t>
            </a:r>
            <a:r>
              <a:rPr lang="en-AU" sz="2800" dirty="0" err="1" smtClean="0"/>
              <a:t>dibaca</a:t>
            </a:r>
            <a:r>
              <a:rPr lang="en-AU" sz="2800" dirty="0" smtClean="0"/>
              <a:t> 2, </a:t>
            </a:r>
            <a:r>
              <a:rPr lang="en-AU" sz="2800" dirty="0" err="1" smtClean="0"/>
              <a:t>maka</a:t>
            </a:r>
            <a:r>
              <a:rPr lang="en-AU" sz="2800" dirty="0" smtClean="0"/>
              <a:t> </a:t>
            </a:r>
            <a:r>
              <a:rPr lang="en-AU" sz="2800" dirty="0" err="1" smtClean="0"/>
              <a:t>tercetak</a:t>
            </a:r>
            <a:r>
              <a:rPr lang="en-AU" sz="2800" dirty="0" smtClean="0"/>
              <a:t> di </a:t>
            </a:r>
            <a:r>
              <a:rPr lang="en-AU" sz="2800" dirty="0" err="1" smtClean="0"/>
              <a:t>layar</a:t>
            </a:r>
            <a:r>
              <a:rPr lang="en-AU" sz="2800" dirty="0" smtClean="0"/>
              <a:t> </a:t>
            </a:r>
            <a:r>
              <a:rPr lang="en-AU" sz="2800" dirty="0" err="1" smtClean="0"/>
              <a:t>tulisan</a:t>
            </a:r>
            <a:r>
              <a:rPr lang="en-AU" sz="2800" dirty="0" smtClean="0"/>
              <a:t> ‘</a:t>
            </a:r>
            <a:r>
              <a:rPr lang="en-AU" sz="2800" dirty="0" err="1" smtClean="0"/>
              <a:t>dua</a:t>
            </a:r>
            <a:r>
              <a:rPr lang="en-AU" sz="2800" dirty="0" smtClean="0"/>
              <a:t>’, </a:t>
            </a:r>
            <a:r>
              <a:rPr lang="en-AU" sz="2800" dirty="0" err="1" smtClean="0"/>
              <a:t>dst</a:t>
            </a:r>
            <a:r>
              <a:rPr lang="en-AU" sz="28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800" dirty="0" err="1" smtClean="0"/>
              <a:t>Jika</a:t>
            </a:r>
            <a:r>
              <a:rPr lang="en-AU" sz="2800" dirty="0" smtClean="0"/>
              <a:t> </a:t>
            </a:r>
            <a:r>
              <a:rPr lang="en-AU" sz="2800" dirty="0" err="1" smtClean="0"/>
              <a:t>angka</a:t>
            </a:r>
            <a:r>
              <a:rPr lang="en-AU" sz="2800" dirty="0" smtClean="0"/>
              <a:t> yang </a:t>
            </a:r>
            <a:r>
              <a:rPr lang="en-AU" sz="2800" dirty="0" err="1" smtClean="0"/>
              <a:t>dimasukkan</a:t>
            </a:r>
            <a:r>
              <a:rPr lang="en-AU" sz="2800" dirty="0" smtClean="0"/>
              <a:t> </a:t>
            </a:r>
            <a:r>
              <a:rPr lang="en-AU" sz="2800" dirty="0" err="1" smtClean="0"/>
              <a:t>selain</a:t>
            </a:r>
            <a:r>
              <a:rPr lang="en-AU" sz="2800" dirty="0" smtClean="0"/>
              <a:t> 1 </a:t>
            </a:r>
            <a:r>
              <a:rPr lang="en-AU" sz="2800" dirty="0" err="1" smtClean="0"/>
              <a:t>sampai</a:t>
            </a:r>
            <a:r>
              <a:rPr lang="en-AU" sz="2800" dirty="0" smtClean="0"/>
              <a:t> 4, </a:t>
            </a:r>
            <a:r>
              <a:rPr lang="en-AU" sz="2800" dirty="0" err="1" smtClean="0"/>
              <a:t>tuliskan</a:t>
            </a:r>
            <a:r>
              <a:rPr lang="en-AU" sz="2800" dirty="0" smtClean="0"/>
              <a:t> </a:t>
            </a:r>
            <a:r>
              <a:rPr lang="en-AU" sz="2800" dirty="0" err="1" smtClean="0"/>
              <a:t>pesan</a:t>
            </a:r>
            <a:r>
              <a:rPr lang="en-AU" sz="2800" dirty="0" smtClean="0"/>
              <a:t> </a:t>
            </a:r>
            <a:r>
              <a:rPr lang="en-AU" sz="2800" dirty="0" err="1" smtClean="0"/>
              <a:t>bahwa</a:t>
            </a:r>
            <a:r>
              <a:rPr lang="en-AU" sz="2800" dirty="0" smtClean="0"/>
              <a:t> “</a:t>
            </a:r>
            <a:r>
              <a:rPr lang="en-AU" sz="2800" dirty="0" err="1" smtClean="0"/>
              <a:t>angka</a:t>
            </a:r>
            <a:r>
              <a:rPr lang="en-AU" sz="2800" dirty="0" smtClean="0"/>
              <a:t> yang </a:t>
            </a:r>
            <a:r>
              <a:rPr lang="en-AU" sz="2800" dirty="0" err="1" smtClean="0"/>
              <a:t>dimasukkan</a:t>
            </a:r>
            <a:r>
              <a:rPr lang="en-AU" sz="2800" dirty="0" smtClean="0"/>
              <a:t> </a:t>
            </a:r>
            <a:r>
              <a:rPr lang="en-AU" sz="2800" dirty="0" err="1" smtClean="0"/>
              <a:t>salah</a:t>
            </a:r>
            <a:r>
              <a:rPr lang="en-AU" sz="2800" dirty="0" smtClean="0"/>
              <a:t>”!</a:t>
            </a:r>
          </a:p>
          <a:p>
            <a:pPr marL="0" indent="0">
              <a:spcBef>
                <a:spcPts val="0"/>
              </a:spcBef>
              <a:buNone/>
            </a:pPr>
            <a:endParaRPr lang="en-AU" sz="20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748668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-76200"/>
            <a:ext cx="8229600" cy="6934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2000" dirty="0" err="1" smtClean="0"/>
              <a:t>jawaban</a:t>
            </a:r>
            <a:r>
              <a:rPr lang="en-AU" sz="2000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err="1" smtClean="0"/>
              <a:t>Algoritma</a:t>
            </a:r>
            <a:r>
              <a:rPr lang="en-AU" sz="2000" dirty="0" smtClean="0"/>
              <a:t> KATA_UNTUK_ANGKA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err="1" smtClean="0"/>
              <a:t>Deklarasi</a:t>
            </a:r>
            <a:endParaRPr lang="en-A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  </a:t>
            </a:r>
            <a:r>
              <a:rPr lang="en-AU" sz="2000" dirty="0" err="1" smtClean="0"/>
              <a:t>Angka</a:t>
            </a:r>
            <a:r>
              <a:rPr lang="en-AU" sz="2000" dirty="0" smtClean="0"/>
              <a:t> : integer {</a:t>
            </a:r>
            <a:r>
              <a:rPr lang="en-AU" sz="2000" dirty="0" err="1" smtClean="0"/>
              <a:t>angka</a:t>
            </a:r>
            <a:r>
              <a:rPr lang="en-AU" sz="2000" dirty="0" smtClean="0"/>
              <a:t> yang </a:t>
            </a:r>
            <a:r>
              <a:rPr lang="en-AU" sz="2000" dirty="0" err="1" smtClean="0"/>
              <a:t>dibaca</a:t>
            </a:r>
            <a:r>
              <a:rPr lang="en-AU" sz="2000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err="1" smtClean="0"/>
              <a:t>Deskripsi</a:t>
            </a:r>
            <a:r>
              <a:rPr lang="en-AU" sz="2000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 read(</a:t>
            </a:r>
            <a:r>
              <a:rPr lang="en-AU" sz="2000" dirty="0" err="1" smtClean="0"/>
              <a:t>angka</a:t>
            </a:r>
            <a:r>
              <a:rPr lang="en-AU" sz="20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   If  </a:t>
            </a:r>
            <a:r>
              <a:rPr lang="en-AU" sz="2000" dirty="0" err="1" smtClean="0"/>
              <a:t>angka</a:t>
            </a:r>
            <a:r>
              <a:rPr lang="en-AU" sz="2000" dirty="0" smtClean="0"/>
              <a:t>=1 THEN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    </a:t>
            </a:r>
            <a:r>
              <a:rPr lang="en-AU" sz="2000" dirty="0" smtClean="0"/>
              <a:t>  write(‘</a:t>
            </a:r>
            <a:r>
              <a:rPr lang="en-AU" sz="2000" dirty="0" err="1" smtClean="0"/>
              <a:t>satu</a:t>
            </a:r>
            <a:r>
              <a:rPr lang="en-AU" sz="2000" dirty="0" smtClean="0"/>
              <a:t>’)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    </a:t>
            </a:r>
            <a:r>
              <a:rPr lang="en-AU" sz="2000" dirty="0"/>
              <a:t>IF </a:t>
            </a:r>
            <a:r>
              <a:rPr lang="en-AU" sz="2000" dirty="0" err="1" smtClean="0"/>
              <a:t>angka</a:t>
            </a:r>
            <a:r>
              <a:rPr lang="en-AU" sz="2000" dirty="0" smtClean="0"/>
              <a:t> = 2 </a:t>
            </a:r>
            <a:r>
              <a:rPr lang="en-AU" sz="2000" dirty="0"/>
              <a:t>THEN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         </a:t>
            </a:r>
            <a:r>
              <a:rPr lang="en-AU" sz="2000" dirty="0" smtClean="0"/>
              <a:t>write(‘</a:t>
            </a:r>
            <a:r>
              <a:rPr lang="en-AU" sz="2000" dirty="0" err="1" smtClean="0"/>
              <a:t>dua</a:t>
            </a:r>
            <a:r>
              <a:rPr lang="en-AU" sz="2000" dirty="0" smtClean="0"/>
              <a:t>’)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     ELSE </a:t>
            </a:r>
            <a:endParaRPr lang="en-A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         IF </a:t>
            </a:r>
            <a:r>
              <a:rPr lang="en-AU" sz="2000" dirty="0" err="1" smtClean="0"/>
              <a:t>angka</a:t>
            </a:r>
            <a:r>
              <a:rPr lang="en-AU" sz="2000" dirty="0" smtClean="0"/>
              <a:t> = 3 THEN 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         </a:t>
            </a:r>
            <a:r>
              <a:rPr lang="en-AU" sz="2000" dirty="0" smtClean="0"/>
              <a:t>     write(‘</a:t>
            </a:r>
            <a:r>
              <a:rPr lang="en-AU" sz="2000" dirty="0" err="1" smtClean="0"/>
              <a:t>tiga</a:t>
            </a:r>
            <a:r>
              <a:rPr lang="en-AU" sz="2000" dirty="0" smtClean="0"/>
              <a:t>’)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         ELSE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smtClean="0"/>
              <a:t>                IF </a:t>
            </a:r>
            <a:r>
              <a:rPr lang="en-AU" sz="2000" dirty="0" err="1" smtClean="0"/>
              <a:t>angka</a:t>
            </a:r>
            <a:r>
              <a:rPr lang="en-AU" sz="2000" dirty="0" smtClean="0"/>
              <a:t> = 4 THEN 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    </a:t>
            </a:r>
            <a:r>
              <a:rPr lang="en-AU" sz="2000" dirty="0" smtClean="0"/>
              <a:t>               write(‘4’)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     </a:t>
            </a:r>
            <a:r>
              <a:rPr lang="en-AU" sz="2000" dirty="0" smtClean="0"/>
              <a:t>          ELSE </a:t>
            </a:r>
            <a:r>
              <a:rPr lang="en-US" sz="2000" dirty="0" smtClean="0"/>
              <a:t>{otherwise}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         </a:t>
            </a:r>
            <a:r>
              <a:rPr lang="en-AU" sz="2000" dirty="0" smtClean="0"/>
              <a:t>           write(‘</a:t>
            </a:r>
            <a:r>
              <a:rPr lang="en-AU" sz="2000" dirty="0" err="1" smtClean="0"/>
              <a:t>Angka</a:t>
            </a:r>
            <a:r>
              <a:rPr lang="en-AU" sz="2000" dirty="0" smtClean="0"/>
              <a:t> yang </a:t>
            </a:r>
            <a:r>
              <a:rPr lang="en-AU" sz="2000" dirty="0" err="1" smtClean="0"/>
              <a:t>dimasukkan</a:t>
            </a:r>
            <a:r>
              <a:rPr lang="en-AU" sz="2000" dirty="0" smtClean="0"/>
              <a:t> </a:t>
            </a:r>
            <a:r>
              <a:rPr lang="en-AU" sz="2000" dirty="0" err="1" smtClean="0"/>
              <a:t>salah</a:t>
            </a:r>
            <a:r>
              <a:rPr lang="en-AU" sz="2000" dirty="0" smtClean="0"/>
              <a:t>’)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              </a:t>
            </a:r>
            <a:r>
              <a:rPr lang="en-AU" sz="2000" dirty="0" err="1" smtClean="0"/>
              <a:t>endif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     </a:t>
            </a:r>
            <a:r>
              <a:rPr lang="en-AU" sz="2000" dirty="0" smtClean="0"/>
              <a:t>      </a:t>
            </a:r>
            <a:r>
              <a:rPr lang="en-AU" sz="2000" dirty="0" err="1" smtClean="0"/>
              <a:t>endif</a:t>
            </a:r>
            <a:endParaRPr lang="en-A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    </a:t>
            </a:r>
            <a:r>
              <a:rPr lang="en-AU" sz="2000" dirty="0" err="1" smtClean="0"/>
              <a:t>endif</a:t>
            </a:r>
            <a:endParaRPr lang="en-A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err="1" smtClean="0"/>
              <a:t>endif</a:t>
            </a: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8814947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6X7ZcgX60vXFugEHhb7f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6X7ZcgX60vXFugEHhb7f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6X7ZcgX60vXFugEHhb7f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6X7ZcgX60vXFugEHhb7f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6X7ZcgX60vXFugEHhb7f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6X7ZcgX60vXFugEHhb7f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6X7ZcgX60vXFugEHhb7f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tSEuK3pzwUSsxXmyga4V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Iqfa4kLKNCt3MxFCqiE8G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6X7ZcgX60vXFugEHhb7f"/>
</p:tagLst>
</file>

<file path=ppt/theme/theme1.xml><?xml version="1.0" encoding="utf-8"?>
<a:theme xmlns:a="http://schemas.openxmlformats.org/drawingml/2006/main" name="theme-stis-0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2372</TotalTime>
  <Words>4155</Words>
  <Application>Microsoft Office PowerPoint</Application>
  <PresentationFormat>On-screen Show (4:3)</PresentationFormat>
  <Paragraphs>865</Paragraphs>
  <Slides>57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theme-stis-02</vt:lpstr>
      <vt:lpstr>Konsep Pemilihan  (Bagian 2)</vt:lpstr>
      <vt:lpstr>Materi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Percabangan Tidak Bersyarat (Goto) (1)</vt:lpstr>
      <vt:lpstr>Percabangan Tidak Bersyarat (Goto) (2)</vt:lpstr>
      <vt:lpstr>Percabangan Tidak Bersyarat (Goto) (3)</vt:lpstr>
      <vt:lpstr>Contoh 1:</vt:lpstr>
      <vt:lpstr>Contoh 2 (1) :</vt:lpstr>
      <vt:lpstr>Contoh 2 (2):</vt:lpstr>
      <vt:lpstr>Pengulangan Loops (1)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Perangkat Lunak (Software)</dc:title>
  <dc:creator>Abdul Ghofar</dc:creator>
  <cp:lastModifiedBy>user</cp:lastModifiedBy>
  <cp:revision>111</cp:revision>
  <cp:lastPrinted>2015-04-13T03:00:43Z</cp:lastPrinted>
  <dcterms:created xsi:type="dcterms:W3CDTF">2014-11-03T23:21:29Z</dcterms:created>
  <dcterms:modified xsi:type="dcterms:W3CDTF">2015-04-13T09:00:49Z</dcterms:modified>
</cp:coreProperties>
</file>