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0" r:id="rId6"/>
    <p:sldId id="261" r:id="rId7"/>
    <p:sldId id="288" r:id="rId8"/>
    <p:sldId id="262" r:id="rId9"/>
    <p:sldId id="263" r:id="rId10"/>
    <p:sldId id="264" r:id="rId11"/>
    <p:sldId id="266" r:id="rId12"/>
    <p:sldId id="267" r:id="rId13"/>
    <p:sldId id="268" r:id="rId14"/>
    <p:sldId id="289" r:id="rId15"/>
    <p:sldId id="269" r:id="rId16"/>
    <p:sldId id="270" r:id="rId17"/>
    <p:sldId id="271" r:id="rId18"/>
    <p:sldId id="290" r:id="rId19"/>
    <p:sldId id="272" r:id="rId20"/>
    <p:sldId id="273" r:id="rId21"/>
    <p:sldId id="291" r:id="rId22"/>
    <p:sldId id="275" r:id="rId23"/>
    <p:sldId id="276" r:id="rId24"/>
    <p:sldId id="277" r:id="rId25"/>
    <p:sldId id="278" r:id="rId26"/>
    <p:sldId id="279" r:id="rId27"/>
    <p:sldId id="280" r:id="rId28"/>
    <p:sldId id="281" r:id="rId29"/>
    <p:sldId id="282" r:id="rId30"/>
    <p:sldId id="283" r:id="rId31"/>
    <p:sldId id="284" r:id="rId32"/>
    <p:sldId id="286" r:id="rId33"/>
    <p:sldId id="287" r:id="rId34"/>
    <p:sldId id="285" r:id="rId3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130950-89CC-4F5B-8DFE-811315DDD956}" type="datetimeFigureOut">
              <a:rPr lang="id-ID" smtClean="0"/>
              <a:t>20/04/2015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481042-18A9-4363-BC04-133BB4020E67}"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30950-89CC-4F5B-8DFE-811315DDD956}" type="datetimeFigureOut">
              <a:rPr lang="id-ID" smtClean="0"/>
              <a:t>20/04/2015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481042-18A9-4363-BC04-133BB4020E67}"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30950-89CC-4F5B-8DFE-811315DDD956}" type="datetimeFigureOut">
              <a:rPr lang="id-ID" smtClean="0"/>
              <a:t>20/04/2015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481042-18A9-4363-BC04-133BB4020E67}"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30950-89CC-4F5B-8DFE-811315DDD956}" type="datetimeFigureOut">
              <a:rPr lang="id-ID" smtClean="0"/>
              <a:t>20/04/2015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481042-18A9-4363-BC04-133BB4020E67}"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30950-89CC-4F5B-8DFE-811315DDD956}" type="datetimeFigureOut">
              <a:rPr lang="id-ID" smtClean="0"/>
              <a:t>20/04/2015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481042-18A9-4363-BC04-133BB4020E67}"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130950-89CC-4F5B-8DFE-811315DDD956}" type="datetimeFigureOut">
              <a:rPr lang="id-ID" smtClean="0"/>
              <a:t>20/04/2015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481042-18A9-4363-BC04-133BB4020E67}"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130950-89CC-4F5B-8DFE-811315DDD956}" type="datetimeFigureOut">
              <a:rPr lang="id-ID" smtClean="0"/>
              <a:t>20/04/2015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3481042-18A9-4363-BC04-133BB4020E67}"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130950-89CC-4F5B-8DFE-811315DDD956}" type="datetimeFigureOut">
              <a:rPr lang="id-ID" smtClean="0"/>
              <a:t>20/04/2015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3481042-18A9-4363-BC04-133BB4020E67}"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30950-89CC-4F5B-8DFE-811315DDD956}" type="datetimeFigureOut">
              <a:rPr lang="id-ID" smtClean="0"/>
              <a:t>20/04/2015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3481042-18A9-4363-BC04-133BB4020E67}"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30950-89CC-4F5B-8DFE-811315DDD956}" type="datetimeFigureOut">
              <a:rPr lang="id-ID" smtClean="0"/>
              <a:t>20/04/2015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481042-18A9-4363-BC04-133BB4020E67}"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130950-89CC-4F5B-8DFE-811315DDD956}" type="datetimeFigureOut">
              <a:rPr lang="id-ID" smtClean="0"/>
              <a:t>20/04/2015</a:t>
            </a:fld>
            <a:endParaRPr lang="id-ID"/>
          </a:p>
        </p:txBody>
      </p:sp>
      <p:sp>
        <p:nvSpPr>
          <p:cNvPr id="9" name="Slide Number Placeholder 8"/>
          <p:cNvSpPr>
            <a:spLocks noGrp="1"/>
          </p:cNvSpPr>
          <p:nvPr>
            <p:ph type="sldNum" sz="quarter" idx="11"/>
          </p:nvPr>
        </p:nvSpPr>
        <p:spPr/>
        <p:txBody>
          <a:bodyPr/>
          <a:lstStyle/>
          <a:p>
            <a:fld id="{93481042-18A9-4363-BC04-133BB4020E67}"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3481042-18A9-4363-BC04-133BB4020E67}"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130950-89CC-4F5B-8DFE-811315DDD956}" type="datetimeFigureOut">
              <a:rPr lang="id-ID" smtClean="0"/>
              <a:t>20/04/2015</a:t>
            </a:fld>
            <a:endParaRPr lang="id-ID"/>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id-ID" dirty="0" smtClean="0"/>
              <a:t>Struktur Pengulangan</a:t>
            </a:r>
            <a:r>
              <a:rPr lang="id-ID" dirty="0"/>
              <a:t/>
            </a:r>
            <a:br>
              <a:rPr lang="id-ID" dirty="0"/>
            </a:br>
            <a:endParaRPr lang="id-ID" dirty="0"/>
          </a:p>
        </p:txBody>
      </p:sp>
      <p:sp>
        <p:nvSpPr>
          <p:cNvPr id="3" name="Subtitle 2"/>
          <p:cNvSpPr>
            <a:spLocks noGrp="1"/>
          </p:cNvSpPr>
          <p:nvPr>
            <p:ph type="subTitle" idx="1"/>
          </p:nvPr>
        </p:nvSpPr>
        <p:spPr/>
        <p:txBody>
          <a:bodyPr/>
          <a:lstStyle/>
          <a:p>
            <a:r>
              <a:rPr lang="id-ID" dirty="0" smtClean="0"/>
              <a:t>Bagian 1</a:t>
            </a:r>
            <a:endParaRPr lang="id-ID" dirty="0"/>
          </a:p>
        </p:txBody>
      </p:sp>
    </p:spTree>
    <p:extLst>
      <p:ext uri="{BB962C8B-B14F-4D97-AF65-F5344CB8AC3E}">
        <p14:creationId xmlns:p14="http://schemas.microsoft.com/office/powerpoint/2010/main" val="1907211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dirty="0" smtClean="0"/>
              <a:t>Sebelum melaksanakan </a:t>
            </a:r>
            <a:r>
              <a:rPr lang="id-ID" dirty="0" smtClean="0">
                <a:latin typeface="Courier New" pitchFamily="49" charset="0"/>
                <a:cs typeface="Courier New" pitchFamily="49" charset="0"/>
              </a:rPr>
              <a:t>writeln(‘HALO’)</a:t>
            </a:r>
            <a:r>
              <a:rPr lang="id-ID" dirty="0" smtClean="0"/>
              <a:t>, kondisi pengulangan </a:t>
            </a:r>
            <a:r>
              <a:rPr lang="id-ID" dirty="0" smtClean="0">
                <a:latin typeface="Courier New" pitchFamily="49" charset="0"/>
                <a:cs typeface="Courier New" pitchFamily="49" charset="0"/>
              </a:rPr>
              <a:t>n&lt;=10 </a:t>
            </a:r>
            <a:r>
              <a:rPr lang="id-ID" dirty="0" smtClean="0"/>
              <a:t>diperiksa terlebih dahulu</a:t>
            </a:r>
          </a:p>
          <a:p>
            <a:r>
              <a:rPr lang="id-ID" dirty="0" smtClean="0"/>
              <a:t>Karena </a:t>
            </a:r>
            <a:r>
              <a:rPr lang="id-ID" dirty="0" smtClean="0">
                <a:latin typeface="Courier New" pitchFamily="49" charset="0"/>
                <a:cs typeface="Courier New" pitchFamily="49" charset="0"/>
              </a:rPr>
              <a:t>2&lt;=10 </a:t>
            </a:r>
            <a:r>
              <a:rPr lang="id-ID" dirty="0" smtClean="0"/>
              <a:t>maka badan pengulangan dimasuki, </a:t>
            </a:r>
            <a:r>
              <a:rPr lang="id-ID" dirty="0" smtClean="0">
                <a:latin typeface="Courier New" pitchFamily="49" charset="0"/>
                <a:cs typeface="Courier New" pitchFamily="49" charset="0"/>
              </a:rPr>
              <a:t>writeln(‘HALO’) </a:t>
            </a:r>
            <a:r>
              <a:rPr lang="id-ID" dirty="0" smtClean="0"/>
              <a:t>dilaksanakan sehingga output yang tercetak:</a:t>
            </a:r>
          </a:p>
          <a:p>
            <a:pPr marL="0" indent="0">
              <a:buNone/>
            </a:pPr>
            <a:r>
              <a:rPr lang="id-ID" dirty="0"/>
              <a:t>	</a:t>
            </a:r>
            <a:r>
              <a:rPr lang="id-ID" dirty="0" smtClean="0">
                <a:latin typeface="Courier New" pitchFamily="49" charset="0"/>
                <a:cs typeface="Courier New" pitchFamily="49" charset="0"/>
              </a:rPr>
              <a:t>HALO</a:t>
            </a:r>
          </a:p>
          <a:p>
            <a:pPr marL="0" indent="0">
              <a:buNone/>
            </a:pPr>
            <a:r>
              <a:rPr lang="id-ID" dirty="0">
                <a:latin typeface="Courier New" pitchFamily="49" charset="0"/>
                <a:cs typeface="Courier New" pitchFamily="49" charset="0"/>
              </a:rPr>
              <a:t>	</a:t>
            </a:r>
            <a:r>
              <a:rPr lang="id-ID" dirty="0" smtClean="0">
                <a:latin typeface="Courier New" pitchFamily="49" charset="0"/>
                <a:cs typeface="Courier New" pitchFamily="49" charset="0"/>
              </a:rPr>
              <a:t>HALO</a:t>
            </a:r>
          </a:p>
          <a:p>
            <a:r>
              <a:rPr lang="id-ID" dirty="0"/>
              <a:t>Demikian seterusnya sebanyak </a:t>
            </a:r>
            <a:r>
              <a:rPr lang="id-ID" dirty="0">
                <a:latin typeface="Courier New" pitchFamily="49" charset="0"/>
                <a:cs typeface="Courier New" pitchFamily="49" charset="0"/>
              </a:rPr>
              <a:t>10</a:t>
            </a:r>
            <a:r>
              <a:rPr lang="id-ID" dirty="0"/>
              <a:t> kali. Setiap kali badan pengulangan dimasuki,nilai </a:t>
            </a:r>
            <a:r>
              <a:rPr lang="id-ID" dirty="0">
                <a:latin typeface="Courier New" pitchFamily="49" charset="0"/>
                <a:cs typeface="Courier New" pitchFamily="49" charset="0"/>
              </a:rPr>
              <a:t>n</a:t>
            </a:r>
            <a:r>
              <a:rPr lang="id-ID" dirty="0"/>
              <a:t> bertambah satu sampai </a:t>
            </a:r>
            <a:r>
              <a:rPr lang="id-ID" dirty="0">
                <a:latin typeface="Courier New" pitchFamily="49" charset="0"/>
                <a:cs typeface="Courier New" pitchFamily="49" charset="0"/>
              </a:rPr>
              <a:t>n=11</a:t>
            </a:r>
            <a:r>
              <a:rPr lang="id-ID" dirty="0"/>
              <a:t>.</a:t>
            </a:r>
          </a:p>
          <a:p>
            <a:r>
              <a:rPr lang="id-ID" dirty="0"/>
              <a:t>Karena </a:t>
            </a:r>
            <a:r>
              <a:rPr lang="id-ID" dirty="0">
                <a:latin typeface="Courier New" pitchFamily="49" charset="0"/>
                <a:cs typeface="Courier New" pitchFamily="49" charset="0"/>
              </a:rPr>
              <a:t>11&gt;10</a:t>
            </a:r>
            <a:r>
              <a:rPr lang="id-ID" dirty="0"/>
              <a:t> maka kondisi pengulangan </a:t>
            </a:r>
            <a:r>
              <a:rPr lang="id-ID" dirty="0">
                <a:latin typeface="Courier New" pitchFamily="49" charset="0"/>
                <a:cs typeface="Courier New" pitchFamily="49" charset="0"/>
              </a:rPr>
              <a:t>n&lt;=10 </a:t>
            </a:r>
            <a:r>
              <a:rPr lang="id-ID" dirty="0"/>
              <a:t>bernilai false</a:t>
            </a:r>
          </a:p>
          <a:p>
            <a:r>
              <a:rPr lang="id-ID" dirty="0"/>
              <a:t>Pengulangan dihentikan.</a:t>
            </a:r>
          </a:p>
          <a:p>
            <a:pPr marL="0" indent="0">
              <a:buNone/>
            </a:pPr>
            <a:endParaRPr lang="id-ID" dirty="0">
              <a:latin typeface="Courier New" pitchFamily="49" charset="0"/>
              <a:cs typeface="Courier New" pitchFamily="49" charset="0"/>
            </a:endParaRPr>
          </a:p>
        </p:txBody>
      </p:sp>
    </p:spTree>
    <p:extLst>
      <p:ext uri="{BB962C8B-B14F-4D97-AF65-F5344CB8AC3E}">
        <p14:creationId xmlns:p14="http://schemas.microsoft.com/office/powerpoint/2010/main" val="3844724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dirty="0" smtClean="0"/>
              <a:t>Jadi output Cetak Halo di atas adalah adalah:</a:t>
            </a:r>
          </a:p>
          <a:p>
            <a:pPr marL="800100" lvl="2" indent="0">
              <a:buNone/>
            </a:pPr>
            <a:r>
              <a:rPr lang="id-ID" dirty="0" smtClean="0">
                <a:latin typeface="Courier New" pitchFamily="49" charset="0"/>
                <a:cs typeface="Courier New" pitchFamily="49" charset="0"/>
              </a:rPr>
              <a:t>HALO</a:t>
            </a:r>
          </a:p>
          <a:p>
            <a:pPr marL="800100" lvl="2" indent="0">
              <a:buNone/>
            </a:pPr>
            <a:r>
              <a:rPr lang="id-ID" dirty="0" smtClean="0">
                <a:latin typeface="Courier New" pitchFamily="49" charset="0"/>
                <a:cs typeface="Courier New" pitchFamily="49" charset="0"/>
              </a:rPr>
              <a:t>HALO</a:t>
            </a:r>
          </a:p>
          <a:p>
            <a:pPr marL="800100" lvl="2" indent="0">
              <a:buNone/>
            </a:pPr>
            <a:r>
              <a:rPr lang="id-ID" dirty="0" smtClean="0">
                <a:latin typeface="Courier New" pitchFamily="49" charset="0"/>
                <a:cs typeface="Courier New" pitchFamily="49" charset="0"/>
              </a:rPr>
              <a:t>HALO</a:t>
            </a:r>
          </a:p>
          <a:p>
            <a:pPr marL="800100" lvl="2" indent="0">
              <a:buNone/>
            </a:pPr>
            <a:r>
              <a:rPr lang="id-ID" dirty="0" smtClean="0">
                <a:latin typeface="Courier New" pitchFamily="49" charset="0"/>
                <a:cs typeface="Courier New" pitchFamily="49" charset="0"/>
              </a:rPr>
              <a:t>HALO</a:t>
            </a:r>
          </a:p>
          <a:p>
            <a:pPr marL="800100" lvl="2" indent="0">
              <a:buNone/>
            </a:pPr>
            <a:r>
              <a:rPr lang="id-ID" dirty="0" smtClean="0">
                <a:latin typeface="Courier New" pitchFamily="49" charset="0"/>
                <a:cs typeface="Courier New" pitchFamily="49" charset="0"/>
              </a:rPr>
              <a:t>HALO</a:t>
            </a:r>
          </a:p>
          <a:p>
            <a:pPr marL="800100" lvl="2" indent="0">
              <a:buNone/>
            </a:pPr>
            <a:r>
              <a:rPr lang="id-ID" dirty="0" smtClean="0">
                <a:latin typeface="Courier New" pitchFamily="49" charset="0"/>
                <a:cs typeface="Courier New" pitchFamily="49" charset="0"/>
              </a:rPr>
              <a:t>HALO</a:t>
            </a:r>
          </a:p>
          <a:p>
            <a:pPr marL="800100" lvl="2" indent="0">
              <a:buNone/>
            </a:pPr>
            <a:r>
              <a:rPr lang="id-ID" dirty="0" smtClean="0">
                <a:latin typeface="Courier New" pitchFamily="49" charset="0"/>
                <a:cs typeface="Courier New" pitchFamily="49" charset="0"/>
              </a:rPr>
              <a:t>HALO</a:t>
            </a:r>
          </a:p>
          <a:p>
            <a:pPr marL="800100" lvl="2" indent="0">
              <a:buNone/>
            </a:pPr>
            <a:r>
              <a:rPr lang="id-ID" dirty="0" smtClean="0">
                <a:latin typeface="Courier New" pitchFamily="49" charset="0"/>
                <a:cs typeface="Courier New" pitchFamily="49" charset="0"/>
              </a:rPr>
              <a:t>HALO</a:t>
            </a:r>
          </a:p>
          <a:p>
            <a:pPr marL="800100" lvl="2" indent="0">
              <a:buNone/>
            </a:pPr>
            <a:r>
              <a:rPr lang="id-ID" dirty="0" smtClean="0">
                <a:latin typeface="Courier New" pitchFamily="49" charset="0"/>
                <a:cs typeface="Courier New" pitchFamily="49" charset="0"/>
              </a:rPr>
              <a:t>HALO</a:t>
            </a:r>
          </a:p>
          <a:p>
            <a:pPr marL="800100" lvl="2" indent="0">
              <a:buNone/>
            </a:pPr>
            <a:r>
              <a:rPr lang="id-ID" dirty="0" smtClean="0">
                <a:latin typeface="Courier New" pitchFamily="49" charset="0"/>
                <a:cs typeface="Courier New" pitchFamily="49" charset="0"/>
              </a:rPr>
              <a:t>HALO</a:t>
            </a:r>
          </a:p>
        </p:txBody>
      </p:sp>
    </p:spTree>
    <p:extLst>
      <p:ext uri="{BB962C8B-B14F-4D97-AF65-F5344CB8AC3E}">
        <p14:creationId xmlns:p14="http://schemas.microsoft.com/office/powerpoint/2010/main" val="377188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yang akan terjadi?</a:t>
            </a:r>
            <a:endParaRPr lang="id-ID" dirty="0"/>
          </a:p>
        </p:txBody>
      </p:sp>
      <p:sp>
        <p:nvSpPr>
          <p:cNvPr id="3" name="Content Placeholder 2"/>
          <p:cNvSpPr>
            <a:spLocks noGrp="1"/>
          </p:cNvSpPr>
          <p:nvPr>
            <p:ph idx="1"/>
          </p:nvPr>
        </p:nvSpPr>
        <p:spPr/>
        <p:txBody>
          <a:bodyPr>
            <a:normAutofit fontScale="85000" lnSpcReduction="20000"/>
          </a:bodyPr>
          <a:lstStyle/>
          <a:p>
            <a:r>
              <a:rPr lang="id-ID" dirty="0"/>
              <a:t>J</a:t>
            </a:r>
            <a:r>
              <a:rPr lang="id-ID" dirty="0" smtClean="0"/>
              <a:t>ika programmer lupa melakukan inisiasi nilai </a:t>
            </a:r>
            <a:r>
              <a:rPr lang="id-ID" dirty="0" smtClean="0">
                <a:latin typeface="Courier New" pitchFamily="49" charset="0"/>
                <a:cs typeface="Courier New" pitchFamily="49" charset="0"/>
              </a:rPr>
              <a:t>n</a:t>
            </a:r>
            <a:r>
              <a:rPr lang="id-ID" dirty="0" smtClean="0"/>
              <a:t>?</a:t>
            </a:r>
          </a:p>
          <a:p>
            <a:pPr marL="400050" lvl="1" indent="0">
              <a:buNone/>
            </a:pPr>
            <a:endParaRPr lang="id-ID" sz="2500" b="1" dirty="0" smtClean="0">
              <a:latin typeface="Courier New" pitchFamily="49" charset="0"/>
              <a:cs typeface="Courier New" pitchFamily="49" charset="0"/>
            </a:endParaRPr>
          </a:p>
          <a:p>
            <a:pPr marL="400050" lvl="1" indent="0">
              <a:buNone/>
            </a:pPr>
            <a:r>
              <a:rPr lang="en-US" sz="2500" b="1" dirty="0" smtClean="0">
                <a:latin typeface="Courier New" pitchFamily="49" charset="0"/>
                <a:cs typeface="Courier New" pitchFamily="49" charset="0"/>
              </a:rPr>
              <a:t>program</a:t>
            </a:r>
            <a:r>
              <a:rPr lang="en-US" sz="2500" dirty="0" smtClean="0">
                <a:latin typeface="Courier New" pitchFamily="49" charset="0"/>
                <a:cs typeface="Courier New" pitchFamily="49" charset="0"/>
              </a:rPr>
              <a:t> </a:t>
            </a:r>
            <a:r>
              <a:rPr lang="en-US" sz="2500" dirty="0" err="1" smtClean="0">
                <a:latin typeface="Courier New" pitchFamily="49" charset="0"/>
                <a:cs typeface="Courier New" pitchFamily="49" charset="0"/>
              </a:rPr>
              <a:t>cetak_halo</a:t>
            </a:r>
            <a:r>
              <a:rPr lang="en-US" sz="2500" dirty="0" smtClean="0">
                <a:latin typeface="Courier New" pitchFamily="49" charset="0"/>
                <a:cs typeface="Courier New" pitchFamily="49" charset="0"/>
              </a:rPr>
              <a:t>;</a:t>
            </a:r>
          </a:p>
          <a:p>
            <a:pPr marL="400050" lvl="1" indent="0">
              <a:buNone/>
            </a:pPr>
            <a:r>
              <a:rPr lang="en-US" sz="2500" b="1" dirty="0" err="1" smtClean="0">
                <a:latin typeface="Courier New" pitchFamily="49" charset="0"/>
                <a:cs typeface="Courier New" pitchFamily="49" charset="0"/>
              </a:rPr>
              <a:t>var</a:t>
            </a:r>
            <a:endParaRPr lang="en-US" sz="2500" b="1" dirty="0" smtClean="0">
              <a:latin typeface="Courier New" pitchFamily="49" charset="0"/>
              <a:cs typeface="Courier New" pitchFamily="49" charset="0"/>
            </a:endParaRPr>
          </a:p>
          <a:p>
            <a:pPr marL="400050" lvl="1" indent="0">
              <a:buNone/>
            </a:pPr>
            <a:r>
              <a:rPr lang="en-US" sz="2500" dirty="0" smtClean="0">
                <a:latin typeface="Courier New" pitchFamily="49" charset="0"/>
                <a:cs typeface="Courier New" pitchFamily="49" charset="0"/>
              </a:rPr>
              <a:t>	n:integer;</a:t>
            </a:r>
          </a:p>
          <a:p>
            <a:pPr marL="400050" lvl="1" indent="0">
              <a:buNone/>
            </a:pPr>
            <a:r>
              <a:rPr lang="id-ID" sz="2500" b="1" dirty="0">
                <a:latin typeface="Courier New" pitchFamily="49" charset="0"/>
                <a:cs typeface="Courier New" pitchFamily="49" charset="0"/>
              </a:rPr>
              <a:t>b</a:t>
            </a:r>
            <a:r>
              <a:rPr lang="en-US" sz="2500" b="1" dirty="0" err="1" smtClean="0">
                <a:latin typeface="Courier New" pitchFamily="49" charset="0"/>
                <a:cs typeface="Courier New" pitchFamily="49" charset="0"/>
              </a:rPr>
              <a:t>egin</a:t>
            </a:r>
            <a:endParaRPr lang="id-ID" sz="2500" b="1" dirty="0" smtClean="0">
              <a:latin typeface="Courier New" pitchFamily="49" charset="0"/>
              <a:cs typeface="Courier New" pitchFamily="49" charset="0"/>
            </a:endParaRPr>
          </a:p>
          <a:p>
            <a:pPr marL="400050" lvl="1" indent="0">
              <a:buNone/>
            </a:pPr>
            <a:r>
              <a:rPr lang="id-ID" sz="2500" b="1" dirty="0">
                <a:latin typeface="Courier New" pitchFamily="49" charset="0"/>
                <a:cs typeface="Courier New" pitchFamily="49" charset="0"/>
              </a:rPr>
              <a:t>	</a:t>
            </a:r>
            <a:r>
              <a:rPr lang="en-US" sz="2500" dirty="0" smtClean="0">
                <a:latin typeface="Courier New" pitchFamily="49" charset="0"/>
                <a:cs typeface="Courier New" pitchFamily="49" charset="0"/>
              </a:rPr>
              <a:t>n:=1;</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while</a:t>
            </a:r>
            <a:r>
              <a:rPr lang="en-US" sz="2500" dirty="0" smtClean="0">
                <a:latin typeface="Courier New" pitchFamily="49" charset="0"/>
                <a:cs typeface="Courier New" pitchFamily="49" charset="0"/>
              </a:rPr>
              <a:t> n&lt;=10 </a:t>
            </a:r>
            <a:r>
              <a:rPr lang="en-US" sz="2500" b="1" dirty="0" smtClean="0">
                <a:latin typeface="Courier New" pitchFamily="49" charset="0"/>
                <a:cs typeface="Courier New" pitchFamily="49" charset="0"/>
              </a:rPr>
              <a:t>do</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begin</a:t>
            </a:r>
          </a:p>
          <a:p>
            <a:pPr marL="400050" lvl="1" indent="0">
              <a:buNone/>
            </a:pPr>
            <a:r>
              <a:rPr lang="en-US" sz="2500" dirty="0" smtClean="0">
                <a:latin typeface="Courier New" pitchFamily="49" charset="0"/>
                <a:cs typeface="Courier New" pitchFamily="49" charset="0"/>
              </a:rPr>
              <a:t>			</a:t>
            </a:r>
            <a:r>
              <a:rPr lang="en-US" sz="2500" dirty="0" err="1" smtClean="0">
                <a:latin typeface="Courier New" pitchFamily="49" charset="0"/>
                <a:cs typeface="Courier New" pitchFamily="49" charset="0"/>
              </a:rPr>
              <a:t>writeln</a:t>
            </a:r>
            <a:r>
              <a:rPr lang="en-US" sz="2500" dirty="0" smtClean="0">
                <a:latin typeface="Courier New" pitchFamily="49" charset="0"/>
                <a:cs typeface="Courier New" pitchFamily="49" charset="0"/>
              </a:rPr>
              <a:t>('HALO');</a:t>
            </a:r>
          </a:p>
          <a:p>
            <a:pPr marL="400050" lvl="1" indent="0">
              <a:buNone/>
            </a:pPr>
            <a:r>
              <a:rPr lang="en-US" sz="2500" dirty="0" smtClean="0">
                <a:latin typeface="Courier New" pitchFamily="49" charset="0"/>
                <a:cs typeface="Courier New" pitchFamily="49" charset="0"/>
              </a:rPr>
              <a:t>			n:=n+1;</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end</a:t>
            </a:r>
            <a:r>
              <a:rPr lang="en-US" sz="2500" dirty="0" smtClean="0">
                <a:latin typeface="Courier New" pitchFamily="49" charset="0"/>
                <a:cs typeface="Courier New" pitchFamily="49" charset="0"/>
              </a:rPr>
              <a:t>;</a:t>
            </a:r>
            <a:endParaRPr lang="id-ID" sz="2500" dirty="0" smtClean="0">
              <a:latin typeface="Courier New" pitchFamily="49" charset="0"/>
              <a:cs typeface="Courier New" pitchFamily="49" charset="0"/>
            </a:endParaRPr>
          </a:p>
          <a:p>
            <a:pPr marL="400050" lvl="1" indent="0">
              <a:buNone/>
            </a:pPr>
            <a:r>
              <a:rPr lang="id-ID" sz="2500" dirty="0">
                <a:latin typeface="Courier New" pitchFamily="49" charset="0"/>
                <a:cs typeface="Courier New" pitchFamily="49" charset="0"/>
              </a:rPr>
              <a:t>	</a:t>
            </a:r>
            <a:r>
              <a:rPr lang="id-ID" sz="2500" dirty="0" smtClean="0">
                <a:latin typeface="Courier New" pitchFamily="49" charset="0"/>
                <a:cs typeface="Courier New" pitchFamily="49" charset="0"/>
              </a:rPr>
              <a:t>readln;</a:t>
            </a:r>
            <a:endParaRPr lang="en-US" sz="2500" dirty="0" smtClean="0">
              <a:latin typeface="Courier New" pitchFamily="49" charset="0"/>
              <a:cs typeface="Courier New" pitchFamily="49" charset="0"/>
            </a:endParaRPr>
          </a:p>
          <a:p>
            <a:pPr marL="400050" lvl="1" indent="0">
              <a:buNone/>
            </a:pPr>
            <a:r>
              <a:rPr lang="en-US" sz="2500" b="1" dirty="0" smtClean="0">
                <a:latin typeface="Courier New" pitchFamily="49" charset="0"/>
                <a:cs typeface="Courier New" pitchFamily="49" charset="0"/>
              </a:rPr>
              <a:t>end</a:t>
            </a:r>
            <a:r>
              <a:rPr lang="en-US" sz="2500" dirty="0" smtClean="0">
                <a:latin typeface="Courier New" pitchFamily="49" charset="0"/>
                <a:cs typeface="Courier New" pitchFamily="49" charset="0"/>
              </a:rPr>
              <a:t>.</a:t>
            </a:r>
            <a:endParaRPr lang="id-ID" sz="2500" dirty="0" smtClean="0">
              <a:latin typeface="Courier New" pitchFamily="49" charset="0"/>
              <a:cs typeface="Courier New" pitchFamily="49" charset="0"/>
            </a:endParaRPr>
          </a:p>
          <a:p>
            <a:endParaRPr lang="id-ID" dirty="0"/>
          </a:p>
        </p:txBody>
      </p:sp>
      <p:sp>
        <p:nvSpPr>
          <p:cNvPr id="7" name="Multiply 6"/>
          <p:cNvSpPr/>
          <p:nvPr/>
        </p:nvSpPr>
        <p:spPr>
          <a:xfrm>
            <a:off x="1547664" y="3501008"/>
            <a:ext cx="504056" cy="360040"/>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917517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yang akan terjadi?</a:t>
            </a:r>
            <a:endParaRPr lang="id-ID" dirty="0"/>
          </a:p>
        </p:txBody>
      </p:sp>
      <p:sp>
        <p:nvSpPr>
          <p:cNvPr id="3" name="Content Placeholder 2"/>
          <p:cNvSpPr>
            <a:spLocks noGrp="1"/>
          </p:cNvSpPr>
          <p:nvPr>
            <p:ph idx="1"/>
          </p:nvPr>
        </p:nvSpPr>
        <p:spPr>
          <a:xfrm>
            <a:off x="457200" y="1600200"/>
            <a:ext cx="7620000" cy="4853136"/>
          </a:xfrm>
        </p:spPr>
        <p:txBody>
          <a:bodyPr>
            <a:normAutofit fontScale="85000" lnSpcReduction="20000"/>
          </a:bodyPr>
          <a:lstStyle/>
          <a:p>
            <a:r>
              <a:rPr lang="id-ID" dirty="0"/>
              <a:t>J</a:t>
            </a:r>
            <a:r>
              <a:rPr lang="id-ID" dirty="0" smtClean="0"/>
              <a:t>ika programmer lupa menambahkan nilai </a:t>
            </a:r>
            <a:r>
              <a:rPr lang="id-ID" dirty="0" smtClean="0">
                <a:latin typeface="Courier New" pitchFamily="49" charset="0"/>
                <a:cs typeface="Courier New" pitchFamily="49" charset="0"/>
              </a:rPr>
              <a:t>n</a:t>
            </a:r>
            <a:r>
              <a:rPr lang="id-ID" dirty="0" smtClean="0"/>
              <a:t> dengan </a:t>
            </a:r>
            <a:r>
              <a:rPr lang="id-ID" dirty="0" smtClean="0">
                <a:latin typeface="Courier New" pitchFamily="49" charset="0"/>
                <a:cs typeface="Courier New" pitchFamily="49" charset="0"/>
              </a:rPr>
              <a:t>1</a:t>
            </a:r>
            <a:r>
              <a:rPr lang="id-ID" dirty="0" smtClean="0"/>
              <a:t>?</a:t>
            </a:r>
          </a:p>
          <a:p>
            <a:pPr marL="400050" lvl="1" indent="0">
              <a:buNone/>
            </a:pPr>
            <a:endParaRPr lang="id-ID" sz="2500" b="1" dirty="0">
              <a:latin typeface="Courier New" pitchFamily="49" charset="0"/>
              <a:cs typeface="Courier New" pitchFamily="49" charset="0"/>
            </a:endParaRPr>
          </a:p>
          <a:p>
            <a:pPr marL="400050" lvl="1" indent="0">
              <a:buNone/>
            </a:pPr>
            <a:r>
              <a:rPr lang="en-US" sz="2500" b="1" dirty="0" smtClean="0">
                <a:latin typeface="Courier New" pitchFamily="49" charset="0"/>
                <a:cs typeface="Courier New" pitchFamily="49" charset="0"/>
              </a:rPr>
              <a:t>program</a:t>
            </a:r>
            <a:r>
              <a:rPr lang="en-US" sz="2500" dirty="0" smtClean="0">
                <a:latin typeface="Courier New" pitchFamily="49" charset="0"/>
                <a:cs typeface="Courier New" pitchFamily="49" charset="0"/>
              </a:rPr>
              <a:t> </a:t>
            </a:r>
            <a:r>
              <a:rPr lang="en-US" sz="2500" dirty="0" err="1" smtClean="0">
                <a:latin typeface="Courier New" pitchFamily="49" charset="0"/>
                <a:cs typeface="Courier New" pitchFamily="49" charset="0"/>
              </a:rPr>
              <a:t>cetak_halo</a:t>
            </a:r>
            <a:r>
              <a:rPr lang="en-US" sz="2500" dirty="0" smtClean="0">
                <a:latin typeface="Courier New" pitchFamily="49" charset="0"/>
                <a:cs typeface="Courier New" pitchFamily="49" charset="0"/>
              </a:rPr>
              <a:t>;</a:t>
            </a:r>
          </a:p>
          <a:p>
            <a:pPr marL="400050" lvl="1" indent="0">
              <a:buNone/>
            </a:pPr>
            <a:r>
              <a:rPr lang="en-US" sz="2500" b="1" dirty="0" err="1" smtClean="0">
                <a:latin typeface="Courier New" pitchFamily="49" charset="0"/>
                <a:cs typeface="Courier New" pitchFamily="49" charset="0"/>
              </a:rPr>
              <a:t>var</a:t>
            </a:r>
            <a:endParaRPr lang="en-US" sz="2500" b="1" dirty="0" smtClean="0">
              <a:latin typeface="Courier New" pitchFamily="49" charset="0"/>
              <a:cs typeface="Courier New" pitchFamily="49" charset="0"/>
            </a:endParaRPr>
          </a:p>
          <a:p>
            <a:pPr marL="400050" lvl="1" indent="0">
              <a:buNone/>
            </a:pPr>
            <a:r>
              <a:rPr lang="en-US" sz="2500" dirty="0" smtClean="0">
                <a:latin typeface="Courier New" pitchFamily="49" charset="0"/>
                <a:cs typeface="Courier New" pitchFamily="49" charset="0"/>
              </a:rPr>
              <a:t>	n:integer;</a:t>
            </a:r>
          </a:p>
          <a:p>
            <a:pPr marL="400050" lvl="1" indent="0">
              <a:buNone/>
            </a:pPr>
            <a:r>
              <a:rPr lang="en-US" sz="2500" b="1" dirty="0" smtClean="0">
                <a:latin typeface="Courier New" pitchFamily="49" charset="0"/>
                <a:cs typeface="Courier New" pitchFamily="49" charset="0"/>
              </a:rPr>
              <a:t>begin</a:t>
            </a:r>
          </a:p>
          <a:p>
            <a:pPr marL="400050" lvl="1" indent="0">
              <a:buNone/>
            </a:pPr>
            <a:r>
              <a:rPr lang="en-US" sz="2500" dirty="0" smtClean="0">
                <a:latin typeface="Courier New" pitchFamily="49" charset="0"/>
                <a:cs typeface="Courier New" pitchFamily="49" charset="0"/>
              </a:rPr>
              <a:t>	n:=1;</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while</a:t>
            </a:r>
            <a:r>
              <a:rPr lang="en-US" sz="2500" dirty="0" smtClean="0">
                <a:latin typeface="Courier New" pitchFamily="49" charset="0"/>
                <a:cs typeface="Courier New" pitchFamily="49" charset="0"/>
              </a:rPr>
              <a:t> n&lt;=10 </a:t>
            </a:r>
            <a:r>
              <a:rPr lang="en-US" sz="2500" b="1" dirty="0" smtClean="0">
                <a:latin typeface="Courier New" pitchFamily="49" charset="0"/>
                <a:cs typeface="Courier New" pitchFamily="49" charset="0"/>
              </a:rPr>
              <a:t>do</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begin</a:t>
            </a:r>
          </a:p>
          <a:p>
            <a:pPr marL="400050" lvl="1" indent="0">
              <a:buNone/>
            </a:pPr>
            <a:r>
              <a:rPr lang="en-US" sz="2500" dirty="0" smtClean="0">
                <a:latin typeface="Courier New" pitchFamily="49" charset="0"/>
                <a:cs typeface="Courier New" pitchFamily="49" charset="0"/>
              </a:rPr>
              <a:t>			</a:t>
            </a:r>
            <a:r>
              <a:rPr lang="en-US" sz="2500" dirty="0" err="1" smtClean="0">
                <a:latin typeface="Courier New" pitchFamily="49" charset="0"/>
                <a:cs typeface="Courier New" pitchFamily="49" charset="0"/>
              </a:rPr>
              <a:t>writeln</a:t>
            </a:r>
            <a:r>
              <a:rPr lang="en-US" sz="2500" dirty="0" smtClean="0">
                <a:latin typeface="Courier New" pitchFamily="49" charset="0"/>
                <a:cs typeface="Courier New" pitchFamily="49" charset="0"/>
              </a:rPr>
              <a:t>('HALO');</a:t>
            </a:r>
          </a:p>
          <a:p>
            <a:pPr marL="400050" lvl="1" indent="0">
              <a:buNone/>
            </a:pPr>
            <a:r>
              <a:rPr lang="en-US" sz="2500" dirty="0" smtClean="0">
                <a:latin typeface="Courier New" pitchFamily="49" charset="0"/>
                <a:cs typeface="Courier New" pitchFamily="49" charset="0"/>
              </a:rPr>
              <a:t>			n:=n+1;</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end</a:t>
            </a:r>
            <a:r>
              <a:rPr lang="en-US" sz="2500" dirty="0" smtClean="0">
                <a:latin typeface="Courier New" pitchFamily="49" charset="0"/>
                <a:cs typeface="Courier New" pitchFamily="49" charset="0"/>
              </a:rPr>
              <a:t>;</a:t>
            </a:r>
            <a:endParaRPr lang="id-ID" sz="2500" dirty="0" smtClean="0">
              <a:latin typeface="Courier New" pitchFamily="49" charset="0"/>
              <a:cs typeface="Courier New" pitchFamily="49" charset="0"/>
            </a:endParaRPr>
          </a:p>
          <a:p>
            <a:pPr marL="400050" lvl="1" indent="0">
              <a:buNone/>
            </a:pPr>
            <a:r>
              <a:rPr lang="id-ID" sz="2500" dirty="0">
                <a:latin typeface="Courier New" pitchFamily="49" charset="0"/>
                <a:cs typeface="Courier New" pitchFamily="49" charset="0"/>
              </a:rPr>
              <a:t>	</a:t>
            </a:r>
            <a:r>
              <a:rPr lang="id-ID" sz="2500" dirty="0" smtClean="0">
                <a:latin typeface="Courier New" pitchFamily="49" charset="0"/>
                <a:cs typeface="Courier New" pitchFamily="49" charset="0"/>
              </a:rPr>
              <a:t>readln;</a:t>
            </a:r>
            <a:endParaRPr lang="en-US" sz="2500" dirty="0" smtClean="0">
              <a:latin typeface="Courier New" pitchFamily="49" charset="0"/>
              <a:cs typeface="Courier New" pitchFamily="49" charset="0"/>
            </a:endParaRPr>
          </a:p>
          <a:p>
            <a:pPr marL="400050" lvl="1" indent="0">
              <a:buNone/>
            </a:pPr>
            <a:r>
              <a:rPr lang="en-US" sz="2500" b="1" dirty="0" smtClean="0">
                <a:latin typeface="Courier New" pitchFamily="49" charset="0"/>
                <a:cs typeface="Courier New" pitchFamily="49" charset="0"/>
              </a:rPr>
              <a:t>end</a:t>
            </a:r>
            <a:r>
              <a:rPr lang="en-US" sz="2500" dirty="0" smtClean="0">
                <a:latin typeface="Courier New" pitchFamily="49" charset="0"/>
                <a:cs typeface="Courier New" pitchFamily="49" charset="0"/>
              </a:rPr>
              <a:t>.</a:t>
            </a:r>
            <a:endParaRPr lang="id-ID" sz="2500" dirty="0" smtClean="0">
              <a:latin typeface="Courier New" pitchFamily="49" charset="0"/>
              <a:cs typeface="Courier New" pitchFamily="49" charset="0"/>
            </a:endParaRPr>
          </a:p>
          <a:p>
            <a:endParaRPr lang="id-ID" dirty="0"/>
          </a:p>
        </p:txBody>
      </p:sp>
      <p:sp>
        <p:nvSpPr>
          <p:cNvPr id="6" name="Multiply 5"/>
          <p:cNvSpPr/>
          <p:nvPr/>
        </p:nvSpPr>
        <p:spPr>
          <a:xfrm>
            <a:off x="3491880" y="4725144"/>
            <a:ext cx="504056" cy="360040"/>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2559660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Algoritma Cetak Angka sebanyak N</a:t>
            </a:r>
            <a:endParaRPr lang="id-ID" dirty="0"/>
          </a:p>
        </p:txBody>
      </p:sp>
      <p:sp>
        <p:nvSpPr>
          <p:cNvPr id="3" name="Content Placeholder 2"/>
          <p:cNvSpPr>
            <a:spLocks noGrp="1"/>
          </p:cNvSpPr>
          <p:nvPr>
            <p:ph idx="1"/>
          </p:nvPr>
        </p:nvSpPr>
        <p:spPr/>
        <p:txBody>
          <a:bodyPr>
            <a:normAutofit fontScale="92500" lnSpcReduction="20000"/>
          </a:bodyPr>
          <a:lstStyle/>
          <a:p>
            <a:pPr marL="400050" lvl="1" indent="0">
              <a:buNone/>
            </a:pPr>
            <a:r>
              <a:rPr lang="id-ID" sz="2500" b="1" dirty="0">
                <a:latin typeface="Courier New" pitchFamily="49" charset="0"/>
                <a:cs typeface="Courier New" pitchFamily="49" charset="0"/>
              </a:rPr>
              <a:t>algoritma</a:t>
            </a:r>
            <a:r>
              <a:rPr lang="en-US" sz="2500" dirty="0">
                <a:latin typeface="Courier New" pitchFamily="49" charset="0"/>
                <a:cs typeface="Courier New" pitchFamily="49" charset="0"/>
              </a:rPr>
              <a:t> </a:t>
            </a:r>
            <a:r>
              <a:rPr lang="en-US" sz="2500" dirty="0" err="1" smtClean="0">
                <a:latin typeface="Courier New" pitchFamily="49" charset="0"/>
                <a:cs typeface="Courier New" pitchFamily="49" charset="0"/>
              </a:rPr>
              <a:t>cetak</a:t>
            </a:r>
            <a:r>
              <a:rPr lang="en-US" sz="2500" dirty="0" smtClean="0">
                <a:latin typeface="Courier New" pitchFamily="49" charset="0"/>
                <a:cs typeface="Courier New" pitchFamily="49" charset="0"/>
              </a:rPr>
              <a:t>_</a:t>
            </a:r>
            <a:r>
              <a:rPr lang="id-ID" sz="2500" dirty="0" smtClean="0">
                <a:latin typeface="Courier New" pitchFamily="49" charset="0"/>
                <a:cs typeface="Courier New" pitchFamily="49" charset="0"/>
              </a:rPr>
              <a:t>n_angka</a:t>
            </a:r>
            <a:r>
              <a:rPr lang="en-US" sz="2500" dirty="0" smtClean="0">
                <a:latin typeface="Courier New" pitchFamily="49" charset="0"/>
                <a:cs typeface="Courier New" pitchFamily="49" charset="0"/>
              </a:rPr>
              <a:t>;</a:t>
            </a:r>
            <a:endParaRPr lang="id-ID" sz="2500" dirty="0">
              <a:latin typeface="Courier New" pitchFamily="49" charset="0"/>
              <a:cs typeface="Courier New" pitchFamily="49" charset="0"/>
            </a:endParaRPr>
          </a:p>
          <a:p>
            <a:pPr marL="400050" lvl="1" indent="0">
              <a:buNone/>
            </a:pPr>
            <a:r>
              <a:rPr lang="id-ID" sz="2500" dirty="0">
                <a:latin typeface="Courier New" pitchFamily="49" charset="0"/>
                <a:cs typeface="Courier New" pitchFamily="49" charset="0"/>
              </a:rPr>
              <a:t>{</a:t>
            </a:r>
            <a:r>
              <a:rPr lang="id-ID" sz="2500" i="1" dirty="0">
                <a:latin typeface="Courier New" pitchFamily="49" charset="0"/>
                <a:cs typeface="Courier New" pitchFamily="49" charset="0"/>
              </a:rPr>
              <a:t>mencetak </a:t>
            </a:r>
            <a:r>
              <a:rPr lang="id-ID" sz="2500" i="1" dirty="0" smtClean="0">
                <a:latin typeface="Courier New" pitchFamily="49" charset="0"/>
                <a:cs typeface="Courier New" pitchFamily="49" charset="0"/>
              </a:rPr>
              <a:t>1,2,3,...,n</a:t>
            </a:r>
            <a:r>
              <a:rPr lang="id-ID"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400050" lvl="1" indent="0">
              <a:buNone/>
            </a:pPr>
            <a:r>
              <a:rPr lang="id-ID" sz="2500" b="1" dirty="0">
                <a:latin typeface="Courier New" pitchFamily="49" charset="0"/>
                <a:cs typeface="Courier New" pitchFamily="49" charset="0"/>
              </a:rPr>
              <a:t>deklarasi</a:t>
            </a:r>
            <a:endParaRPr lang="en-US" sz="2500" b="1"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dirty="0" smtClean="0">
                <a:latin typeface="Courier New" pitchFamily="49" charset="0"/>
                <a:cs typeface="Courier New" pitchFamily="49" charset="0"/>
              </a:rPr>
              <a:t>n:</a:t>
            </a:r>
            <a:r>
              <a:rPr lang="en-US" sz="2500" u="sng" dirty="0" smtClean="0">
                <a:latin typeface="Courier New" pitchFamily="49" charset="0"/>
                <a:cs typeface="Courier New" pitchFamily="49" charset="0"/>
              </a:rPr>
              <a:t>integer</a:t>
            </a:r>
            <a:endParaRPr lang="id-ID" sz="2500" u="sng" dirty="0" smtClean="0">
              <a:latin typeface="Courier New" pitchFamily="49" charset="0"/>
              <a:cs typeface="Courier New" pitchFamily="49" charset="0"/>
            </a:endParaRPr>
          </a:p>
          <a:p>
            <a:pPr marL="400050" lvl="1" indent="0">
              <a:buNone/>
            </a:pPr>
            <a:r>
              <a:rPr lang="id-ID" sz="2500" dirty="0" smtClean="0">
                <a:latin typeface="Courier New" pitchFamily="49" charset="0"/>
                <a:cs typeface="Courier New" pitchFamily="49" charset="0"/>
              </a:rPr>
              <a:t>	angka</a:t>
            </a:r>
            <a:r>
              <a:rPr lang="en-US" sz="2500" dirty="0" smtClean="0">
                <a:latin typeface="Courier New" pitchFamily="49" charset="0"/>
                <a:cs typeface="Courier New" pitchFamily="49" charset="0"/>
              </a:rPr>
              <a:t>:</a:t>
            </a:r>
            <a:r>
              <a:rPr lang="en-US" sz="2500" u="sng" dirty="0" smtClean="0">
                <a:latin typeface="Courier New" pitchFamily="49" charset="0"/>
                <a:cs typeface="Courier New" pitchFamily="49" charset="0"/>
              </a:rPr>
              <a:t>integer</a:t>
            </a:r>
            <a:endParaRPr lang="en-US" sz="2500" dirty="0">
              <a:latin typeface="Courier New" pitchFamily="49" charset="0"/>
              <a:cs typeface="Courier New" pitchFamily="49" charset="0"/>
            </a:endParaRPr>
          </a:p>
          <a:p>
            <a:pPr marL="400050" lvl="1" indent="0">
              <a:buNone/>
            </a:pPr>
            <a:r>
              <a:rPr lang="id-ID" sz="2500" b="1" dirty="0" smtClean="0">
                <a:latin typeface="Courier New" pitchFamily="49" charset="0"/>
                <a:cs typeface="Courier New" pitchFamily="49" charset="0"/>
              </a:rPr>
              <a:t>Deskripsi</a:t>
            </a:r>
          </a:p>
          <a:p>
            <a:pPr marL="400050" lvl="1" indent="0">
              <a:buNone/>
            </a:pPr>
            <a:r>
              <a:rPr lang="id-ID" sz="2500" b="1" dirty="0">
                <a:latin typeface="Courier New" pitchFamily="49" charset="0"/>
                <a:cs typeface="Courier New" pitchFamily="49" charset="0"/>
              </a:rPr>
              <a:t>	</a:t>
            </a:r>
            <a:r>
              <a:rPr lang="id-ID" sz="2500" dirty="0" smtClean="0">
                <a:latin typeface="Courier New" pitchFamily="49" charset="0"/>
                <a:cs typeface="Courier New" pitchFamily="49" charset="0"/>
              </a:rPr>
              <a:t>read(n)</a:t>
            </a:r>
            <a:endParaRPr lang="en-US" sz="2500" b="1"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id-ID" sz="2500" dirty="0" smtClean="0">
                <a:latin typeface="Courier New" pitchFamily="49" charset="0"/>
                <a:cs typeface="Courier New" pitchFamily="49" charset="0"/>
              </a:rPr>
              <a:t>angka</a:t>
            </a:r>
            <a:r>
              <a:rPr lang="en-AU" sz="2800" dirty="0" smtClean="0">
                <a:latin typeface="Courier New" pitchFamily="49" charset="0"/>
                <a:cs typeface="Courier New" pitchFamily="49" charset="0"/>
                <a:sym typeface="Symbol"/>
              </a:rPr>
              <a:t> </a:t>
            </a:r>
            <a:r>
              <a:rPr lang="en-AU" sz="2800" dirty="0">
                <a:latin typeface="Courier New" pitchFamily="49" charset="0"/>
                <a:cs typeface="Courier New" pitchFamily="49" charset="0"/>
                <a:sym typeface="Symbol"/>
              </a:rPr>
              <a:t> </a:t>
            </a:r>
            <a:r>
              <a:rPr lang="id-ID" sz="2500" dirty="0">
                <a:latin typeface="Courier New" pitchFamily="49" charset="0"/>
                <a:cs typeface="Courier New" pitchFamily="49" charset="0"/>
                <a:sym typeface="Symbol"/>
              </a:rPr>
              <a:t>1</a:t>
            </a:r>
            <a:endParaRPr lang="en-US" sz="2500"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b="1" u="sng" dirty="0">
                <a:latin typeface="Courier New" pitchFamily="49" charset="0"/>
                <a:cs typeface="Courier New" pitchFamily="49" charset="0"/>
              </a:rPr>
              <a:t>while</a:t>
            </a:r>
            <a:r>
              <a:rPr lang="en-US" sz="2500" dirty="0">
                <a:latin typeface="Courier New" pitchFamily="49" charset="0"/>
                <a:cs typeface="Courier New" pitchFamily="49" charset="0"/>
              </a:rPr>
              <a:t> </a:t>
            </a:r>
            <a:r>
              <a:rPr lang="id-ID" sz="2500" dirty="0" smtClean="0">
                <a:latin typeface="Courier New" pitchFamily="49" charset="0"/>
                <a:cs typeface="Courier New" pitchFamily="49" charset="0"/>
              </a:rPr>
              <a:t>angka </a:t>
            </a:r>
            <a:r>
              <a:rPr lang="en-US" sz="2500" dirty="0" smtClean="0">
                <a:latin typeface="Courier New" pitchFamily="49" charset="0"/>
                <a:cs typeface="Courier New" pitchFamily="49" charset="0"/>
              </a:rPr>
              <a:t>&lt;=</a:t>
            </a:r>
            <a:r>
              <a:rPr lang="id-ID" sz="2500" dirty="0" smtClean="0">
                <a:latin typeface="Courier New" pitchFamily="49" charset="0"/>
                <a:cs typeface="Courier New" pitchFamily="49" charset="0"/>
              </a:rPr>
              <a:t> n</a:t>
            </a:r>
            <a:r>
              <a:rPr lang="en-US" sz="2500" dirty="0" smtClean="0">
                <a:latin typeface="Courier New" pitchFamily="49" charset="0"/>
                <a:cs typeface="Courier New" pitchFamily="49" charset="0"/>
              </a:rPr>
              <a:t> </a:t>
            </a:r>
            <a:r>
              <a:rPr lang="en-US" sz="2500" b="1" u="sng" dirty="0">
                <a:latin typeface="Courier New" pitchFamily="49" charset="0"/>
                <a:cs typeface="Courier New" pitchFamily="49" charset="0"/>
              </a:rPr>
              <a:t>do</a:t>
            </a:r>
          </a:p>
          <a:p>
            <a:pPr marL="400050" lvl="1" indent="0">
              <a:buNone/>
            </a:pPr>
            <a:r>
              <a:rPr lang="en-US" sz="2500" dirty="0">
                <a:latin typeface="Courier New" pitchFamily="49" charset="0"/>
                <a:cs typeface="Courier New" pitchFamily="49" charset="0"/>
              </a:rPr>
              <a:t>		</a:t>
            </a:r>
            <a:r>
              <a:rPr lang="en-US" sz="2500" u="sng" dirty="0" smtClean="0">
                <a:latin typeface="Courier New" pitchFamily="49" charset="0"/>
                <a:cs typeface="Courier New" pitchFamily="49" charset="0"/>
              </a:rPr>
              <a:t>write</a:t>
            </a:r>
            <a:r>
              <a:rPr lang="en-US" sz="2500" dirty="0" smtClean="0">
                <a:latin typeface="Courier New" pitchFamily="49" charset="0"/>
                <a:cs typeface="Courier New" pitchFamily="49" charset="0"/>
              </a:rPr>
              <a:t>(</a:t>
            </a:r>
            <a:r>
              <a:rPr lang="id-ID" sz="2500" dirty="0" smtClean="0">
                <a:latin typeface="Courier New" pitchFamily="49" charset="0"/>
                <a:cs typeface="Courier New" pitchFamily="49" charset="0"/>
              </a:rPr>
              <a:t>angka</a:t>
            </a:r>
            <a:r>
              <a:rPr lang="en-US"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id-ID" sz="2500" dirty="0" smtClean="0">
                <a:latin typeface="Courier New" pitchFamily="49" charset="0"/>
                <a:cs typeface="Courier New" pitchFamily="49" charset="0"/>
              </a:rPr>
              <a:t>angka</a:t>
            </a:r>
            <a:r>
              <a:rPr lang="en-AU" sz="2800" dirty="0" smtClean="0">
                <a:latin typeface="Courier New" pitchFamily="49" charset="0"/>
                <a:cs typeface="Courier New" pitchFamily="49" charset="0"/>
                <a:sym typeface="Symbol"/>
              </a:rPr>
              <a:t> </a:t>
            </a:r>
            <a:r>
              <a:rPr lang="en-AU" sz="2800" dirty="0">
                <a:latin typeface="Courier New" pitchFamily="49" charset="0"/>
                <a:cs typeface="Courier New" pitchFamily="49" charset="0"/>
                <a:sym typeface="Symbol"/>
              </a:rPr>
              <a:t> </a:t>
            </a:r>
            <a:r>
              <a:rPr lang="id-ID" sz="2500" dirty="0" smtClean="0">
                <a:latin typeface="Courier New" pitchFamily="49" charset="0"/>
                <a:cs typeface="Courier New" pitchFamily="49" charset="0"/>
                <a:sym typeface="Symbol"/>
              </a:rPr>
              <a:t>angka</a:t>
            </a:r>
            <a:r>
              <a:rPr lang="en-US" sz="2500" dirty="0" smtClean="0">
                <a:latin typeface="Courier New" pitchFamily="49" charset="0"/>
                <a:cs typeface="Courier New" pitchFamily="49" charset="0"/>
              </a:rPr>
              <a:t>+1</a:t>
            </a:r>
            <a:r>
              <a:rPr lang="en-US" sz="2500" dirty="0">
                <a:latin typeface="Courier New" pitchFamily="49" charset="0"/>
                <a:cs typeface="Courier New" pitchFamily="49" charset="0"/>
              </a:rPr>
              <a:t>;</a:t>
            </a:r>
          </a:p>
          <a:p>
            <a:pPr marL="400050" lvl="1" indent="0">
              <a:buNone/>
            </a:pPr>
            <a:r>
              <a:rPr lang="en-US" sz="2500" dirty="0">
                <a:latin typeface="Courier New" pitchFamily="49" charset="0"/>
                <a:cs typeface="Courier New" pitchFamily="49" charset="0"/>
              </a:rPr>
              <a:t>	</a:t>
            </a:r>
            <a:r>
              <a:rPr lang="en-US" sz="2500" b="1" u="sng" dirty="0">
                <a:latin typeface="Courier New" pitchFamily="49" charset="0"/>
                <a:cs typeface="Courier New" pitchFamily="49" charset="0"/>
              </a:rPr>
              <a:t>end</a:t>
            </a:r>
            <a:r>
              <a:rPr lang="id-ID" sz="2500" b="1" u="sng" dirty="0">
                <a:latin typeface="Courier New" pitchFamily="49" charset="0"/>
                <a:cs typeface="Courier New" pitchFamily="49" charset="0"/>
              </a:rPr>
              <a:t>while</a:t>
            </a:r>
            <a:endParaRPr lang="id-ID" sz="2500" u="sng" dirty="0">
              <a:latin typeface="Courier New" pitchFamily="49" charset="0"/>
              <a:cs typeface="Courier New" pitchFamily="49" charset="0"/>
            </a:endParaRPr>
          </a:p>
          <a:p>
            <a:pPr marL="400050" lvl="1" indent="0">
              <a:buNone/>
            </a:pPr>
            <a:r>
              <a:rPr lang="id-ID" sz="2500" dirty="0">
                <a:latin typeface="Courier New" pitchFamily="49" charset="0"/>
                <a:cs typeface="Courier New" pitchFamily="49" charset="0"/>
              </a:rPr>
              <a:t>	{</a:t>
            </a:r>
            <a:r>
              <a:rPr lang="id-ID" sz="2500" i="1" dirty="0">
                <a:latin typeface="Courier New" pitchFamily="49" charset="0"/>
                <a:cs typeface="Courier New" pitchFamily="49" charset="0"/>
              </a:rPr>
              <a:t>kondisi berhenti: </a:t>
            </a:r>
            <a:r>
              <a:rPr lang="id-ID" sz="2500" i="1" dirty="0" smtClean="0">
                <a:latin typeface="Courier New" pitchFamily="49" charset="0"/>
                <a:cs typeface="Courier New" pitchFamily="49" charset="0"/>
              </a:rPr>
              <a:t>angka&gt;N</a:t>
            </a:r>
            <a:r>
              <a:rPr lang="id-ID" sz="2500" dirty="0" smtClean="0">
                <a:latin typeface="Courier New" pitchFamily="49" charset="0"/>
                <a:cs typeface="Courier New" pitchFamily="49" charset="0"/>
              </a:rPr>
              <a:t>}</a:t>
            </a:r>
            <a:endParaRPr lang="id-ID" sz="2500" dirty="0">
              <a:latin typeface="Courier New" pitchFamily="49" charset="0"/>
              <a:cs typeface="Courier New" pitchFamily="49" charset="0"/>
            </a:endParaRPr>
          </a:p>
          <a:p>
            <a:endParaRPr lang="id-ID" dirty="0"/>
          </a:p>
        </p:txBody>
      </p:sp>
    </p:spTree>
    <p:extLst>
      <p:ext uri="{BB962C8B-B14F-4D97-AF65-F5344CB8AC3E}">
        <p14:creationId xmlns:p14="http://schemas.microsoft.com/office/powerpoint/2010/main" val="194896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Program Cetak Angka Sebanyak N</a:t>
            </a:r>
            <a:endParaRPr lang="id-ID" dirty="0"/>
          </a:p>
        </p:txBody>
      </p:sp>
      <p:sp>
        <p:nvSpPr>
          <p:cNvPr id="3" name="Content Placeholder 2"/>
          <p:cNvSpPr>
            <a:spLocks noGrp="1"/>
          </p:cNvSpPr>
          <p:nvPr>
            <p:ph idx="1"/>
          </p:nvPr>
        </p:nvSpPr>
        <p:spPr/>
        <p:txBody>
          <a:bodyPr>
            <a:normAutofit fontScale="92500" lnSpcReduction="10000"/>
          </a:bodyPr>
          <a:lstStyle/>
          <a:p>
            <a:pPr marL="0" indent="0">
              <a:buNone/>
            </a:pPr>
            <a:r>
              <a:rPr lang="id-ID" b="1" dirty="0" smtClean="0">
                <a:latin typeface="Courier New" pitchFamily="49" charset="0"/>
                <a:cs typeface="Courier New" pitchFamily="49" charset="0"/>
              </a:rPr>
              <a:t>program</a:t>
            </a:r>
            <a:r>
              <a:rPr lang="id-ID" dirty="0" smtClean="0">
                <a:latin typeface="Courier New" pitchFamily="49" charset="0"/>
                <a:cs typeface="Courier New" pitchFamily="49" charset="0"/>
              </a:rPr>
              <a:t> cetak_angka;</a:t>
            </a:r>
          </a:p>
          <a:p>
            <a:pPr marL="0" indent="0">
              <a:buNone/>
            </a:pPr>
            <a:r>
              <a:rPr lang="id-ID" b="1" dirty="0" smtClean="0">
                <a:latin typeface="Courier New" pitchFamily="49" charset="0"/>
                <a:cs typeface="Courier New" pitchFamily="49" charset="0"/>
              </a:rPr>
              <a:t>var</a:t>
            </a:r>
          </a:p>
          <a:p>
            <a:pPr marL="0" indent="0">
              <a:buNone/>
            </a:pPr>
            <a:r>
              <a:rPr lang="id-ID" dirty="0" smtClean="0">
                <a:latin typeface="Courier New" pitchFamily="49" charset="0"/>
                <a:cs typeface="Courier New" pitchFamily="49" charset="0"/>
              </a:rPr>
              <a:t>	n,angka:integer;</a:t>
            </a:r>
          </a:p>
          <a:p>
            <a:pPr marL="0" indent="0">
              <a:buNone/>
            </a:pPr>
            <a:r>
              <a:rPr lang="id-ID" b="1" dirty="0" smtClean="0">
                <a:latin typeface="Courier New" pitchFamily="49" charset="0"/>
                <a:cs typeface="Courier New" pitchFamily="49" charset="0"/>
              </a:rPr>
              <a:t>Begin</a:t>
            </a:r>
          </a:p>
          <a:p>
            <a:pPr marL="0" indent="0">
              <a:buNone/>
            </a:pPr>
            <a:r>
              <a:rPr lang="id-ID" b="1" dirty="0">
                <a:latin typeface="Courier New" pitchFamily="49" charset="0"/>
                <a:cs typeface="Courier New" pitchFamily="49" charset="0"/>
              </a:rPr>
              <a:t>	</a:t>
            </a:r>
            <a:r>
              <a:rPr lang="id-ID" dirty="0" smtClean="0">
                <a:latin typeface="Courier New" pitchFamily="49" charset="0"/>
                <a:cs typeface="Courier New" pitchFamily="49" charset="0"/>
              </a:rPr>
              <a:t>write(‘masukkan jumlah angka: ’);</a:t>
            </a:r>
          </a:p>
          <a:p>
            <a:pPr marL="0" indent="0">
              <a:buNone/>
            </a:pPr>
            <a:r>
              <a:rPr lang="id-ID" b="1" dirty="0">
                <a:latin typeface="Courier New" pitchFamily="49" charset="0"/>
                <a:cs typeface="Courier New" pitchFamily="49" charset="0"/>
              </a:rPr>
              <a:t>	</a:t>
            </a:r>
            <a:r>
              <a:rPr lang="id-ID" dirty="0" smtClean="0">
                <a:latin typeface="Courier New" pitchFamily="49" charset="0"/>
                <a:cs typeface="Courier New" pitchFamily="49" charset="0"/>
              </a:rPr>
              <a:t>readln(n);</a:t>
            </a:r>
            <a:endParaRPr lang="id-ID" b="1" dirty="0" smtClean="0">
              <a:latin typeface="Courier New" pitchFamily="49" charset="0"/>
              <a:cs typeface="Courier New" pitchFamily="49" charset="0"/>
            </a:endParaRPr>
          </a:p>
          <a:p>
            <a:pPr marL="0" indent="0">
              <a:buNone/>
            </a:pPr>
            <a:r>
              <a:rPr lang="id-ID" dirty="0" smtClean="0">
                <a:latin typeface="Courier New" pitchFamily="49" charset="0"/>
                <a:cs typeface="Courier New" pitchFamily="49" charset="0"/>
              </a:rPr>
              <a:t>	angka:=1;</a:t>
            </a:r>
          </a:p>
          <a:p>
            <a:pPr marL="0" indent="0">
              <a:buNone/>
            </a:pPr>
            <a:r>
              <a:rPr lang="id-ID" dirty="0" smtClean="0">
                <a:latin typeface="Courier New" pitchFamily="49" charset="0"/>
                <a:cs typeface="Courier New" pitchFamily="49" charset="0"/>
              </a:rPr>
              <a:t>	</a:t>
            </a:r>
            <a:r>
              <a:rPr lang="id-ID" b="1" dirty="0" smtClean="0">
                <a:latin typeface="Courier New" pitchFamily="49" charset="0"/>
                <a:cs typeface="Courier New" pitchFamily="49" charset="0"/>
              </a:rPr>
              <a:t>while</a:t>
            </a:r>
            <a:r>
              <a:rPr lang="id-ID" dirty="0" smtClean="0">
                <a:latin typeface="Courier New" pitchFamily="49" charset="0"/>
                <a:cs typeface="Courier New" pitchFamily="49" charset="0"/>
              </a:rPr>
              <a:t> angka&lt;=n </a:t>
            </a:r>
            <a:r>
              <a:rPr lang="id-ID" b="1" dirty="0" smtClean="0">
                <a:latin typeface="Courier New" pitchFamily="49" charset="0"/>
                <a:cs typeface="Courier New" pitchFamily="49" charset="0"/>
              </a:rPr>
              <a:t>do</a:t>
            </a:r>
          </a:p>
          <a:p>
            <a:pPr marL="0" indent="0">
              <a:buNone/>
            </a:pPr>
            <a:r>
              <a:rPr lang="id-ID" dirty="0" smtClean="0">
                <a:latin typeface="Courier New" pitchFamily="49" charset="0"/>
                <a:cs typeface="Courier New" pitchFamily="49" charset="0"/>
              </a:rPr>
              <a:t>		</a:t>
            </a:r>
            <a:r>
              <a:rPr lang="id-ID" b="1" dirty="0" smtClean="0">
                <a:latin typeface="Courier New" pitchFamily="49" charset="0"/>
                <a:cs typeface="Courier New" pitchFamily="49" charset="0"/>
              </a:rPr>
              <a:t>begin</a:t>
            </a:r>
          </a:p>
          <a:p>
            <a:pPr marL="0" indent="0">
              <a:buNone/>
            </a:pPr>
            <a:r>
              <a:rPr lang="id-ID" dirty="0" smtClean="0">
                <a:latin typeface="Courier New" pitchFamily="49" charset="0"/>
                <a:cs typeface="Courier New" pitchFamily="49" charset="0"/>
              </a:rPr>
              <a:t>			writeln(angka);</a:t>
            </a:r>
          </a:p>
          <a:p>
            <a:pPr marL="0" indent="0">
              <a:buNone/>
            </a:pPr>
            <a:r>
              <a:rPr lang="id-ID" dirty="0" smtClean="0">
                <a:latin typeface="Courier New" pitchFamily="49" charset="0"/>
                <a:cs typeface="Courier New" pitchFamily="49" charset="0"/>
              </a:rPr>
              <a:t>			angka:=angka+1;</a:t>
            </a:r>
          </a:p>
          <a:p>
            <a:pPr marL="0" indent="0">
              <a:buNone/>
            </a:pPr>
            <a:r>
              <a:rPr lang="id-ID" dirty="0" smtClean="0">
                <a:latin typeface="Courier New" pitchFamily="49" charset="0"/>
                <a:cs typeface="Courier New" pitchFamily="49" charset="0"/>
              </a:rPr>
              <a:t>		</a:t>
            </a:r>
            <a:r>
              <a:rPr lang="id-ID" b="1" dirty="0" smtClean="0">
                <a:latin typeface="Courier New" pitchFamily="49" charset="0"/>
                <a:cs typeface="Courier New" pitchFamily="49" charset="0"/>
              </a:rPr>
              <a:t>end;</a:t>
            </a:r>
          </a:p>
          <a:p>
            <a:pPr marL="0" indent="0">
              <a:buNone/>
            </a:pPr>
            <a:r>
              <a:rPr lang="id-ID" dirty="0" smtClean="0">
                <a:latin typeface="Courier New" pitchFamily="49" charset="0"/>
                <a:cs typeface="Courier New" pitchFamily="49" charset="0"/>
              </a:rPr>
              <a:t>	readln;</a:t>
            </a:r>
          </a:p>
          <a:p>
            <a:pPr marL="0" indent="0">
              <a:buNone/>
            </a:pPr>
            <a:r>
              <a:rPr lang="id-ID" b="1" dirty="0" smtClean="0">
                <a:latin typeface="Courier New" pitchFamily="49" charset="0"/>
                <a:cs typeface="Courier New" pitchFamily="49" charset="0"/>
              </a:rPr>
              <a:t>end.</a:t>
            </a:r>
            <a:endParaRPr lang="id-ID" b="1" dirty="0">
              <a:latin typeface="Courier New" pitchFamily="49" charset="0"/>
              <a:cs typeface="Courier New" pitchFamily="49" charset="0"/>
            </a:endParaRPr>
          </a:p>
        </p:txBody>
      </p:sp>
    </p:spTree>
    <p:extLst>
      <p:ext uri="{BB962C8B-B14F-4D97-AF65-F5344CB8AC3E}">
        <p14:creationId xmlns:p14="http://schemas.microsoft.com/office/powerpoint/2010/main" val="1654439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id-ID"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id-ID" dirty="0" smtClean="0"/>
              <a:t>Buatlah program yang meminta masukan angka </a:t>
            </a:r>
            <a:r>
              <a:rPr lang="id-ID" i="1" dirty="0" smtClean="0">
                <a:latin typeface="Courier New" pitchFamily="49" charset="0"/>
                <a:cs typeface="Courier New" pitchFamily="49" charset="0"/>
              </a:rPr>
              <a:t>N</a:t>
            </a:r>
            <a:r>
              <a:rPr lang="id-ID" dirty="0" smtClean="0"/>
              <a:t>. Program akan menghitung jumlah deret angka dari </a:t>
            </a:r>
            <a:r>
              <a:rPr lang="id-ID" dirty="0" smtClean="0">
                <a:latin typeface="Courier New" pitchFamily="49" charset="0"/>
                <a:cs typeface="Courier New" pitchFamily="49" charset="0"/>
              </a:rPr>
              <a:t>1</a:t>
            </a:r>
            <a:r>
              <a:rPr lang="id-ID" dirty="0" smtClean="0"/>
              <a:t> sampai </a:t>
            </a:r>
            <a:r>
              <a:rPr lang="id-ID" i="1" dirty="0" smtClean="0">
                <a:latin typeface="Courier New" pitchFamily="49" charset="0"/>
                <a:cs typeface="Courier New" pitchFamily="49" charset="0"/>
              </a:rPr>
              <a:t>N</a:t>
            </a:r>
            <a:r>
              <a:rPr lang="id-ID" dirty="0" smtClean="0"/>
              <a:t> dan menampilkan hasilnya. Misal </a:t>
            </a:r>
            <a:r>
              <a:rPr lang="id-ID" i="1" dirty="0" smtClean="0">
                <a:latin typeface="Courier New" pitchFamily="49" charset="0"/>
                <a:cs typeface="Courier New" pitchFamily="49" charset="0"/>
              </a:rPr>
              <a:t>N</a:t>
            </a:r>
            <a:r>
              <a:rPr lang="id-ID" dirty="0" smtClean="0">
                <a:latin typeface="Courier New" pitchFamily="49" charset="0"/>
                <a:cs typeface="Courier New" pitchFamily="49" charset="0"/>
              </a:rPr>
              <a:t>=5</a:t>
            </a:r>
            <a:r>
              <a:rPr lang="id-ID" dirty="0" smtClean="0"/>
              <a:t>, maka </a:t>
            </a:r>
            <a:r>
              <a:rPr lang="id-ID" dirty="0" smtClean="0">
                <a:latin typeface="Courier New" pitchFamily="49" charset="0"/>
                <a:cs typeface="Courier New" pitchFamily="49" charset="0"/>
              </a:rPr>
              <a:t>1+2+3+4+5=15.</a:t>
            </a:r>
          </a:p>
          <a:p>
            <a:pPr marL="514350" indent="-514350">
              <a:buAutoNum type="arabicPeriod"/>
            </a:pPr>
            <a:endParaRPr lang="id-ID" dirty="0" smtClean="0">
              <a:latin typeface="Courier New" pitchFamily="49" charset="0"/>
              <a:cs typeface="Courier New" pitchFamily="49" charset="0"/>
            </a:endParaRPr>
          </a:p>
          <a:p>
            <a:pPr marL="514350" indent="-514350">
              <a:buAutoNum type="arabicPeriod"/>
            </a:pPr>
            <a:r>
              <a:rPr lang="id-ID" dirty="0" smtClean="0"/>
              <a:t>Buatlah program yang meminta masukan angka </a:t>
            </a:r>
            <a:r>
              <a:rPr lang="id-ID" dirty="0" smtClean="0">
                <a:latin typeface="Courier New" pitchFamily="49" charset="0"/>
                <a:cs typeface="Courier New" pitchFamily="49" charset="0"/>
              </a:rPr>
              <a:t>N</a:t>
            </a:r>
            <a:r>
              <a:rPr lang="id-ID" dirty="0" smtClean="0"/>
              <a:t>. Program akan menuliskan teks lagu Anak Ayam Turun </a:t>
            </a:r>
            <a:r>
              <a:rPr lang="id-ID" dirty="0" smtClean="0">
                <a:latin typeface="Courier New" pitchFamily="49" charset="0"/>
                <a:cs typeface="Courier New" pitchFamily="49" charset="0"/>
              </a:rPr>
              <a:t>N</a:t>
            </a:r>
            <a:r>
              <a:rPr lang="id-ID" dirty="0" smtClean="0"/>
              <a:t>. Misal jika </a:t>
            </a:r>
            <a:r>
              <a:rPr lang="id-ID" dirty="0" smtClean="0">
                <a:latin typeface="Courier New" pitchFamily="49" charset="0"/>
                <a:cs typeface="Courier New" pitchFamily="49" charset="0"/>
              </a:rPr>
              <a:t>N=5</a:t>
            </a:r>
            <a:r>
              <a:rPr lang="id-ID" dirty="0" smtClean="0"/>
              <a:t> maka pada layar ouput:</a:t>
            </a:r>
          </a:p>
          <a:p>
            <a:pPr marL="514350" indent="-514350">
              <a:buAutoNum type="arabicPeriod"/>
            </a:pPr>
            <a:endParaRPr lang="id-ID" dirty="0" smtClean="0"/>
          </a:p>
          <a:p>
            <a:pPr marL="400050" lvl="1" indent="0">
              <a:buNone/>
            </a:pPr>
            <a:r>
              <a:rPr lang="id-ID" sz="2200" dirty="0" smtClean="0">
                <a:latin typeface="Courier New" pitchFamily="49" charset="0"/>
                <a:cs typeface="Courier New" pitchFamily="49" charset="0"/>
              </a:rPr>
              <a:t>Masukkan jumlah anak ayam: 5</a:t>
            </a:r>
          </a:p>
          <a:p>
            <a:pPr marL="400050" lvl="1" indent="0">
              <a:buNone/>
            </a:pPr>
            <a:r>
              <a:rPr lang="id-ID" sz="2200" dirty="0">
                <a:latin typeface="Courier New" pitchFamily="49" charset="0"/>
                <a:cs typeface="Courier New" pitchFamily="49" charset="0"/>
              </a:rPr>
              <a:t>Anak Ayam Turun 5</a:t>
            </a:r>
          </a:p>
          <a:p>
            <a:pPr marL="400050" lvl="1" indent="0">
              <a:buNone/>
            </a:pPr>
            <a:endParaRPr lang="id-ID" sz="2200" dirty="0" smtClean="0">
              <a:latin typeface="Courier New" pitchFamily="49" charset="0"/>
              <a:cs typeface="Courier New" pitchFamily="49" charset="0"/>
            </a:endParaRPr>
          </a:p>
          <a:p>
            <a:pPr marL="400050" lvl="1" indent="0">
              <a:buNone/>
            </a:pPr>
            <a:r>
              <a:rPr lang="id-ID" sz="2200" dirty="0" smtClean="0">
                <a:latin typeface="Courier New" pitchFamily="49" charset="0"/>
                <a:cs typeface="Courier New" pitchFamily="49" charset="0"/>
              </a:rPr>
              <a:t>Anak Ayam turun 5, mati satu tinggal 4</a:t>
            </a:r>
          </a:p>
          <a:p>
            <a:pPr marL="400050" lvl="1" indent="0">
              <a:buNone/>
            </a:pPr>
            <a:r>
              <a:rPr lang="id-ID" sz="2200" dirty="0" smtClean="0">
                <a:latin typeface="Courier New" pitchFamily="49" charset="0"/>
                <a:cs typeface="Courier New" pitchFamily="49" charset="0"/>
              </a:rPr>
              <a:t>Anak Ayam turun 4, mati satu tinggal 3</a:t>
            </a:r>
            <a:endParaRPr lang="id-ID" sz="2200" dirty="0">
              <a:latin typeface="Courier New" pitchFamily="49" charset="0"/>
              <a:cs typeface="Courier New" pitchFamily="49" charset="0"/>
            </a:endParaRPr>
          </a:p>
          <a:p>
            <a:pPr marL="400050" lvl="1" indent="0">
              <a:buNone/>
            </a:pPr>
            <a:r>
              <a:rPr lang="id-ID" sz="2200" dirty="0" smtClean="0">
                <a:latin typeface="Courier New" pitchFamily="49" charset="0"/>
                <a:cs typeface="Courier New" pitchFamily="49" charset="0"/>
              </a:rPr>
              <a:t>Anak Ayam turun 3, mati satu tinggal 2</a:t>
            </a:r>
          </a:p>
          <a:p>
            <a:pPr marL="400050" lvl="1" indent="0">
              <a:buNone/>
            </a:pPr>
            <a:r>
              <a:rPr lang="id-ID" sz="2200" dirty="0" smtClean="0">
                <a:latin typeface="Courier New" pitchFamily="49" charset="0"/>
                <a:cs typeface="Courier New" pitchFamily="49" charset="0"/>
              </a:rPr>
              <a:t>Anak Ayam turun 2, mati satu tinggal 1</a:t>
            </a:r>
          </a:p>
          <a:p>
            <a:pPr marL="400050" lvl="1" indent="0">
              <a:buNone/>
            </a:pPr>
            <a:r>
              <a:rPr lang="id-ID" sz="2200" dirty="0" smtClean="0">
                <a:latin typeface="Courier New" pitchFamily="49" charset="0"/>
                <a:cs typeface="Courier New" pitchFamily="49" charset="0"/>
              </a:rPr>
              <a:t>Anak Ayam turun 1, mati satu tinggal induknya.</a:t>
            </a:r>
          </a:p>
          <a:p>
            <a:pPr marL="514350" indent="-514350">
              <a:buAutoNum type="arabicPeriod"/>
            </a:pPr>
            <a:endParaRPr lang="id-ID" dirty="0"/>
          </a:p>
        </p:txBody>
      </p:sp>
    </p:spTree>
    <p:extLst>
      <p:ext uri="{BB962C8B-B14F-4D97-AF65-F5344CB8AC3E}">
        <p14:creationId xmlns:p14="http://schemas.microsoft.com/office/powerpoint/2010/main" val="2648011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REPEAT-UNTIL</a:t>
            </a:r>
            <a:endParaRPr lang="id-ID" dirty="0"/>
          </a:p>
        </p:txBody>
      </p:sp>
      <p:sp>
        <p:nvSpPr>
          <p:cNvPr id="3" name="Content Placeholder 2"/>
          <p:cNvSpPr>
            <a:spLocks noGrp="1"/>
          </p:cNvSpPr>
          <p:nvPr>
            <p:ph idx="1"/>
          </p:nvPr>
        </p:nvSpPr>
        <p:spPr/>
        <p:txBody>
          <a:bodyPr>
            <a:normAutofit fontScale="77500" lnSpcReduction="20000"/>
          </a:bodyPr>
          <a:lstStyle/>
          <a:p>
            <a:r>
              <a:rPr lang="id-ID" dirty="0" smtClean="0"/>
              <a:t>Bentuk umum algoritma:</a:t>
            </a:r>
          </a:p>
          <a:p>
            <a:pPr marL="0" indent="0">
              <a:buNone/>
            </a:pPr>
            <a:r>
              <a:rPr lang="id-ID" sz="1800" dirty="0" smtClean="0">
                <a:latin typeface="Courier New" pitchFamily="49" charset="0"/>
                <a:cs typeface="Courier New" pitchFamily="49" charset="0"/>
              </a:rPr>
              <a:t>	</a:t>
            </a:r>
            <a:r>
              <a:rPr lang="id-ID" sz="2900" u="sng" dirty="0" smtClean="0">
                <a:latin typeface="Courier New" pitchFamily="49" charset="0"/>
                <a:cs typeface="Courier New" pitchFamily="49" charset="0"/>
              </a:rPr>
              <a:t>repeat</a:t>
            </a:r>
          </a:p>
          <a:p>
            <a:pPr marL="457200" lvl="1" indent="0">
              <a:buNone/>
            </a:pPr>
            <a:r>
              <a:rPr lang="id-ID" sz="2900" dirty="0" smtClean="0">
                <a:latin typeface="Courier New" pitchFamily="49" charset="0"/>
                <a:cs typeface="Courier New" pitchFamily="49" charset="0"/>
              </a:rPr>
              <a:t>		aksi</a:t>
            </a:r>
          </a:p>
          <a:p>
            <a:pPr marL="0" indent="0">
              <a:buNone/>
            </a:pPr>
            <a:r>
              <a:rPr lang="id-ID" sz="2900" dirty="0" smtClean="0">
                <a:latin typeface="Courier New" pitchFamily="49" charset="0"/>
                <a:cs typeface="Courier New" pitchFamily="49" charset="0"/>
              </a:rPr>
              <a:t>	</a:t>
            </a:r>
            <a:r>
              <a:rPr lang="id-ID" sz="2900" u="sng" dirty="0">
                <a:latin typeface="Courier New" pitchFamily="49" charset="0"/>
                <a:cs typeface="Courier New" pitchFamily="49" charset="0"/>
              </a:rPr>
              <a:t>u</a:t>
            </a:r>
            <a:r>
              <a:rPr lang="id-ID" sz="2900" u="sng" dirty="0" smtClean="0">
                <a:latin typeface="Courier New" pitchFamily="49" charset="0"/>
                <a:cs typeface="Courier New" pitchFamily="49" charset="0"/>
              </a:rPr>
              <a:t>ntil</a:t>
            </a:r>
            <a:r>
              <a:rPr lang="id-ID" sz="2900" dirty="0" smtClean="0">
                <a:latin typeface="Courier New" pitchFamily="49" charset="0"/>
                <a:cs typeface="Courier New" pitchFamily="49" charset="0"/>
              </a:rPr>
              <a:t> &lt;kondisi&gt;</a:t>
            </a:r>
          </a:p>
          <a:p>
            <a:pPr marL="0" indent="0">
              <a:buNone/>
            </a:pPr>
            <a:endParaRPr lang="id-ID" sz="1800" dirty="0" smtClean="0">
              <a:latin typeface="Courier New" pitchFamily="49" charset="0"/>
              <a:cs typeface="Courier New" pitchFamily="49" charset="0"/>
            </a:endParaRPr>
          </a:p>
          <a:p>
            <a:r>
              <a:rPr lang="id-ID" dirty="0" smtClean="0">
                <a:cs typeface="Courier New" pitchFamily="49" charset="0"/>
              </a:rPr>
              <a:t>Translasi dalam Bahasa Pascal:</a:t>
            </a:r>
          </a:p>
          <a:p>
            <a:pPr marL="0" indent="0">
              <a:buNone/>
            </a:pPr>
            <a:r>
              <a:rPr lang="id-ID" sz="1800" dirty="0" smtClean="0">
                <a:latin typeface="Courier New" pitchFamily="49" charset="0"/>
                <a:cs typeface="Courier New" pitchFamily="49" charset="0"/>
              </a:rPr>
              <a:t>	</a:t>
            </a:r>
            <a:r>
              <a:rPr lang="id-ID" sz="2900" b="1" dirty="0" smtClean="0">
                <a:latin typeface="Courier New" pitchFamily="49" charset="0"/>
                <a:cs typeface="Courier New" pitchFamily="49" charset="0"/>
              </a:rPr>
              <a:t>repeat</a:t>
            </a:r>
          </a:p>
          <a:p>
            <a:pPr marL="457200" lvl="1" indent="0">
              <a:buNone/>
            </a:pPr>
            <a:r>
              <a:rPr lang="id-ID" sz="2900" dirty="0" smtClean="0">
                <a:latin typeface="Courier New" pitchFamily="49" charset="0"/>
                <a:cs typeface="Courier New" pitchFamily="49" charset="0"/>
              </a:rPr>
              <a:t>		aksi;</a:t>
            </a:r>
          </a:p>
          <a:p>
            <a:pPr marL="0" indent="0">
              <a:buNone/>
            </a:pPr>
            <a:r>
              <a:rPr lang="id-ID" sz="2900" dirty="0" smtClean="0">
                <a:latin typeface="Courier New" pitchFamily="49" charset="0"/>
                <a:cs typeface="Courier New" pitchFamily="49" charset="0"/>
              </a:rPr>
              <a:t>	</a:t>
            </a:r>
            <a:r>
              <a:rPr lang="id-ID" sz="2900" b="1" dirty="0" smtClean="0">
                <a:latin typeface="Courier New" pitchFamily="49" charset="0"/>
                <a:cs typeface="Courier New" pitchFamily="49" charset="0"/>
              </a:rPr>
              <a:t>until</a:t>
            </a:r>
            <a:r>
              <a:rPr lang="id-ID" sz="2900" dirty="0" smtClean="0">
                <a:latin typeface="Courier New" pitchFamily="49" charset="0"/>
                <a:cs typeface="Courier New" pitchFamily="49" charset="0"/>
              </a:rPr>
              <a:t> kondisi;</a:t>
            </a:r>
          </a:p>
          <a:p>
            <a:pPr marL="0" indent="0">
              <a:buNone/>
            </a:pPr>
            <a:endParaRPr lang="id-ID" sz="1800" dirty="0" smtClean="0">
              <a:latin typeface="Courier New" pitchFamily="49" charset="0"/>
              <a:cs typeface="Courier New" pitchFamily="49" charset="0"/>
            </a:endParaRPr>
          </a:p>
          <a:p>
            <a:r>
              <a:rPr lang="id-ID" dirty="0" smtClean="0">
                <a:cs typeface="Courier New" pitchFamily="49" charset="0"/>
              </a:rPr>
              <a:t>Aksi di dalam badan pengulangan terus diulang sampai kondisi boolean bernilai </a:t>
            </a:r>
            <a:r>
              <a:rPr lang="id-ID" dirty="0" smtClean="0">
                <a:latin typeface="Courier New" pitchFamily="49" charset="0"/>
                <a:cs typeface="Courier New" pitchFamily="49" charset="0"/>
              </a:rPr>
              <a:t>true</a:t>
            </a:r>
          </a:p>
          <a:p>
            <a:r>
              <a:rPr lang="id-ID" dirty="0" smtClean="0">
                <a:cs typeface="Courier New" pitchFamily="49" charset="0"/>
              </a:rPr>
              <a:t>Dengan kata lain, jika kondisi berhenti masih </a:t>
            </a:r>
            <a:r>
              <a:rPr lang="id-ID" dirty="0" smtClean="0">
                <a:latin typeface="Courier New" pitchFamily="49" charset="0"/>
                <a:cs typeface="Courier New" pitchFamily="49" charset="0"/>
              </a:rPr>
              <a:t>false</a:t>
            </a:r>
            <a:r>
              <a:rPr lang="id-ID" dirty="0" smtClean="0">
                <a:cs typeface="Courier New" pitchFamily="49" charset="0"/>
              </a:rPr>
              <a:t>, pengulangan masih terus dilakukan.</a:t>
            </a:r>
          </a:p>
          <a:p>
            <a:r>
              <a:rPr lang="id-ID" dirty="0" smtClean="0">
                <a:cs typeface="Courier New" pitchFamily="49" charset="0"/>
              </a:rPr>
              <a:t>Karena pengulangan harus berhenti, di dalam badan pengulangan harus ada aksi yang mengubah nilai kondisi</a:t>
            </a:r>
            <a:endParaRPr lang="id-ID" dirty="0">
              <a:cs typeface="Courier New" pitchFamily="49"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738" y="1556792"/>
            <a:ext cx="2367558" cy="269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0087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Algoritma Cetak Halo</a:t>
            </a:r>
            <a:endParaRPr lang="id-ID" dirty="0"/>
          </a:p>
        </p:txBody>
      </p:sp>
      <p:sp>
        <p:nvSpPr>
          <p:cNvPr id="3" name="Content Placeholder 2"/>
          <p:cNvSpPr>
            <a:spLocks noGrp="1"/>
          </p:cNvSpPr>
          <p:nvPr>
            <p:ph idx="1"/>
          </p:nvPr>
        </p:nvSpPr>
        <p:spPr/>
        <p:txBody>
          <a:bodyPr>
            <a:normAutofit lnSpcReduction="10000"/>
          </a:bodyPr>
          <a:lstStyle/>
          <a:p>
            <a:pPr marL="400050" lvl="1" indent="0">
              <a:buNone/>
            </a:pPr>
            <a:r>
              <a:rPr lang="id-ID" sz="2500" b="1" dirty="0" smtClean="0">
                <a:latin typeface="Courier New" pitchFamily="49" charset="0"/>
                <a:cs typeface="Courier New" pitchFamily="49" charset="0"/>
              </a:rPr>
              <a:t>algoritma</a:t>
            </a:r>
            <a:r>
              <a:rPr lang="en-US" sz="2500" dirty="0" smtClean="0">
                <a:latin typeface="Courier New" pitchFamily="49" charset="0"/>
                <a:cs typeface="Courier New" pitchFamily="49" charset="0"/>
              </a:rPr>
              <a:t> </a:t>
            </a:r>
            <a:r>
              <a:rPr lang="en-US" sz="2500" dirty="0" err="1">
                <a:latin typeface="Courier New" pitchFamily="49" charset="0"/>
                <a:cs typeface="Courier New" pitchFamily="49" charset="0"/>
              </a:rPr>
              <a:t>cetak_halo</a:t>
            </a:r>
            <a:r>
              <a:rPr lang="en-US" sz="2500" dirty="0" smtClean="0">
                <a:latin typeface="Courier New" pitchFamily="49" charset="0"/>
                <a:cs typeface="Courier New" pitchFamily="49" charset="0"/>
              </a:rPr>
              <a:t>;</a:t>
            </a:r>
            <a:endParaRPr lang="id-ID" sz="2500" dirty="0" smtClean="0">
              <a:latin typeface="Courier New" pitchFamily="49" charset="0"/>
              <a:cs typeface="Courier New" pitchFamily="49" charset="0"/>
            </a:endParaRPr>
          </a:p>
          <a:p>
            <a:pPr marL="400050" lvl="1" indent="0">
              <a:buNone/>
            </a:pPr>
            <a:r>
              <a:rPr lang="id-ID" sz="2500" dirty="0" smtClean="0">
                <a:latin typeface="Courier New" pitchFamily="49" charset="0"/>
                <a:cs typeface="Courier New" pitchFamily="49" charset="0"/>
              </a:rPr>
              <a:t>{</a:t>
            </a:r>
            <a:r>
              <a:rPr lang="id-ID" sz="2500" i="1" dirty="0" smtClean="0">
                <a:latin typeface="Courier New" pitchFamily="49" charset="0"/>
                <a:cs typeface="Courier New" pitchFamily="49" charset="0"/>
              </a:rPr>
              <a:t>mencetak ‘HALO’ sebanyak 10 kali</a:t>
            </a:r>
            <a:r>
              <a:rPr lang="id-ID"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400050" lvl="1" indent="0">
              <a:buNone/>
            </a:pPr>
            <a:r>
              <a:rPr lang="id-ID" sz="2500" b="1" dirty="0" smtClean="0">
                <a:latin typeface="Courier New" pitchFamily="49" charset="0"/>
                <a:cs typeface="Courier New" pitchFamily="49" charset="0"/>
              </a:rPr>
              <a:t>deklarasi</a:t>
            </a:r>
            <a:endParaRPr lang="en-US" sz="2500" b="1"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dirty="0" smtClean="0">
                <a:latin typeface="Courier New" pitchFamily="49" charset="0"/>
                <a:cs typeface="Courier New" pitchFamily="49" charset="0"/>
              </a:rPr>
              <a:t>n:</a:t>
            </a:r>
            <a:r>
              <a:rPr lang="en-US" sz="2500" u="sng" dirty="0" smtClean="0">
                <a:latin typeface="Courier New" pitchFamily="49" charset="0"/>
                <a:cs typeface="Courier New" pitchFamily="49" charset="0"/>
              </a:rPr>
              <a:t>integer</a:t>
            </a:r>
            <a:r>
              <a:rPr lang="id-ID" sz="2500" dirty="0" smtClean="0">
                <a:latin typeface="Courier New" pitchFamily="49" charset="0"/>
                <a:cs typeface="Courier New" pitchFamily="49" charset="0"/>
              </a:rPr>
              <a:t> {</a:t>
            </a:r>
            <a:r>
              <a:rPr lang="id-ID" sz="2500" i="1" dirty="0" smtClean="0">
                <a:latin typeface="Courier New" pitchFamily="49" charset="0"/>
                <a:cs typeface="Courier New" pitchFamily="49" charset="0"/>
              </a:rPr>
              <a:t>pencacah pengulangan</a:t>
            </a:r>
            <a:r>
              <a:rPr lang="id-ID"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400050" lvl="1" indent="0">
              <a:buNone/>
            </a:pPr>
            <a:r>
              <a:rPr lang="id-ID" sz="2500" b="1" dirty="0" smtClean="0">
                <a:latin typeface="Courier New" pitchFamily="49" charset="0"/>
                <a:cs typeface="Courier New" pitchFamily="49" charset="0"/>
              </a:rPr>
              <a:t>deskripsi</a:t>
            </a:r>
            <a:endParaRPr lang="en-US" sz="2500" b="1"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dirty="0" smtClean="0">
                <a:latin typeface="Courier New" pitchFamily="49" charset="0"/>
                <a:cs typeface="Courier New" pitchFamily="49" charset="0"/>
              </a:rPr>
              <a:t>n</a:t>
            </a:r>
            <a:r>
              <a:rPr lang="en-AU" sz="2800" dirty="0">
                <a:latin typeface="Courier New" pitchFamily="49" charset="0"/>
                <a:cs typeface="Courier New" pitchFamily="49" charset="0"/>
                <a:sym typeface="Symbol"/>
              </a:rPr>
              <a:t>  </a:t>
            </a:r>
            <a:r>
              <a:rPr lang="en-US" sz="2500" dirty="0" smtClean="0">
                <a:latin typeface="Courier New" pitchFamily="49" charset="0"/>
                <a:cs typeface="Courier New" pitchFamily="49" charset="0"/>
              </a:rPr>
              <a:t>1</a:t>
            </a:r>
            <a:endParaRPr lang="en-US" sz="2500"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id-ID" sz="2500" u="sng" dirty="0" smtClean="0">
                <a:latin typeface="Courier New" pitchFamily="49" charset="0"/>
                <a:cs typeface="Courier New" pitchFamily="49" charset="0"/>
              </a:rPr>
              <a:t>repeat</a:t>
            </a:r>
            <a:r>
              <a:rPr lang="en-US" sz="2500" dirty="0" smtClean="0">
                <a:latin typeface="Courier New" pitchFamily="49" charset="0"/>
                <a:cs typeface="Courier New" pitchFamily="49" charset="0"/>
              </a:rPr>
              <a:t> </a:t>
            </a:r>
            <a:endParaRPr lang="en-US" sz="2500" b="1" u="sng" dirty="0" smtClean="0">
              <a:latin typeface="Courier New" pitchFamily="49" charset="0"/>
              <a:cs typeface="Courier New" pitchFamily="49" charset="0"/>
            </a:endParaRPr>
          </a:p>
          <a:p>
            <a:pPr marL="400050" lvl="1" indent="0">
              <a:buNone/>
            </a:pPr>
            <a:r>
              <a:rPr lang="en-US" sz="2500" dirty="0" smtClean="0">
                <a:latin typeface="Courier New" pitchFamily="49" charset="0"/>
                <a:cs typeface="Courier New" pitchFamily="49" charset="0"/>
              </a:rPr>
              <a:t>		</a:t>
            </a:r>
            <a:r>
              <a:rPr lang="en-US" sz="2500" u="sng" dirty="0" smtClean="0">
                <a:latin typeface="Courier New" pitchFamily="49" charset="0"/>
                <a:cs typeface="Courier New" pitchFamily="49" charset="0"/>
              </a:rPr>
              <a:t>write</a:t>
            </a:r>
            <a:r>
              <a:rPr lang="en-US" sz="2500" dirty="0" smtClean="0">
                <a:latin typeface="Courier New" pitchFamily="49" charset="0"/>
                <a:cs typeface="Courier New" pitchFamily="49" charset="0"/>
              </a:rPr>
              <a:t>('HALO')</a:t>
            </a:r>
          </a:p>
          <a:p>
            <a:pPr marL="400050" lvl="1" indent="0">
              <a:buNone/>
            </a:pPr>
            <a:r>
              <a:rPr lang="en-US" sz="2500" dirty="0">
                <a:latin typeface="Courier New" pitchFamily="49" charset="0"/>
                <a:cs typeface="Courier New" pitchFamily="49" charset="0"/>
              </a:rPr>
              <a:t>		</a:t>
            </a:r>
            <a:r>
              <a:rPr lang="en-US" sz="2500" dirty="0" smtClean="0">
                <a:latin typeface="Courier New" pitchFamily="49" charset="0"/>
                <a:cs typeface="Courier New" pitchFamily="49" charset="0"/>
              </a:rPr>
              <a:t>n</a:t>
            </a:r>
            <a:r>
              <a:rPr lang="en-AU" sz="2800" dirty="0" smtClean="0">
                <a:latin typeface="Courier New" pitchFamily="49" charset="0"/>
                <a:cs typeface="Courier New" pitchFamily="49" charset="0"/>
                <a:sym typeface="Symbol"/>
              </a:rPr>
              <a:t> </a:t>
            </a:r>
            <a:r>
              <a:rPr lang="en-AU" sz="2800" dirty="0">
                <a:latin typeface="Courier New" pitchFamily="49" charset="0"/>
                <a:cs typeface="Courier New" pitchFamily="49" charset="0"/>
                <a:sym typeface="Symbol"/>
              </a:rPr>
              <a:t> </a:t>
            </a:r>
            <a:r>
              <a:rPr lang="en-US" sz="2500" dirty="0" smtClean="0">
                <a:latin typeface="Courier New" pitchFamily="49" charset="0"/>
                <a:cs typeface="Courier New" pitchFamily="49" charset="0"/>
              </a:rPr>
              <a:t>n+1</a:t>
            </a:r>
            <a:r>
              <a:rPr lang="en-US" sz="2500" dirty="0">
                <a:latin typeface="Courier New" pitchFamily="49" charset="0"/>
                <a:cs typeface="Courier New" pitchFamily="49" charset="0"/>
              </a:rPr>
              <a:t>;</a:t>
            </a:r>
          </a:p>
          <a:p>
            <a:pPr marL="400050" lvl="1" indent="0">
              <a:buNone/>
            </a:pPr>
            <a:r>
              <a:rPr lang="en-US" sz="2500" dirty="0">
                <a:latin typeface="Courier New" pitchFamily="49" charset="0"/>
                <a:cs typeface="Courier New" pitchFamily="49" charset="0"/>
              </a:rPr>
              <a:t>	</a:t>
            </a:r>
            <a:r>
              <a:rPr lang="id-ID" sz="2500" u="sng" dirty="0" smtClean="0">
                <a:latin typeface="Courier New" pitchFamily="49" charset="0"/>
                <a:cs typeface="Courier New" pitchFamily="49" charset="0"/>
              </a:rPr>
              <a:t>until</a:t>
            </a:r>
            <a:r>
              <a:rPr lang="id-ID" sz="2500" dirty="0" smtClean="0">
                <a:latin typeface="Courier New" pitchFamily="49" charset="0"/>
                <a:cs typeface="Courier New" pitchFamily="49" charset="0"/>
              </a:rPr>
              <a:t> n &gt; 10</a:t>
            </a:r>
            <a:endParaRPr lang="id-ID" sz="2500" u="sng" dirty="0">
              <a:latin typeface="Courier New" pitchFamily="49" charset="0"/>
              <a:cs typeface="Courier New" pitchFamily="49" charset="0"/>
            </a:endParaRPr>
          </a:p>
          <a:p>
            <a:pPr marL="400050" lvl="1" indent="0">
              <a:buNone/>
            </a:pPr>
            <a:r>
              <a:rPr lang="id-ID" sz="2500" dirty="0">
                <a:latin typeface="Courier New" pitchFamily="49" charset="0"/>
                <a:cs typeface="Courier New" pitchFamily="49" charset="0"/>
              </a:rPr>
              <a:t>	</a:t>
            </a:r>
            <a:r>
              <a:rPr lang="id-ID" sz="2500" dirty="0" smtClean="0">
                <a:latin typeface="Courier New" pitchFamily="49" charset="0"/>
                <a:cs typeface="Courier New" pitchFamily="49" charset="0"/>
              </a:rPr>
              <a:t>{</a:t>
            </a:r>
            <a:r>
              <a:rPr lang="id-ID" sz="2500" i="1" dirty="0" smtClean="0">
                <a:latin typeface="Courier New" pitchFamily="49" charset="0"/>
                <a:cs typeface="Courier New" pitchFamily="49" charset="0"/>
              </a:rPr>
              <a:t>kondisi berhenti: n&gt;10</a:t>
            </a:r>
            <a:r>
              <a:rPr lang="id-ID" sz="2500" dirty="0" smtClean="0">
                <a:latin typeface="Courier New" pitchFamily="49" charset="0"/>
                <a:cs typeface="Courier New" pitchFamily="49" charset="0"/>
              </a:rPr>
              <a:t>}</a:t>
            </a:r>
            <a:endParaRPr lang="id-ID" sz="2500" dirty="0">
              <a:latin typeface="Courier New" pitchFamily="49" charset="0"/>
              <a:cs typeface="Courier New" pitchFamily="49" charset="0"/>
            </a:endParaRPr>
          </a:p>
          <a:p>
            <a:endParaRPr lang="id-ID" dirty="0"/>
          </a:p>
        </p:txBody>
      </p:sp>
    </p:spTree>
    <p:extLst>
      <p:ext uri="{BB962C8B-B14F-4D97-AF65-F5344CB8AC3E}">
        <p14:creationId xmlns:p14="http://schemas.microsoft.com/office/powerpoint/2010/main" val="340276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Cetak Halo dalam Pascal</a:t>
            </a:r>
          </a:p>
        </p:txBody>
      </p:sp>
      <p:sp>
        <p:nvSpPr>
          <p:cNvPr id="3" name="Content Placeholder 2"/>
          <p:cNvSpPr>
            <a:spLocks noGrp="1"/>
          </p:cNvSpPr>
          <p:nvPr>
            <p:ph idx="1"/>
          </p:nvPr>
        </p:nvSpPr>
        <p:spPr/>
        <p:txBody>
          <a:bodyPr>
            <a:normAutofit fontScale="85000" lnSpcReduction="20000"/>
          </a:bodyPr>
          <a:lstStyle/>
          <a:p>
            <a:r>
              <a:rPr lang="id-ID" dirty="0" smtClean="0"/>
              <a:t>Mencetak HALO sebanyak sepuluh kali menggunakan REPEAT-UNTIL</a:t>
            </a:r>
          </a:p>
          <a:p>
            <a:pPr marL="0" indent="0">
              <a:buNone/>
            </a:pPr>
            <a:endParaRPr lang="id-ID" dirty="0" smtClean="0"/>
          </a:p>
          <a:p>
            <a:pPr marL="400050" lvl="1" indent="0">
              <a:buNone/>
            </a:pPr>
            <a:r>
              <a:rPr lang="en-US" sz="2500" b="1" dirty="0" smtClean="0">
                <a:latin typeface="Courier New" pitchFamily="49" charset="0"/>
                <a:cs typeface="Courier New" pitchFamily="49" charset="0"/>
              </a:rPr>
              <a:t>program</a:t>
            </a:r>
            <a:r>
              <a:rPr lang="en-US" sz="2500" dirty="0" smtClean="0">
                <a:latin typeface="Courier New" pitchFamily="49" charset="0"/>
                <a:cs typeface="Courier New" pitchFamily="49" charset="0"/>
              </a:rPr>
              <a:t> </a:t>
            </a:r>
            <a:r>
              <a:rPr lang="en-US" sz="2500" dirty="0" err="1" smtClean="0">
                <a:latin typeface="Courier New" pitchFamily="49" charset="0"/>
                <a:cs typeface="Courier New" pitchFamily="49" charset="0"/>
              </a:rPr>
              <a:t>cetak_halo</a:t>
            </a:r>
            <a:r>
              <a:rPr lang="en-US" sz="2500" dirty="0" smtClean="0">
                <a:latin typeface="Courier New" pitchFamily="49" charset="0"/>
                <a:cs typeface="Courier New" pitchFamily="49" charset="0"/>
              </a:rPr>
              <a:t>;</a:t>
            </a:r>
          </a:p>
          <a:p>
            <a:pPr marL="400050" lvl="1" indent="0">
              <a:buNone/>
            </a:pPr>
            <a:r>
              <a:rPr lang="en-US" sz="2500" b="1" dirty="0" err="1" smtClean="0">
                <a:latin typeface="Courier New" pitchFamily="49" charset="0"/>
                <a:cs typeface="Courier New" pitchFamily="49" charset="0"/>
              </a:rPr>
              <a:t>var</a:t>
            </a:r>
            <a:endParaRPr lang="en-US" sz="2500" b="1" dirty="0" smtClean="0">
              <a:latin typeface="Courier New" pitchFamily="49" charset="0"/>
              <a:cs typeface="Courier New" pitchFamily="49" charset="0"/>
            </a:endParaRPr>
          </a:p>
          <a:p>
            <a:pPr marL="400050" lvl="1" indent="0">
              <a:buNone/>
            </a:pPr>
            <a:r>
              <a:rPr lang="en-US" sz="2500" dirty="0" smtClean="0">
                <a:latin typeface="Courier New" pitchFamily="49" charset="0"/>
                <a:cs typeface="Courier New" pitchFamily="49" charset="0"/>
              </a:rPr>
              <a:t>	n:integer;</a:t>
            </a:r>
          </a:p>
          <a:p>
            <a:pPr marL="400050" lvl="1" indent="0">
              <a:buNone/>
            </a:pPr>
            <a:r>
              <a:rPr lang="en-US" sz="2500" b="1" dirty="0" smtClean="0">
                <a:latin typeface="Courier New" pitchFamily="49" charset="0"/>
                <a:cs typeface="Courier New" pitchFamily="49" charset="0"/>
              </a:rPr>
              <a:t>begin</a:t>
            </a:r>
          </a:p>
          <a:p>
            <a:pPr marL="400050" lvl="1" indent="0">
              <a:buNone/>
            </a:pPr>
            <a:r>
              <a:rPr lang="en-US" sz="2500" dirty="0" smtClean="0">
                <a:latin typeface="Courier New" pitchFamily="49" charset="0"/>
                <a:cs typeface="Courier New" pitchFamily="49" charset="0"/>
              </a:rPr>
              <a:t>	n:=1;</a:t>
            </a:r>
          </a:p>
          <a:p>
            <a:pPr marL="400050" lvl="1" indent="0">
              <a:buNone/>
            </a:pPr>
            <a:r>
              <a:rPr lang="en-US" sz="2500" dirty="0" smtClean="0">
                <a:latin typeface="Courier New" pitchFamily="49" charset="0"/>
                <a:cs typeface="Courier New" pitchFamily="49" charset="0"/>
              </a:rPr>
              <a:t>	</a:t>
            </a:r>
            <a:r>
              <a:rPr lang="id-ID" sz="2500" b="1" dirty="0" smtClean="0">
                <a:latin typeface="Courier New" pitchFamily="49" charset="0"/>
                <a:cs typeface="Courier New" pitchFamily="49" charset="0"/>
              </a:rPr>
              <a:t>repeat</a:t>
            </a:r>
            <a:endParaRPr lang="en-US" sz="2500" b="1" dirty="0" smtClean="0">
              <a:latin typeface="Courier New" pitchFamily="49" charset="0"/>
              <a:cs typeface="Courier New" pitchFamily="49" charset="0"/>
            </a:endParaRP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begin</a:t>
            </a:r>
          </a:p>
          <a:p>
            <a:pPr marL="400050" lvl="1" indent="0">
              <a:buNone/>
            </a:pPr>
            <a:r>
              <a:rPr lang="en-US" sz="2500" dirty="0" smtClean="0">
                <a:latin typeface="Courier New" pitchFamily="49" charset="0"/>
                <a:cs typeface="Courier New" pitchFamily="49" charset="0"/>
              </a:rPr>
              <a:t>			</a:t>
            </a:r>
            <a:r>
              <a:rPr lang="en-US" sz="2500" dirty="0" err="1" smtClean="0">
                <a:latin typeface="Courier New" pitchFamily="49" charset="0"/>
                <a:cs typeface="Courier New" pitchFamily="49" charset="0"/>
              </a:rPr>
              <a:t>writeln</a:t>
            </a:r>
            <a:r>
              <a:rPr lang="en-US" sz="2500" dirty="0" smtClean="0">
                <a:latin typeface="Courier New" pitchFamily="49" charset="0"/>
                <a:cs typeface="Courier New" pitchFamily="49" charset="0"/>
              </a:rPr>
              <a:t>('HALO');</a:t>
            </a:r>
          </a:p>
          <a:p>
            <a:pPr marL="400050" lvl="1" indent="0">
              <a:buNone/>
            </a:pPr>
            <a:r>
              <a:rPr lang="en-US" sz="2500" dirty="0" smtClean="0">
                <a:latin typeface="Courier New" pitchFamily="49" charset="0"/>
                <a:cs typeface="Courier New" pitchFamily="49" charset="0"/>
              </a:rPr>
              <a:t>			n:=n+1;</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end</a:t>
            </a:r>
            <a:r>
              <a:rPr lang="en-US" sz="2500" dirty="0" smtClean="0">
                <a:latin typeface="Courier New" pitchFamily="49" charset="0"/>
                <a:cs typeface="Courier New" pitchFamily="49" charset="0"/>
              </a:rPr>
              <a:t>;</a:t>
            </a:r>
            <a:endParaRPr lang="id-ID" sz="2500" dirty="0" smtClean="0">
              <a:latin typeface="Courier New" pitchFamily="49" charset="0"/>
              <a:cs typeface="Courier New" pitchFamily="49" charset="0"/>
            </a:endParaRPr>
          </a:p>
          <a:p>
            <a:pPr marL="400050" lvl="1" indent="0">
              <a:buNone/>
            </a:pPr>
            <a:r>
              <a:rPr lang="id-ID" sz="2500" dirty="0" smtClean="0">
                <a:latin typeface="Courier New" pitchFamily="49" charset="0"/>
                <a:cs typeface="Courier New" pitchFamily="49" charset="0"/>
              </a:rPr>
              <a:t>	</a:t>
            </a:r>
            <a:r>
              <a:rPr lang="id-ID" sz="2500" b="1" dirty="0" smtClean="0">
                <a:latin typeface="Courier New" pitchFamily="49" charset="0"/>
                <a:cs typeface="Courier New" pitchFamily="49" charset="0"/>
              </a:rPr>
              <a:t>until </a:t>
            </a:r>
            <a:r>
              <a:rPr lang="id-ID" sz="2500" dirty="0" smtClean="0">
                <a:latin typeface="Courier New" pitchFamily="49" charset="0"/>
                <a:cs typeface="Courier New" pitchFamily="49" charset="0"/>
              </a:rPr>
              <a:t>n&gt;10;</a:t>
            </a:r>
          </a:p>
          <a:p>
            <a:pPr marL="400050" lvl="1" indent="0">
              <a:buNone/>
            </a:pPr>
            <a:r>
              <a:rPr lang="id-ID" sz="2500" dirty="0" smtClean="0">
                <a:latin typeface="Courier New" pitchFamily="49" charset="0"/>
                <a:cs typeface="Courier New" pitchFamily="49" charset="0"/>
              </a:rPr>
              <a:t>	readln;</a:t>
            </a:r>
            <a:endParaRPr lang="en-US" sz="2500" dirty="0" smtClean="0">
              <a:latin typeface="Courier New" pitchFamily="49" charset="0"/>
              <a:cs typeface="Courier New" pitchFamily="49" charset="0"/>
            </a:endParaRPr>
          </a:p>
          <a:p>
            <a:pPr marL="400050" lvl="1" indent="0">
              <a:buNone/>
            </a:pPr>
            <a:r>
              <a:rPr lang="en-US" sz="2500" b="1" dirty="0" smtClean="0">
                <a:latin typeface="Courier New" pitchFamily="49" charset="0"/>
                <a:cs typeface="Courier New" pitchFamily="49" charset="0"/>
              </a:rPr>
              <a:t>end</a:t>
            </a:r>
            <a:r>
              <a:rPr lang="en-US" sz="2500" dirty="0" smtClean="0">
                <a:latin typeface="Courier New" pitchFamily="49" charset="0"/>
                <a:cs typeface="Courier New" pitchFamily="49" charset="0"/>
              </a:rPr>
              <a:t>.</a:t>
            </a:r>
            <a:endParaRPr lang="id-ID" sz="2500" dirty="0" smtClean="0">
              <a:latin typeface="Courier New" pitchFamily="49" charset="0"/>
              <a:cs typeface="Courier New" pitchFamily="49" charset="0"/>
            </a:endParaRPr>
          </a:p>
          <a:p>
            <a:endParaRPr lang="id-ID" dirty="0"/>
          </a:p>
        </p:txBody>
      </p:sp>
    </p:spTree>
    <p:extLst>
      <p:ext uri="{BB962C8B-B14F-4D97-AF65-F5344CB8AC3E}">
        <p14:creationId xmlns:p14="http://schemas.microsoft.com/office/powerpoint/2010/main" val="2543093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a:t>
            </a:r>
            <a:endParaRPr lang="id-ID" dirty="0"/>
          </a:p>
        </p:txBody>
      </p:sp>
      <p:sp>
        <p:nvSpPr>
          <p:cNvPr id="3" name="Content Placeholder 2"/>
          <p:cNvSpPr>
            <a:spLocks noGrp="1"/>
          </p:cNvSpPr>
          <p:nvPr>
            <p:ph idx="1"/>
          </p:nvPr>
        </p:nvSpPr>
        <p:spPr/>
        <p:txBody>
          <a:bodyPr/>
          <a:lstStyle/>
          <a:p>
            <a:r>
              <a:rPr lang="id-ID" dirty="0" smtClean="0"/>
              <a:t>Pengantar</a:t>
            </a:r>
          </a:p>
          <a:p>
            <a:r>
              <a:rPr lang="id-ID" dirty="0" smtClean="0"/>
              <a:t>Struktur </a:t>
            </a:r>
            <a:r>
              <a:rPr lang="en-US" b="1" dirty="0" smtClean="0"/>
              <a:t>WHILE – DO</a:t>
            </a:r>
            <a:endParaRPr lang="id-ID" b="1" dirty="0" smtClean="0"/>
          </a:p>
          <a:p>
            <a:r>
              <a:rPr lang="id-ID" dirty="0" smtClean="0"/>
              <a:t>Struktur </a:t>
            </a:r>
            <a:r>
              <a:rPr lang="en-US" b="1" dirty="0" smtClean="0"/>
              <a:t>REPEAT-UNTIL</a:t>
            </a:r>
            <a:endParaRPr lang="id-ID" b="1" dirty="0" smtClean="0"/>
          </a:p>
          <a:p>
            <a:r>
              <a:rPr lang="id-ID" b="1" dirty="0" smtClean="0"/>
              <a:t>WHILE-DO</a:t>
            </a:r>
            <a:r>
              <a:rPr lang="id-ID" dirty="0" smtClean="0"/>
              <a:t> atau </a:t>
            </a:r>
            <a:r>
              <a:rPr lang="id-ID" b="1" dirty="0" smtClean="0"/>
              <a:t>REPEAT-UNTIL</a:t>
            </a:r>
            <a:r>
              <a:rPr lang="id-ID" dirty="0" smtClean="0"/>
              <a:t>?</a:t>
            </a:r>
          </a:p>
          <a:p>
            <a:r>
              <a:rPr lang="id-ID" dirty="0" smtClean="0"/>
              <a:t>Latihan</a:t>
            </a:r>
            <a:endParaRPr lang="id-ID" dirty="0"/>
          </a:p>
        </p:txBody>
      </p:sp>
    </p:spTree>
    <p:extLst>
      <p:ext uri="{BB962C8B-B14F-4D97-AF65-F5344CB8AC3E}">
        <p14:creationId xmlns:p14="http://schemas.microsoft.com/office/powerpoint/2010/main" val="4279526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dirty="0" smtClean="0"/>
              <a:t>Struktur REPEAT-UNTIL memiliki makna yang mirip dengan WHILE-DO</a:t>
            </a:r>
          </a:p>
          <a:p>
            <a:pPr lvl="1"/>
            <a:r>
              <a:rPr lang="id-ID" dirty="0" smtClean="0"/>
              <a:t>Namun pada struktur REPEAT-UNTIL, aksi (atau sekumpulan aksi) dilaksanakan </a:t>
            </a:r>
            <a:r>
              <a:rPr lang="id-ID" u="sng" dirty="0" smtClean="0"/>
              <a:t>minimal satu kali</a:t>
            </a:r>
            <a:r>
              <a:rPr lang="id-ID" dirty="0" smtClean="0"/>
              <a:t>, karena kondisi pengulangan diperiksa pada </a:t>
            </a:r>
            <a:r>
              <a:rPr lang="id-ID" u="sng" dirty="0" smtClean="0"/>
              <a:t>akhir</a:t>
            </a:r>
            <a:r>
              <a:rPr lang="id-ID" dirty="0" smtClean="0"/>
              <a:t> struktur.</a:t>
            </a:r>
          </a:p>
          <a:p>
            <a:pPr lvl="1"/>
            <a:r>
              <a:rPr lang="id-ID" dirty="0" smtClean="0"/>
              <a:t>Pada struktur WHILE-DO kondisi pengulangan diperiksa pada </a:t>
            </a:r>
            <a:r>
              <a:rPr lang="id-ID" u="sng" dirty="0" smtClean="0"/>
              <a:t>awal</a:t>
            </a:r>
            <a:r>
              <a:rPr lang="id-ID" dirty="0" smtClean="0"/>
              <a:t> struktur sehingga memungkinkan badan pengulangan sama sekali tidak dilaksanakan.</a:t>
            </a:r>
            <a:endParaRPr lang="id-ID" dirty="0"/>
          </a:p>
        </p:txBody>
      </p:sp>
    </p:spTree>
    <p:extLst>
      <p:ext uri="{BB962C8B-B14F-4D97-AF65-F5344CB8AC3E}">
        <p14:creationId xmlns:p14="http://schemas.microsoft.com/office/powerpoint/2010/main" val="1641272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Algoritma Cetak Angka sebanyak N</a:t>
            </a:r>
            <a:endParaRPr lang="id-ID" dirty="0"/>
          </a:p>
        </p:txBody>
      </p:sp>
      <p:sp>
        <p:nvSpPr>
          <p:cNvPr id="3" name="Content Placeholder 2"/>
          <p:cNvSpPr>
            <a:spLocks noGrp="1"/>
          </p:cNvSpPr>
          <p:nvPr>
            <p:ph idx="1"/>
          </p:nvPr>
        </p:nvSpPr>
        <p:spPr/>
        <p:txBody>
          <a:bodyPr>
            <a:normAutofit fontScale="92500" lnSpcReduction="20000"/>
          </a:bodyPr>
          <a:lstStyle/>
          <a:p>
            <a:pPr marL="400050" lvl="1" indent="0">
              <a:buNone/>
            </a:pPr>
            <a:r>
              <a:rPr lang="id-ID" sz="2500" b="1" dirty="0">
                <a:latin typeface="Courier New" pitchFamily="49" charset="0"/>
                <a:cs typeface="Courier New" pitchFamily="49" charset="0"/>
              </a:rPr>
              <a:t>algoritma</a:t>
            </a:r>
            <a:r>
              <a:rPr lang="en-US" sz="2500" dirty="0">
                <a:latin typeface="Courier New" pitchFamily="49" charset="0"/>
                <a:cs typeface="Courier New" pitchFamily="49" charset="0"/>
              </a:rPr>
              <a:t> </a:t>
            </a:r>
            <a:r>
              <a:rPr lang="en-US" sz="2500" dirty="0" err="1" smtClean="0">
                <a:latin typeface="Courier New" pitchFamily="49" charset="0"/>
                <a:cs typeface="Courier New" pitchFamily="49" charset="0"/>
              </a:rPr>
              <a:t>cetak</a:t>
            </a:r>
            <a:r>
              <a:rPr lang="en-US" sz="2500" dirty="0" smtClean="0">
                <a:latin typeface="Courier New" pitchFamily="49" charset="0"/>
                <a:cs typeface="Courier New" pitchFamily="49" charset="0"/>
              </a:rPr>
              <a:t>_</a:t>
            </a:r>
            <a:r>
              <a:rPr lang="id-ID" sz="2500" dirty="0" smtClean="0">
                <a:latin typeface="Courier New" pitchFamily="49" charset="0"/>
                <a:cs typeface="Courier New" pitchFamily="49" charset="0"/>
              </a:rPr>
              <a:t>n_angka</a:t>
            </a:r>
            <a:r>
              <a:rPr lang="en-US" sz="2500" dirty="0" smtClean="0">
                <a:latin typeface="Courier New" pitchFamily="49" charset="0"/>
                <a:cs typeface="Courier New" pitchFamily="49" charset="0"/>
              </a:rPr>
              <a:t>;</a:t>
            </a:r>
            <a:endParaRPr lang="id-ID" sz="2500" dirty="0">
              <a:latin typeface="Courier New" pitchFamily="49" charset="0"/>
              <a:cs typeface="Courier New" pitchFamily="49" charset="0"/>
            </a:endParaRPr>
          </a:p>
          <a:p>
            <a:pPr marL="400050" lvl="1" indent="0">
              <a:buNone/>
            </a:pPr>
            <a:r>
              <a:rPr lang="id-ID" sz="2500" dirty="0">
                <a:latin typeface="Courier New" pitchFamily="49" charset="0"/>
                <a:cs typeface="Courier New" pitchFamily="49" charset="0"/>
              </a:rPr>
              <a:t>{</a:t>
            </a:r>
            <a:r>
              <a:rPr lang="id-ID" sz="2500" i="1" dirty="0">
                <a:latin typeface="Courier New" pitchFamily="49" charset="0"/>
                <a:cs typeface="Courier New" pitchFamily="49" charset="0"/>
              </a:rPr>
              <a:t>mencetak </a:t>
            </a:r>
            <a:r>
              <a:rPr lang="id-ID" sz="2500" i="1" dirty="0" smtClean="0">
                <a:latin typeface="Courier New" pitchFamily="49" charset="0"/>
                <a:cs typeface="Courier New" pitchFamily="49" charset="0"/>
              </a:rPr>
              <a:t>1,2,3,...,n</a:t>
            </a:r>
            <a:r>
              <a:rPr lang="id-ID"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400050" lvl="1" indent="0">
              <a:buNone/>
            </a:pPr>
            <a:r>
              <a:rPr lang="id-ID" sz="2500" b="1" dirty="0">
                <a:latin typeface="Courier New" pitchFamily="49" charset="0"/>
                <a:cs typeface="Courier New" pitchFamily="49" charset="0"/>
              </a:rPr>
              <a:t>deklarasi</a:t>
            </a:r>
            <a:endParaRPr lang="en-US" sz="2500" b="1"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dirty="0" smtClean="0">
                <a:latin typeface="Courier New" pitchFamily="49" charset="0"/>
                <a:cs typeface="Courier New" pitchFamily="49" charset="0"/>
              </a:rPr>
              <a:t>n:</a:t>
            </a:r>
            <a:r>
              <a:rPr lang="en-US" sz="2500" u="sng" dirty="0" smtClean="0">
                <a:latin typeface="Courier New" pitchFamily="49" charset="0"/>
                <a:cs typeface="Courier New" pitchFamily="49" charset="0"/>
              </a:rPr>
              <a:t>integer</a:t>
            </a:r>
            <a:endParaRPr lang="id-ID" sz="2500" u="sng" dirty="0" smtClean="0">
              <a:latin typeface="Courier New" pitchFamily="49" charset="0"/>
              <a:cs typeface="Courier New" pitchFamily="49" charset="0"/>
            </a:endParaRPr>
          </a:p>
          <a:p>
            <a:pPr marL="400050" lvl="1" indent="0">
              <a:buNone/>
            </a:pPr>
            <a:r>
              <a:rPr lang="id-ID" sz="2500" dirty="0" smtClean="0">
                <a:latin typeface="Courier New" pitchFamily="49" charset="0"/>
                <a:cs typeface="Courier New" pitchFamily="49" charset="0"/>
              </a:rPr>
              <a:t>	angka</a:t>
            </a:r>
            <a:r>
              <a:rPr lang="en-US" sz="2500" dirty="0" smtClean="0">
                <a:latin typeface="Courier New" pitchFamily="49" charset="0"/>
                <a:cs typeface="Courier New" pitchFamily="49" charset="0"/>
              </a:rPr>
              <a:t>:</a:t>
            </a:r>
            <a:r>
              <a:rPr lang="en-US" sz="2500" u="sng" dirty="0" smtClean="0">
                <a:latin typeface="Courier New" pitchFamily="49" charset="0"/>
                <a:cs typeface="Courier New" pitchFamily="49" charset="0"/>
              </a:rPr>
              <a:t>integer</a:t>
            </a:r>
            <a:endParaRPr lang="en-US" sz="2500" dirty="0">
              <a:latin typeface="Courier New" pitchFamily="49" charset="0"/>
              <a:cs typeface="Courier New" pitchFamily="49" charset="0"/>
            </a:endParaRPr>
          </a:p>
          <a:p>
            <a:pPr marL="400050" lvl="1" indent="0">
              <a:buNone/>
            </a:pPr>
            <a:r>
              <a:rPr lang="id-ID" sz="2500" b="1" dirty="0" smtClean="0">
                <a:latin typeface="Courier New" pitchFamily="49" charset="0"/>
                <a:cs typeface="Courier New" pitchFamily="49" charset="0"/>
              </a:rPr>
              <a:t>Deskripsi</a:t>
            </a:r>
          </a:p>
          <a:p>
            <a:pPr marL="400050" lvl="1" indent="0">
              <a:buNone/>
            </a:pPr>
            <a:r>
              <a:rPr lang="id-ID" sz="2500" b="1" dirty="0">
                <a:latin typeface="Courier New" pitchFamily="49" charset="0"/>
                <a:cs typeface="Courier New" pitchFamily="49" charset="0"/>
              </a:rPr>
              <a:t>	</a:t>
            </a:r>
            <a:r>
              <a:rPr lang="id-ID" sz="2500" dirty="0" smtClean="0">
                <a:latin typeface="Courier New" pitchFamily="49" charset="0"/>
                <a:cs typeface="Courier New" pitchFamily="49" charset="0"/>
              </a:rPr>
              <a:t>read(n)</a:t>
            </a:r>
            <a:endParaRPr lang="en-US" sz="2500" b="1"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id-ID" sz="2500" dirty="0" smtClean="0">
                <a:latin typeface="Courier New" pitchFamily="49" charset="0"/>
                <a:cs typeface="Courier New" pitchFamily="49" charset="0"/>
              </a:rPr>
              <a:t>angka</a:t>
            </a:r>
            <a:r>
              <a:rPr lang="en-AU" sz="2800" dirty="0" smtClean="0">
                <a:latin typeface="Courier New" pitchFamily="49" charset="0"/>
                <a:cs typeface="Courier New" pitchFamily="49" charset="0"/>
                <a:sym typeface="Symbol"/>
              </a:rPr>
              <a:t> </a:t>
            </a:r>
            <a:r>
              <a:rPr lang="en-AU" sz="2800" dirty="0">
                <a:latin typeface="Courier New" pitchFamily="49" charset="0"/>
                <a:cs typeface="Courier New" pitchFamily="49" charset="0"/>
                <a:sym typeface="Symbol"/>
              </a:rPr>
              <a:t> </a:t>
            </a:r>
            <a:r>
              <a:rPr lang="id-ID" sz="2500" dirty="0">
                <a:latin typeface="Courier New" pitchFamily="49" charset="0"/>
                <a:cs typeface="Courier New" pitchFamily="49" charset="0"/>
                <a:sym typeface="Symbol"/>
              </a:rPr>
              <a:t>1</a:t>
            </a:r>
            <a:endParaRPr lang="en-US" sz="2500"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id-ID" sz="2500" u="sng" dirty="0" smtClean="0">
                <a:latin typeface="Courier New" pitchFamily="49" charset="0"/>
                <a:cs typeface="Courier New" pitchFamily="49" charset="0"/>
              </a:rPr>
              <a:t>repeat</a:t>
            </a:r>
            <a:r>
              <a:rPr lang="en-US" sz="2500" dirty="0" smtClean="0">
                <a:latin typeface="Courier New" pitchFamily="49" charset="0"/>
                <a:cs typeface="Courier New" pitchFamily="49" charset="0"/>
              </a:rPr>
              <a:t> </a:t>
            </a:r>
            <a:endParaRPr lang="id-ID" sz="2500" dirty="0" smtClean="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u="sng" dirty="0" smtClean="0">
                <a:latin typeface="Courier New" pitchFamily="49" charset="0"/>
                <a:cs typeface="Courier New" pitchFamily="49" charset="0"/>
              </a:rPr>
              <a:t>write</a:t>
            </a:r>
            <a:r>
              <a:rPr lang="en-US" sz="2500" dirty="0" smtClean="0">
                <a:latin typeface="Courier New" pitchFamily="49" charset="0"/>
                <a:cs typeface="Courier New" pitchFamily="49" charset="0"/>
              </a:rPr>
              <a:t>(</a:t>
            </a:r>
            <a:r>
              <a:rPr lang="id-ID" sz="2500" dirty="0" smtClean="0">
                <a:latin typeface="Courier New" pitchFamily="49" charset="0"/>
                <a:cs typeface="Courier New" pitchFamily="49" charset="0"/>
              </a:rPr>
              <a:t>angka</a:t>
            </a:r>
            <a:r>
              <a:rPr lang="en-US"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id-ID" sz="2500" dirty="0" smtClean="0">
                <a:latin typeface="Courier New" pitchFamily="49" charset="0"/>
                <a:cs typeface="Courier New" pitchFamily="49" charset="0"/>
              </a:rPr>
              <a:t>angka</a:t>
            </a:r>
            <a:r>
              <a:rPr lang="en-AU" sz="2800" dirty="0" smtClean="0">
                <a:latin typeface="Courier New" pitchFamily="49" charset="0"/>
                <a:cs typeface="Courier New" pitchFamily="49" charset="0"/>
                <a:sym typeface="Symbol"/>
              </a:rPr>
              <a:t> </a:t>
            </a:r>
            <a:r>
              <a:rPr lang="en-AU" sz="2800" dirty="0">
                <a:latin typeface="Courier New" pitchFamily="49" charset="0"/>
                <a:cs typeface="Courier New" pitchFamily="49" charset="0"/>
                <a:sym typeface="Symbol"/>
              </a:rPr>
              <a:t> </a:t>
            </a:r>
            <a:r>
              <a:rPr lang="id-ID" sz="2500" dirty="0" smtClean="0">
                <a:latin typeface="Courier New" pitchFamily="49" charset="0"/>
                <a:cs typeface="Courier New" pitchFamily="49" charset="0"/>
                <a:sym typeface="Symbol"/>
              </a:rPr>
              <a:t>angka</a:t>
            </a:r>
            <a:r>
              <a:rPr lang="en-US" sz="2500" dirty="0" smtClean="0">
                <a:latin typeface="Courier New" pitchFamily="49" charset="0"/>
                <a:cs typeface="Courier New" pitchFamily="49" charset="0"/>
              </a:rPr>
              <a:t>+1</a:t>
            </a:r>
            <a:r>
              <a:rPr lang="en-US" sz="2500" dirty="0">
                <a:latin typeface="Courier New" pitchFamily="49" charset="0"/>
                <a:cs typeface="Courier New" pitchFamily="49" charset="0"/>
              </a:rPr>
              <a:t>;</a:t>
            </a:r>
          </a:p>
          <a:p>
            <a:pPr marL="400050" lvl="1" indent="0">
              <a:buNone/>
            </a:pPr>
            <a:r>
              <a:rPr lang="en-US" sz="2500" dirty="0">
                <a:latin typeface="Courier New" pitchFamily="49" charset="0"/>
                <a:cs typeface="Courier New" pitchFamily="49" charset="0"/>
              </a:rPr>
              <a:t>	</a:t>
            </a:r>
            <a:r>
              <a:rPr lang="id-ID" sz="2500" u="sng" dirty="0" smtClean="0">
                <a:latin typeface="Courier New" pitchFamily="49" charset="0"/>
                <a:cs typeface="Courier New" pitchFamily="49" charset="0"/>
              </a:rPr>
              <a:t>until</a:t>
            </a:r>
            <a:r>
              <a:rPr lang="id-ID" sz="2500" dirty="0" smtClean="0">
                <a:latin typeface="Courier New" pitchFamily="49" charset="0"/>
                <a:cs typeface="Courier New" pitchFamily="49" charset="0"/>
              </a:rPr>
              <a:t> angka &gt; n</a:t>
            </a:r>
            <a:endParaRPr lang="id-ID" sz="2500" u="sng" dirty="0">
              <a:latin typeface="Courier New" pitchFamily="49" charset="0"/>
              <a:cs typeface="Courier New" pitchFamily="49" charset="0"/>
            </a:endParaRPr>
          </a:p>
          <a:p>
            <a:pPr marL="400050" lvl="1" indent="0">
              <a:buNone/>
            </a:pPr>
            <a:r>
              <a:rPr lang="id-ID" sz="2500" dirty="0">
                <a:latin typeface="Courier New" pitchFamily="49" charset="0"/>
                <a:cs typeface="Courier New" pitchFamily="49" charset="0"/>
              </a:rPr>
              <a:t>	{</a:t>
            </a:r>
            <a:r>
              <a:rPr lang="id-ID" sz="2500" i="1" dirty="0">
                <a:latin typeface="Courier New" pitchFamily="49" charset="0"/>
                <a:cs typeface="Courier New" pitchFamily="49" charset="0"/>
              </a:rPr>
              <a:t>kondisi berhenti: </a:t>
            </a:r>
            <a:r>
              <a:rPr lang="id-ID" sz="2500" i="1" dirty="0" smtClean="0">
                <a:latin typeface="Courier New" pitchFamily="49" charset="0"/>
                <a:cs typeface="Courier New" pitchFamily="49" charset="0"/>
              </a:rPr>
              <a:t>angka&gt;N</a:t>
            </a:r>
            <a:r>
              <a:rPr lang="id-ID" sz="2500" dirty="0" smtClean="0">
                <a:latin typeface="Courier New" pitchFamily="49" charset="0"/>
                <a:cs typeface="Courier New" pitchFamily="49" charset="0"/>
              </a:rPr>
              <a:t>}</a:t>
            </a:r>
            <a:endParaRPr lang="id-ID" sz="2500" dirty="0">
              <a:latin typeface="Courier New" pitchFamily="49" charset="0"/>
              <a:cs typeface="Courier New" pitchFamily="49" charset="0"/>
            </a:endParaRPr>
          </a:p>
          <a:p>
            <a:endParaRPr lang="id-ID" dirty="0"/>
          </a:p>
        </p:txBody>
      </p:sp>
    </p:spTree>
    <p:extLst>
      <p:ext uri="{BB962C8B-B14F-4D97-AF65-F5344CB8AC3E}">
        <p14:creationId xmlns:p14="http://schemas.microsoft.com/office/powerpoint/2010/main" val="3747443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Program Cetak Angka Sebanyak N</a:t>
            </a:r>
            <a:endParaRPr lang="id-ID" dirty="0"/>
          </a:p>
        </p:txBody>
      </p:sp>
      <p:sp>
        <p:nvSpPr>
          <p:cNvPr id="3" name="Content Placeholder 2"/>
          <p:cNvSpPr>
            <a:spLocks noGrp="1"/>
          </p:cNvSpPr>
          <p:nvPr>
            <p:ph idx="1"/>
          </p:nvPr>
        </p:nvSpPr>
        <p:spPr/>
        <p:txBody>
          <a:bodyPr>
            <a:normAutofit fontScale="85000" lnSpcReduction="20000"/>
          </a:bodyPr>
          <a:lstStyle/>
          <a:p>
            <a:pPr marL="0" indent="0">
              <a:buNone/>
            </a:pPr>
            <a:r>
              <a:rPr lang="id-ID" b="1" dirty="0" smtClean="0">
                <a:latin typeface="Courier New" pitchFamily="49" charset="0"/>
                <a:cs typeface="Courier New" pitchFamily="49" charset="0"/>
              </a:rPr>
              <a:t>program</a:t>
            </a:r>
            <a:r>
              <a:rPr lang="id-ID" dirty="0" smtClean="0">
                <a:latin typeface="Courier New" pitchFamily="49" charset="0"/>
                <a:cs typeface="Courier New" pitchFamily="49" charset="0"/>
              </a:rPr>
              <a:t> cetak_angka;</a:t>
            </a:r>
          </a:p>
          <a:p>
            <a:pPr marL="0" indent="0">
              <a:buNone/>
            </a:pPr>
            <a:r>
              <a:rPr lang="id-ID" b="1" dirty="0" smtClean="0">
                <a:latin typeface="Courier New" pitchFamily="49" charset="0"/>
                <a:cs typeface="Courier New" pitchFamily="49" charset="0"/>
              </a:rPr>
              <a:t>var</a:t>
            </a:r>
          </a:p>
          <a:p>
            <a:pPr marL="0" indent="0">
              <a:buNone/>
            </a:pPr>
            <a:r>
              <a:rPr lang="id-ID" dirty="0" smtClean="0">
                <a:latin typeface="Courier New" pitchFamily="49" charset="0"/>
                <a:cs typeface="Courier New" pitchFamily="49" charset="0"/>
              </a:rPr>
              <a:t>	n,angka:integer;</a:t>
            </a:r>
          </a:p>
          <a:p>
            <a:pPr marL="0" indent="0">
              <a:buNone/>
            </a:pPr>
            <a:r>
              <a:rPr lang="id-ID" b="1" dirty="0" smtClean="0">
                <a:latin typeface="Courier New" pitchFamily="49" charset="0"/>
                <a:cs typeface="Courier New" pitchFamily="49" charset="0"/>
              </a:rPr>
              <a:t>Begin</a:t>
            </a:r>
          </a:p>
          <a:p>
            <a:pPr marL="0" indent="0">
              <a:buNone/>
            </a:pPr>
            <a:r>
              <a:rPr lang="id-ID" b="1" dirty="0">
                <a:latin typeface="Courier New" pitchFamily="49" charset="0"/>
                <a:cs typeface="Courier New" pitchFamily="49" charset="0"/>
              </a:rPr>
              <a:t>	</a:t>
            </a:r>
            <a:r>
              <a:rPr lang="id-ID" dirty="0" smtClean="0">
                <a:latin typeface="Courier New" pitchFamily="49" charset="0"/>
                <a:cs typeface="Courier New" pitchFamily="49" charset="0"/>
              </a:rPr>
              <a:t>write(‘masukkan jumlah angka: ’);</a:t>
            </a:r>
          </a:p>
          <a:p>
            <a:pPr marL="0" indent="0">
              <a:buNone/>
            </a:pPr>
            <a:r>
              <a:rPr lang="id-ID" b="1" dirty="0">
                <a:latin typeface="Courier New" pitchFamily="49" charset="0"/>
                <a:cs typeface="Courier New" pitchFamily="49" charset="0"/>
              </a:rPr>
              <a:t>	</a:t>
            </a:r>
            <a:r>
              <a:rPr lang="id-ID" dirty="0" smtClean="0">
                <a:latin typeface="Courier New" pitchFamily="49" charset="0"/>
                <a:cs typeface="Courier New" pitchFamily="49" charset="0"/>
              </a:rPr>
              <a:t>readln(n);</a:t>
            </a:r>
            <a:endParaRPr lang="id-ID" b="1" dirty="0" smtClean="0">
              <a:latin typeface="Courier New" pitchFamily="49" charset="0"/>
              <a:cs typeface="Courier New" pitchFamily="49" charset="0"/>
            </a:endParaRPr>
          </a:p>
          <a:p>
            <a:pPr marL="0" indent="0">
              <a:buNone/>
            </a:pPr>
            <a:r>
              <a:rPr lang="id-ID" dirty="0" smtClean="0">
                <a:latin typeface="Courier New" pitchFamily="49" charset="0"/>
                <a:cs typeface="Courier New" pitchFamily="49" charset="0"/>
              </a:rPr>
              <a:t>	angka:=1;</a:t>
            </a:r>
          </a:p>
          <a:p>
            <a:pPr marL="0" indent="0">
              <a:buNone/>
            </a:pPr>
            <a:r>
              <a:rPr lang="id-ID" dirty="0" smtClean="0">
                <a:latin typeface="Courier New" pitchFamily="49" charset="0"/>
                <a:cs typeface="Courier New" pitchFamily="49" charset="0"/>
              </a:rPr>
              <a:t>	</a:t>
            </a:r>
            <a:r>
              <a:rPr lang="id-ID" b="1" dirty="0" smtClean="0">
                <a:latin typeface="Courier New" pitchFamily="49" charset="0"/>
                <a:cs typeface="Courier New" pitchFamily="49" charset="0"/>
              </a:rPr>
              <a:t>repeat</a:t>
            </a:r>
          </a:p>
          <a:p>
            <a:pPr marL="0" indent="0">
              <a:buNone/>
            </a:pPr>
            <a:r>
              <a:rPr lang="id-ID" dirty="0" smtClean="0">
                <a:latin typeface="Courier New" pitchFamily="49" charset="0"/>
                <a:cs typeface="Courier New" pitchFamily="49" charset="0"/>
              </a:rPr>
              <a:t>		</a:t>
            </a:r>
            <a:r>
              <a:rPr lang="id-ID" b="1" dirty="0" smtClean="0">
                <a:latin typeface="Courier New" pitchFamily="49" charset="0"/>
                <a:cs typeface="Courier New" pitchFamily="49" charset="0"/>
              </a:rPr>
              <a:t>begin</a:t>
            </a:r>
          </a:p>
          <a:p>
            <a:pPr marL="0" indent="0">
              <a:buNone/>
            </a:pPr>
            <a:r>
              <a:rPr lang="id-ID" dirty="0" smtClean="0">
                <a:latin typeface="Courier New" pitchFamily="49" charset="0"/>
                <a:cs typeface="Courier New" pitchFamily="49" charset="0"/>
              </a:rPr>
              <a:t>			writeln(angka);</a:t>
            </a:r>
          </a:p>
          <a:p>
            <a:pPr marL="0" indent="0">
              <a:buNone/>
            </a:pPr>
            <a:r>
              <a:rPr lang="id-ID" dirty="0" smtClean="0">
                <a:latin typeface="Courier New" pitchFamily="49" charset="0"/>
                <a:cs typeface="Courier New" pitchFamily="49" charset="0"/>
              </a:rPr>
              <a:t>			angka:=angka+1;</a:t>
            </a:r>
          </a:p>
          <a:p>
            <a:pPr marL="0" indent="0">
              <a:buNone/>
            </a:pPr>
            <a:r>
              <a:rPr lang="id-ID" dirty="0" smtClean="0">
                <a:latin typeface="Courier New" pitchFamily="49" charset="0"/>
                <a:cs typeface="Courier New" pitchFamily="49" charset="0"/>
              </a:rPr>
              <a:t>		</a:t>
            </a:r>
            <a:r>
              <a:rPr lang="id-ID" b="1" dirty="0" smtClean="0">
                <a:latin typeface="Courier New" pitchFamily="49" charset="0"/>
                <a:cs typeface="Courier New" pitchFamily="49" charset="0"/>
              </a:rPr>
              <a:t>end;</a:t>
            </a:r>
          </a:p>
          <a:p>
            <a:pPr marL="0" indent="0">
              <a:buNone/>
            </a:pPr>
            <a:r>
              <a:rPr lang="id-ID" b="1" dirty="0">
                <a:latin typeface="Courier New" pitchFamily="49" charset="0"/>
                <a:cs typeface="Courier New" pitchFamily="49" charset="0"/>
              </a:rPr>
              <a:t>	</a:t>
            </a:r>
            <a:r>
              <a:rPr lang="id-ID" b="1" dirty="0" smtClean="0">
                <a:latin typeface="Courier New" pitchFamily="49" charset="0"/>
                <a:cs typeface="Courier New" pitchFamily="49" charset="0"/>
              </a:rPr>
              <a:t>until </a:t>
            </a:r>
            <a:r>
              <a:rPr lang="id-ID" dirty="0" smtClean="0">
                <a:latin typeface="Courier New" pitchFamily="49" charset="0"/>
                <a:cs typeface="Courier New" pitchFamily="49" charset="0"/>
              </a:rPr>
              <a:t>angka&gt;n;</a:t>
            </a:r>
          </a:p>
          <a:p>
            <a:pPr marL="0" indent="0">
              <a:buNone/>
            </a:pPr>
            <a:r>
              <a:rPr lang="id-ID" dirty="0" smtClean="0">
                <a:latin typeface="Courier New" pitchFamily="49" charset="0"/>
                <a:cs typeface="Courier New" pitchFamily="49" charset="0"/>
              </a:rPr>
              <a:t>	readln;</a:t>
            </a:r>
          </a:p>
          <a:p>
            <a:pPr marL="0" indent="0">
              <a:buNone/>
            </a:pPr>
            <a:r>
              <a:rPr lang="id-ID" b="1" dirty="0" smtClean="0">
                <a:latin typeface="Courier New" pitchFamily="49" charset="0"/>
                <a:cs typeface="Courier New" pitchFamily="49" charset="0"/>
              </a:rPr>
              <a:t>end.</a:t>
            </a:r>
            <a:endParaRPr lang="id-ID" b="1" dirty="0">
              <a:latin typeface="Courier New" pitchFamily="49" charset="0"/>
              <a:cs typeface="Courier New" pitchFamily="49" charset="0"/>
            </a:endParaRPr>
          </a:p>
        </p:txBody>
      </p:sp>
    </p:spTree>
    <p:extLst>
      <p:ext uri="{BB962C8B-B14F-4D97-AF65-F5344CB8AC3E}">
        <p14:creationId xmlns:p14="http://schemas.microsoft.com/office/powerpoint/2010/main" val="4098742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dirty="0" smtClean="0"/>
              <a:t>Perhatikan bahwa contoh cetak angka tersebut hanya benar jika </a:t>
            </a:r>
            <a:r>
              <a:rPr lang="id-ID" dirty="0" smtClean="0">
                <a:latin typeface="Courier New" pitchFamily="49" charset="0"/>
                <a:cs typeface="Courier New" pitchFamily="49" charset="0"/>
              </a:rPr>
              <a:t>n</a:t>
            </a:r>
            <a:r>
              <a:rPr lang="id-ID" dirty="0" smtClean="0"/>
              <a:t> positif. </a:t>
            </a:r>
          </a:p>
          <a:p>
            <a:r>
              <a:rPr lang="id-ID" dirty="0" smtClean="0"/>
              <a:t>Jika pengguna mencoba memasukkan nilai </a:t>
            </a:r>
            <a:r>
              <a:rPr lang="id-ID" dirty="0" smtClean="0">
                <a:latin typeface="Courier New" pitchFamily="49" charset="0"/>
                <a:cs typeface="Courier New" pitchFamily="49" charset="0"/>
              </a:rPr>
              <a:t>n</a:t>
            </a:r>
            <a:r>
              <a:rPr lang="id-ID" dirty="0" smtClean="0"/>
              <a:t> negatif atau </a:t>
            </a:r>
            <a:r>
              <a:rPr lang="id-ID" dirty="0" smtClean="0">
                <a:latin typeface="Courier New" pitchFamily="49" charset="0"/>
                <a:cs typeface="Courier New" pitchFamily="49" charset="0"/>
              </a:rPr>
              <a:t>0</a:t>
            </a:r>
            <a:r>
              <a:rPr lang="id-ID" dirty="0" smtClean="0"/>
              <a:t>,maka struktur REPEAT-UNTIL tetap dimasuki.</a:t>
            </a:r>
          </a:p>
          <a:p>
            <a:r>
              <a:rPr lang="id-ID" dirty="0" smtClean="0"/>
              <a:t>Pemilihan struktur pengulangan yang tepat mempengaruhi kebenaran logika program.</a:t>
            </a:r>
          </a:p>
          <a:p>
            <a:r>
              <a:rPr lang="id-ID" dirty="0" smtClean="0"/>
              <a:t>Pemilihan struktur pengulangan bergantung pada pemeriksaan kondisi pengulangan, apakah di awal atau di akhir.</a:t>
            </a:r>
            <a:endParaRPr lang="id-ID" dirty="0"/>
          </a:p>
        </p:txBody>
      </p:sp>
    </p:spTree>
    <p:extLst>
      <p:ext uri="{BB962C8B-B14F-4D97-AF65-F5344CB8AC3E}">
        <p14:creationId xmlns:p14="http://schemas.microsoft.com/office/powerpoint/2010/main" val="556606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id-ID" dirty="0"/>
          </a:p>
        </p:txBody>
      </p:sp>
      <p:sp>
        <p:nvSpPr>
          <p:cNvPr id="3" name="Content Placeholder 2"/>
          <p:cNvSpPr>
            <a:spLocks noGrp="1"/>
          </p:cNvSpPr>
          <p:nvPr>
            <p:ph idx="1"/>
          </p:nvPr>
        </p:nvSpPr>
        <p:spPr/>
        <p:txBody>
          <a:bodyPr>
            <a:normAutofit lnSpcReduction="10000"/>
          </a:bodyPr>
          <a:lstStyle/>
          <a:p>
            <a:r>
              <a:rPr lang="id-ID" dirty="0" smtClean="0"/>
              <a:t>Menggunakan struktur REPEAT-UNTIL, Buatlah program yang meminta masukan </a:t>
            </a:r>
            <a:r>
              <a:rPr lang="id-ID" dirty="0" smtClean="0">
                <a:latin typeface="Courier New" pitchFamily="49" charset="0"/>
                <a:cs typeface="Courier New" pitchFamily="49" charset="0"/>
              </a:rPr>
              <a:t>N</a:t>
            </a:r>
            <a:r>
              <a:rPr lang="id-ID" dirty="0" smtClean="0"/>
              <a:t> dan masukan angka-angka sebanyak </a:t>
            </a:r>
            <a:r>
              <a:rPr lang="id-ID" dirty="0" smtClean="0">
                <a:latin typeface="Courier New" pitchFamily="49" charset="0"/>
                <a:cs typeface="Courier New" pitchFamily="49" charset="0"/>
              </a:rPr>
              <a:t>N</a:t>
            </a:r>
            <a:r>
              <a:rPr lang="id-ID" dirty="0" smtClean="0"/>
              <a:t>. Program menghitung rata-rata dari </a:t>
            </a:r>
            <a:r>
              <a:rPr lang="id-ID" dirty="0" smtClean="0">
                <a:latin typeface="Courier New" pitchFamily="49" charset="0"/>
                <a:cs typeface="Courier New" pitchFamily="49" charset="0"/>
              </a:rPr>
              <a:t>N</a:t>
            </a:r>
            <a:r>
              <a:rPr lang="id-ID" dirty="0" smtClean="0"/>
              <a:t> bilangan bulat yang dimasukkan oleh pengguna. Misal pengguna ingin menghitung rata-rata dari </a:t>
            </a:r>
            <a:r>
              <a:rPr lang="id-ID" dirty="0" smtClean="0">
                <a:latin typeface="Courier New" pitchFamily="49" charset="0"/>
                <a:cs typeface="Courier New" pitchFamily="49" charset="0"/>
              </a:rPr>
              <a:t>3</a:t>
            </a:r>
            <a:r>
              <a:rPr lang="id-ID" dirty="0" smtClean="0"/>
              <a:t> bilangan. Maka kira-kira outputnya sebagai berikut:</a:t>
            </a:r>
          </a:p>
          <a:p>
            <a:endParaRPr lang="id-ID" dirty="0" smtClean="0"/>
          </a:p>
          <a:p>
            <a:pPr marL="0" indent="0">
              <a:buNone/>
            </a:pPr>
            <a:r>
              <a:rPr lang="id-ID" dirty="0" smtClean="0"/>
              <a:t>	</a:t>
            </a:r>
            <a:r>
              <a:rPr lang="id-ID" sz="2600" dirty="0" smtClean="0">
                <a:latin typeface="Courier New" pitchFamily="49" charset="0"/>
                <a:cs typeface="Courier New" pitchFamily="49" charset="0"/>
              </a:rPr>
              <a:t>Masukkan jumlah bilangan N: 3</a:t>
            </a:r>
          </a:p>
          <a:p>
            <a:pPr marL="0" indent="0">
              <a:buNone/>
            </a:pPr>
            <a:r>
              <a:rPr lang="id-ID" sz="2600" dirty="0" smtClean="0">
                <a:latin typeface="Courier New" pitchFamily="49" charset="0"/>
                <a:cs typeface="Courier New" pitchFamily="49" charset="0"/>
              </a:rPr>
              <a:t>	Masukkan bilangan ke-1: 12</a:t>
            </a:r>
          </a:p>
          <a:p>
            <a:pPr marL="0" indent="0">
              <a:buNone/>
            </a:pPr>
            <a:r>
              <a:rPr lang="id-ID" sz="2600" dirty="0" smtClean="0">
                <a:latin typeface="Courier New" pitchFamily="49" charset="0"/>
                <a:cs typeface="Courier New" pitchFamily="49" charset="0"/>
              </a:rPr>
              <a:t>	Masukkan bilangan ke-2: 14</a:t>
            </a:r>
          </a:p>
          <a:p>
            <a:pPr marL="0" indent="0">
              <a:buNone/>
            </a:pPr>
            <a:r>
              <a:rPr lang="id-ID" sz="2600" dirty="0" smtClean="0">
                <a:latin typeface="Courier New" pitchFamily="49" charset="0"/>
                <a:cs typeface="Courier New" pitchFamily="49" charset="0"/>
              </a:rPr>
              <a:t>	Masukkan bilangan ke-3: 16</a:t>
            </a:r>
          </a:p>
          <a:p>
            <a:pPr marL="0" indent="0">
              <a:buNone/>
            </a:pPr>
            <a:r>
              <a:rPr lang="id-ID" sz="2600" dirty="0" smtClean="0">
                <a:latin typeface="Courier New" pitchFamily="49" charset="0"/>
                <a:cs typeface="Courier New" pitchFamily="49" charset="0"/>
              </a:rPr>
              <a:t>	Rata-rata bilangan = 14</a:t>
            </a:r>
            <a:endParaRPr lang="id-ID" sz="2600" dirty="0">
              <a:latin typeface="Courier New" pitchFamily="49" charset="0"/>
              <a:cs typeface="Courier New" pitchFamily="49" charset="0"/>
            </a:endParaRPr>
          </a:p>
        </p:txBody>
      </p:sp>
    </p:spTree>
    <p:extLst>
      <p:ext uri="{BB962C8B-B14F-4D97-AF65-F5344CB8AC3E}">
        <p14:creationId xmlns:p14="http://schemas.microsoft.com/office/powerpoint/2010/main" val="473676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WHILE-DO atau REPEAT-UNTIL?</a:t>
            </a:r>
            <a:endParaRPr lang="id-ID" dirty="0"/>
          </a:p>
        </p:txBody>
      </p:sp>
      <p:sp>
        <p:nvSpPr>
          <p:cNvPr id="3" name="Content Placeholder 2"/>
          <p:cNvSpPr>
            <a:spLocks noGrp="1"/>
          </p:cNvSpPr>
          <p:nvPr>
            <p:ph idx="1"/>
          </p:nvPr>
        </p:nvSpPr>
        <p:spPr/>
        <p:txBody>
          <a:bodyPr/>
          <a:lstStyle/>
          <a:p>
            <a:r>
              <a:rPr lang="id-ID" dirty="0" smtClean="0"/>
              <a:t>Meskipun WHILE-DO dan REPEAT-UNTIL memiliki makna yang sama, namun pemilihan struktur yang tepat </a:t>
            </a:r>
            <a:r>
              <a:rPr lang="id-ID" b="1" u="sng" dirty="0" smtClean="0"/>
              <a:t>bergantung pada masalah yang akan diprogram</a:t>
            </a:r>
            <a:r>
              <a:rPr lang="id-ID" b="1" dirty="0" smtClean="0"/>
              <a:t>.</a:t>
            </a:r>
          </a:p>
          <a:p>
            <a:r>
              <a:rPr lang="id-ID" dirty="0" smtClean="0"/>
              <a:t>Ingat bahwa pemeriksaan kondisi pada WHILE-DO dilakukan di </a:t>
            </a:r>
            <a:r>
              <a:rPr lang="id-ID" b="1" dirty="0" smtClean="0"/>
              <a:t>awal</a:t>
            </a:r>
            <a:r>
              <a:rPr lang="id-ID" dirty="0" smtClean="0"/>
              <a:t> pengulangan, </a:t>
            </a:r>
          </a:p>
          <a:p>
            <a:r>
              <a:rPr lang="id-ID" dirty="0" smtClean="0"/>
              <a:t>Sedangkan pada REPEAT-UNTIL pemeriksaan kondisi dilakukan pada </a:t>
            </a:r>
            <a:r>
              <a:rPr lang="id-ID" b="1" dirty="0" smtClean="0"/>
              <a:t>akhir</a:t>
            </a:r>
            <a:r>
              <a:rPr lang="id-ID" dirty="0" smtClean="0"/>
              <a:t> pengulangan</a:t>
            </a:r>
          </a:p>
          <a:p>
            <a:r>
              <a:rPr lang="id-ID" dirty="0" smtClean="0"/>
              <a:t>Sebagai konsekuensi dari waktu pemeriksaan kondisi, aksi di dalam badan WHILE-DO paling sedikit dikerjakan </a:t>
            </a:r>
            <a:r>
              <a:rPr lang="id-ID" b="1" dirty="0" smtClean="0"/>
              <a:t>0</a:t>
            </a:r>
            <a:r>
              <a:rPr lang="id-ID" dirty="0" smtClean="0"/>
              <a:t> kali</a:t>
            </a:r>
          </a:p>
          <a:p>
            <a:r>
              <a:rPr lang="id-ID" dirty="0" smtClean="0"/>
              <a:t>Aksi di dalam badan REPEAT-UNTIL paling sedikit dikerjakan </a:t>
            </a:r>
            <a:r>
              <a:rPr lang="id-ID" b="1" dirty="0" smtClean="0"/>
              <a:t>1</a:t>
            </a:r>
            <a:r>
              <a:rPr lang="id-ID" dirty="0" smtClean="0"/>
              <a:t> kali</a:t>
            </a:r>
            <a:endParaRPr lang="id-ID" dirty="0"/>
          </a:p>
        </p:txBody>
      </p:sp>
    </p:spTree>
    <p:extLst>
      <p:ext uri="{BB962C8B-B14F-4D97-AF65-F5344CB8AC3E}">
        <p14:creationId xmlns:p14="http://schemas.microsoft.com/office/powerpoint/2010/main" val="2000424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Program Memilih Menu</a:t>
            </a:r>
            <a:endParaRPr lang="id-ID" dirty="0"/>
          </a:p>
        </p:txBody>
      </p:sp>
      <p:sp>
        <p:nvSpPr>
          <p:cNvPr id="3" name="Content Placeholder 2"/>
          <p:cNvSpPr>
            <a:spLocks noGrp="1"/>
          </p:cNvSpPr>
          <p:nvPr>
            <p:ph idx="1"/>
          </p:nvPr>
        </p:nvSpPr>
        <p:spPr>
          <a:xfrm>
            <a:off x="457200" y="1340768"/>
            <a:ext cx="7620000" cy="4800600"/>
          </a:xfrm>
        </p:spPr>
        <p:txBody>
          <a:bodyPr>
            <a:noAutofit/>
          </a:bodyPr>
          <a:lstStyle/>
          <a:p>
            <a:pPr marL="114300" indent="0">
              <a:buNone/>
            </a:pPr>
            <a:r>
              <a:rPr lang="id-ID" sz="1400" b="1" dirty="0">
                <a:latin typeface="Courier New" pitchFamily="49" charset="0"/>
                <a:cs typeface="Courier New" pitchFamily="49" charset="0"/>
              </a:rPr>
              <a:t>program</a:t>
            </a:r>
            <a:r>
              <a:rPr lang="id-ID" sz="1400" dirty="0">
                <a:latin typeface="Courier New" pitchFamily="49" charset="0"/>
                <a:cs typeface="Courier New" pitchFamily="49" charset="0"/>
              </a:rPr>
              <a:t> memilih_menu;</a:t>
            </a:r>
          </a:p>
          <a:p>
            <a:pPr marL="114300" indent="0">
              <a:buNone/>
            </a:pPr>
            <a:r>
              <a:rPr lang="id-ID" sz="1400" b="1" dirty="0">
                <a:latin typeface="Courier New" pitchFamily="49" charset="0"/>
                <a:cs typeface="Courier New" pitchFamily="49" charset="0"/>
              </a:rPr>
              <a:t>var</a:t>
            </a:r>
          </a:p>
          <a:p>
            <a:pPr marL="114300" indent="0">
              <a:buNone/>
            </a:pPr>
            <a:r>
              <a:rPr lang="id-ID" sz="1400" dirty="0">
                <a:latin typeface="Courier New" pitchFamily="49" charset="0"/>
                <a:cs typeface="Courier New" pitchFamily="49" charset="0"/>
              </a:rPr>
              <a:t>	nomor_menu:integer;</a:t>
            </a:r>
          </a:p>
          <a:p>
            <a:pPr marL="114300" indent="0">
              <a:buNone/>
            </a:pPr>
            <a:r>
              <a:rPr lang="id-ID" sz="1400" b="1" dirty="0">
                <a:latin typeface="Courier New" pitchFamily="49" charset="0"/>
                <a:cs typeface="Courier New" pitchFamily="49" charset="0"/>
              </a:rPr>
              <a:t>begin</a:t>
            </a:r>
          </a:p>
          <a:p>
            <a:pPr marL="114300" indent="0">
              <a:buNone/>
            </a:pPr>
            <a:r>
              <a:rPr lang="id-ID" sz="1400" dirty="0">
                <a:latin typeface="Courier New" pitchFamily="49" charset="0"/>
                <a:cs typeface="Courier New" pitchFamily="49" charset="0"/>
              </a:rPr>
              <a:t>	writeln('    MENU         ');</a:t>
            </a:r>
          </a:p>
          <a:p>
            <a:pPr marL="114300" indent="0">
              <a:buNone/>
            </a:pPr>
            <a:r>
              <a:rPr lang="id-ID" sz="1400" dirty="0">
                <a:latin typeface="Courier New" pitchFamily="49" charset="0"/>
                <a:cs typeface="Courier New" pitchFamily="49" charset="0"/>
              </a:rPr>
              <a:t>	writeln('1. SATE KAMBING  ');</a:t>
            </a:r>
          </a:p>
          <a:p>
            <a:pPr marL="114300" indent="0">
              <a:buNone/>
            </a:pPr>
            <a:r>
              <a:rPr lang="id-ID" sz="1400" dirty="0">
                <a:latin typeface="Courier New" pitchFamily="49" charset="0"/>
                <a:cs typeface="Courier New" pitchFamily="49" charset="0"/>
              </a:rPr>
              <a:t>	writeln('2. SATE AYAM     ');</a:t>
            </a:r>
          </a:p>
          <a:p>
            <a:pPr marL="114300" indent="0">
              <a:buNone/>
            </a:pPr>
            <a:r>
              <a:rPr lang="id-ID" sz="1400" dirty="0">
                <a:latin typeface="Courier New" pitchFamily="49" charset="0"/>
                <a:cs typeface="Courier New" pitchFamily="49" charset="0"/>
              </a:rPr>
              <a:t>	writeln('3. BAKSO SAPI    ');</a:t>
            </a:r>
          </a:p>
          <a:p>
            <a:pPr marL="114300" indent="0">
              <a:buNone/>
            </a:pPr>
            <a:r>
              <a:rPr lang="id-ID" sz="1400" dirty="0">
                <a:latin typeface="Courier New" pitchFamily="49" charset="0"/>
                <a:cs typeface="Courier New" pitchFamily="49" charset="0"/>
              </a:rPr>
              <a:t>	writeln('4. NASI GORENG   ');</a:t>
            </a:r>
          </a:p>
          <a:p>
            <a:pPr marL="114300" indent="0">
              <a:buNone/>
            </a:pPr>
            <a:r>
              <a:rPr lang="id-ID" sz="1400" dirty="0">
                <a:latin typeface="Courier New" pitchFamily="49" charset="0"/>
                <a:cs typeface="Courier New" pitchFamily="49" charset="0"/>
              </a:rPr>
              <a:t>	writeln('5. KELUAR PROGRAM');</a:t>
            </a:r>
          </a:p>
          <a:p>
            <a:pPr marL="114300" indent="0">
              <a:buNone/>
            </a:pPr>
            <a:r>
              <a:rPr lang="id-ID" sz="1400" dirty="0">
                <a:latin typeface="Courier New" pitchFamily="49" charset="0"/>
                <a:cs typeface="Courier New" pitchFamily="49" charset="0"/>
              </a:rPr>
              <a:t>	write('PILIH MENU: ');</a:t>
            </a:r>
          </a:p>
          <a:p>
            <a:pPr marL="114300" indent="0">
              <a:buNone/>
            </a:pPr>
            <a:r>
              <a:rPr lang="id-ID" sz="1400" dirty="0">
                <a:latin typeface="Courier New" pitchFamily="49" charset="0"/>
                <a:cs typeface="Courier New" pitchFamily="49" charset="0"/>
              </a:rPr>
              <a:t>	readln(nomor_menu);</a:t>
            </a:r>
          </a:p>
          <a:p>
            <a:pPr marL="114300" indent="0">
              <a:buNone/>
            </a:pPr>
            <a:r>
              <a:rPr lang="id-ID" sz="1400" dirty="0">
                <a:latin typeface="Courier New" pitchFamily="49" charset="0"/>
                <a:cs typeface="Courier New" pitchFamily="49" charset="0"/>
              </a:rPr>
              <a:t>	</a:t>
            </a:r>
            <a:r>
              <a:rPr lang="id-ID" sz="1400" b="1" dirty="0">
                <a:latin typeface="Courier New" pitchFamily="49" charset="0"/>
                <a:cs typeface="Courier New" pitchFamily="49" charset="0"/>
              </a:rPr>
              <a:t>case</a:t>
            </a:r>
            <a:r>
              <a:rPr lang="id-ID" sz="1400" dirty="0">
                <a:latin typeface="Courier New" pitchFamily="49" charset="0"/>
                <a:cs typeface="Courier New" pitchFamily="49" charset="0"/>
              </a:rPr>
              <a:t> (nomor_menu) </a:t>
            </a:r>
            <a:r>
              <a:rPr lang="id-ID" sz="1400" b="1" dirty="0">
                <a:latin typeface="Courier New" pitchFamily="49" charset="0"/>
                <a:cs typeface="Courier New" pitchFamily="49" charset="0"/>
              </a:rPr>
              <a:t>of</a:t>
            </a:r>
          </a:p>
          <a:p>
            <a:pPr marL="114300" indent="0">
              <a:buNone/>
            </a:pPr>
            <a:r>
              <a:rPr lang="id-ID" sz="1400" dirty="0">
                <a:latin typeface="Courier New" pitchFamily="49" charset="0"/>
                <a:cs typeface="Courier New" pitchFamily="49" charset="0"/>
              </a:rPr>
              <a:t>		1:writeln('ANDA MEMILIH MENU SATE KAMBING');</a:t>
            </a:r>
          </a:p>
          <a:p>
            <a:pPr marL="114300" indent="0">
              <a:buNone/>
            </a:pPr>
            <a:r>
              <a:rPr lang="id-ID" sz="1400" dirty="0">
                <a:latin typeface="Courier New" pitchFamily="49" charset="0"/>
                <a:cs typeface="Courier New" pitchFamily="49" charset="0"/>
              </a:rPr>
              <a:t>		2:writeln('ANDA MEMILIH MENU SATE AYAM');</a:t>
            </a:r>
          </a:p>
          <a:p>
            <a:pPr marL="114300" indent="0">
              <a:buNone/>
            </a:pPr>
            <a:r>
              <a:rPr lang="id-ID" sz="1400" dirty="0">
                <a:latin typeface="Courier New" pitchFamily="49" charset="0"/>
                <a:cs typeface="Courier New" pitchFamily="49" charset="0"/>
              </a:rPr>
              <a:t>		3:writeln('ANDA MEMILIH MENU BAKSO SAPI');</a:t>
            </a:r>
          </a:p>
          <a:p>
            <a:pPr marL="114300" indent="0">
              <a:buNone/>
            </a:pPr>
            <a:r>
              <a:rPr lang="id-ID" sz="1400" dirty="0">
                <a:latin typeface="Courier New" pitchFamily="49" charset="0"/>
                <a:cs typeface="Courier New" pitchFamily="49" charset="0"/>
              </a:rPr>
              <a:t>		4:writeln('ANDA MEMILIH MENU NASI GORENG');</a:t>
            </a:r>
          </a:p>
          <a:p>
            <a:pPr marL="114300" indent="0">
              <a:buNone/>
            </a:pPr>
            <a:r>
              <a:rPr lang="id-ID" sz="1400" dirty="0">
                <a:latin typeface="Courier New" pitchFamily="49" charset="0"/>
                <a:cs typeface="Courier New" pitchFamily="49" charset="0"/>
              </a:rPr>
              <a:t>		5:writeln('KELUAR PROGRAM');</a:t>
            </a:r>
          </a:p>
          <a:p>
            <a:pPr marL="114300" indent="0">
              <a:buNone/>
            </a:pPr>
            <a:r>
              <a:rPr lang="id-ID" sz="1400" dirty="0">
                <a:latin typeface="Courier New" pitchFamily="49" charset="0"/>
                <a:cs typeface="Courier New" pitchFamily="49" charset="0"/>
              </a:rPr>
              <a:t>	</a:t>
            </a:r>
            <a:r>
              <a:rPr lang="id-ID" sz="1400" b="1" dirty="0">
                <a:latin typeface="Courier New" pitchFamily="49" charset="0"/>
                <a:cs typeface="Courier New" pitchFamily="49" charset="0"/>
              </a:rPr>
              <a:t>end;</a:t>
            </a:r>
          </a:p>
          <a:p>
            <a:pPr marL="114300" indent="0">
              <a:buNone/>
            </a:pPr>
            <a:r>
              <a:rPr lang="id-ID" sz="1400" dirty="0">
                <a:latin typeface="Courier New" pitchFamily="49" charset="0"/>
                <a:cs typeface="Courier New" pitchFamily="49" charset="0"/>
              </a:rPr>
              <a:t>	readln;</a:t>
            </a:r>
          </a:p>
          <a:p>
            <a:pPr marL="114300" indent="0">
              <a:buNone/>
            </a:pPr>
            <a:r>
              <a:rPr lang="id-ID" sz="1400" b="1" dirty="0">
                <a:latin typeface="Courier New" pitchFamily="49" charset="0"/>
                <a:cs typeface="Courier New" pitchFamily="49" charset="0"/>
              </a:rPr>
              <a:t>end.</a:t>
            </a:r>
          </a:p>
        </p:txBody>
      </p:sp>
    </p:spTree>
    <p:extLst>
      <p:ext uri="{BB962C8B-B14F-4D97-AF65-F5344CB8AC3E}">
        <p14:creationId xmlns:p14="http://schemas.microsoft.com/office/powerpoint/2010/main" val="708472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Program memilih menu tadi tidak dapat memilih menu secara berulang-ulang.</a:t>
            </a:r>
          </a:p>
          <a:p>
            <a:r>
              <a:rPr lang="id-ID" dirty="0" smtClean="0"/>
              <a:t>Kita menginginkan dapat memilih menu manapun berkali-kali</a:t>
            </a:r>
          </a:p>
          <a:p>
            <a:r>
              <a:rPr lang="id-ID" dirty="0" smtClean="0"/>
              <a:t>Misal pemilihan menu hanya diakhiri jika kita memilih nomor 5.</a:t>
            </a:r>
          </a:p>
          <a:p>
            <a:r>
              <a:rPr lang="id-ID" dirty="0" smtClean="0"/>
              <a:t>Bagaimana hal ini dapat dilakukan?</a:t>
            </a:r>
            <a:endParaRPr lang="id-ID" dirty="0"/>
          </a:p>
        </p:txBody>
      </p:sp>
      <p:sp>
        <p:nvSpPr>
          <p:cNvPr id="4" name="Title 1"/>
          <p:cNvSpPr>
            <a:spLocks noGrp="1"/>
          </p:cNvSpPr>
          <p:nvPr>
            <p:ph type="title"/>
          </p:nvPr>
        </p:nvSpPr>
        <p:spPr>
          <a:xfrm>
            <a:off x="457200" y="274638"/>
            <a:ext cx="7620000" cy="1143000"/>
          </a:xfrm>
        </p:spPr>
        <p:txBody>
          <a:bodyPr/>
          <a:lstStyle/>
          <a:p>
            <a:r>
              <a:rPr lang="id-ID" dirty="0" smtClean="0"/>
              <a:t>Permasalahan</a:t>
            </a:r>
            <a:endParaRPr lang="id-ID" dirty="0"/>
          </a:p>
        </p:txBody>
      </p:sp>
    </p:spTree>
    <p:extLst>
      <p:ext uri="{BB962C8B-B14F-4D97-AF65-F5344CB8AC3E}">
        <p14:creationId xmlns:p14="http://schemas.microsoft.com/office/powerpoint/2010/main" val="2865334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Menggunakan REPEAT-UNTIL</a:t>
            </a:r>
            <a:endParaRPr lang="id-ID" dirty="0"/>
          </a:p>
        </p:txBody>
      </p:sp>
      <p:sp>
        <p:nvSpPr>
          <p:cNvPr id="3" name="Content Placeholder 2"/>
          <p:cNvSpPr>
            <a:spLocks noGrp="1"/>
          </p:cNvSpPr>
          <p:nvPr>
            <p:ph idx="1"/>
          </p:nvPr>
        </p:nvSpPr>
        <p:spPr/>
        <p:txBody>
          <a:bodyPr>
            <a:noAutofit/>
          </a:bodyPr>
          <a:lstStyle/>
          <a:p>
            <a:pPr marL="114300" indent="0">
              <a:buNone/>
            </a:pPr>
            <a:r>
              <a:rPr lang="id-ID" sz="1100" dirty="0">
                <a:latin typeface="Courier New" pitchFamily="49" charset="0"/>
                <a:cs typeface="Courier New" pitchFamily="49" charset="0"/>
              </a:rPr>
              <a:t>program memilih_menu;</a:t>
            </a:r>
          </a:p>
          <a:p>
            <a:pPr marL="114300" indent="0">
              <a:buNone/>
            </a:pPr>
            <a:r>
              <a:rPr lang="id-ID" sz="1100" dirty="0">
                <a:latin typeface="Courier New" pitchFamily="49" charset="0"/>
                <a:cs typeface="Courier New" pitchFamily="49" charset="0"/>
              </a:rPr>
              <a:t>var</a:t>
            </a:r>
          </a:p>
          <a:p>
            <a:pPr marL="114300" indent="0">
              <a:buNone/>
            </a:pPr>
            <a:r>
              <a:rPr lang="id-ID" sz="1100" dirty="0">
                <a:latin typeface="Courier New" pitchFamily="49" charset="0"/>
                <a:cs typeface="Courier New" pitchFamily="49" charset="0"/>
              </a:rPr>
              <a:t>	nomor_menu:integer;</a:t>
            </a:r>
          </a:p>
          <a:p>
            <a:pPr marL="114300" indent="0">
              <a:buNone/>
            </a:pPr>
            <a:r>
              <a:rPr lang="id-ID" sz="1100" dirty="0">
                <a:latin typeface="Courier New" pitchFamily="49" charset="0"/>
                <a:cs typeface="Courier New" pitchFamily="49" charset="0"/>
              </a:rPr>
              <a:t>begin</a:t>
            </a:r>
          </a:p>
          <a:p>
            <a:pPr marL="114300" indent="0">
              <a:buNone/>
            </a:pPr>
            <a:r>
              <a:rPr lang="id-ID" sz="1100" dirty="0">
                <a:latin typeface="Courier New" pitchFamily="49" charset="0"/>
                <a:cs typeface="Courier New" pitchFamily="49" charset="0"/>
              </a:rPr>
              <a:t>	repeat</a:t>
            </a:r>
          </a:p>
          <a:p>
            <a:pPr marL="114300" indent="0">
              <a:buNone/>
            </a:pPr>
            <a:r>
              <a:rPr lang="id-ID" sz="1100" dirty="0">
                <a:latin typeface="Courier New" pitchFamily="49" charset="0"/>
                <a:cs typeface="Courier New" pitchFamily="49" charset="0"/>
              </a:rPr>
              <a:t>		begin</a:t>
            </a:r>
          </a:p>
          <a:p>
            <a:pPr marL="114300" indent="0">
              <a:buNone/>
            </a:pPr>
            <a:r>
              <a:rPr lang="id-ID" sz="1100" dirty="0">
                <a:latin typeface="Courier New" pitchFamily="49" charset="0"/>
                <a:cs typeface="Courier New" pitchFamily="49" charset="0"/>
              </a:rPr>
              <a:t>			writeln('    MENU         ');</a:t>
            </a:r>
          </a:p>
          <a:p>
            <a:pPr marL="114300" indent="0">
              <a:buNone/>
            </a:pPr>
            <a:r>
              <a:rPr lang="id-ID" sz="1100" dirty="0">
                <a:latin typeface="Courier New" pitchFamily="49" charset="0"/>
                <a:cs typeface="Courier New" pitchFamily="49" charset="0"/>
              </a:rPr>
              <a:t>			writeln('1. SATE KAMBING  ');</a:t>
            </a:r>
          </a:p>
          <a:p>
            <a:pPr marL="114300" indent="0">
              <a:buNone/>
            </a:pPr>
            <a:r>
              <a:rPr lang="id-ID" sz="1100" dirty="0">
                <a:latin typeface="Courier New" pitchFamily="49" charset="0"/>
                <a:cs typeface="Courier New" pitchFamily="49" charset="0"/>
              </a:rPr>
              <a:t>			writeln('2. SATE AYAM     ');</a:t>
            </a:r>
          </a:p>
          <a:p>
            <a:pPr marL="114300" indent="0">
              <a:buNone/>
            </a:pPr>
            <a:r>
              <a:rPr lang="id-ID" sz="1100" dirty="0">
                <a:latin typeface="Courier New" pitchFamily="49" charset="0"/>
                <a:cs typeface="Courier New" pitchFamily="49" charset="0"/>
              </a:rPr>
              <a:t>			writeln('3. BAKSO SAPI    ');</a:t>
            </a:r>
          </a:p>
          <a:p>
            <a:pPr marL="114300" indent="0">
              <a:buNone/>
            </a:pPr>
            <a:r>
              <a:rPr lang="id-ID" sz="1100" dirty="0">
                <a:latin typeface="Courier New" pitchFamily="49" charset="0"/>
                <a:cs typeface="Courier New" pitchFamily="49" charset="0"/>
              </a:rPr>
              <a:t>			writeln('4. NASI GORENG   ');</a:t>
            </a:r>
          </a:p>
          <a:p>
            <a:pPr marL="114300" indent="0">
              <a:buNone/>
            </a:pPr>
            <a:r>
              <a:rPr lang="id-ID" sz="1100" dirty="0">
                <a:latin typeface="Courier New" pitchFamily="49" charset="0"/>
                <a:cs typeface="Courier New" pitchFamily="49" charset="0"/>
              </a:rPr>
              <a:t>			writeln('5. KELUAR PROGRAM');</a:t>
            </a:r>
          </a:p>
          <a:p>
            <a:pPr marL="114300" indent="0">
              <a:buNone/>
            </a:pPr>
            <a:r>
              <a:rPr lang="id-ID" sz="1100" dirty="0">
                <a:latin typeface="Courier New" pitchFamily="49" charset="0"/>
                <a:cs typeface="Courier New" pitchFamily="49" charset="0"/>
              </a:rPr>
              <a:t>			write('PILIH MENU: ');</a:t>
            </a:r>
          </a:p>
          <a:p>
            <a:pPr marL="114300" indent="0">
              <a:buNone/>
            </a:pPr>
            <a:r>
              <a:rPr lang="id-ID" sz="1100" dirty="0">
                <a:latin typeface="Courier New" pitchFamily="49" charset="0"/>
                <a:cs typeface="Courier New" pitchFamily="49" charset="0"/>
              </a:rPr>
              <a:t>			readln(nomor_menu);</a:t>
            </a:r>
          </a:p>
          <a:p>
            <a:pPr marL="114300" indent="0">
              <a:buNone/>
            </a:pPr>
            <a:r>
              <a:rPr lang="id-ID" sz="1100" dirty="0">
                <a:latin typeface="Courier New" pitchFamily="49" charset="0"/>
                <a:cs typeface="Courier New" pitchFamily="49" charset="0"/>
              </a:rPr>
              <a:t>			case (nomor_menu) of</a:t>
            </a:r>
          </a:p>
          <a:p>
            <a:pPr marL="114300" indent="0">
              <a:buNone/>
            </a:pPr>
            <a:r>
              <a:rPr lang="id-ID" sz="1100" dirty="0">
                <a:latin typeface="Courier New" pitchFamily="49" charset="0"/>
                <a:cs typeface="Courier New" pitchFamily="49" charset="0"/>
              </a:rPr>
              <a:t>				1:writeln('ANDA MEMILIH MENU SATE KAMBING');</a:t>
            </a:r>
          </a:p>
          <a:p>
            <a:pPr marL="114300" indent="0">
              <a:buNone/>
            </a:pPr>
            <a:r>
              <a:rPr lang="id-ID" sz="1100" dirty="0">
                <a:latin typeface="Courier New" pitchFamily="49" charset="0"/>
                <a:cs typeface="Courier New" pitchFamily="49" charset="0"/>
              </a:rPr>
              <a:t>				2:writeln('ANDA MEMILIH MENU SATE AYAM');</a:t>
            </a:r>
          </a:p>
          <a:p>
            <a:pPr marL="114300" indent="0">
              <a:buNone/>
            </a:pPr>
            <a:r>
              <a:rPr lang="id-ID" sz="1100" dirty="0">
                <a:latin typeface="Courier New" pitchFamily="49" charset="0"/>
                <a:cs typeface="Courier New" pitchFamily="49" charset="0"/>
              </a:rPr>
              <a:t>				3:writeln('ANDA MEMILIH MENU BAKSO SAPI');</a:t>
            </a:r>
          </a:p>
          <a:p>
            <a:pPr marL="114300" indent="0">
              <a:buNone/>
            </a:pPr>
            <a:r>
              <a:rPr lang="id-ID" sz="1100" dirty="0">
                <a:latin typeface="Courier New" pitchFamily="49" charset="0"/>
                <a:cs typeface="Courier New" pitchFamily="49" charset="0"/>
              </a:rPr>
              <a:t>				4:writeln('ANDA MEMILIH MENU NASI GORENG');</a:t>
            </a:r>
          </a:p>
          <a:p>
            <a:pPr marL="114300" indent="0">
              <a:buNone/>
            </a:pPr>
            <a:r>
              <a:rPr lang="id-ID" sz="1100" dirty="0">
                <a:latin typeface="Courier New" pitchFamily="49" charset="0"/>
                <a:cs typeface="Courier New" pitchFamily="49" charset="0"/>
              </a:rPr>
              <a:t>				5:writeln('KELUAR PROGRAM');</a:t>
            </a:r>
          </a:p>
          <a:p>
            <a:pPr marL="114300" indent="0">
              <a:buNone/>
            </a:pPr>
            <a:r>
              <a:rPr lang="id-ID" sz="1100" dirty="0">
                <a:latin typeface="Courier New" pitchFamily="49" charset="0"/>
                <a:cs typeface="Courier New" pitchFamily="49" charset="0"/>
              </a:rPr>
              <a:t>			end;</a:t>
            </a:r>
          </a:p>
          <a:p>
            <a:pPr marL="114300" indent="0">
              <a:buNone/>
            </a:pPr>
            <a:r>
              <a:rPr lang="id-ID" sz="1100" dirty="0">
                <a:latin typeface="Courier New" pitchFamily="49" charset="0"/>
                <a:cs typeface="Courier New" pitchFamily="49" charset="0"/>
              </a:rPr>
              <a:t>		end;</a:t>
            </a:r>
          </a:p>
          <a:p>
            <a:pPr marL="114300" indent="0">
              <a:buNone/>
            </a:pPr>
            <a:r>
              <a:rPr lang="id-ID" sz="1100" dirty="0">
                <a:latin typeface="Courier New" pitchFamily="49" charset="0"/>
                <a:cs typeface="Courier New" pitchFamily="49" charset="0"/>
              </a:rPr>
              <a:t>	until </a:t>
            </a:r>
            <a:r>
              <a:rPr lang="id-ID" sz="1100" dirty="0" smtClean="0">
                <a:latin typeface="Courier New" pitchFamily="49" charset="0"/>
                <a:cs typeface="Courier New" pitchFamily="49" charset="0"/>
              </a:rPr>
              <a:t>nomor_menu=5;</a:t>
            </a:r>
          </a:p>
          <a:p>
            <a:pPr marL="114300" indent="0">
              <a:buNone/>
            </a:pPr>
            <a:r>
              <a:rPr lang="id-ID" sz="1100" dirty="0" smtClean="0">
                <a:latin typeface="Courier New" pitchFamily="49" charset="0"/>
                <a:cs typeface="Courier New" pitchFamily="49" charset="0"/>
              </a:rPr>
              <a:t>	readln;</a:t>
            </a:r>
            <a:endParaRPr lang="id-ID" sz="1100" dirty="0">
              <a:latin typeface="Courier New" pitchFamily="49" charset="0"/>
              <a:cs typeface="Courier New" pitchFamily="49" charset="0"/>
            </a:endParaRPr>
          </a:p>
          <a:p>
            <a:pPr marL="114300" indent="0">
              <a:buNone/>
            </a:pPr>
            <a:r>
              <a:rPr lang="id-ID" sz="1100" dirty="0">
                <a:latin typeface="Courier New" pitchFamily="49" charset="0"/>
                <a:cs typeface="Courier New" pitchFamily="49" charset="0"/>
              </a:rPr>
              <a:t>end.</a:t>
            </a:r>
          </a:p>
        </p:txBody>
      </p:sp>
    </p:spTree>
    <p:extLst>
      <p:ext uri="{BB962C8B-B14F-4D97-AF65-F5344CB8AC3E}">
        <p14:creationId xmlns:p14="http://schemas.microsoft.com/office/powerpoint/2010/main" val="125923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Menggunakan WHILE-DO</a:t>
            </a:r>
            <a:endParaRPr lang="id-ID" dirty="0"/>
          </a:p>
        </p:txBody>
      </p:sp>
      <p:sp>
        <p:nvSpPr>
          <p:cNvPr id="3" name="Content Placeholder 2"/>
          <p:cNvSpPr>
            <a:spLocks noGrp="1"/>
          </p:cNvSpPr>
          <p:nvPr>
            <p:ph idx="1"/>
          </p:nvPr>
        </p:nvSpPr>
        <p:spPr/>
        <p:txBody>
          <a:bodyPr>
            <a:noAutofit/>
          </a:bodyPr>
          <a:lstStyle/>
          <a:p>
            <a:pPr marL="114300" indent="0">
              <a:buNone/>
            </a:pPr>
            <a:r>
              <a:rPr lang="id-ID" sz="1100" dirty="0">
                <a:latin typeface="Courier New" pitchFamily="49" charset="0"/>
                <a:cs typeface="Courier New" pitchFamily="49" charset="0"/>
              </a:rPr>
              <a:t>program memilih_menu;</a:t>
            </a:r>
          </a:p>
          <a:p>
            <a:pPr marL="114300" indent="0">
              <a:buNone/>
            </a:pPr>
            <a:r>
              <a:rPr lang="id-ID" sz="1100" dirty="0">
                <a:latin typeface="Courier New" pitchFamily="49" charset="0"/>
                <a:cs typeface="Courier New" pitchFamily="49" charset="0"/>
              </a:rPr>
              <a:t>var</a:t>
            </a:r>
          </a:p>
          <a:p>
            <a:pPr marL="114300" indent="0">
              <a:buNone/>
            </a:pPr>
            <a:r>
              <a:rPr lang="id-ID" sz="1100" dirty="0">
                <a:latin typeface="Courier New" pitchFamily="49" charset="0"/>
                <a:cs typeface="Courier New" pitchFamily="49" charset="0"/>
              </a:rPr>
              <a:t>	nomor_menu:integer;</a:t>
            </a:r>
          </a:p>
          <a:p>
            <a:pPr marL="114300" indent="0">
              <a:buNone/>
            </a:pPr>
            <a:r>
              <a:rPr lang="id-ID" sz="1100" dirty="0">
                <a:latin typeface="Courier New" pitchFamily="49" charset="0"/>
                <a:cs typeface="Courier New" pitchFamily="49" charset="0"/>
              </a:rPr>
              <a:t>begin</a:t>
            </a:r>
          </a:p>
          <a:p>
            <a:pPr marL="114300" indent="0">
              <a:buNone/>
            </a:pPr>
            <a:r>
              <a:rPr lang="id-ID" sz="1100" dirty="0">
                <a:latin typeface="Courier New" pitchFamily="49" charset="0"/>
                <a:cs typeface="Courier New" pitchFamily="49" charset="0"/>
              </a:rPr>
              <a:t>	</a:t>
            </a:r>
            <a:r>
              <a:rPr lang="id-ID" sz="1100" dirty="0" smtClean="0">
                <a:latin typeface="Courier New" pitchFamily="49" charset="0"/>
                <a:cs typeface="Courier New" pitchFamily="49" charset="0"/>
              </a:rPr>
              <a:t>nomor_menu:=</a:t>
            </a:r>
            <a:r>
              <a:rPr lang="id-ID" sz="1100" dirty="0">
                <a:latin typeface="Courier New" pitchFamily="49" charset="0"/>
                <a:cs typeface="Courier New" pitchFamily="49" charset="0"/>
              </a:rPr>
              <a:t>0;</a:t>
            </a:r>
          </a:p>
          <a:p>
            <a:pPr marL="114300" indent="0">
              <a:buNone/>
            </a:pPr>
            <a:r>
              <a:rPr lang="id-ID" sz="1100" dirty="0">
                <a:latin typeface="Courier New" pitchFamily="49" charset="0"/>
                <a:cs typeface="Courier New" pitchFamily="49" charset="0"/>
              </a:rPr>
              <a:t>	while (nomor_menu &lt;&gt; 5) do</a:t>
            </a:r>
          </a:p>
          <a:p>
            <a:pPr marL="114300" indent="0">
              <a:buNone/>
            </a:pPr>
            <a:r>
              <a:rPr lang="id-ID" sz="1100" dirty="0">
                <a:latin typeface="Courier New" pitchFamily="49" charset="0"/>
                <a:cs typeface="Courier New" pitchFamily="49" charset="0"/>
              </a:rPr>
              <a:t>		begin</a:t>
            </a:r>
          </a:p>
          <a:p>
            <a:pPr marL="114300" indent="0">
              <a:buNone/>
            </a:pPr>
            <a:r>
              <a:rPr lang="id-ID" sz="1100" dirty="0">
                <a:latin typeface="Courier New" pitchFamily="49" charset="0"/>
                <a:cs typeface="Courier New" pitchFamily="49" charset="0"/>
              </a:rPr>
              <a:t>			writeln('    MENU         ');</a:t>
            </a:r>
          </a:p>
          <a:p>
            <a:pPr marL="114300" indent="0">
              <a:buNone/>
            </a:pPr>
            <a:r>
              <a:rPr lang="id-ID" sz="1100" dirty="0">
                <a:latin typeface="Courier New" pitchFamily="49" charset="0"/>
                <a:cs typeface="Courier New" pitchFamily="49" charset="0"/>
              </a:rPr>
              <a:t>			writeln('1. SATE KAMBING  ');</a:t>
            </a:r>
          </a:p>
          <a:p>
            <a:pPr marL="114300" indent="0">
              <a:buNone/>
            </a:pPr>
            <a:r>
              <a:rPr lang="id-ID" sz="1100" dirty="0">
                <a:latin typeface="Courier New" pitchFamily="49" charset="0"/>
                <a:cs typeface="Courier New" pitchFamily="49" charset="0"/>
              </a:rPr>
              <a:t>			writeln('2. SATE AYAM     ');</a:t>
            </a:r>
          </a:p>
          <a:p>
            <a:pPr marL="114300" indent="0">
              <a:buNone/>
            </a:pPr>
            <a:r>
              <a:rPr lang="id-ID" sz="1100" dirty="0">
                <a:latin typeface="Courier New" pitchFamily="49" charset="0"/>
                <a:cs typeface="Courier New" pitchFamily="49" charset="0"/>
              </a:rPr>
              <a:t>			writeln('3. BAKSO SAPI    ');</a:t>
            </a:r>
          </a:p>
          <a:p>
            <a:pPr marL="114300" indent="0">
              <a:buNone/>
            </a:pPr>
            <a:r>
              <a:rPr lang="id-ID" sz="1100" dirty="0">
                <a:latin typeface="Courier New" pitchFamily="49" charset="0"/>
                <a:cs typeface="Courier New" pitchFamily="49" charset="0"/>
              </a:rPr>
              <a:t>			writeln('4. NASI GORENG   ');</a:t>
            </a:r>
          </a:p>
          <a:p>
            <a:pPr marL="114300" indent="0">
              <a:buNone/>
            </a:pPr>
            <a:r>
              <a:rPr lang="id-ID" sz="1100" dirty="0">
                <a:latin typeface="Courier New" pitchFamily="49" charset="0"/>
                <a:cs typeface="Courier New" pitchFamily="49" charset="0"/>
              </a:rPr>
              <a:t>			writeln('5. KELUAR PROGRAM');</a:t>
            </a:r>
          </a:p>
          <a:p>
            <a:pPr marL="114300" indent="0">
              <a:buNone/>
            </a:pPr>
            <a:r>
              <a:rPr lang="id-ID" sz="1100" dirty="0">
                <a:latin typeface="Courier New" pitchFamily="49" charset="0"/>
                <a:cs typeface="Courier New" pitchFamily="49" charset="0"/>
              </a:rPr>
              <a:t>			write('PILIH MENU: ');</a:t>
            </a:r>
          </a:p>
          <a:p>
            <a:pPr marL="114300" indent="0">
              <a:buNone/>
            </a:pPr>
            <a:r>
              <a:rPr lang="id-ID" sz="1100" dirty="0">
                <a:latin typeface="Courier New" pitchFamily="49" charset="0"/>
                <a:cs typeface="Courier New" pitchFamily="49" charset="0"/>
              </a:rPr>
              <a:t>			readln(nomor_menu);</a:t>
            </a:r>
          </a:p>
          <a:p>
            <a:pPr marL="114300" indent="0">
              <a:buNone/>
            </a:pPr>
            <a:r>
              <a:rPr lang="id-ID" sz="1100" dirty="0">
                <a:latin typeface="Courier New" pitchFamily="49" charset="0"/>
                <a:cs typeface="Courier New" pitchFamily="49" charset="0"/>
              </a:rPr>
              <a:t>			case (nomor_menu) of</a:t>
            </a:r>
          </a:p>
          <a:p>
            <a:pPr marL="114300" indent="0">
              <a:buNone/>
            </a:pPr>
            <a:r>
              <a:rPr lang="id-ID" sz="1100" dirty="0">
                <a:latin typeface="Courier New" pitchFamily="49" charset="0"/>
                <a:cs typeface="Courier New" pitchFamily="49" charset="0"/>
              </a:rPr>
              <a:t>				1:writeln('ANDA MEMILIH MENU SATE KAMBING');</a:t>
            </a:r>
          </a:p>
          <a:p>
            <a:pPr marL="114300" indent="0">
              <a:buNone/>
            </a:pPr>
            <a:r>
              <a:rPr lang="id-ID" sz="1100" dirty="0">
                <a:latin typeface="Courier New" pitchFamily="49" charset="0"/>
                <a:cs typeface="Courier New" pitchFamily="49" charset="0"/>
              </a:rPr>
              <a:t>				2:writeln('ANDA MEMILIH MENU SATE AYAM');</a:t>
            </a:r>
          </a:p>
          <a:p>
            <a:pPr marL="114300" indent="0">
              <a:buNone/>
            </a:pPr>
            <a:r>
              <a:rPr lang="id-ID" sz="1100" dirty="0">
                <a:latin typeface="Courier New" pitchFamily="49" charset="0"/>
                <a:cs typeface="Courier New" pitchFamily="49" charset="0"/>
              </a:rPr>
              <a:t>				3:writeln('ANDA MEMILIH MENU BAKSO SAPI');</a:t>
            </a:r>
          </a:p>
          <a:p>
            <a:pPr marL="114300" indent="0">
              <a:buNone/>
            </a:pPr>
            <a:r>
              <a:rPr lang="id-ID" sz="1100" dirty="0">
                <a:latin typeface="Courier New" pitchFamily="49" charset="0"/>
                <a:cs typeface="Courier New" pitchFamily="49" charset="0"/>
              </a:rPr>
              <a:t>				4:writeln('ANDA MEMILIH MENU NASI GORENG');</a:t>
            </a:r>
          </a:p>
          <a:p>
            <a:pPr marL="114300" indent="0">
              <a:buNone/>
            </a:pPr>
            <a:r>
              <a:rPr lang="id-ID" sz="1100" dirty="0">
                <a:latin typeface="Courier New" pitchFamily="49" charset="0"/>
                <a:cs typeface="Courier New" pitchFamily="49" charset="0"/>
              </a:rPr>
              <a:t>				5:writeln('KELUAR PROGRAM');</a:t>
            </a:r>
          </a:p>
          <a:p>
            <a:pPr marL="114300" indent="0">
              <a:buNone/>
            </a:pPr>
            <a:r>
              <a:rPr lang="id-ID" sz="1100" dirty="0">
                <a:latin typeface="Courier New" pitchFamily="49" charset="0"/>
                <a:cs typeface="Courier New" pitchFamily="49" charset="0"/>
              </a:rPr>
              <a:t>			end;</a:t>
            </a:r>
          </a:p>
          <a:p>
            <a:pPr marL="114300" indent="0">
              <a:buNone/>
            </a:pPr>
            <a:r>
              <a:rPr lang="id-ID" sz="1100" dirty="0">
                <a:latin typeface="Courier New" pitchFamily="49" charset="0"/>
                <a:cs typeface="Courier New" pitchFamily="49" charset="0"/>
              </a:rPr>
              <a:t>		end</a:t>
            </a:r>
            <a:r>
              <a:rPr lang="id-ID" sz="1100" dirty="0" smtClean="0">
                <a:latin typeface="Courier New" pitchFamily="49" charset="0"/>
                <a:cs typeface="Courier New" pitchFamily="49" charset="0"/>
              </a:rPr>
              <a:t>;</a:t>
            </a:r>
          </a:p>
          <a:p>
            <a:pPr marL="114300" indent="0">
              <a:buNone/>
            </a:pPr>
            <a:r>
              <a:rPr lang="id-ID" sz="1100" dirty="0">
                <a:latin typeface="Courier New" pitchFamily="49" charset="0"/>
                <a:cs typeface="Courier New" pitchFamily="49" charset="0"/>
              </a:rPr>
              <a:t>	</a:t>
            </a:r>
            <a:r>
              <a:rPr lang="id-ID" sz="1100" dirty="0" smtClean="0">
                <a:latin typeface="Courier New" pitchFamily="49" charset="0"/>
                <a:cs typeface="Courier New" pitchFamily="49" charset="0"/>
              </a:rPr>
              <a:t>readln;</a:t>
            </a:r>
            <a:endParaRPr lang="id-ID" sz="1100" dirty="0">
              <a:latin typeface="Courier New" pitchFamily="49" charset="0"/>
              <a:cs typeface="Courier New" pitchFamily="49" charset="0"/>
            </a:endParaRPr>
          </a:p>
          <a:p>
            <a:pPr marL="114300" indent="0">
              <a:buNone/>
            </a:pPr>
            <a:r>
              <a:rPr lang="id-ID" sz="1100" dirty="0">
                <a:latin typeface="Courier New" pitchFamily="49" charset="0"/>
                <a:cs typeface="Courier New" pitchFamily="49" charset="0"/>
              </a:rPr>
              <a:t>end.</a:t>
            </a:r>
          </a:p>
        </p:txBody>
      </p:sp>
    </p:spTree>
    <p:extLst>
      <p:ext uri="{BB962C8B-B14F-4D97-AF65-F5344CB8AC3E}">
        <p14:creationId xmlns:p14="http://schemas.microsoft.com/office/powerpoint/2010/main" val="340520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Pengantar</a:t>
            </a:r>
            <a:endParaRPr lang="id-ID" dirty="0"/>
          </a:p>
        </p:txBody>
      </p:sp>
      <p:sp>
        <p:nvSpPr>
          <p:cNvPr id="3" name="Content Placeholder 2"/>
          <p:cNvSpPr>
            <a:spLocks noGrp="1"/>
          </p:cNvSpPr>
          <p:nvPr>
            <p:ph idx="1"/>
          </p:nvPr>
        </p:nvSpPr>
        <p:spPr/>
        <p:txBody>
          <a:bodyPr/>
          <a:lstStyle/>
          <a:p>
            <a:r>
              <a:rPr lang="id-ID" dirty="0" smtClean="0"/>
              <a:t>Komputer dapat melaksanakan instruksi berulang tanpa rasa bosan dengan kinerja yang sama.</a:t>
            </a:r>
          </a:p>
          <a:p>
            <a:r>
              <a:rPr lang="id-ID" dirty="0" smtClean="0"/>
              <a:t>Manusia gampang bosan dan cenderung rentan melakukan kesalahan</a:t>
            </a:r>
          </a:p>
          <a:p>
            <a:r>
              <a:rPr lang="id-ID" dirty="0" smtClean="0"/>
              <a:t>Contoh:</a:t>
            </a:r>
          </a:p>
          <a:p>
            <a:pPr lvl="1"/>
            <a:r>
              <a:rPr lang="id-ID" dirty="0" smtClean="0"/>
              <a:t>Menulis “Saya berjanji akan belajar Alpro dengan rajin” sebanyak 100 lembar. </a:t>
            </a:r>
          </a:p>
          <a:p>
            <a:endParaRPr lang="id-ID" dirty="0"/>
          </a:p>
        </p:txBody>
      </p:sp>
    </p:spTree>
    <p:extLst>
      <p:ext uri="{BB962C8B-B14F-4D97-AF65-F5344CB8AC3E}">
        <p14:creationId xmlns:p14="http://schemas.microsoft.com/office/powerpoint/2010/main" val="1712090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Keterangan Memilih Menu</a:t>
            </a:r>
            <a:endParaRPr lang="id-ID" dirty="0"/>
          </a:p>
        </p:txBody>
      </p:sp>
      <p:sp>
        <p:nvSpPr>
          <p:cNvPr id="3" name="Content Placeholder 2"/>
          <p:cNvSpPr>
            <a:spLocks noGrp="1"/>
          </p:cNvSpPr>
          <p:nvPr>
            <p:ph idx="1"/>
          </p:nvPr>
        </p:nvSpPr>
        <p:spPr/>
        <p:txBody>
          <a:bodyPr/>
          <a:lstStyle/>
          <a:p>
            <a:r>
              <a:rPr lang="id-ID" dirty="0" smtClean="0"/>
              <a:t>Permasalahan memilih menu di atas sama-sma bisa dilakukan baik menggunakan struktur REPEAT-UNTIL maupun WHILE-DO</a:t>
            </a:r>
          </a:p>
          <a:p>
            <a:r>
              <a:rPr lang="id-ID" dirty="0" smtClean="0"/>
              <a:t>Namun struktur REPEAT-UNTIL lebih tepat,sebab menu ditampilkan lebih dahulu, baru kemudian nomor pilihan menu dibaca. Pemeriksaan kondisi pengulangan dilakukan di akhir struktur sampai </a:t>
            </a:r>
            <a:r>
              <a:rPr lang="id-ID" dirty="0" smtClean="0">
                <a:latin typeface="Courier New" pitchFamily="49" charset="0"/>
                <a:cs typeface="Courier New" pitchFamily="49" charset="0"/>
              </a:rPr>
              <a:t>nomor_menu</a:t>
            </a:r>
            <a:r>
              <a:rPr lang="id-ID" dirty="0" smtClean="0"/>
              <a:t> yang dibaca adalah </a:t>
            </a:r>
            <a:r>
              <a:rPr lang="id-ID" dirty="0" smtClean="0">
                <a:latin typeface="Courier New" pitchFamily="49" charset="0"/>
                <a:cs typeface="Courier New" pitchFamily="49" charset="0"/>
              </a:rPr>
              <a:t>5</a:t>
            </a:r>
            <a:r>
              <a:rPr lang="id-ID" dirty="0" smtClean="0"/>
              <a:t>.</a:t>
            </a:r>
          </a:p>
          <a:p>
            <a:r>
              <a:rPr lang="id-ID" dirty="0" smtClean="0"/>
              <a:t>Penggunaan WHILE-DO pada masalah ini mengharuskan variabel </a:t>
            </a:r>
            <a:r>
              <a:rPr lang="id-ID" dirty="0" smtClean="0">
                <a:latin typeface="Courier New" pitchFamily="49" charset="0"/>
                <a:cs typeface="Courier New" pitchFamily="49" charset="0"/>
              </a:rPr>
              <a:t>nomor_menu</a:t>
            </a:r>
            <a:r>
              <a:rPr lang="id-ID" dirty="0" smtClean="0"/>
              <a:t> harus diinisialisasi dengan sembarang nilai asal bukan </a:t>
            </a:r>
            <a:r>
              <a:rPr lang="id-ID" dirty="0" smtClean="0">
                <a:latin typeface="Courier New" pitchFamily="49" charset="0"/>
                <a:cs typeface="Courier New" pitchFamily="49" charset="0"/>
              </a:rPr>
              <a:t>5</a:t>
            </a:r>
            <a:r>
              <a:rPr lang="id-ID" dirty="0" smtClean="0"/>
              <a:t>, agar kondisi pengulangan bernilai </a:t>
            </a:r>
            <a:r>
              <a:rPr lang="id-ID" dirty="0" smtClean="0">
                <a:latin typeface="Courier New" pitchFamily="49" charset="0"/>
                <a:cs typeface="Courier New" pitchFamily="49" charset="0"/>
              </a:rPr>
              <a:t>true</a:t>
            </a:r>
            <a:r>
              <a:rPr lang="id-ID" dirty="0" smtClean="0"/>
              <a:t>.</a:t>
            </a:r>
          </a:p>
          <a:p>
            <a:r>
              <a:rPr lang="id-ID" dirty="0" smtClean="0"/>
              <a:t>Jadi meskipun program di atas tetap benar, namun penggunaan struktur WHILE-DO untuk masalah ini kurang tepat.</a:t>
            </a:r>
            <a:endParaRPr lang="id-ID" dirty="0"/>
          </a:p>
        </p:txBody>
      </p:sp>
    </p:spTree>
    <p:extLst>
      <p:ext uri="{BB962C8B-B14F-4D97-AF65-F5344CB8AC3E}">
        <p14:creationId xmlns:p14="http://schemas.microsoft.com/office/powerpoint/2010/main" val="540792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id-ID" dirty="0"/>
          </a:p>
        </p:txBody>
      </p:sp>
      <p:sp>
        <p:nvSpPr>
          <p:cNvPr id="3" name="Content Placeholder 2"/>
          <p:cNvSpPr>
            <a:spLocks noGrp="1"/>
          </p:cNvSpPr>
          <p:nvPr>
            <p:ph idx="1"/>
          </p:nvPr>
        </p:nvSpPr>
        <p:spPr/>
        <p:txBody>
          <a:bodyPr>
            <a:normAutofit fontScale="92500" lnSpcReduction="20000"/>
          </a:bodyPr>
          <a:lstStyle/>
          <a:p>
            <a:r>
              <a:rPr lang="id-ID" dirty="0" smtClean="0"/>
              <a:t>Buatlah program untuk menghitung jumlah deret:</a:t>
            </a:r>
          </a:p>
          <a:p>
            <a:pPr marL="114300" indent="0">
              <a:buNone/>
            </a:pPr>
            <a:r>
              <a:rPr lang="id-ID" dirty="0">
                <a:latin typeface="Courier New" pitchFamily="49" charset="0"/>
                <a:cs typeface="Courier New" pitchFamily="49" charset="0"/>
              </a:rPr>
              <a:t> </a:t>
            </a:r>
            <a:r>
              <a:rPr lang="id-ID" dirty="0" smtClean="0">
                <a:latin typeface="Courier New" pitchFamily="49" charset="0"/>
                <a:cs typeface="Courier New" pitchFamily="49" charset="0"/>
              </a:rPr>
              <a:t> 1 – 1/3 + 1/5 – 1/7 + 1/9 - ... ± 1/N</a:t>
            </a:r>
          </a:p>
          <a:p>
            <a:pPr marL="114300" indent="0">
              <a:buNone/>
            </a:pPr>
            <a:r>
              <a:rPr lang="id-ID" dirty="0"/>
              <a:t>	</a:t>
            </a:r>
            <a:r>
              <a:rPr lang="id-ID" dirty="0" smtClean="0"/>
              <a:t>Dimana N adalah </a:t>
            </a:r>
            <a:r>
              <a:rPr lang="id-ID" u="sng" dirty="0" smtClean="0"/>
              <a:t>bilangan ganjil positif</a:t>
            </a:r>
            <a:r>
              <a:rPr lang="id-ID" dirty="0" smtClean="0"/>
              <a:t> yang dibaca dari 	masukan pengguna</a:t>
            </a:r>
          </a:p>
          <a:p>
            <a:pPr marL="114300" indent="0">
              <a:buNone/>
            </a:pPr>
            <a:endParaRPr lang="id-ID" dirty="0" smtClean="0"/>
          </a:p>
          <a:p>
            <a:r>
              <a:rPr lang="id-ID" dirty="0" smtClean="0"/>
              <a:t>Buatlah program yang meminta masukan </a:t>
            </a:r>
            <a:r>
              <a:rPr lang="id-ID" i="1" dirty="0" smtClean="0"/>
              <a:t>N</a:t>
            </a:r>
            <a:r>
              <a:rPr lang="id-ID" dirty="0" smtClean="0"/>
              <a:t> dan masukan angka-angka sebanyak </a:t>
            </a:r>
            <a:r>
              <a:rPr lang="id-ID" i="1" dirty="0" smtClean="0"/>
              <a:t>N</a:t>
            </a:r>
            <a:r>
              <a:rPr lang="id-ID" dirty="0" smtClean="0"/>
              <a:t>. Program akan menghitung jumlah nilai bilangan yang genap-genap saja.</a:t>
            </a:r>
            <a:r>
              <a:rPr lang="id-ID" dirty="0"/>
              <a:t> Misal pengguna ingin </a:t>
            </a:r>
            <a:r>
              <a:rPr lang="id-ID" dirty="0" smtClean="0"/>
              <a:t>memasukkan </a:t>
            </a:r>
            <a:r>
              <a:rPr lang="id-ID" i="1" dirty="0"/>
              <a:t>3</a:t>
            </a:r>
            <a:r>
              <a:rPr lang="id-ID" dirty="0"/>
              <a:t> bilangan. Maka kira-kira outputnya sebagai berikut:</a:t>
            </a:r>
          </a:p>
          <a:p>
            <a:endParaRPr lang="id-ID" dirty="0" smtClean="0"/>
          </a:p>
          <a:p>
            <a:pPr marL="0" indent="0">
              <a:buNone/>
            </a:pPr>
            <a:r>
              <a:rPr lang="id-ID" sz="2400" dirty="0" smtClean="0">
                <a:latin typeface="Courier New" pitchFamily="49" charset="0"/>
                <a:cs typeface="Courier New" pitchFamily="49" charset="0"/>
              </a:rPr>
              <a:t>	Masukkan </a:t>
            </a:r>
            <a:r>
              <a:rPr lang="id-ID" sz="2400" dirty="0">
                <a:latin typeface="Courier New" pitchFamily="49" charset="0"/>
                <a:cs typeface="Courier New" pitchFamily="49" charset="0"/>
              </a:rPr>
              <a:t>jumlah bilangan N: 3</a:t>
            </a:r>
          </a:p>
          <a:p>
            <a:pPr marL="0" indent="0">
              <a:buNone/>
            </a:pPr>
            <a:r>
              <a:rPr lang="id-ID" sz="2400" dirty="0">
                <a:latin typeface="Courier New" pitchFamily="49" charset="0"/>
                <a:cs typeface="Courier New" pitchFamily="49" charset="0"/>
              </a:rPr>
              <a:t>	Masukkan bilangan ke-1: 12</a:t>
            </a:r>
          </a:p>
          <a:p>
            <a:pPr marL="0" indent="0">
              <a:buNone/>
            </a:pPr>
            <a:r>
              <a:rPr lang="id-ID" sz="2400" dirty="0">
                <a:latin typeface="Courier New" pitchFamily="49" charset="0"/>
                <a:cs typeface="Courier New" pitchFamily="49" charset="0"/>
              </a:rPr>
              <a:t>	Masukkan bilangan ke-2: 14</a:t>
            </a:r>
          </a:p>
          <a:p>
            <a:pPr marL="0" indent="0">
              <a:buNone/>
            </a:pPr>
            <a:r>
              <a:rPr lang="id-ID" sz="2400" dirty="0">
                <a:latin typeface="Courier New" pitchFamily="49" charset="0"/>
                <a:cs typeface="Courier New" pitchFamily="49" charset="0"/>
              </a:rPr>
              <a:t>	Masukkan bilangan ke-3: </a:t>
            </a:r>
            <a:r>
              <a:rPr lang="id-ID" sz="2400" dirty="0" smtClean="0">
                <a:latin typeface="Courier New" pitchFamily="49" charset="0"/>
                <a:cs typeface="Courier New" pitchFamily="49" charset="0"/>
              </a:rPr>
              <a:t>17</a:t>
            </a:r>
            <a:endParaRPr lang="id-ID" sz="2400" dirty="0">
              <a:latin typeface="Courier New" pitchFamily="49" charset="0"/>
              <a:cs typeface="Courier New" pitchFamily="49" charset="0"/>
            </a:endParaRPr>
          </a:p>
          <a:p>
            <a:pPr marL="0" indent="0">
              <a:buNone/>
            </a:pPr>
            <a:r>
              <a:rPr lang="id-ID" sz="2400" dirty="0">
                <a:latin typeface="Courier New" pitchFamily="49" charset="0"/>
                <a:cs typeface="Courier New" pitchFamily="49" charset="0"/>
              </a:rPr>
              <a:t>	</a:t>
            </a:r>
            <a:r>
              <a:rPr lang="id-ID" sz="2400" dirty="0" smtClean="0">
                <a:latin typeface="Courier New" pitchFamily="49" charset="0"/>
                <a:cs typeface="Courier New" pitchFamily="49" charset="0"/>
              </a:rPr>
              <a:t>Jumlah bilangan genap </a:t>
            </a:r>
            <a:r>
              <a:rPr lang="id-ID" sz="2400" dirty="0">
                <a:latin typeface="Courier New" pitchFamily="49" charset="0"/>
                <a:cs typeface="Courier New" pitchFamily="49" charset="0"/>
              </a:rPr>
              <a:t>= </a:t>
            </a:r>
            <a:r>
              <a:rPr lang="id-ID" sz="2400" dirty="0" smtClean="0">
                <a:latin typeface="Courier New" pitchFamily="49" charset="0"/>
                <a:cs typeface="Courier New" pitchFamily="49" charset="0"/>
              </a:rPr>
              <a:t>26</a:t>
            </a:r>
            <a:endParaRPr lang="id-ID" sz="2400" dirty="0">
              <a:latin typeface="Courier New" pitchFamily="49" charset="0"/>
              <a:cs typeface="Courier New" pitchFamily="49" charset="0"/>
            </a:endParaRPr>
          </a:p>
          <a:p>
            <a:endParaRPr lang="id-ID" dirty="0"/>
          </a:p>
        </p:txBody>
      </p:sp>
    </p:spTree>
    <p:extLst>
      <p:ext uri="{BB962C8B-B14F-4D97-AF65-F5344CB8AC3E}">
        <p14:creationId xmlns:p14="http://schemas.microsoft.com/office/powerpoint/2010/main" val="139503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id-ID" dirty="0"/>
          </a:p>
        </p:txBody>
      </p:sp>
      <p:sp>
        <p:nvSpPr>
          <p:cNvPr id="3" name="Content Placeholder 2"/>
          <p:cNvSpPr>
            <a:spLocks noGrp="1"/>
          </p:cNvSpPr>
          <p:nvPr>
            <p:ph idx="1"/>
          </p:nvPr>
        </p:nvSpPr>
        <p:spPr/>
        <p:txBody>
          <a:bodyPr>
            <a:normAutofit lnSpcReduction="10000"/>
          </a:bodyPr>
          <a:lstStyle/>
          <a:p>
            <a:r>
              <a:rPr lang="id-ID" dirty="0" smtClean="0"/>
              <a:t>Buatlah </a:t>
            </a:r>
            <a:r>
              <a:rPr lang="id-ID" dirty="0"/>
              <a:t>tabel harga fotokopian dari 1 –100 lembar, dimana harga perlembar kertas adalah </a:t>
            </a:r>
            <a:r>
              <a:rPr lang="id-ID" dirty="0" smtClean="0"/>
              <a:t>125 </a:t>
            </a:r>
            <a:r>
              <a:rPr lang="id-ID" dirty="0"/>
              <a:t>rupiah</a:t>
            </a:r>
            <a:r>
              <a:rPr lang="id-ID" dirty="0" smtClean="0"/>
              <a:t>!</a:t>
            </a:r>
          </a:p>
          <a:p>
            <a:endParaRPr lang="id-ID" dirty="0" smtClean="0"/>
          </a:p>
          <a:p>
            <a:pPr marL="114300" indent="0">
              <a:buNone/>
            </a:pPr>
            <a:r>
              <a:rPr lang="id-ID" dirty="0" smtClean="0">
                <a:latin typeface="Courier New" pitchFamily="49" charset="0"/>
                <a:cs typeface="Courier New" pitchFamily="49" charset="0"/>
              </a:rPr>
              <a:t>TABEL HARGA FOTOKOPI</a:t>
            </a:r>
          </a:p>
          <a:p>
            <a:pPr marL="36000" indent="0">
              <a:spcBef>
                <a:spcPts val="0"/>
              </a:spcBef>
              <a:buNone/>
            </a:pPr>
            <a:r>
              <a:rPr lang="id-ID" dirty="0" smtClean="0">
                <a:latin typeface="Courier New" pitchFamily="49" charset="0"/>
                <a:cs typeface="Courier New" pitchFamily="49" charset="0"/>
              </a:rPr>
              <a:t>|---------|--------|</a:t>
            </a:r>
          </a:p>
          <a:p>
            <a:pPr marL="36000" indent="0">
              <a:spcBef>
                <a:spcPts val="0"/>
              </a:spcBef>
              <a:buNone/>
            </a:pPr>
            <a:r>
              <a:rPr lang="id-ID" dirty="0" smtClean="0">
                <a:latin typeface="Courier New" pitchFamily="49" charset="0"/>
                <a:cs typeface="Courier New" pitchFamily="49" charset="0"/>
              </a:rPr>
              <a:t>|LEMBAR   |HARGA   |</a:t>
            </a:r>
          </a:p>
          <a:p>
            <a:pPr marL="36000" indent="0">
              <a:spcBef>
                <a:spcPts val="0"/>
              </a:spcBef>
              <a:buNone/>
            </a:pPr>
            <a:r>
              <a:rPr lang="id-ID" dirty="0" smtClean="0">
                <a:latin typeface="Courier New" pitchFamily="49" charset="0"/>
                <a:cs typeface="Courier New" pitchFamily="49" charset="0"/>
              </a:rPr>
              <a:t>|---------|--------|</a:t>
            </a:r>
          </a:p>
          <a:p>
            <a:pPr marL="36000" indent="0">
              <a:spcBef>
                <a:spcPts val="0"/>
              </a:spcBef>
              <a:buNone/>
            </a:pPr>
            <a:r>
              <a:rPr lang="id-ID" dirty="0" smtClean="0">
                <a:latin typeface="Courier New" pitchFamily="49" charset="0"/>
                <a:cs typeface="Courier New" pitchFamily="49" charset="0"/>
              </a:rPr>
              <a:t>|1        |125     |</a:t>
            </a:r>
          </a:p>
          <a:p>
            <a:pPr marL="36000" indent="0">
              <a:spcBef>
                <a:spcPts val="0"/>
              </a:spcBef>
              <a:buNone/>
            </a:pPr>
            <a:r>
              <a:rPr lang="id-ID" dirty="0" smtClean="0">
                <a:latin typeface="Courier New" pitchFamily="49" charset="0"/>
                <a:cs typeface="Courier New" pitchFamily="49" charset="0"/>
              </a:rPr>
              <a:t>|2        |250     |</a:t>
            </a:r>
          </a:p>
          <a:p>
            <a:pPr marL="36000" indent="0">
              <a:spcBef>
                <a:spcPts val="0"/>
              </a:spcBef>
              <a:buNone/>
            </a:pPr>
            <a:r>
              <a:rPr lang="id-ID" dirty="0" smtClean="0">
                <a:latin typeface="Courier New" pitchFamily="49" charset="0"/>
                <a:cs typeface="Courier New" pitchFamily="49" charset="0"/>
              </a:rPr>
              <a:t>|3        |325     |</a:t>
            </a:r>
          </a:p>
          <a:p>
            <a:pPr marL="36000" indent="0">
              <a:spcBef>
                <a:spcPts val="0"/>
              </a:spcBef>
              <a:buNone/>
            </a:pPr>
            <a:r>
              <a:rPr lang="id-ID" dirty="0" smtClean="0">
                <a:latin typeface="Courier New" pitchFamily="49" charset="0"/>
                <a:cs typeface="Courier New" pitchFamily="49" charset="0"/>
              </a:rPr>
              <a:t>.          .</a:t>
            </a:r>
          </a:p>
          <a:p>
            <a:pPr marL="36000" indent="0">
              <a:spcBef>
                <a:spcPts val="0"/>
              </a:spcBef>
              <a:buNone/>
            </a:pPr>
            <a:r>
              <a:rPr lang="id-ID" dirty="0" smtClean="0">
                <a:latin typeface="Courier New" pitchFamily="49" charset="0"/>
                <a:cs typeface="Courier New" pitchFamily="49" charset="0"/>
              </a:rPr>
              <a:t>.          .</a:t>
            </a:r>
          </a:p>
          <a:p>
            <a:pPr marL="36000" indent="0">
              <a:spcBef>
                <a:spcPts val="0"/>
              </a:spcBef>
              <a:buNone/>
            </a:pPr>
            <a:r>
              <a:rPr lang="id-ID" dirty="0" smtClean="0">
                <a:latin typeface="Courier New" pitchFamily="49" charset="0"/>
                <a:cs typeface="Courier New" pitchFamily="49" charset="0"/>
              </a:rPr>
              <a:t>.          .</a:t>
            </a:r>
          </a:p>
          <a:p>
            <a:pPr marL="36000" indent="0">
              <a:spcBef>
                <a:spcPts val="0"/>
              </a:spcBef>
              <a:buNone/>
            </a:pPr>
            <a:r>
              <a:rPr lang="id-ID" dirty="0" smtClean="0">
                <a:latin typeface="Courier New" pitchFamily="49" charset="0"/>
                <a:cs typeface="Courier New" pitchFamily="49" charset="0"/>
              </a:rPr>
              <a:t>|100      |12500   |</a:t>
            </a:r>
          </a:p>
          <a:p>
            <a:pPr marL="36000" indent="0">
              <a:spcBef>
                <a:spcPts val="0"/>
              </a:spcBef>
              <a:buNone/>
            </a:pPr>
            <a:r>
              <a:rPr lang="id-ID" dirty="0" smtClean="0">
                <a:latin typeface="Courier New" pitchFamily="49" charset="0"/>
                <a:cs typeface="Courier New" pitchFamily="49" charset="0"/>
              </a:rPr>
              <a:t>|---------|--------|		</a:t>
            </a:r>
          </a:p>
          <a:p>
            <a:endParaRPr lang="id-ID" dirty="0" smtClean="0"/>
          </a:p>
          <a:p>
            <a:endParaRPr lang="id-ID" dirty="0"/>
          </a:p>
        </p:txBody>
      </p:sp>
    </p:spTree>
    <p:extLst>
      <p:ext uri="{BB962C8B-B14F-4D97-AF65-F5344CB8AC3E}">
        <p14:creationId xmlns:p14="http://schemas.microsoft.com/office/powerpoint/2010/main" val="2765264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id-ID" dirty="0"/>
          </a:p>
        </p:txBody>
      </p:sp>
      <p:sp>
        <p:nvSpPr>
          <p:cNvPr id="3" name="Content Placeholder 2"/>
          <p:cNvSpPr>
            <a:spLocks noGrp="1"/>
          </p:cNvSpPr>
          <p:nvPr>
            <p:ph idx="1"/>
          </p:nvPr>
        </p:nvSpPr>
        <p:spPr/>
        <p:txBody>
          <a:bodyPr>
            <a:normAutofit lnSpcReduction="10000"/>
          </a:bodyPr>
          <a:lstStyle/>
          <a:p>
            <a:r>
              <a:rPr lang="id-ID" dirty="0"/>
              <a:t>Dibaca data usia </a:t>
            </a:r>
            <a:r>
              <a:rPr lang="id-ID" i="1" dirty="0"/>
              <a:t>N</a:t>
            </a:r>
            <a:r>
              <a:rPr lang="id-ID" dirty="0"/>
              <a:t> orang mahasiswa STIS dari masukan. Buatlah program untuk menghitung jumlah mahasiswa yang berusia 17 tahun, 18 tahun, 19 tahun, dan 20 tahun, dan jumlah mahasiswa yang berusia selain itu. Sehingga kira-kira outputnya:</a:t>
            </a:r>
          </a:p>
          <a:p>
            <a:endParaRPr lang="id-ID" dirty="0"/>
          </a:p>
          <a:p>
            <a:pPr marL="411480" lvl="1" indent="0">
              <a:buNone/>
            </a:pPr>
            <a:r>
              <a:rPr lang="id-ID" sz="1700" dirty="0">
                <a:latin typeface="Courier New" pitchFamily="49" charset="0"/>
                <a:cs typeface="Courier New" pitchFamily="49" charset="0"/>
              </a:rPr>
              <a:t>Masukkan jumlah mahasiswa : 3</a:t>
            </a:r>
          </a:p>
          <a:p>
            <a:pPr marL="411480" lvl="1" indent="0">
              <a:buNone/>
            </a:pPr>
            <a:r>
              <a:rPr lang="id-ID" sz="1700" dirty="0">
                <a:latin typeface="Courier New" pitchFamily="49" charset="0"/>
                <a:cs typeface="Courier New" pitchFamily="49" charset="0"/>
              </a:rPr>
              <a:t>Masukkan </a:t>
            </a:r>
            <a:r>
              <a:rPr lang="id-ID" sz="1700" dirty="0" smtClean="0">
                <a:latin typeface="Courier New" pitchFamily="49" charset="0"/>
                <a:cs typeface="Courier New" pitchFamily="49" charset="0"/>
              </a:rPr>
              <a:t>usia </a:t>
            </a:r>
            <a:r>
              <a:rPr lang="id-ID" sz="1700" dirty="0">
                <a:latin typeface="Courier New" pitchFamily="49" charset="0"/>
                <a:cs typeface="Courier New" pitchFamily="49" charset="0"/>
              </a:rPr>
              <a:t>mahasiswa ke-1: 17</a:t>
            </a:r>
          </a:p>
          <a:p>
            <a:pPr marL="411480" lvl="1" indent="0">
              <a:buNone/>
            </a:pPr>
            <a:r>
              <a:rPr lang="id-ID" sz="1700" dirty="0">
                <a:latin typeface="Courier New" pitchFamily="49" charset="0"/>
                <a:cs typeface="Courier New" pitchFamily="49" charset="0"/>
              </a:rPr>
              <a:t>Masukkan </a:t>
            </a:r>
            <a:r>
              <a:rPr lang="id-ID" sz="1700" dirty="0" smtClean="0">
                <a:latin typeface="Courier New" pitchFamily="49" charset="0"/>
                <a:cs typeface="Courier New" pitchFamily="49" charset="0"/>
              </a:rPr>
              <a:t>usia </a:t>
            </a:r>
            <a:r>
              <a:rPr lang="id-ID" sz="1700" dirty="0">
                <a:latin typeface="Courier New" pitchFamily="49" charset="0"/>
                <a:cs typeface="Courier New" pitchFamily="49" charset="0"/>
              </a:rPr>
              <a:t>mahasiswa ke-2: 19</a:t>
            </a:r>
          </a:p>
          <a:p>
            <a:pPr marL="411480" lvl="1" indent="0">
              <a:buNone/>
            </a:pPr>
            <a:r>
              <a:rPr lang="id-ID" sz="1700" dirty="0">
                <a:latin typeface="Courier New" pitchFamily="49" charset="0"/>
                <a:cs typeface="Courier New" pitchFamily="49" charset="0"/>
              </a:rPr>
              <a:t>Masukkan </a:t>
            </a:r>
            <a:r>
              <a:rPr lang="id-ID" sz="1700" dirty="0" smtClean="0">
                <a:latin typeface="Courier New" pitchFamily="49" charset="0"/>
                <a:cs typeface="Courier New" pitchFamily="49" charset="0"/>
              </a:rPr>
              <a:t>usia </a:t>
            </a:r>
            <a:r>
              <a:rPr lang="id-ID" sz="1700" dirty="0">
                <a:latin typeface="Courier New" pitchFamily="49" charset="0"/>
                <a:cs typeface="Courier New" pitchFamily="49" charset="0"/>
              </a:rPr>
              <a:t>mahasiswa ke-3: 21</a:t>
            </a:r>
          </a:p>
          <a:p>
            <a:pPr marL="411480" lvl="1" indent="0">
              <a:buNone/>
            </a:pPr>
            <a:r>
              <a:rPr lang="id-ID" sz="1700" dirty="0">
                <a:latin typeface="Courier New" pitchFamily="49" charset="0"/>
                <a:cs typeface="Courier New" pitchFamily="49" charset="0"/>
              </a:rPr>
              <a:t>Jumlah </a:t>
            </a:r>
            <a:r>
              <a:rPr lang="id-ID" sz="1700" dirty="0" smtClean="0">
                <a:latin typeface="Courier New" pitchFamily="49" charset="0"/>
                <a:cs typeface="Courier New" pitchFamily="49" charset="0"/>
              </a:rPr>
              <a:t>mahasiswa berusia </a:t>
            </a:r>
            <a:r>
              <a:rPr lang="id-ID" sz="1700" dirty="0">
                <a:latin typeface="Courier New" pitchFamily="49" charset="0"/>
                <a:cs typeface="Courier New" pitchFamily="49" charset="0"/>
              </a:rPr>
              <a:t>17 </a:t>
            </a:r>
            <a:r>
              <a:rPr lang="id-ID" sz="1700" dirty="0" smtClean="0">
                <a:latin typeface="Courier New" pitchFamily="49" charset="0"/>
                <a:cs typeface="Courier New" pitchFamily="49" charset="0"/>
              </a:rPr>
              <a:t>tahun = </a:t>
            </a:r>
            <a:r>
              <a:rPr lang="id-ID" sz="1700" dirty="0">
                <a:latin typeface="Courier New" pitchFamily="49" charset="0"/>
                <a:cs typeface="Courier New" pitchFamily="49" charset="0"/>
              </a:rPr>
              <a:t>1</a:t>
            </a:r>
          </a:p>
          <a:p>
            <a:pPr marL="411480" lvl="1" indent="0">
              <a:buNone/>
            </a:pPr>
            <a:r>
              <a:rPr lang="id-ID" sz="1700" dirty="0">
                <a:latin typeface="Courier New" pitchFamily="49" charset="0"/>
                <a:cs typeface="Courier New" pitchFamily="49" charset="0"/>
              </a:rPr>
              <a:t>Jumlah </a:t>
            </a:r>
            <a:r>
              <a:rPr lang="id-ID" sz="1700" dirty="0" smtClean="0">
                <a:latin typeface="Courier New" pitchFamily="49" charset="0"/>
                <a:cs typeface="Courier New" pitchFamily="49" charset="0"/>
              </a:rPr>
              <a:t>mahasiswa berusia </a:t>
            </a:r>
            <a:r>
              <a:rPr lang="id-ID" sz="1700" dirty="0">
                <a:latin typeface="Courier New" pitchFamily="49" charset="0"/>
                <a:cs typeface="Courier New" pitchFamily="49" charset="0"/>
              </a:rPr>
              <a:t>18 </a:t>
            </a:r>
            <a:r>
              <a:rPr lang="id-ID" sz="1700" dirty="0" smtClean="0">
                <a:latin typeface="Courier New" pitchFamily="49" charset="0"/>
                <a:cs typeface="Courier New" pitchFamily="49" charset="0"/>
              </a:rPr>
              <a:t>tahun = </a:t>
            </a:r>
            <a:r>
              <a:rPr lang="id-ID" sz="1700" dirty="0">
                <a:latin typeface="Courier New" pitchFamily="49" charset="0"/>
                <a:cs typeface="Courier New" pitchFamily="49" charset="0"/>
              </a:rPr>
              <a:t>0</a:t>
            </a:r>
          </a:p>
          <a:p>
            <a:pPr marL="411480" lvl="1" indent="0">
              <a:buNone/>
            </a:pPr>
            <a:r>
              <a:rPr lang="id-ID" sz="1700" dirty="0">
                <a:latin typeface="Courier New" pitchFamily="49" charset="0"/>
                <a:cs typeface="Courier New" pitchFamily="49" charset="0"/>
              </a:rPr>
              <a:t>Jumlah </a:t>
            </a:r>
            <a:r>
              <a:rPr lang="id-ID" sz="1700" dirty="0" smtClean="0">
                <a:latin typeface="Courier New" pitchFamily="49" charset="0"/>
                <a:cs typeface="Courier New" pitchFamily="49" charset="0"/>
              </a:rPr>
              <a:t>mahasiswa berusia </a:t>
            </a:r>
            <a:r>
              <a:rPr lang="id-ID" sz="1700" dirty="0">
                <a:latin typeface="Courier New" pitchFamily="49" charset="0"/>
                <a:cs typeface="Courier New" pitchFamily="49" charset="0"/>
              </a:rPr>
              <a:t>19 </a:t>
            </a:r>
            <a:r>
              <a:rPr lang="id-ID" sz="1700" dirty="0" smtClean="0">
                <a:latin typeface="Courier New" pitchFamily="49" charset="0"/>
                <a:cs typeface="Courier New" pitchFamily="49" charset="0"/>
              </a:rPr>
              <a:t>tahun = </a:t>
            </a:r>
            <a:r>
              <a:rPr lang="id-ID" sz="1700" dirty="0">
                <a:latin typeface="Courier New" pitchFamily="49" charset="0"/>
                <a:cs typeface="Courier New" pitchFamily="49" charset="0"/>
              </a:rPr>
              <a:t>1</a:t>
            </a:r>
          </a:p>
          <a:p>
            <a:pPr marL="411480" lvl="1" indent="0">
              <a:buNone/>
            </a:pPr>
            <a:r>
              <a:rPr lang="id-ID" sz="1700" dirty="0">
                <a:latin typeface="Courier New" pitchFamily="49" charset="0"/>
                <a:cs typeface="Courier New" pitchFamily="49" charset="0"/>
              </a:rPr>
              <a:t>Jumlah </a:t>
            </a:r>
            <a:r>
              <a:rPr lang="id-ID" sz="1700" dirty="0" smtClean="0">
                <a:latin typeface="Courier New" pitchFamily="49" charset="0"/>
                <a:cs typeface="Courier New" pitchFamily="49" charset="0"/>
              </a:rPr>
              <a:t>mahasiswa berusia </a:t>
            </a:r>
            <a:r>
              <a:rPr lang="id-ID" sz="1700" dirty="0">
                <a:latin typeface="Courier New" pitchFamily="49" charset="0"/>
                <a:cs typeface="Courier New" pitchFamily="49" charset="0"/>
              </a:rPr>
              <a:t>20 </a:t>
            </a:r>
            <a:r>
              <a:rPr lang="id-ID" sz="1700" dirty="0" smtClean="0">
                <a:latin typeface="Courier New" pitchFamily="49" charset="0"/>
                <a:cs typeface="Courier New" pitchFamily="49" charset="0"/>
              </a:rPr>
              <a:t>tahun = </a:t>
            </a:r>
            <a:r>
              <a:rPr lang="id-ID" sz="1700" dirty="0">
                <a:latin typeface="Courier New" pitchFamily="49" charset="0"/>
                <a:cs typeface="Courier New" pitchFamily="49" charset="0"/>
              </a:rPr>
              <a:t>0</a:t>
            </a:r>
          </a:p>
          <a:p>
            <a:pPr marL="411480" lvl="1" indent="0">
              <a:buNone/>
            </a:pPr>
            <a:r>
              <a:rPr lang="id-ID" sz="1700" dirty="0">
                <a:latin typeface="Courier New" pitchFamily="49" charset="0"/>
                <a:cs typeface="Courier New" pitchFamily="49" charset="0"/>
              </a:rPr>
              <a:t>Jumlah </a:t>
            </a:r>
            <a:r>
              <a:rPr lang="id-ID" sz="1700" dirty="0" smtClean="0">
                <a:latin typeface="Courier New" pitchFamily="49" charset="0"/>
                <a:cs typeface="Courier New" pitchFamily="49" charset="0"/>
              </a:rPr>
              <a:t>mahasiswa berusia </a:t>
            </a:r>
            <a:r>
              <a:rPr lang="id-ID" sz="1700" dirty="0">
                <a:latin typeface="Courier New" pitchFamily="49" charset="0"/>
                <a:cs typeface="Courier New" pitchFamily="49" charset="0"/>
              </a:rPr>
              <a:t>selain </a:t>
            </a:r>
            <a:r>
              <a:rPr lang="id-ID" sz="1700" dirty="0" smtClean="0">
                <a:latin typeface="Courier New" pitchFamily="49" charset="0"/>
                <a:cs typeface="Courier New" pitchFamily="49" charset="0"/>
              </a:rPr>
              <a:t>itu = </a:t>
            </a:r>
            <a:r>
              <a:rPr lang="id-ID" sz="1700" dirty="0">
                <a:latin typeface="Courier New" pitchFamily="49" charset="0"/>
                <a:cs typeface="Courier New" pitchFamily="49" charset="0"/>
              </a:rPr>
              <a:t>1</a:t>
            </a:r>
          </a:p>
          <a:p>
            <a:endParaRPr lang="id-ID" dirty="0"/>
          </a:p>
        </p:txBody>
      </p:sp>
    </p:spTree>
    <p:extLst>
      <p:ext uri="{BB962C8B-B14F-4D97-AF65-F5344CB8AC3E}">
        <p14:creationId xmlns:p14="http://schemas.microsoft.com/office/powerpoint/2010/main" val="1629449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2936"/>
            <a:ext cx="7620000" cy="1143000"/>
          </a:xfrm>
        </p:spPr>
        <p:txBody>
          <a:bodyPr/>
          <a:lstStyle/>
          <a:p>
            <a:pPr algn="ctr"/>
            <a:r>
              <a:rPr lang="id-ID" dirty="0" smtClean="0"/>
              <a:t>Terima Kasih</a:t>
            </a:r>
            <a:endParaRPr lang="id-ID" dirty="0"/>
          </a:p>
        </p:txBody>
      </p:sp>
    </p:spTree>
    <p:extLst>
      <p:ext uri="{BB962C8B-B14F-4D97-AF65-F5344CB8AC3E}">
        <p14:creationId xmlns:p14="http://schemas.microsoft.com/office/powerpoint/2010/main" val="4252510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Pengulangan</a:t>
            </a:r>
            <a:endParaRPr lang="id-ID" dirty="0"/>
          </a:p>
        </p:txBody>
      </p:sp>
      <p:sp>
        <p:nvSpPr>
          <p:cNvPr id="3" name="Content Placeholder 2"/>
          <p:cNvSpPr>
            <a:spLocks noGrp="1"/>
          </p:cNvSpPr>
          <p:nvPr>
            <p:ph idx="1"/>
          </p:nvPr>
        </p:nvSpPr>
        <p:spPr/>
        <p:txBody>
          <a:bodyPr>
            <a:normAutofit/>
          </a:bodyPr>
          <a:lstStyle/>
          <a:p>
            <a:r>
              <a:rPr lang="id-ID" dirty="0" smtClean="0"/>
              <a:t>Terdapat 2 bagian struktur pengulangan:</a:t>
            </a:r>
          </a:p>
          <a:p>
            <a:pPr lvl="1"/>
            <a:r>
              <a:rPr lang="id-ID" dirty="0" smtClean="0"/>
              <a:t>Kondisi pengulangan</a:t>
            </a:r>
          </a:p>
          <a:p>
            <a:pPr lvl="1"/>
            <a:r>
              <a:rPr lang="id-ID" dirty="0" smtClean="0"/>
              <a:t>Badan (body) pengulangan</a:t>
            </a:r>
          </a:p>
          <a:p>
            <a:r>
              <a:rPr lang="id-ID" dirty="0" smtClean="0"/>
              <a:t>Struktur pengulangan biasanya disertai bagian:</a:t>
            </a:r>
          </a:p>
          <a:p>
            <a:pPr lvl="1"/>
            <a:r>
              <a:rPr lang="id-ID" dirty="0" smtClean="0"/>
              <a:t>Inisialisasi</a:t>
            </a:r>
          </a:p>
          <a:p>
            <a:pPr lvl="1"/>
            <a:r>
              <a:rPr lang="id-ID" dirty="0" smtClean="0"/>
              <a:t>Terminasi</a:t>
            </a:r>
          </a:p>
          <a:p>
            <a:r>
              <a:rPr lang="id-ID" dirty="0"/>
              <a:t>Di dalam algoritma, pengulangan (</a:t>
            </a:r>
            <a:r>
              <a:rPr lang="id-ID" i="1" dirty="0"/>
              <a:t>repetition</a:t>
            </a:r>
            <a:r>
              <a:rPr lang="id-ID" dirty="0"/>
              <a:t> atau </a:t>
            </a:r>
            <a:r>
              <a:rPr lang="id-ID" i="1" dirty="0"/>
              <a:t>loop</a:t>
            </a:r>
            <a:r>
              <a:rPr lang="id-ID" dirty="0"/>
              <a:t>) dapat dilakukan sejumlah </a:t>
            </a:r>
            <a:r>
              <a:rPr lang="id-ID" i="1" dirty="0"/>
              <a:t>n</a:t>
            </a:r>
            <a:r>
              <a:rPr lang="id-ID" dirty="0"/>
              <a:t> kali, atau sampai kondisi pengulangan berhenti tercapai.</a:t>
            </a:r>
          </a:p>
          <a:p>
            <a:r>
              <a:rPr lang="id-ID" dirty="0" smtClean="0"/>
              <a:t>Perulangan harus berhenti.</a:t>
            </a:r>
            <a:endParaRPr lang="id-ID" dirty="0"/>
          </a:p>
        </p:txBody>
      </p:sp>
    </p:spTree>
    <p:extLst>
      <p:ext uri="{BB962C8B-B14F-4D97-AF65-F5344CB8AC3E}">
        <p14:creationId xmlns:p14="http://schemas.microsoft.com/office/powerpoint/2010/main" val="4025865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Notasi Struktur Pengulangan</a:t>
            </a:r>
            <a:endParaRPr lang="id-ID" dirty="0"/>
          </a:p>
        </p:txBody>
      </p:sp>
      <p:sp>
        <p:nvSpPr>
          <p:cNvPr id="3" name="Content Placeholder 2"/>
          <p:cNvSpPr>
            <a:spLocks noGrp="1"/>
          </p:cNvSpPr>
          <p:nvPr>
            <p:ph idx="1"/>
          </p:nvPr>
        </p:nvSpPr>
        <p:spPr/>
        <p:txBody>
          <a:bodyPr/>
          <a:lstStyle/>
          <a:p>
            <a:r>
              <a:rPr lang="id-ID" dirty="0" smtClean="0"/>
              <a:t>Struktur </a:t>
            </a:r>
            <a:r>
              <a:rPr lang="id-ID" b="1" dirty="0" smtClean="0"/>
              <a:t>WHILE-DO</a:t>
            </a:r>
          </a:p>
          <a:p>
            <a:r>
              <a:rPr lang="id-ID" dirty="0" smtClean="0"/>
              <a:t>Struktur </a:t>
            </a:r>
            <a:r>
              <a:rPr lang="id-ID" b="1" dirty="0" smtClean="0"/>
              <a:t>REPEAT-UNTIL</a:t>
            </a:r>
          </a:p>
          <a:p>
            <a:r>
              <a:rPr lang="id-ID" dirty="0" smtClean="0"/>
              <a:t>Struktur </a:t>
            </a:r>
            <a:r>
              <a:rPr lang="id-ID" b="1" dirty="0" smtClean="0"/>
              <a:t>FOR</a:t>
            </a:r>
            <a:endParaRPr lang="id-ID" b="1" dirty="0"/>
          </a:p>
        </p:txBody>
      </p:sp>
    </p:spTree>
    <p:extLst>
      <p:ext uri="{BB962C8B-B14F-4D97-AF65-F5344CB8AC3E}">
        <p14:creationId xmlns:p14="http://schemas.microsoft.com/office/powerpoint/2010/main" val="2070024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WHILE-DO</a:t>
            </a:r>
            <a:endParaRPr lang="id-ID" dirty="0"/>
          </a:p>
        </p:txBody>
      </p:sp>
      <p:sp>
        <p:nvSpPr>
          <p:cNvPr id="3" name="Content Placeholder 2"/>
          <p:cNvSpPr>
            <a:spLocks noGrp="1"/>
          </p:cNvSpPr>
          <p:nvPr>
            <p:ph idx="1"/>
          </p:nvPr>
        </p:nvSpPr>
        <p:spPr>
          <a:xfrm>
            <a:off x="539552" y="1600200"/>
            <a:ext cx="8147248" cy="4525963"/>
          </a:xfrm>
        </p:spPr>
        <p:txBody>
          <a:bodyPr>
            <a:normAutofit fontScale="92500" lnSpcReduction="10000"/>
          </a:bodyPr>
          <a:lstStyle/>
          <a:p>
            <a:r>
              <a:rPr lang="id-ID" dirty="0" smtClean="0"/>
              <a:t>Bentuk Umum algoritma:</a:t>
            </a:r>
          </a:p>
          <a:p>
            <a:pPr marL="0" indent="0">
              <a:buNone/>
            </a:pPr>
            <a:r>
              <a:rPr lang="id-ID" dirty="0" smtClean="0"/>
              <a:t>	</a:t>
            </a:r>
            <a:r>
              <a:rPr lang="id-ID" sz="2100" u="sng" dirty="0" smtClean="0">
                <a:latin typeface="Courier New" pitchFamily="49" charset="0"/>
                <a:cs typeface="Courier New" pitchFamily="49" charset="0"/>
              </a:rPr>
              <a:t>while</a:t>
            </a:r>
            <a:r>
              <a:rPr lang="id-ID" sz="2100" dirty="0" smtClean="0">
                <a:latin typeface="Courier New" pitchFamily="49" charset="0"/>
                <a:cs typeface="Courier New" pitchFamily="49" charset="0"/>
              </a:rPr>
              <a:t> &lt;kondisi&gt; </a:t>
            </a:r>
            <a:r>
              <a:rPr lang="id-ID" sz="2100" u="sng" dirty="0" smtClean="0">
                <a:latin typeface="Courier New" pitchFamily="49" charset="0"/>
                <a:cs typeface="Courier New" pitchFamily="49" charset="0"/>
              </a:rPr>
              <a:t>do</a:t>
            </a:r>
          </a:p>
          <a:p>
            <a:pPr marL="914400" lvl="2" indent="0">
              <a:buNone/>
            </a:pPr>
            <a:r>
              <a:rPr lang="id-ID" sz="2100" dirty="0" smtClean="0">
                <a:latin typeface="Courier New" pitchFamily="49" charset="0"/>
                <a:cs typeface="Courier New" pitchFamily="49" charset="0"/>
              </a:rPr>
              <a:t>	aksi</a:t>
            </a:r>
          </a:p>
          <a:p>
            <a:pPr marL="457200" lvl="1" indent="0">
              <a:buNone/>
            </a:pPr>
            <a:r>
              <a:rPr lang="id-ID" dirty="0" smtClean="0">
                <a:latin typeface="Courier New" pitchFamily="49" charset="0"/>
                <a:cs typeface="Courier New" pitchFamily="49" charset="0"/>
              </a:rPr>
              <a:t>	</a:t>
            </a:r>
            <a:r>
              <a:rPr lang="id-ID" u="sng" dirty="0" smtClean="0">
                <a:latin typeface="Courier New" pitchFamily="49" charset="0"/>
                <a:cs typeface="Courier New" pitchFamily="49" charset="0"/>
              </a:rPr>
              <a:t>endwhile</a:t>
            </a:r>
          </a:p>
          <a:p>
            <a:pPr marL="457200" lvl="1" indent="0">
              <a:buNone/>
            </a:pPr>
            <a:endParaRPr lang="id-ID" u="sng" dirty="0" smtClean="0">
              <a:latin typeface="Courier New" pitchFamily="49" charset="0"/>
              <a:cs typeface="Courier New" pitchFamily="49" charset="0"/>
            </a:endParaRPr>
          </a:p>
          <a:p>
            <a:r>
              <a:rPr lang="id-ID" dirty="0" smtClean="0">
                <a:cs typeface="Courier New" pitchFamily="49" charset="0"/>
              </a:rPr>
              <a:t>Translasi dalam Bahasa Pascal:</a:t>
            </a:r>
          </a:p>
          <a:p>
            <a:pPr marL="0" indent="0">
              <a:buNone/>
            </a:pPr>
            <a:r>
              <a:rPr lang="id-ID" sz="2800" dirty="0" smtClean="0">
                <a:latin typeface="Courier New" pitchFamily="49" charset="0"/>
                <a:cs typeface="Courier New" pitchFamily="49" charset="0"/>
              </a:rPr>
              <a:t>	</a:t>
            </a:r>
            <a:r>
              <a:rPr lang="id-ID" sz="2100" b="1" dirty="0" smtClean="0">
                <a:latin typeface="Courier New" pitchFamily="49" charset="0"/>
                <a:cs typeface="Courier New" pitchFamily="49" charset="0"/>
              </a:rPr>
              <a:t>while</a:t>
            </a:r>
            <a:r>
              <a:rPr lang="id-ID" sz="2100" dirty="0" smtClean="0">
                <a:latin typeface="Courier New" pitchFamily="49" charset="0"/>
                <a:cs typeface="Courier New" pitchFamily="49" charset="0"/>
              </a:rPr>
              <a:t> kondisi </a:t>
            </a:r>
            <a:r>
              <a:rPr lang="id-ID" sz="2100" b="1" dirty="0" smtClean="0">
                <a:latin typeface="Courier New" pitchFamily="49" charset="0"/>
                <a:cs typeface="Courier New" pitchFamily="49" charset="0"/>
              </a:rPr>
              <a:t>do</a:t>
            </a:r>
          </a:p>
          <a:p>
            <a:pPr marL="914400" lvl="2" indent="0">
              <a:buNone/>
            </a:pPr>
            <a:r>
              <a:rPr lang="id-ID" sz="2100" dirty="0" smtClean="0">
                <a:latin typeface="Courier New" pitchFamily="49" charset="0"/>
                <a:cs typeface="Courier New" pitchFamily="49" charset="0"/>
              </a:rPr>
              <a:t>	aksi;</a:t>
            </a:r>
          </a:p>
          <a:p>
            <a:pPr marL="914400" lvl="2" indent="0">
              <a:buNone/>
            </a:pPr>
            <a:endParaRPr lang="id-ID" dirty="0" smtClean="0">
              <a:cs typeface="Courier New" pitchFamily="49" charset="0"/>
            </a:endParaRPr>
          </a:p>
          <a:p>
            <a:r>
              <a:rPr lang="id-ID" dirty="0" smtClean="0"/>
              <a:t>Aksi akan dilaksanakan berulang-ulang sepanjang </a:t>
            </a:r>
            <a:r>
              <a:rPr lang="id-ID" dirty="0" smtClean="0">
                <a:latin typeface="Courier New" pitchFamily="49" charset="0"/>
                <a:cs typeface="Courier New" pitchFamily="49" charset="0"/>
              </a:rPr>
              <a:t>&lt;kondisi&gt; boolean </a:t>
            </a:r>
            <a:r>
              <a:rPr lang="id-ID" dirty="0" smtClean="0"/>
              <a:t>bernilai </a:t>
            </a:r>
            <a:r>
              <a:rPr lang="id-ID" dirty="0" smtClean="0">
                <a:latin typeface="Courier New" pitchFamily="49" charset="0"/>
                <a:cs typeface="Courier New" pitchFamily="49" charset="0"/>
              </a:rPr>
              <a:t>true</a:t>
            </a:r>
          </a:p>
          <a:p>
            <a:r>
              <a:rPr lang="id-ID" dirty="0" smtClean="0"/>
              <a:t>Jika </a:t>
            </a:r>
            <a:r>
              <a:rPr lang="id-ID" dirty="0" smtClean="0">
                <a:latin typeface="Courier New" pitchFamily="49" charset="0"/>
                <a:cs typeface="Courier New" pitchFamily="49" charset="0"/>
              </a:rPr>
              <a:t>&lt;kondisi&gt; boolean </a:t>
            </a:r>
            <a:r>
              <a:rPr lang="id-ID" dirty="0" smtClean="0"/>
              <a:t>bernilai </a:t>
            </a:r>
            <a:r>
              <a:rPr lang="id-ID" dirty="0" smtClean="0">
                <a:latin typeface="Courier New" pitchFamily="49" charset="0"/>
                <a:cs typeface="Courier New" pitchFamily="49" charset="0"/>
              </a:rPr>
              <a:t>false</a:t>
            </a:r>
            <a:r>
              <a:rPr lang="id-ID" i="1" dirty="0" smtClean="0"/>
              <a:t>, </a:t>
            </a:r>
            <a:r>
              <a:rPr lang="id-ID" dirty="0" smtClean="0"/>
              <a:t>badan pengulangan tidak dilakukan lagi (selesai).</a:t>
            </a:r>
            <a:endParaRPr lang="id-ID"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412776"/>
            <a:ext cx="2096852" cy="282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8454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Algoritma Cetak Halo</a:t>
            </a:r>
            <a:endParaRPr lang="id-ID" dirty="0"/>
          </a:p>
        </p:txBody>
      </p:sp>
      <p:sp>
        <p:nvSpPr>
          <p:cNvPr id="3" name="Content Placeholder 2"/>
          <p:cNvSpPr>
            <a:spLocks noGrp="1"/>
          </p:cNvSpPr>
          <p:nvPr>
            <p:ph idx="1"/>
          </p:nvPr>
        </p:nvSpPr>
        <p:spPr/>
        <p:txBody>
          <a:bodyPr>
            <a:normAutofit lnSpcReduction="10000"/>
          </a:bodyPr>
          <a:lstStyle/>
          <a:p>
            <a:pPr marL="400050" lvl="1" indent="0">
              <a:buNone/>
            </a:pPr>
            <a:r>
              <a:rPr lang="id-ID" sz="2500" b="1" dirty="0" smtClean="0">
                <a:latin typeface="Courier New" pitchFamily="49" charset="0"/>
                <a:cs typeface="Courier New" pitchFamily="49" charset="0"/>
              </a:rPr>
              <a:t>algoritma</a:t>
            </a:r>
            <a:r>
              <a:rPr lang="en-US" sz="2500" dirty="0" smtClean="0">
                <a:latin typeface="Courier New" pitchFamily="49" charset="0"/>
                <a:cs typeface="Courier New" pitchFamily="49" charset="0"/>
              </a:rPr>
              <a:t> </a:t>
            </a:r>
            <a:r>
              <a:rPr lang="en-US" sz="2500" dirty="0" err="1">
                <a:latin typeface="Courier New" pitchFamily="49" charset="0"/>
                <a:cs typeface="Courier New" pitchFamily="49" charset="0"/>
              </a:rPr>
              <a:t>cetak_halo</a:t>
            </a:r>
            <a:r>
              <a:rPr lang="en-US" sz="2500" dirty="0" smtClean="0">
                <a:latin typeface="Courier New" pitchFamily="49" charset="0"/>
                <a:cs typeface="Courier New" pitchFamily="49" charset="0"/>
              </a:rPr>
              <a:t>;</a:t>
            </a:r>
            <a:endParaRPr lang="id-ID" sz="2500" dirty="0" smtClean="0">
              <a:latin typeface="Courier New" pitchFamily="49" charset="0"/>
              <a:cs typeface="Courier New" pitchFamily="49" charset="0"/>
            </a:endParaRPr>
          </a:p>
          <a:p>
            <a:pPr marL="400050" lvl="1" indent="0">
              <a:buNone/>
            </a:pPr>
            <a:r>
              <a:rPr lang="id-ID" sz="2500" dirty="0" smtClean="0">
                <a:latin typeface="Courier New" pitchFamily="49" charset="0"/>
                <a:cs typeface="Courier New" pitchFamily="49" charset="0"/>
              </a:rPr>
              <a:t>{</a:t>
            </a:r>
            <a:r>
              <a:rPr lang="id-ID" sz="2500" i="1" dirty="0" smtClean="0">
                <a:latin typeface="Courier New" pitchFamily="49" charset="0"/>
                <a:cs typeface="Courier New" pitchFamily="49" charset="0"/>
              </a:rPr>
              <a:t>mencetak ‘HALO’ sebanyak 10 kali</a:t>
            </a:r>
            <a:r>
              <a:rPr lang="id-ID"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400050" lvl="1" indent="0">
              <a:buNone/>
            </a:pPr>
            <a:r>
              <a:rPr lang="id-ID" sz="2500" b="1" dirty="0" smtClean="0">
                <a:latin typeface="Courier New" pitchFamily="49" charset="0"/>
                <a:cs typeface="Courier New" pitchFamily="49" charset="0"/>
              </a:rPr>
              <a:t>deklarasi</a:t>
            </a:r>
            <a:endParaRPr lang="en-US" sz="2500" b="1"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dirty="0" smtClean="0">
                <a:latin typeface="Courier New" pitchFamily="49" charset="0"/>
                <a:cs typeface="Courier New" pitchFamily="49" charset="0"/>
              </a:rPr>
              <a:t>n:</a:t>
            </a:r>
            <a:r>
              <a:rPr lang="en-US" sz="2500" u="sng" dirty="0" smtClean="0">
                <a:latin typeface="Courier New" pitchFamily="49" charset="0"/>
                <a:cs typeface="Courier New" pitchFamily="49" charset="0"/>
              </a:rPr>
              <a:t>integer</a:t>
            </a:r>
            <a:r>
              <a:rPr lang="id-ID" sz="2500" dirty="0" smtClean="0">
                <a:latin typeface="Courier New" pitchFamily="49" charset="0"/>
                <a:cs typeface="Courier New" pitchFamily="49" charset="0"/>
              </a:rPr>
              <a:t> {</a:t>
            </a:r>
            <a:r>
              <a:rPr lang="id-ID" sz="2500" i="1" dirty="0" smtClean="0">
                <a:latin typeface="Courier New" pitchFamily="49" charset="0"/>
                <a:cs typeface="Courier New" pitchFamily="49" charset="0"/>
              </a:rPr>
              <a:t>pencacah pengulangan</a:t>
            </a:r>
            <a:r>
              <a:rPr lang="id-ID"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400050" lvl="1" indent="0">
              <a:buNone/>
            </a:pPr>
            <a:r>
              <a:rPr lang="id-ID" sz="2500" b="1" dirty="0" smtClean="0">
                <a:latin typeface="Courier New" pitchFamily="49" charset="0"/>
                <a:cs typeface="Courier New" pitchFamily="49" charset="0"/>
              </a:rPr>
              <a:t>deskripsi</a:t>
            </a:r>
            <a:endParaRPr lang="en-US" sz="2500" b="1"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dirty="0" smtClean="0">
                <a:latin typeface="Courier New" pitchFamily="49" charset="0"/>
                <a:cs typeface="Courier New" pitchFamily="49" charset="0"/>
              </a:rPr>
              <a:t>n</a:t>
            </a:r>
            <a:r>
              <a:rPr lang="en-AU" sz="2800" dirty="0">
                <a:latin typeface="Courier New" pitchFamily="49" charset="0"/>
                <a:cs typeface="Courier New" pitchFamily="49" charset="0"/>
                <a:sym typeface="Symbol"/>
              </a:rPr>
              <a:t>  </a:t>
            </a:r>
            <a:r>
              <a:rPr lang="en-US" sz="2500" dirty="0" smtClean="0">
                <a:latin typeface="Courier New" pitchFamily="49" charset="0"/>
                <a:cs typeface="Courier New" pitchFamily="49" charset="0"/>
              </a:rPr>
              <a:t>1</a:t>
            </a:r>
            <a:endParaRPr lang="en-US" sz="2500"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u="sng" dirty="0">
                <a:latin typeface="Courier New" pitchFamily="49" charset="0"/>
                <a:cs typeface="Courier New" pitchFamily="49" charset="0"/>
              </a:rPr>
              <a:t>while</a:t>
            </a:r>
            <a:r>
              <a:rPr lang="en-US" sz="2500" dirty="0">
                <a:latin typeface="Courier New" pitchFamily="49" charset="0"/>
                <a:cs typeface="Courier New" pitchFamily="49" charset="0"/>
              </a:rPr>
              <a:t> n&lt;=</a:t>
            </a:r>
            <a:r>
              <a:rPr lang="en-US" sz="2500" dirty="0" smtClean="0">
                <a:latin typeface="Courier New" pitchFamily="49" charset="0"/>
                <a:cs typeface="Courier New" pitchFamily="49" charset="0"/>
              </a:rPr>
              <a:t>1</a:t>
            </a:r>
            <a:r>
              <a:rPr lang="id-ID" sz="2500" dirty="0" smtClean="0">
                <a:latin typeface="Courier New" pitchFamily="49" charset="0"/>
                <a:cs typeface="Courier New" pitchFamily="49" charset="0"/>
              </a:rPr>
              <a:t>0</a:t>
            </a:r>
            <a:r>
              <a:rPr lang="en-US" sz="2500" dirty="0" smtClean="0">
                <a:latin typeface="Courier New" pitchFamily="49" charset="0"/>
                <a:cs typeface="Courier New" pitchFamily="49" charset="0"/>
              </a:rPr>
              <a:t> </a:t>
            </a:r>
            <a:r>
              <a:rPr lang="en-US" sz="2500" u="sng" dirty="0">
                <a:latin typeface="Courier New" pitchFamily="49" charset="0"/>
                <a:cs typeface="Courier New" pitchFamily="49" charset="0"/>
              </a:rPr>
              <a:t>do</a:t>
            </a:r>
          </a:p>
          <a:p>
            <a:pPr marL="400050" lvl="1" indent="0">
              <a:buNone/>
            </a:pPr>
            <a:r>
              <a:rPr lang="en-US" sz="2500" dirty="0">
                <a:latin typeface="Courier New" pitchFamily="49" charset="0"/>
                <a:cs typeface="Courier New" pitchFamily="49" charset="0"/>
              </a:rPr>
              <a:t>		</a:t>
            </a:r>
            <a:r>
              <a:rPr lang="en-US" sz="2500" u="sng" dirty="0" smtClean="0">
                <a:latin typeface="Courier New" pitchFamily="49" charset="0"/>
                <a:cs typeface="Courier New" pitchFamily="49" charset="0"/>
              </a:rPr>
              <a:t>write</a:t>
            </a:r>
            <a:r>
              <a:rPr lang="en-US" sz="2500" dirty="0" smtClean="0">
                <a:latin typeface="Courier New" pitchFamily="49" charset="0"/>
                <a:cs typeface="Courier New" pitchFamily="49" charset="0"/>
              </a:rPr>
              <a:t>(</a:t>
            </a:r>
            <a:r>
              <a:rPr lang="en-US" sz="2500" dirty="0">
                <a:latin typeface="Courier New" pitchFamily="49" charset="0"/>
                <a:cs typeface="Courier New" pitchFamily="49" charset="0"/>
              </a:rPr>
              <a:t>'HALO</a:t>
            </a:r>
            <a:r>
              <a:rPr lang="en-US"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400050" lvl="1" indent="0">
              <a:buNone/>
            </a:pPr>
            <a:r>
              <a:rPr lang="en-US" sz="2500" dirty="0">
                <a:latin typeface="Courier New" pitchFamily="49" charset="0"/>
                <a:cs typeface="Courier New" pitchFamily="49" charset="0"/>
              </a:rPr>
              <a:t>		</a:t>
            </a:r>
            <a:r>
              <a:rPr lang="en-US" sz="2500" dirty="0" smtClean="0">
                <a:latin typeface="Courier New" pitchFamily="49" charset="0"/>
                <a:cs typeface="Courier New" pitchFamily="49" charset="0"/>
              </a:rPr>
              <a:t>n</a:t>
            </a:r>
            <a:r>
              <a:rPr lang="en-AU" sz="2800" dirty="0" smtClean="0">
                <a:latin typeface="Courier New" pitchFamily="49" charset="0"/>
                <a:cs typeface="Courier New" pitchFamily="49" charset="0"/>
                <a:sym typeface="Symbol"/>
              </a:rPr>
              <a:t> </a:t>
            </a:r>
            <a:r>
              <a:rPr lang="en-AU" sz="2800" dirty="0">
                <a:latin typeface="Courier New" pitchFamily="49" charset="0"/>
                <a:cs typeface="Courier New" pitchFamily="49" charset="0"/>
                <a:sym typeface="Symbol"/>
              </a:rPr>
              <a:t> </a:t>
            </a:r>
            <a:r>
              <a:rPr lang="en-US" sz="2500" dirty="0" smtClean="0">
                <a:latin typeface="Courier New" pitchFamily="49" charset="0"/>
                <a:cs typeface="Courier New" pitchFamily="49" charset="0"/>
              </a:rPr>
              <a:t>n+1</a:t>
            </a:r>
            <a:r>
              <a:rPr lang="en-US" sz="2500" dirty="0">
                <a:latin typeface="Courier New" pitchFamily="49" charset="0"/>
                <a:cs typeface="Courier New" pitchFamily="49" charset="0"/>
              </a:rPr>
              <a:t>;</a:t>
            </a:r>
          </a:p>
          <a:p>
            <a:pPr marL="400050" lvl="1" indent="0">
              <a:buNone/>
            </a:pPr>
            <a:r>
              <a:rPr lang="en-US" sz="2500" dirty="0">
                <a:latin typeface="Courier New" pitchFamily="49" charset="0"/>
                <a:cs typeface="Courier New" pitchFamily="49" charset="0"/>
              </a:rPr>
              <a:t>	</a:t>
            </a:r>
            <a:r>
              <a:rPr lang="en-US" sz="2500" u="sng" dirty="0" smtClean="0">
                <a:latin typeface="Courier New" pitchFamily="49" charset="0"/>
                <a:cs typeface="Courier New" pitchFamily="49" charset="0"/>
              </a:rPr>
              <a:t>end</a:t>
            </a:r>
            <a:r>
              <a:rPr lang="id-ID" sz="2500" u="sng" dirty="0" smtClean="0">
                <a:latin typeface="Courier New" pitchFamily="49" charset="0"/>
                <a:cs typeface="Courier New" pitchFamily="49" charset="0"/>
              </a:rPr>
              <a:t>while</a:t>
            </a:r>
            <a:endParaRPr lang="id-ID" sz="2500" u="sng" dirty="0">
              <a:latin typeface="Courier New" pitchFamily="49" charset="0"/>
              <a:cs typeface="Courier New" pitchFamily="49" charset="0"/>
            </a:endParaRPr>
          </a:p>
          <a:p>
            <a:pPr marL="400050" lvl="1" indent="0">
              <a:buNone/>
            </a:pPr>
            <a:r>
              <a:rPr lang="id-ID" sz="2500" dirty="0">
                <a:latin typeface="Courier New" pitchFamily="49" charset="0"/>
                <a:cs typeface="Courier New" pitchFamily="49" charset="0"/>
              </a:rPr>
              <a:t>	</a:t>
            </a:r>
            <a:r>
              <a:rPr lang="id-ID" sz="2500" dirty="0" smtClean="0">
                <a:latin typeface="Courier New" pitchFamily="49" charset="0"/>
                <a:cs typeface="Courier New" pitchFamily="49" charset="0"/>
              </a:rPr>
              <a:t>{</a:t>
            </a:r>
            <a:r>
              <a:rPr lang="id-ID" sz="2500" i="1" dirty="0" smtClean="0">
                <a:latin typeface="Courier New" pitchFamily="49" charset="0"/>
                <a:cs typeface="Courier New" pitchFamily="49" charset="0"/>
              </a:rPr>
              <a:t>kondisi berhenti: n&gt;10</a:t>
            </a:r>
            <a:r>
              <a:rPr lang="id-ID" sz="2500" dirty="0" smtClean="0">
                <a:latin typeface="Courier New" pitchFamily="49" charset="0"/>
                <a:cs typeface="Courier New" pitchFamily="49" charset="0"/>
              </a:rPr>
              <a:t>}</a:t>
            </a:r>
            <a:endParaRPr lang="id-ID" sz="2500" dirty="0">
              <a:latin typeface="Courier New" pitchFamily="49" charset="0"/>
              <a:cs typeface="Courier New" pitchFamily="49" charset="0"/>
            </a:endParaRPr>
          </a:p>
          <a:p>
            <a:endParaRPr lang="id-ID" dirty="0"/>
          </a:p>
        </p:txBody>
      </p:sp>
    </p:spTree>
    <p:extLst>
      <p:ext uri="{BB962C8B-B14F-4D97-AF65-F5344CB8AC3E}">
        <p14:creationId xmlns:p14="http://schemas.microsoft.com/office/powerpoint/2010/main" val="1304661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Cetak Halo dalam Pascal</a:t>
            </a:r>
            <a:endParaRPr lang="id-ID" dirty="0"/>
          </a:p>
        </p:txBody>
      </p:sp>
      <p:sp>
        <p:nvSpPr>
          <p:cNvPr id="3" name="Content Placeholder 2"/>
          <p:cNvSpPr>
            <a:spLocks noGrp="1"/>
          </p:cNvSpPr>
          <p:nvPr>
            <p:ph idx="1"/>
          </p:nvPr>
        </p:nvSpPr>
        <p:spPr/>
        <p:txBody>
          <a:bodyPr>
            <a:normAutofit fontScale="85000" lnSpcReduction="20000"/>
          </a:bodyPr>
          <a:lstStyle/>
          <a:p>
            <a:r>
              <a:rPr lang="id-ID" dirty="0" smtClean="0"/>
              <a:t>Mencetak HALO sebanyak sepuluh kali menggunakan WHILE-DO</a:t>
            </a:r>
          </a:p>
          <a:p>
            <a:pPr marL="0" indent="0">
              <a:buNone/>
            </a:pPr>
            <a:endParaRPr lang="id-ID" dirty="0" smtClean="0"/>
          </a:p>
          <a:p>
            <a:pPr marL="400050" lvl="1" indent="0">
              <a:buNone/>
            </a:pPr>
            <a:r>
              <a:rPr lang="en-US" sz="2500" b="1" dirty="0" smtClean="0">
                <a:latin typeface="Courier New" pitchFamily="49" charset="0"/>
                <a:cs typeface="Courier New" pitchFamily="49" charset="0"/>
              </a:rPr>
              <a:t>program</a:t>
            </a:r>
            <a:r>
              <a:rPr lang="en-US" sz="2500" dirty="0" smtClean="0">
                <a:latin typeface="Courier New" pitchFamily="49" charset="0"/>
                <a:cs typeface="Courier New" pitchFamily="49" charset="0"/>
              </a:rPr>
              <a:t> </a:t>
            </a:r>
            <a:r>
              <a:rPr lang="en-US" sz="2500" dirty="0" err="1" smtClean="0">
                <a:latin typeface="Courier New" pitchFamily="49" charset="0"/>
                <a:cs typeface="Courier New" pitchFamily="49" charset="0"/>
              </a:rPr>
              <a:t>cetak_halo</a:t>
            </a:r>
            <a:r>
              <a:rPr lang="en-US" sz="2500" dirty="0" smtClean="0">
                <a:latin typeface="Courier New" pitchFamily="49" charset="0"/>
                <a:cs typeface="Courier New" pitchFamily="49" charset="0"/>
              </a:rPr>
              <a:t>;</a:t>
            </a:r>
          </a:p>
          <a:p>
            <a:pPr marL="400050" lvl="1" indent="0">
              <a:buNone/>
            </a:pPr>
            <a:r>
              <a:rPr lang="en-US" sz="2500" b="1" dirty="0" err="1" smtClean="0">
                <a:latin typeface="Courier New" pitchFamily="49" charset="0"/>
                <a:cs typeface="Courier New" pitchFamily="49" charset="0"/>
              </a:rPr>
              <a:t>var</a:t>
            </a:r>
            <a:endParaRPr lang="en-US" sz="2500" b="1" dirty="0" smtClean="0">
              <a:latin typeface="Courier New" pitchFamily="49" charset="0"/>
              <a:cs typeface="Courier New" pitchFamily="49" charset="0"/>
            </a:endParaRPr>
          </a:p>
          <a:p>
            <a:pPr marL="400050" lvl="1" indent="0">
              <a:buNone/>
            </a:pPr>
            <a:r>
              <a:rPr lang="en-US" sz="2500" dirty="0" smtClean="0">
                <a:latin typeface="Courier New" pitchFamily="49" charset="0"/>
                <a:cs typeface="Courier New" pitchFamily="49" charset="0"/>
              </a:rPr>
              <a:t>	n:integer;</a:t>
            </a:r>
          </a:p>
          <a:p>
            <a:pPr marL="400050" lvl="1" indent="0">
              <a:buNone/>
            </a:pPr>
            <a:r>
              <a:rPr lang="en-US" sz="2500" b="1" dirty="0" smtClean="0">
                <a:latin typeface="Courier New" pitchFamily="49" charset="0"/>
                <a:cs typeface="Courier New" pitchFamily="49" charset="0"/>
              </a:rPr>
              <a:t>begin</a:t>
            </a:r>
          </a:p>
          <a:p>
            <a:pPr marL="400050" lvl="1" indent="0">
              <a:buNone/>
            </a:pPr>
            <a:r>
              <a:rPr lang="en-US" sz="2500" dirty="0" smtClean="0">
                <a:latin typeface="Courier New" pitchFamily="49" charset="0"/>
                <a:cs typeface="Courier New" pitchFamily="49" charset="0"/>
              </a:rPr>
              <a:t>	n:=1;</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while</a:t>
            </a:r>
            <a:r>
              <a:rPr lang="en-US" sz="2500" dirty="0" smtClean="0">
                <a:latin typeface="Courier New" pitchFamily="49" charset="0"/>
                <a:cs typeface="Courier New" pitchFamily="49" charset="0"/>
              </a:rPr>
              <a:t> n&lt;=10 </a:t>
            </a:r>
            <a:r>
              <a:rPr lang="en-US" sz="2500" b="1" dirty="0" smtClean="0">
                <a:latin typeface="Courier New" pitchFamily="49" charset="0"/>
                <a:cs typeface="Courier New" pitchFamily="49" charset="0"/>
              </a:rPr>
              <a:t>do</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begin</a:t>
            </a:r>
          </a:p>
          <a:p>
            <a:pPr marL="400050" lvl="1" indent="0">
              <a:buNone/>
            </a:pPr>
            <a:r>
              <a:rPr lang="en-US" sz="2500" dirty="0" smtClean="0">
                <a:latin typeface="Courier New" pitchFamily="49" charset="0"/>
                <a:cs typeface="Courier New" pitchFamily="49" charset="0"/>
              </a:rPr>
              <a:t>			</a:t>
            </a:r>
            <a:r>
              <a:rPr lang="en-US" sz="2500" dirty="0" err="1" smtClean="0">
                <a:latin typeface="Courier New" pitchFamily="49" charset="0"/>
                <a:cs typeface="Courier New" pitchFamily="49" charset="0"/>
              </a:rPr>
              <a:t>writeln</a:t>
            </a:r>
            <a:r>
              <a:rPr lang="en-US" sz="2500" dirty="0" smtClean="0">
                <a:latin typeface="Courier New" pitchFamily="49" charset="0"/>
                <a:cs typeface="Courier New" pitchFamily="49" charset="0"/>
              </a:rPr>
              <a:t>('HALO');</a:t>
            </a:r>
          </a:p>
          <a:p>
            <a:pPr marL="400050" lvl="1" indent="0">
              <a:buNone/>
            </a:pPr>
            <a:r>
              <a:rPr lang="en-US" sz="2500" dirty="0" smtClean="0">
                <a:latin typeface="Courier New" pitchFamily="49" charset="0"/>
                <a:cs typeface="Courier New" pitchFamily="49" charset="0"/>
              </a:rPr>
              <a:t>			n:=n+1;</a:t>
            </a:r>
          </a:p>
          <a:p>
            <a:pPr marL="400050" lvl="1" indent="0">
              <a:buNone/>
            </a:pPr>
            <a:r>
              <a:rPr lang="en-US" sz="2500" dirty="0" smtClean="0">
                <a:latin typeface="Courier New" pitchFamily="49" charset="0"/>
                <a:cs typeface="Courier New" pitchFamily="49" charset="0"/>
              </a:rPr>
              <a:t>		</a:t>
            </a:r>
            <a:r>
              <a:rPr lang="en-US" sz="2500" b="1" dirty="0" smtClean="0">
                <a:latin typeface="Courier New" pitchFamily="49" charset="0"/>
                <a:cs typeface="Courier New" pitchFamily="49" charset="0"/>
              </a:rPr>
              <a:t>end</a:t>
            </a:r>
            <a:r>
              <a:rPr lang="en-US" sz="2500" dirty="0" smtClean="0">
                <a:latin typeface="Courier New" pitchFamily="49" charset="0"/>
                <a:cs typeface="Courier New" pitchFamily="49" charset="0"/>
              </a:rPr>
              <a:t>;</a:t>
            </a:r>
            <a:endParaRPr lang="id-ID" sz="2500" dirty="0" smtClean="0">
              <a:latin typeface="Courier New" pitchFamily="49" charset="0"/>
              <a:cs typeface="Courier New" pitchFamily="49" charset="0"/>
            </a:endParaRPr>
          </a:p>
          <a:p>
            <a:pPr marL="400050" lvl="1" indent="0">
              <a:buNone/>
            </a:pPr>
            <a:r>
              <a:rPr lang="id-ID" sz="2500" dirty="0">
                <a:latin typeface="Courier New" pitchFamily="49" charset="0"/>
                <a:cs typeface="Courier New" pitchFamily="49" charset="0"/>
              </a:rPr>
              <a:t>	</a:t>
            </a:r>
            <a:r>
              <a:rPr lang="id-ID" sz="2500" dirty="0" smtClean="0">
                <a:latin typeface="Courier New" pitchFamily="49" charset="0"/>
                <a:cs typeface="Courier New" pitchFamily="49" charset="0"/>
              </a:rPr>
              <a:t>readln;</a:t>
            </a:r>
            <a:endParaRPr lang="en-US" sz="2500" dirty="0" smtClean="0">
              <a:latin typeface="Courier New" pitchFamily="49" charset="0"/>
              <a:cs typeface="Courier New" pitchFamily="49" charset="0"/>
            </a:endParaRPr>
          </a:p>
          <a:p>
            <a:pPr marL="400050" lvl="1" indent="0">
              <a:buNone/>
            </a:pPr>
            <a:r>
              <a:rPr lang="en-US" sz="2500" b="1" dirty="0" smtClean="0">
                <a:latin typeface="Courier New" pitchFamily="49" charset="0"/>
                <a:cs typeface="Courier New" pitchFamily="49" charset="0"/>
              </a:rPr>
              <a:t>end</a:t>
            </a:r>
            <a:r>
              <a:rPr lang="en-US" sz="2500" dirty="0" smtClean="0">
                <a:latin typeface="Courier New" pitchFamily="49" charset="0"/>
                <a:cs typeface="Courier New" pitchFamily="49" charset="0"/>
              </a:rPr>
              <a:t>.</a:t>
            </a:r>
            <a:endParaRPr lang="id-ID" sz="2500" dirty="0">
              <a:latin typeface="Courier New" pitchFamily="49" charset="0"/>
              <a:cs typeface="Courier New" pitchFamily="49" charset="0"/>
            </a:endParaRPr>
          </a:p>
        </p:txBody>
      </p:sp>
    </p:spTree>
    <p:extLst>
      <p:ext uri="{BB962C8B-B14F-4D97-AF65-F5344CB8AC3E}">
        <p14:creationId xmlns:p14="http://schemas.microsoft.com/office/powerpoint/2010/main" val="4062155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Penjelasan Cetak Halo</a:t>
            </a:r>
            <a:endParaRPr lang="id-ID" dirty="0"/>
          </a:p>
        </p:txBody>
      </p:sp>
      <p:sp>
        <p:nvSpPr>
          <p:cNvPr id="3" name="Content Placeholder 2"/>
          <p:cNvSpPr>
            <a:spLocks noGrp="1"/>
          </p:cNvSpPr>
          <p:nvPr>
            <p:ph idx="1"/>
          </p:nvPr>
        </p:nvSpPr>
        <p:spPr/>
        <p:txBody>
          <a:bodyPr>
            <a:normAutofit/>
          </a:bodyPr>
          <a:lstStyle/>
          <a:p>
            <a:r>
              <a:rPr lang="id-ID" dirty="0" smtClean="0"/>
              <a:t>Pada mulanya </a:t>
            </a:r>
            <a:r>
              <a:rPr lang="id-ID" dirty="0" smtClean="0">
                <a:latin typeface="Courier New" pitchFamily="49" charset="0"/>
                <a:cs typeface="Courier New" pitchFamily="49" charset="0"/>
              </a:rPr>
              <a:t>n </a:t>
            </a:r>
            <a:r>
              <a:rPr lang="id-ID" dirty="0" smtClean="0"/>
              <a:t>diisi nilai </a:t>
            </a:r>
            <a:r>
              <a:rPr lang="id-ID" dirty="0" smtClean="0">
                <a:latin typeface="Courier New" pitchFamily="49" charset="0"/>
                <a:cs typeface="Courier New" pitchFamily="49" charset="0"/>
              </a:rPr>
              <a:t>1</a:t>
            </a:r>
          </a:p>
          <a:p>
            <a:r>
              <a:rPr lang="id-ID" dirty="0" smtClean="0"/>
              <a:t>Sebelum memasuki badan pengulangan, kondisi </a:t>
            </a:r>
            <a:r>
              <a:rPr lang="id-ID" dirty="0" smtClean="0">
                <a:latin typeface="Courier New" pitchFamily="49" charset="0"/>
                <a:cs typeface="Courier New" pitchFamily="49" charset="0"/>
              </a:rPr>
              <a:t>n&lt;=10 </a:t>
            </a:r>
            <a:r>
              <a:rPr lang="id-ID" dirty="0" smtClean="0"/>
              <a:t>diperiksa apakah bernilai </a:t>
            </a:r>
            <a:r>
              <a:rPr lang="id-ID" dirty="0" smtClean="0">
                <a:latin typeface="Courier New" pitchFamily="49" charset="0"/>
                <a:cs typeface="Courier New" pitchFamily="49" charset="0"/>
              </a:rPr>
              <a:t>true</a:t>
            </a:r>
          </a:p>
          <a:p>
            <a:r>
              <a:rPr lang="id-ID" dirty="0" smtClean="0"/>
              <a:t>Karena </a:t>
            </a:r>
            <a:r>
              <a:rPr lang="id-ID" dirty="0" smtClean="0">
                <a:latin typeface="Courier New" pitchFamily="49" charset="0"/>
                <a:cs typeface="Courier New" pitchFamily="49" charset="0"/>
              </a:rPr>
              <a:t>1&lt;=10 </a:t>
            </a:r>
            <a:r>
              <a:rPr lang="id-ID" dirty="0" smtClean="0"/>
              <a:t>bernilai true maka pernyataan </a:t>
            </a:r>
            <a:r>
              <a:rPr lang="id-ID" dirty="0" smtClean="0">
                <a:latin typeface="Courier New" pitchFamily="49" charset="0"/>
                <a:cs typeface="Courier New" pitchFamily="49" charset="0"/>
              </a:rPr>
              <a:t>writeln(‘HALO’) </a:t>
            </a:r>
            <a:r>
              <a:rPr lang="id-ID" dirty="0" smtClean="0"/>
              <a:t>dilaksanakan sehingga output yang tercetak:</a:t>
            </a:r>
          </a:p>
          <a:p>
            <a:pPr marL="0" indent="0">
              <a:buNone/>
            </a:pPr>
            <a:r>
              <a:rPr lang="id-ID" dirty="0"/>
              <a:t>	</a:t>
            </a:r>
            <a:r>
              <a:rPr lang="id-ID" dirty="0" smtClean="0">
                <a:latin typeface="Courier New" pitchFamily="49" charset="0"/>
                <a:cs typeface="Courier New" pitchFamily="49" charset="0"/>
              </a:rPr>
              <a:t>HALO</a:t>
            </a:r>
          </a:p>
          <a:p>
            <a:r>
              <a:rPr lang="id-ID" dirty="0" smtClean="0"/>
              <a:t>Selanjutnya pernyataan </a:t>
            </a:r>
            <a:r>
              <a:rPr lang="id-ID" dirty="0" smtClean="0">
                <a:latin typeface="Courier New" pitchFamily="49" charset="0"/>
                <a:cs typeface="Courier New" pitchFamily="49" charset="0"/>
              </a:rPr>
              <a:t>n:=n+1 </a:t>
            </a:r>
            <a:r>
              <a:rPr lang="id-ID" dirty="0" smtClean="0"/>
              <a:t>menyebabkan nilai </a:t>
            </a:r>
            <a:r>
              <a:rPr lang="id-ID" dirty="0" smtClean="0">
                <a:latin typeface="Courier New" pitchFamily="49" charset="0"/>
                <a:cs typeface="Courier New" pitchFamily="49" charset="0"/>
              </a:rPr>
              <a:t>n</a:t>
            </a:r>
            <a:r>
              <a:rPr lang="id-ID" dirty="0" smtClean="0"/>
              <a:t> bertambah </a:t>
            </a:r>
            <a:r>
              <a:rPr lang="id-ID" dirty="0" smtClean="0">
                <a:latin typeface="Courier New" pitchFamily="49" charset="0"/>
                <a:cs typeface="Courier New" pitchFamily="49" charset="0"/>
              </a:rPr>
              <a:t>1</a:t>
            </a:r>
            <a:r>
              <a:rPr lang="id-ID" dirty="0" smtClean="0"/>
              <a:t> menjadi </a:t>
            </a:r>
            <a:r>
              <a:rPr lang="id-ID" dirty="0" smtClean="0">
                <a:latin typeface="Courier New" pitchFamily="49" charset="0"/>
                <a:cs typeface="Courier New" pitchFamily="49" charset="0"/>
              </a:rPr>
              <a:t>2</a:t>
            </a:r>
            <a:r>
              <a:rPr lang="id-ID" dirty="0" smtClean="0"/>
              <a:t>, lalu siklus pengulangan dimasuki lagi</a:t>
            </a:r>
          </a:p>
          <a:p>
            <a:endParaRPr lang="id-ID" dirty="0"/>
          </a:p>
        </p:txBody>
      </p:sp>
    </p:spTree>
    <p:extLst>
      <p:ext uri="{BB962C8B-B14F-4D97-AF65-F5344CB8AC3E}">
        <p14:creationId xmlns:p14="http://schemas.microsoft.com/office/powerpoint/2010/main" val="9844687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2047</TotalTime>
  <Words>1020</Words>
  <Application>Microsoft Office PowerPoint</Application>
  <PresentationFormat>On-screen Show (4:3)</PresentationFormat>
  <Paragraphs>378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Adjacency</vt:lpstr>
      <vt:lpstr>Struktur Pengulangan </vt:lpstr>
      <vt:lpstr>Materi</vt:lpstr>
      <vt:lpstr>Pengantar</vt:lpstr>
      <vt:lpstr>Struktur Pengulangan</vt:lpstr>
      <vt:lpstr>Notasi Struktur Pengulangan</vt:lpstr>
      <vt:lpstr>Struktur WHILE-DO</vt:lpstr>
      <vt:lpstr>Algoritma Cetak Halo</vt:lpstr>
      <vt:lpstr>Cetak Halo dalam Pascal</vt:lpstr>
      <vt:lpstr>Penjelasan Cetak Halo</vt:lpstr>
      <vt:lpstr>PowerPoint Presentation</vt:lpstr>
      <vt:lpstr>PowerPoint Presentation</vt:lpstr>
      <vt:lpstr>Apa yang akan terjadi?</vt:lpstr>
      <vt:lpstr>Apa yang akan terjadi?</vt:lpstr>
      <vt:lpstr>Algoritma Cetak Angka sebanyak N</vt:lpstr>
      <vt:lpstr>Program Cetak Angka Sebanyak N</vt:lpstr>
      <vt:lpstr>Latihan</vt:lpstr>
      <vt:lpstr>Struktur REPEAT-UNTIL</vt:lpstr>
      <vt:lpstr>Algoritma Cetak Halo</vt:lpstr>
      <vt:lpstr>Cetak Halo dalam Pascal</vt:lpstr>
      <vt:lpstr>PowerPoint Presentation</vt:lpstr>
      <vt:lpstr>Algoritma Cetak Angka sebanyak N</vt:lpstr>
      <vt:lpstr>Program Cetak Angka Sebanyak N</vt:lpstr>
      <vt:lpstr>PowerPoint Presentation</vt:lpstr>
      <vt:lpstr>Latihan</vt:lpstr>
      <vt:lpstr>WHILE-DO atau REPEAT-UNTIL?</vt:lpstr>
      <vt:lpstr>Program Memilih Menu</vt:lpstr>
      <vt:lpstr>Permasalahan</vt:lpstr>
      <vt:lpstr>Menggunakan REPEAT-UNTIL</vt:lpstr>
      <vt:lpstr>Menggunakan WHILE-DO</vt:lpstr>
      <vt:lpstr>Keterangan Memilih Menu</vt:lpstr>
      <vt:lpstr>Latihan</vt:lpstr>
      <vt:lpstr>Latihan</vt:lpstr>
      <vt:lpstr>Latihan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Pengulangan</dc:title>
  <dc:creator>Asyrof</dc:creator>
  <cp:lastModifiedBy>user</cp:lastModifiedBy>
  <cp:revision>44</cp:revision>
  <dcterms:created xsi:type="dcterms:W3CDTF">2015-04-09T07:31:39Z</dcterms:created>
  <dcterms:modified xsi:type="dcterms:W3CDTF">2015-04-20T01:33:07Z</dcterms:modified>
</cp:coreProperties>
</file>