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7" r:id="rId11"/>
    <p:sldId id="261" r:id="rId12"/>
    <p:sldId id="269" r:id="rId13"/>
    <p:sldId id="268" r:id="rId14"/>
    <p:sldId id="270" r:id="rId15"/>
    <p:sldId id="271" r:id="rId16"/>
    <p:sldId id="280" r:id="rId17"/>
    <p:sldId id="281" r:id="rId18"/>
    <p:sldId id="282" r:id="rId19"/>
    <p:sldId id="277" r:id="rId20"/>
    <p:sldId id="278" r:id="rId21"/>
    <p:sldId id="279" r:id="rId22"/>
    <p:sldId id="276" r:id="rId23"/>
    <p:sldId id="283" r:id="rId24"/>
    <p:sldId id="284" r:id="rId25"/>
    <p:sldId id="285" r:id="rId26"/>
    <p:sldId id="27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CD34ED-649E-4DA7-A8E5-742840CC1E84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12195E7-A38D-408B-B03C-77427AEB6C4B}" type="datetimeFigureOut">
              <a:rPr lang="id-ID" smtClean="0"/>
              <a:t>20/04/2015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</a:t>
            </a:r>
            <a:r>
              <a:rPr lang="id-ID" dirty="0" smtClean="0"/>
              <a:t>truktur Pengulangan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Bagian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984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cetak_n_angka_menurun;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n,angka:integer;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write('masukkan angka: ');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readln(n);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angka:=n downto 1 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writeln(angka);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67582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5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peluncuran_roket;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angka:integer;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angka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:=100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downto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writeln(angka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writeln(‘Roket Meluncur’);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readln;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99365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Menggunakan struktur FOR, buatlah </a:t>
            </a:r>
            <a:r>
              <a:rPr lang="id-ID" dirty="0"/>
              <a:t>program yang meminta masukan angka </a:t>
            </a:r>
            <a:r>
              <a:rPr lang="id-ID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/>
              <a:t>. Program akan menghitung jumlah deret angka dari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id-ID" dirty="0"/>
              <a:t> sampai </a:t>
            </a:r>
            <a:r>
              <a:rPr lang="id-ID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/>
              <a:t> dan menampilkan hasilnya. Misal </a:t>
            </a:r>
            <a:r>
              <a:rPr lang="id-ID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=5</a:t>
            </a:r>
            <a:r>
              <a:rPr lang="id-ID" dirty="0"/>
              <a:t>, maka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1+2+3+4+5=15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dirty="0"/>
              <a:t>Menggunakan struktur </a:t>
            </a:r>
            <a:r>
              <a:rPr lang="id-ID" dirty="0" smtClean="0"/>
              <a:t>FOR, </a:t>
            </a:r>
            <a:r>
              <a:rPr lang="id-ID" dirty="0"/>
              <a:t>Buatlah program yang meminta masukan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/>
              <a:t> dan masukan angka-angka sebanyak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/>
              <a:t>. Program menghitung rata-rata dari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/>
              <a:t> bilangan bulat yang dimasukkan oleh pengguna. Misal pengguna ingin menghitung rata-rata dari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id-ID" dirty="0"/>
              <a:t> bilangan. Maka kira-kira outputnya sebagai berikut: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Masukkan jumlah bilangan N: 3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Masukkan bilangan ke-1: 12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Masukkan bilangan ke-2: 14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Masukkan bilangan ke-3: 16</a:t>
            </a:r>
          </a:p>
          <a:p>
            <a:pPr marL="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Rata-rata bilangan = 14</a:t>
            </a:r>
          </a:p>
          <a:p>
            <a:endParaRPr lang="id-ID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288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Buatlah program untuk menghitung perpangkatan:</a:t>
            </a:r>
          </a:p>
          <a:p>
            <a:pPr marL="114300" indent="0">
              <a:buNone/>
            </a:pPr>
            <a:r>
              <a:rPr lang="id-ID" dirty="0" smtClean="0"/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1800" baseline="300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x ... x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id-ID" dirty="0" smtClean="0"/>
              <a:t>(sebanyak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 smtClean="0"/>
              <a:t> kali)</a:t>
            </a:r>
          </a:p>
          <a:p>
            <a:pPr marL="114300" indent="0">
              <a:buNone/>
            </a:pPr>
            <a:r>
              <a:rPr lang="id-ID" dirty="0" smtClean="0"/>
              <a:t>    Dimana nilai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dirty="0" smtClean="0"/>
              <a:t> dan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 smtClean="0"/>
              <a:t> dibaca dari masukan</a:t>
            </a:r>
          </a:p>
          <a:p>
            <a:pPr marL="114300" indent="0">
              <a:buNone/>
            </a:pPr>
            <a:r>
              <a:rPr lang="id-ID" dirty="0" smtClean="0"/>
              <a:t>    Contoh Output: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Masukkan a: 5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Masukkan n: 4</a:t>
            </a:r>
          </a:p>
          <a:p>
            <a:pPr marL="114300" indent="0">
              <a:buNone/>
            </a:pP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	a^n = 5 x 5 x 5 x 5 = 625</a:t>
            </a:r>
          </a:p>
          <a:p>
            <a:pPr marL="114300" indent="0">
              <a:buNone/>
            </a:pPr>
            <a:endParaRPr lang="id-ID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/>
              <a:t>Faktorial sebuah bilangan bulat tidak negatif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 smtClean="0"/>
              <a:t> didefinisikan sebagai</a:t>
            </a:r>
          </a:p>
          <a:p>
            <a:pPr marL="114300" indent="0">
              <a:buNone/>
            </a:pPr>
            <a:r>
              <a:rPr lang="id-ID" dirty="0" smtClean="0"/>
              <a:t>	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n! = 1 x 2 x 3 x ... X n, n&gt;0</a:t>
            </a:r>
          </a:p>
          <a:p>
            <a:pPr marL="114300" indent="0">
              <a:buNone/>
            </a:pPr>
            <a:r>
              <a:rPr lang="id-ID" dirty="0"/>
              <a:t> </a:t>
            </a:r>
            <a:r>
              <a:rPr lang="id-ID" dirty="0" smtClean="0"/>
              <a:t>   Khusus jika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n = 0, 0! = 1</a:t>
            </a:r>
            <a:r>
              <a:rPr lang="id-ID" dirty="0" smtClean="0"/>
              <a:t>.</a:t>
            </a:r>
            <a:endParaRPr lang="id-ID" dirty="0"/>
          </a:p>
          <a:p>
            <a:pPr marL="114300" indent="0">
              <a:buNone/>
            </a:pPr>
            <a:r>
              <a:rPr lang="id-ID" dirty="0" smtClean="0"/>
              <a:t>    Buatlah </a:t>
            </a:r>
            <a:r>
              <a:rPr lang="id-ID" dirty="0"/>
              <a:t>program untuk menghitung </a:t>
            </a:r>
            <a:r>
              <a:rPr lang="id-ID" dirty="0" smtClean="0"/>
              <a:t>faktorial bilangan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n.      </a:t>
            </a:r>
            <a:r>
              <a:rPr lang="id-ID" dirty="0" smtClean="0">
                <a:cs typeface="Courier New" pitchFamily="49" charset="0"/>
              </a:rPr>
              <a:t>Nilai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dirty="0" smtClean="0">
                <a:cs typeface="Courier New" pitchFamily="49" charset="0"/>
              </a:rPr>
              <a:t> dibaca dari masukan pengguna</a:t>
            </a:r>
            <a:endParaRPr lang="id-ID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6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Nested Loop (Loop Bersarang)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 dalam </a:t>
            </a:r>
            <a:r>
              <a:rPr lang="id-ID" dirty="0"/>
              <a:t>sebuah </a:t>
            </a:r>
            <a:r>
              <a:rPr lang="id-ID" dirty="0" smtClean="0"/>
              <a:t>struktur pengulangan diperbolehkan untuk membuat pengulangan lainnya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 smtClean="0"/>
              <a:t>Dengan kata lain, </a:t>
            </a:r>
            <a:r>
              <a:rPr lang="id-ID" b="1" dirty="0" smtClean="0"/>
              <a:t>pengulangan di dalam pengulangan</a:t>
            </a:r>
            <a:r>
              <a:rPr lang="id-ID" dirty="0" smtClean="0"/>
              <a:t>.</a:t>
            </a:r>
          </a:p>
          <a:p>
            <a:r>
              <a:rPr lang="id-ID" dirty="0" smtClean="0"/>
              <a:t>Pada </a:t>
            </a:r>
            <a:r>
              <a:rPr lang="id-ID" dirty="0"/>
              <a:t>operasi </a:t>
            </a:r>
            <a:r>
              <a:rPr lang="id-ID" dirty="0" smtClean="0"/>
              <a:t>FOR </a:t>
            </a:r>
            <a:r>
              <a:rPr lang="id-ID" dirty="0"/>
              <a:t>dalam </a:t>
            </a:r>
            <a:r>
              <a:rPr lang="id-ID" dirty="0" smtClean="0"/>
              <a:t>FOR, FOR </a:t>
            </a:r>
            <a:r>
              <a:rPr lang="id-ID" dirty="0"/>
              <a:t>yang paling dalam </a:t>
            </a:r>
            <a:r>
              <a:rPr lang="id-ID" dirty="0" smtClean="0"/>
              <a:t>akan diselesaikan lebih dahulu,  baru dieksekusi FOR yang di luar</a:t>
            </a:r>
          </a:p>
          <a:p>
            <a:r>
              <a:rPr lang="id-ID" dirty="0" smtClean="0"/>
              <a:t>sehingga </a:t>
            </a:r>
            <a:r>
              <a:rPr lang="id-ID" dirty="0"/>
              <a:t>instruksi-instruksi yang </a:t>
            </a:r>
            <a:r>
              <a:rPr lang="id-ID" dirty="0" smtClean="0"/>
              <a:t>didapat pada FOR </a:t>
            </a:r>
            <a:r>
              <a:rPr lang="id-ID" dirty="0"/>
              <a:t>yang paling dalam akan paling banyak dieksekusi.</a:t>
            </a:r>
          </a:p>
        </p:txBody>
      </p:sp>
    </p:spTree>
    <p:extLst>
      <p:ext uri="{BB962C8B-B14F-4D97-AF65-F5344CB8AC3E}">
        <p14:creationId xmlns:p14="http://schemas.microsoft.com/office/powerpoint/2010/main" val="40722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Syarat Nested 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Syarat yang harus diperhatikan untuk operasi </a:t>
            </a:r>
            <a:r>
              <a:rPr lang="id-ID" dirty="0" smtClean="0"/>
              <a:t>FOR pengulangan </a:t>
            </a:r>
            <a:r>
              <a:rPr lang="id-ID" dirty="0"/>
              <a:t>tersarang : </a:t>
            </a:r>
          </a:p>
          <a:p>
            <a:pPr lvl="1"/>
            <a:r>
              <a:rPr lang="id-ID" dirty="0"/>
              <a:t>Setiap </a:t>
            </a:r>
            <a:r>
              <a:rPr lang="id-ID" dirty="0" smtClean="0"/>
              <a:t>pengulangan </a:t>
            </a:r>
            <a:r>
              <a:rPr lang="id-ID" dirty="0"/>
              <a:t>tidak boleh menggunakan variabel counter yang sama </a:t>
            </a:r>
          </a:p>
          <a:p>
            <a:pPr lvl="1"/>
            <a:r>
              <a:rPr lang="id-ID" dirty="0"/>
              <a:t>Antara </a:t>
            </a:r>
            <a:r>
              <a:rPr lang="id-ID" dirty="0" smtClean="0"/>
              <a:t>pengulangan-pengulangan </a:t>
            </a:r>
            <a:r>
              <a:rPr lang="id-ID" dirty="0"/>
              <a:t>tersebut tidak boleh saling berpotongan (</a:t>
            </a:r>
            <a:r>
              <a:rPr lang="id-ID" i="1" dirty="0"/>
              <a:t>overlapping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11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 Berpotongan (Salah)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226695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83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Pengulangan Bersarang (Benar)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24098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2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 yang Terpisah (Benar, tapi bukan Nested)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187220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7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Notasi 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2" indent="0">
              <a:buNone/>
            </a:pPr>
            <a:r>
              <a:rPr lang="id-ID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var1 </a:t>
            </a:r>
            <a:r>
              <a:rPr lang="en-AU" dirty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awal1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to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akhir1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do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[pernyataan]</a:t>
            </a:r>
          </a:p>
          <a:p>
            <a:pPr marL="777240" lvl="2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u="sng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var2 </a:t>
            </a:r>
            <a:r>
              <a:rPr lang="en-AU" dirty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awal2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to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akhir2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do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[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pernyataan]</a:t>
            </a:r>
          </a:p>
          <a:p>
            <a:pPr marL="777240" lvl="2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endfor</a:t>
            </a:r>
            <a:endParaRPr lang="id-ID" u="sng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endfor</a:t>
            </a:r>
            <a:endParaRPr lang="id-ID" u="sng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82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Struktur </a:t>
            </a:r>
            <a:r>
              <a:rPr lang="id-ID" b="1" dirty="0" smtClean="0"/>
              <a:t>FOR</a:t>
            </a:r>
          </a:p>
          <a:p>
            <a:pPr lvl="1"/>
            <a:r>
              <a:rPr lang="id-ID" b="1" dirty="0" smtClean="0"/>
              <a:t>FOR</a:t>
            </a:r>
            <a:r>
              <a:rPr lang="id-ID" dirty="0" smtClean="0"/>
              <a:t> Menaik</a:t>
            </a:r>
          </a:p>
          <a:p>
            <a:pPr lvl="1"/>
            <a:r>
              <a:rPr lang="id-ID" b="1" dirty="0" smtClean="0"/>
              <a:t>FOR</a:t>
            </a:r>
            <a:r>
              <a:rPr lang="id-ID" dirty="0" smtClean="0"/>
              <a:t> Menurun</a:t>
            </a:r>
          </a:p>
          <a:p>
            <a:r>
              <a:rPr lang="id-ID" i="1" dirty="0" smtClean="0"/>
              <a:t>Nested Loop </a:t>
            </a:r>
            <a:r>
              <a:rPr lang="id-ID" dirty="0" smtClean="0"/>
              <a:t>/ Pengulangan bersarang</a:t>
            </a:r>
          </a:p>
          <a:p>
            <a:r>
              <a:rPr lang="id-ID" dirty="0" smtClean="0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803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Notasi 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2" indent="0">
              <a:buNone/>
            </a:pPr>
            <a:r>
              <a:rPr lang="id-ID" u="sng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[kondisi1] 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do</a:t>
            </a:r>
            <a:endParaRPr lang="id-ID" u="sng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[pernyataan]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while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[kondisi2] 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do</a:t>
            </a:r>
            <a:endParaRPr lang="id-ID" u="sng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	[pernyataan]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endwhile</a:t>
            </a:r>
            <a:endParaRPr lang="id-ID" u="sng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endwhile</a:t>
            </a:r>
            <a:endParaRPr lang="id-ID" u="sng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251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Notasi 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2" indent="0">
              <a:buNone/>
            </a:pPr>
            <a:r>
              <a:rPr lang="id-ID" u="sng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id-ID" u="sng" dirty="0" smtClean="0">
                <a:latin typeface="Courier New" pitchFamily="49" charset="0"/>
                <a:cs typeface="Courier New" pitchFamily="49" charset="0"/>
              </a:rPr>
              <a:t>epeat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u="sng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[pernyataan]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r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epeat</a:t>
            </a:r>
            <a:endParaRPr lang="id-ID" u="sng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	[pernyataan]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until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 [kondisi2]</a:t>
            </a:r>
            <a:endParaRPr lang="id-ID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u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ntil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 [kondisi1]</a:t>
            </a:r>
            <a:endParaRPr lang="id-ID" u="sng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674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6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peluncuran_roket;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k,p:integer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k:=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100 downto 0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begin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for p:=1 to 1000 do;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		writeln(angka);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end;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writeln(‘Roket Meluncur’);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readln;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374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7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Buatlah algoritma dan program untuk mencetak output sebagai berikut: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0 1 2 3 4 5 6 7 8 9 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1 2 3 4 5 6 7 8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9 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1 2 3 4 5 6 7 8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9 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1 2 3 4 5 6 7 8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9 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250779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Algoritma Cetak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Algoritma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 cetak_angka</a:t>
            </a:r>
          </a:p>
          <a:p>
            <a:pPr marL="114300" indent="0">
              <a:buNone/>
            </a:pP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Deskripsi</a:t>
            </a:r>
          </a:p>
          <a:p>
            <a:pPr marL="11430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</a:rPr>
              <a:t>	i,j: integer</a:t>
            </a:r>
          </a:p>
          <a:p>
            <a:pPr marL="114300" indent="0">
              <a:buNone/>
            </a:pPr>
            <a:r>
              <a:rPr lang="id-ID" sz="2400" b="1" dirty="0" smtClean="0">
                <a:latin typeface="Courier New" pitchFamily="49" charset="0"/>
                <a:cs typeface="Courier New" pitchFamily="49" charset="0"/>
              </a:rPr>
              <a:t>Deklarasi</a:t>
            </a:r>
          </a:p>
          <a:p>
            <a:pPr marL="114300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	for i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 1 to 5 do</a:t>
            </a:r>
          </a:p>
          <a:p>
            <a:pPr marL="411480" lvl="1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		for j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 0 to 9 do</a:t>
            </a:r>
          </a:p>
          <a:p>
            <a:pPr marL="777240" lvl="2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			Write(j)</a:t>
            </a:r>
          </a:p>
          <a:p>
            <a:pPr marL="777240" lvl="2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		endfor</a:t>
            </a:r>
          </a:p>
          <a:p>
            <a:pPr marL="777240" lvl="2" indent="0">
              <a:buNone/>
            </a:pPr>
            <a:r>
              <a:rPr lang="id-ID" sz="2400" dirty="0" smtClean="0">
                <a:latin typeface="Courier New" pitchFamily="49" charset="0"/>
                <a:cs typeface="Courier New" pitchFamily="49" charset="0"/>
                <a:sym typeface="Symbol"/>
              </a:rPr>
              <a:t>	endfor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0327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Program Cetak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cetak_angka;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i,j:integer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i:=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1 to 5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j:=0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to 9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begin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write(j,‘ ‘);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	if j=9 then writeln;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		end;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readln;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264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Buatlah </a:t>
            </a:r>
            <a:r>
              <a:rPr lang="id-ID" dirty="0"/>
              <a:t>algoritma dan program untuk mencetak semua bilangan yang habis dibagi 3 mulai 1 sampai 100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smtClean="0"/>
              <a:t>Menggunakan Loop Bersarang, buatlah program untuk menampilkan hasil berikut: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1	1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1	2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2	1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2	2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3	1</a:t>
            </a:r>
          </a:p>
          <a:p>
            <a:pPr marL="114300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	3	2</a:t>
            </a:r>
          </a:p>
          <a:p>
            <a:pPr marL="114300" indent="0"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/>
              <a:t>Buatlah program yang meminta masukan bilangan bulat N, kemudian program akan </a:t>
            </a:r>
            <a:r>
              <a:rPr lang="id-ID" dirty="0"/>
              <a:t>menampilkan hasil </a:t>
            </a:r>
            <a:r>
              <a:rPr lang="id-ID" dirty="0" smtClean="0"/>
              <a:t>berikut (misal N=5):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Masukkan N: 5</a:t>
            </a:r>
          </a:p>
          <a:p>
            <a:pPr marL="411480" lvl="1" indent="0">
              <a:buNone/>
            </a:pPr>
            <a:r>
              <a:rPr lang="id-ID" b="1" dirty="0"/>
              <a:t>*</a:t>
            </a:r>
            <a:endParaRPr lang="id-ID" dirty="0"/>
          </a:p>
          <a:p>
            <a:pPr marL="411480" lvl="1" indent="0">
              <a:buNone/>
            </a:pPr>
            <a:r>
              <a:rPr lang="id-ID" b="1" dirty="0"/>
              <a:t>**</a:t>
            </a:r>
            <a:endParaRPr lang="id-ID" dirty="0"/>
          </a:p>
          <a:p>
            <a:pPr marL="411480" lvl="1" indent="0">
              <a:buNone/>
            </a:pPr>
            <a:r>
              <a:rPr lang="id-ID" b="1" dirty="0"/>
              <a:t>***</a:t>
            </a:r>
            <a:endParaRPr lang="id-ID" dirty="0"/>
          </a:p>
          <a:p>
            <a:pPr marL="411480" lvl="1" indent="0">
              <a:buNone/>
            </a:pPr>
            <a:r>
              <a:rPr lang="id-ID" b="1" dirty="0"/>
              <a:t>****</a:t>
            </a:r>
            <a:endParaRPr lang="id-ID" dirty="0"/>
          </a:p>
          <a:p>
            <a:pPr marL="411480" lvl="1" indent="0">
              <a:buNone/>
            </a:pPr>
            <a:r>
              <a:rPr lang="id-ID" b="1" dirty="0"/>
              <a:t>*****</a:t>
            </a:r>
            <a:endParaRPr lang="id-ID" dirty="0"/>
          </a:p>
          <a:p>
            <a:pPr marL="114300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Buatlah program yang meminta masukan bilangan bulat N, kemudian program akan menampilkan hasil berikut (misal </a:t>
            </a:r>
            <a:r>
              <a:rPr lang="id-ID" dirty="0" smtClean="0"/>
              <a:t>N=8):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Masukkan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N: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1 2 3 4 5 6 7 8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1 2 3 4 5 6 7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1 2 3 4 5 6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1 2 3 4 5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1 2 3 4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1 2 3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1 2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003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Buatlah program yang meminta masukan bilangan bulat N, kemudian program akan menampilkan hasil berikut (misal </a:t>
            </a:r>
            <a:r>
              <a:rPr lang="id-ID" dirty="0" smtClean="0"/>
              <a:t>N=8):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Masukkan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N: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1 1 1 1 1 1 1 1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2 2 2 2 2 2 2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3 3 3 3 3 3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4 4 4 4 4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5 5 5 5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6 6 6 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7 7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8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435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Buatlah program yang meminta masukan bilangan bulat N, kemudian program akan menampilkan hasil berikut (misal </a:t>
            </a:r>
            <a:r>
              <a:rPr lang="id-ID" dirty="0" smtClean="0"/>
              <a:t>N=8):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Masukkan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N: 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1 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2 2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3 3 3 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4 4 4 4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5 5 5 5 5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6 6 6 6 6 6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7 7 7 7 7 7 7</a:t>
            </a:r>
          </a:p>
          <a:p>
            <a:pPr marL="480060" lvl="2" indent="0">
              <a:buClr>
                <a:schemeClr val="accent1"/>
              </a:buCl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8 8 8 8 8 8 8 8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435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FOR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Struktur FOR digunakan untuk menghasilkan pengulangan sejumlah kali tanpa penggunaan kondisi apapun.</a:t>
            </a:r>
          </a:p>
          <a:p>
            <a:r>
              <a:rPr lang="id-ID" dirty="0" smtClean="0"/>
              <a:t>Struktur ini menyebabkan aksi diulangi sejumlah kali (tertentu)</a:t>
            </a:r>
          </a:p>
        </p:txBody>
      </p:sp>
    </p:spTree>
    <p:extLst>
      <p:ext uri="{BB962C8B-B14F-4D97-AF65-F5344CB8AC3E}">
        <p14:creationId xmlns:p14="http://schemas.microsoft.com/office/powerpoint/2010/main" val="418653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92" y="2862064"/>
            <a:ext cx="7620000" cy="1143000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221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umum FOR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FOR</a:t>
            </a:r>
            <a:r>
              <a:rPr lang="id-ID" dirty="0" smtClean="0"/>
              <a:t> menaik</a:t>
            </a:r>
          </a:p>
          <a:p>
            <a:r>
              <a:rPr lang="id-ID" b="1" dirty="0" smtClean="0"/>
              <a:t>FOR </a:t>
            </a:r>
            <a:r>
              <a:rPr lang="id-ID" dirty="0" smtClean="0"/>
              <a:t>menurun</a:t>
            </a:r>
          </a:p>
        </p:txBody>
      </p:sp>
    </p:spTree>
    <p:extLst>
      <p:ext uri="{BB962C8B-B14F-4D97-AF65-F5344CB8AC3E}">
        <p14:creationId xmlns:p14="http://schemas.microsoft.com/office/powerpoint/2010/main" val="1225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 Menaik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Bentuk umum:</a:t>
            </a:r>
          </a:p>
          <a:p>
            <a:pPr marL="777240" lvl="2" indent="0">
              <a:buNone/>
            </a:pPr>
            <a:r>
              <a:rPr lang="id-ID" u="sng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variabel </a:t>
            </a:r>
            <a:r>
              <a:rPr lang="en-AU" dirty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nilai_awal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to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nilai_akhir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do</a:t>
            </a:r>
          </a:p>
          <a:p>
            <a:pPr marL="777240" lvl="2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	aksi</a:t>
            </a:r>
            <a:endParaRPr lang="id-ID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endfor</a:t>
            </a:r>
            <a:endParaRPr lang="id-ID" u="sng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/>
              <a:t>Translasi dalam Bahasa Pascal:</a:t>
            </a:r>
          </a:p>
          <a:p>
            <a:pPr marL="777240" lvl="2" indent="0"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variabel:=a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	aksi;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ariabel</a:t>
            </a:r>
            <a:r>
              <a:rPr lang="id-ID" dirty="0" smtClean="0"/>
              <a:t> harus bertipe sederhana kecuali tipe real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  <a:sym typeface="Symbol"/>
              </a:rPr>
              <a:t>n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ilai_awal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cs typeface="Courier New" pitchFamily="49" charset="0"/>
                <a:sym typeface="Symbol"/>
              </a:rPr>
              <a:t>harus lebih kecil atau sama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</a:t>
            </a:r>
          </a:p>
          <a:p>
            <a:r>
              <a:rPr lang="id-ID" dirty="0" smtClean="0">
                <a:cs typeface="Courier New" pitchFamily="49" charset="0"/>
                <a:sym typeface="Symbol"/>
              </a:rPr>
              <a:t>Bila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nilai_awal </a:t>
            </a:r>
            <a:r>
              <a:rPr lang="id-ID" dirty="0" smtClean="0">
                <a:cs typeface="Courier New" pitchFamily="49" charset="0"/>
                <a:sym typeface="Symbol"/>
              </a:rPr>
              <a:t>lebih besar dari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</a:t>
            </a:r>
            <a:r>
              <a:rPr lang="id-ID" dirty="0" smtClean="0">
                <a:cs typeface="Courier New" pitchFamily="49" charset="0"/>
                <a:sym typeface="Symbol"/>
              </a:rPr>
              <a:t> maka badan pengulangan tidak dimasuki</a:t>
            </a:r>
          </a:p>
          <a:p>
            <a:r>
              <a:rPr lang="id-ID" dirty="0" smtClean="0">
                <a:cs typeface="Courier New" pitchFamily="49" charset="0"/>
                <a:sym typeface="Symbol"/>
              </a:rPr>
              <a:t>Pada awalnya, 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variabel</a:t>
            </a:r>
            <a:r>
              <a:rPr lang="id-ID" dirty="0" smtClean="0">
                <a:cs typeface="Courier New" pitchFamily="49" charset="0"/>
                <a:sym typeface="Symbol"/>
              </a:rPr>
              <a:t> dinisialisasi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nilai_awal</a:t>
            </a:r>
            <a:r>
              <a:rPr lang="id-ID" dirty="0" smtClean="0">
                <a:cs typeface="Courier New" pitchFamily="49" charset="0"/>
                <a:sym typeface="Symbol"/>
              </a:rPr>
              <a:t>. Nilai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variabel</a:t>
            </a:r>
            <a:r>
              <a:rPr lang="id-ID" dirty="0" smtClean="0">
                <a:cs typeface="Courier New" pitchFamily="49" charset="0"/>
                <a:sym typeface="Symbol"/>
              </a:rPr>
              <a:t> tersebut otomatis </a:t>
            </a:r>
            <a:r>
              <a:rPr lang="id-ID" b="1" dirty="0" smtClean="0">
                <a:cs typeface="Courier New" pitchFamily="49" charset="0"/>
                <a:sym typeface="Symbol"/>
              </a:rPr>
              <a:t>bertambah satu </a:t>
            </a:r>
            <a:r>
              <a:rPr lang="id-ID" dirty="0" smtClean="0">
                <a:cs typeface="Courier New" pitchFamily="49" charset="0"/>
                <a:sym typeface="Symbol"/>
              </a:rPr>
              <a:t>setiap kali aksi pengulangan dimasuki, sampai akhirnya nilai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variabel</a:t>
            </a:r>
            <a:r>
              <a:rPr lang="id-ID" dirty="0" smtClean="0">
                <a:cs typeface="Courier New" pitchFamily="49" charset="0"/>
                <a:sym typeface="Symbol"/>
              </a:rPr>
              <a:t> sama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nilai_akhir.</a:t>
            </a:r>
          </a:p>
          <a:p>
            <a:r>
              <a:rPr lang="id-ID" dirty="0" smtClean="0">
                <a:cs typeface="Courier New" pitchFamily="49" charset="0"/>
                <a:sym typeface="Symbol"/>
              </a:rPr>
              <a:t>Jumlah pengulangan yang terjadi adalah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 – nilai_awal + 1</a:t>
            </a:r>
            <a:endParaRPr lang="id-ID" sz="18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endParaRPr lang="id-ID" dirty="0" smtClean="0"/>
          </a:p>
          <a:p>
            <a:pPr marL="777240" lvl="2" indent="0">
              <a:buNone/>
            </a:pPr>
            <a:endParaRPr lang="id-ID" dirty="0"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706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cetak_halo;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n:integer;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n:=1 to 10 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writeln('HALO');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1755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cetak_angka;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angka:integer;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angka:=1 to 20 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writeln(angka);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6939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cetak_n_angka;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n,angka:integer;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write('masukkan angka: ');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readln(n);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for angka:=1 to n do</a:t>
            </a:r>
          </a:p>
          <a:p>
            <a:pPr marL="114300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	writeln(angka);</a:t>
            </a:r>
          </a:p>
          <a:p>
            <a:pPr marL="114300" indent="0">
              <a:buNone/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83982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 Menurun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Bentuk umum:</a:t>
            </a:r>
          </a:p>
          <a:p>
            <a:pPr marL="777240" lvl="2" indent="0">
              <a:buNone/>
            </a:pPr>
            <a:r>
              <a:rPr lang="id-ID" u="sng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variabel </a:t>
            </a:r>
            <a:r>
              <a:rPr lang="en-AU" dirty="0">
                <a:latin typeface="Courier New" pitchFamily="49" charset="0"/>
                <a:cs typeface="Courier New" pitchFamily="49" charset="0"/>
                <a:sym typeface="Symbol"/>
              </a:rPr>
              <a:t></a:t>
            </a:r>
            <a:r>
              <a:rPr lang="id-ID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nilai_akhir </a:t>
            </a:r>
            <a:r>
              <a:rPr lang="id-ID" u="sng" dirty="0" smtClean="0">
                <a:latin typeface="Courier New" pitchFamily="49" charset="0"/>
                <a:cs typeface="Courier New" pitchFamily="49" charset="0"/>
                <a:sym typeface="Symbol"/>
              </a:rPr>
              <a:t>downto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 nilai_awal </a:t>
            </a: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do</a:t>
            </a:r>
          </a:p>
          <a:p>
            <a:pPr marL="777240" lvl="2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	aksi</a:t>
            </a:r>
            <a:endParaRPr lang="id-ID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u="sng" dirty="0">
                <a:latin typeface="Courier New" pitchFamily="49" charset="0"/>
                <a:cs typeface="Courier New" pitchFamily="49" charset="0"/>
                <a:sym typeface="Symbol"/>
              </a:rPr>
              <a:t>endfor</a:t>
            </a:r>
            <a:endParaRPr lang="id-ID" u="sng" dirty="0">
              <a:latin typeface="Courier New" pitchFamily="49" charset="0"/>
              <a:cs typeface="Courier New" pitchFamily="49" charset="0"/>
            </a:endParaRPr>
          </a:p>
          <a:p>
            <a:r>
              <a:rPr lang="id-ID" dirty="0" smtClean="0"/>
              <a:t>Translasi dalam Bahasa Pascal:</a:t>
            </a:r>
          </a:p>
          <a:p>
            <a:pPr marL="777240" lvl="2" indent="0">
              <a:buNone/>
            </a:pP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variabel:=a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id-ID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		aksi;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</a:rPr>
              <a:t>ariabel</a:t>
            </a:r>
            <a:r>
              <a:rPr lang="id-ID" dirty="0" smtClean="0"/>
              <a:t> harus bertipe sederhana kecuali tipe real</a:t>
            </a:r>
          </a:p>
          <a:p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</a:t>
            </a:r>
            <a:r>
              <a:rPr lang="id-ID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id-ID" dirty="0" smtClean="0">
                <a:cs typeface="Courier New" pitchFamily="49" charset="0"/>
                <a:sym typeface="Symbol"/>
              </a:rPr>
              <a:t>harus lebih besar atau sama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nilai_awal</a:t>
            </a:r>
          </a:p>
          <a:p>
            <a:r>
              <a:rPr lang="id-ID" dirty="0" smtClean="0">
                <a:cs typeface="Courier New" pitchFamily="49" charset="0"/>
                <a:sym typeface="Symbol"/>
              </a:rPr>
              <a:t>Bila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 </a:t>
            </a:r>
            <a:r>
              <a:rPr lang="id-ID" dirty="0" smtClean="0">
                <a:cs typeface="Courier New" pitchFamily="49" charset="0"/>
                <a:sym typeface="Symbol"/>
              </a:rPr>
              <a:t>lebih kecil dari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nilai_awal</a:t>
            </a:r>
            <a:r>
              <a:rPr lang="id-ID" dirty="0" smtClean="0">
                <a:cs typeface="Courier New" pitchFamily="49" charset="0"/>
                <a:sym typeface="Symbol"/>
              </a:rPr>
              <a:t> maka badan pengulangan tidak dimasuki</a:t>
            </a:r>
          </a:p>
          <a:p>
            <a:r>
              <a:rPr lang="id-ID" dirty="0">
                <a:cs typeface="Courier New" pitchFamily="49" charset="0"/>
                <a:sym typeface="Symbol"/>
              </a:rPr>
              <a:t>Pada awalnya,  </a:t>
            </a:r>
            <a:r>
              <a:rPr lang="id-ID" sz="1800" dirty="0">
                <a:latin typeface="Courier New" pitchFamily="49" charset="0"/>
                <a:cs typeface="Courier New" pitchFamily="49" charset="0"/>
                <a:sym typeface="Symbol"/>
              </a:rPr>
              <a:t>variabel</a:t>
            </a:r>
            <a:r>
              <a:rPr lang="id-ID" dirty="0">
                <a:cs typeface="Courier New" pitchFamily="49" charset="0"/>
                <a:sym typeface="Symbol"/>
              </a:rPr>
              <a:t> dinisialisasi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nilai_akhir</a:t>
            </a:r>
            <a:r>
              <a:rPr lang="id-ID" dirty="0" smtClean="0">
                <a:cs typeface="Courier New" pitchFamily="49" charset="0"/>
                <a:sym typeface="Symbol"/>
              </a:rPr>
              <a:t>. </a:t>
            </a:r>
            <a:r>
              <a:rPr lang="id-ID" dirty="0">
                <a:cs typeface="Courier New" pitchFamily="49" charset="0"/>
                <a:sym typeface="Symbol"/>
              </a:rPr>
              <a:t>Nilai </a:t>
            </a:r>
            <a:r>
              <a:rPr lang="id-ID" sz="1800" dirty="0">
                <a:latin typeface="Courier New" pitchFamily="49" charset="0"/>
                <a:cs typeface="Courier New" pitchFamily="49" charset="0"/>
                <a:sym typeface="Symbol"/>
              </a:rPr>
              <a:t>variabel</a:t>
            </a:r>
            <a:r>
              <a:rPr lang="id-ID" dirty="0">
                <a:cs typeface="Courier New" pitchFamily="49" charset="0"/>
                <a:sym typeface="Symbol"/>
              </a:rPr>
              <a:t> tersebut otomatis </a:t>
            </a:r>
            <a:r>
              <a:rPr lang="id-ID" b="1" dirty="0" smtClean="0">
                <a:cs typeface="Courier New" pitchFamily="49" charset="0"/>
                <a:sym typeface="Symbol"/>
              </a:rPr>
              <a:t>berkurang </a:t>
            </a:r>
            <a:r>
              <a:rPr lang="id-ID" b="1" dirty="0">
                <a:cs typeface="Courier New" pitchFamily="49" charset="0"/>
                <a:sym typeface="Symbol"/>
              </a:rPr>
              <a:t>satu </a:t>
            </a:r>
            <a:r>
              <a:rPr lang="id-ID" dirty="0">
                <a:cs typeface="Courier New" pitchFamily="49" charset="0"/>
                <a:sym typeface="Symbol"/>
              </a:rPr>
              <a:t>setiap kali aksi pengulangan dimasuki, sampai akhirnya nilai </a:t>
            </a:r>
            <a:r>
              <a:rPr lang="id-ID" sz="1800" dirty="0">
                <a:latin typeface="Courier New" pitchFamily="49" charset="0"/>
                <a:cs typeface="Courier New" pitchFamily="49" charset="0"/>
                <a:sym typeface="Symbol"/>
              </a:rPr>
              <a:t>variabel</a:t>
            </a:r>
            <a:r>
              <a:rPr lang="id-ID" dirty="0">
                <a:cs typeface="Courier New" pitchFamily="49" charset="0"/>
                <a:sym typeface="Symbol"/>
              </a:rPr>
              <a:t> sama dengan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nilai_awal.</a:t>
            </a:r>
            <a:endParaRPr lang="id-ID" dirty="0" smtClean="0">
              <a:cs typeface="Courier New" pitchFamily="49" charset="0"/>
              <a:sym typeface="Symbol"/>
            </a:endParaRPr>
          </a:p>
          <a:p>
            <a:r>
              <a:rPr lang="id-ID" dirty="0" smtClean="0">
                <a:cs typeface="Courier New" pitchFamily="49" charset="0"/>
                <a:sym typeface="Symbol"/>
              </a:rPr>
              <a:t>Jumlah pengulangan yang terjadi adalah </a:t>
            </a:r>
            <a:r>
              <a:rPr lang="id-ID" sz="1800" dirty="0" smtClean="0">
                <a:latin typeface="Courier New" pitchFamily="49" charset="0"/>
                <a:cs typeface="Courier New" pitchFamily="49" charset="0"/>
                <a:sym typeface="Symbol"/>
              </a:rPr>
              <a:t>nilai_awal – nilai_akhir + 1</a:t>
            </a:r>
            <a:endParaRPr lang="id-ID" sz="18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endParaRPr lang="id-ID" dirty="0" smtClean="0"/>
          </a:p>
          <a:p>
            <a:pPr marL="777240" lvl="2" indent="0">
              <a:buNone/>
            </a:pPr>
            <a:endParaRPr lang="id-ID" dirty="0">
              <a:cs typeface="Courier New" pitchFamily="49" charset="0"/>
              <a:sym typeface="Symbol"/>
            </a:endParaRPr>
          </a:p>
          <a:p>
            <a:pPr marL="777240" lvl="2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819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3308</TotalTime>
  <Words>615</Words>
  <Application>Microsoft Office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Struktur Pengulangan </vt:lpstr>
      <vt:lpstr>Materi</vt:lpstr>
      <vt:lpstr>Struktur FOR</vt:lpstr>
      <vt:lpstr>Bentuk umum FOR</vt:lpstr>
      <vt:lpstr>FOR Menaik</vt:lpstr>
      <vt:lpstr>Contoh 1</vt:lpstr>
      <vt:lpstr>Contoh 2</vt:lpstr>
      <vt:lpstr>Contoh 3</vt:lpstr>
      <vt:lpstr>FOR Menurun</vt:lpstr>
      <vt:lpstr>Contoh 4</vt:lpstr>
      <vt:lpstr>Contoh 5</vt:lpstr>
      <vt:lpstr>Latihan</vt:lpstr>
      <vt:lpstr>Latihan</vt:lpstr>
      <vt:lpstr>Nested Loop (Loop Bersarang)</vt:lpstr>
      <vt:lpstr>Syarat Nested Loop</vt:lpstr>
      <vt:lpstr>Pengulangan Berpotongan (Salah)</vt:lpstr>
      <vt:lpstr>Pengulangan Bersarang (Benar)</vt:lpstr>
      <vt:lpstr>Loop yang Terpisah (Benar, tapi bukan Nested)</vt:lpstr>
      <vt:lpstr>Contoh Notasi Algoritma</vt:lpstr>
      <vt:lpstr>Contoh Notasi Algoritma</vt:lpstr>
      <vt:lpstr>Contoh Notasi Algoritma</vt:lpstr>
      <vt:lpstr>Contoh 6 </vt:lpstr>
      <vt:lpstr>Contoh 7</vt:lpstr>
      <vt:lpstr>Algoritma Cetak</vt:lpstr>
      <vt:lpstr>Program Cetak</vt:lpstr>
      <vt:lpstr>Latihan</vt:lpstr>
      <vt:lpstr>Latihan</vt:lpstr>
      <vt:lpstr>Latihan</vt:lpstr>
      <vt:lpstr>Latihan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Repeat-Until statement Nested loop</dc:title>
  <dc:creator>Asyrof</dc:creator>
  <cp:lastModifiedBy>user</cp:lastModifiedBy>
  <cp:revision>20</cp:revision>
  <dcterms:created xsi:type="dcterms:W3CDTF">2015-04-09T07:31:47Z</dcterms:created>
  <dcterms:modified xsi:type="dcterms:W3CDTF">2015-04-20T01:32:48Z</dcterms:modified>
</cp:coreProperties>
</file>