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15" r:id="rId3"/>
    <p:sldId id="410" r:id="rId4"/>
    <p:sldId id="416" r:id="rId5"/>
    <p:sldId id="350" r:id="rId6"/>
    <p:sldId id="430" r:id="rId7"/>
    <p:sldId id="417" r:id="rId8"/>
    <p:sldId id="421" r:id="rId9"/>
    <p:sldId id="422" r:id="rId10"/>
    <p:sldId id="408" r:id="rId11"/>
    <p:sldId id="432" r:id="rId12"/>
    <p:sldId id="424" r:id="rId13"/>
    <p:sldId id="439" r:id="rId14"/>
    <p:sldId id="420" r:id="rId15"/>
    <p:sldId id="423" r:id="rId16"/>
    <p:sldId id="431" r:id="rId17"/>
    <p:sldId id="409" r:id="rId18"/>
    <p:sldId id="412" r:id="rId19"/>
    <p:sldId id="433" r:id="rId20"/>
    <p:sldId id="411" r:id="rId21"/>
    <p:sldId id="426" r:id="rId22"/>
    <p:sldId id="428" r:id="rId23"/>
    <p:sldId id="418" r:id="rId24"/>
    <p:sldId id="419" r:id="rId25"/>
    <p:sldId id="435" r:id="rId26"/>
    <p:sldId id="436" r:id="rId27"/>
    <p:sldId id="437" r:id="rId28"/>
    <p:sldId id="427" r:id="rId29"/>
    <p:sldId id="438" r:id="rId30"/>
    <p:sldId id="4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1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C2E6-F928-428B-8CB4-ED4D2DFD9097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1370-20E0-42AB-AAF9-5E4CC675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Defining new types in Pascal: Enumerated types, subranges and sets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4F093-EC3A-4825-984B-6B262A828BC4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28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3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A9EF-50CE-48AF-85A7-687427110C5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(user defined).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menhindarkan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(out of range).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range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Type-identifier 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lowerlimit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upperlimit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0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Month : 1..12; {INTEGER}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Uppercase:’A’..’Z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’; {CHAR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Lowwercase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:’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a’..’z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Month :=13; 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akan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menghasilkan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error}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1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 Subrange1(INPUT,OUTPUT);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MonthNumber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:1..12;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WRITE('Please enter the number of the month: 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READLN(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MonthNumber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MonthNumber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12, 1, 2 :WRITELN('This is wintertime.');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4, 5 :WRITELN('This is springtime.');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6, 7, 8 :WRITELN('This is summertime.');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9, 10, 11 :WRITELN('This is autumn.')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8866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totalmark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mark=1..100;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s1,s2,s3:mark;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total:integer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('Enter 3 marks');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(s1,s2,s3);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total:=s1+s2+s3;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('Total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marks:',total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766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Subrange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subset Enumerated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  <a:cs typeface="Consolas" panose="020B0609020204030204" pitchFamily="49" charset="0"/>
              </a:rPr>
              <a:t>Variabel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dengan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tipe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data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subrange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dapat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menjadi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subset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dari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variable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dengan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tipe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enumerated.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months = (Jan, Feb, Mar, Apr, May, Jun, Jul, Aug, Sep, Oct, Nov, Dec);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Summer = Apr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Aug;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Winter = Oct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Dec;</a:t>
            </a:r>
          </a:p>
        </p:txBody>
      </p:sp>
    </p:spTree>
    <p:extLst>
      <p:ext uri="{BB962C8B-B14F-4D97-AF65-F5344CB8AC3E}">
        <p14:creationId xmlns:p14="http://schemas.microsoft.com/office/powerpoint/2010/main" val="2609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enumeration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subrange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Subrange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enumeration. </a:t>
            </a:r>
            <a:r>
              <a:rPr lang="en-US" dirty="0" err="1" smtClean="0"/>
              <a:t>Tetapi</a:t>
            </a:r>
            <a:r>
              <a:rPr lang="en-US" dirty="0" smtClean="0"/>
              <a:t> enumeration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enumeration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enumeration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identifier </a:t>
            </a:r>
            <a:r>
              <a:rPr lang="en-US" dirty="0" err="1" smtClean="0"/>
              <a:t>untuk</a:t>
            </a:r>
            <a:r>
              <a:rPr lang="en-US" dirty="0" smtClean="0"/>
              <a:t> variable </a:t>
            </a:r>
            <a:r>
              <a:rPr lang="en-US" dirty="0" err="1" smtClean="0"/>
              <a:t>lainnya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variable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subrange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terdokumentasi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Enumerations </a:t>
            </a:r>
            <a:r>
              <a:rPr lang="en-US" dirty="0"/>
              <a:t>and </a:t>
            </a:r>
            <a:r>
              <a:rPr lang="en-US" dirty="0" err="1"/>
              <a:t>subranges</a:t>
            </a:r>
            <a:r>
              <a:rPr lang="en-US" dirty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TYPE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(user-defined)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TYPE.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Deklarasi Type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Deklarasi type digunakan untuk mendeklarasikan tipe data dari sebuah identifier.</a:t>
            </a:r>
          </a:p>
          <a:p>
            <a:r>
              <a:rPr lang="id-ID" dirty="0" smtClean="0"/>
              <a:t>Sintaks dari deklarasi type adalah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type-identifier-1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type-identfier-2 = type-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TYPE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LABEL section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CONST section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TYPE section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VAR section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9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</a:t>
            </a:r>
            <a:r>
              <a:rPr lang="en-US" dirty="0" smtClean="0"/>
              <a:t>Pascal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id-ID" dirty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standar</a:t>
            </a:r>
            <a:r>
              <a:rPr lang="en-US" dirty="0" smtClean="0"/>
              <a:t> (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scalar)</a:t>
            </a:r>
            <a:endParaRPr lang="id-ID" dirty="0"/>
          </a:p>
          <a:p>
            <a:pPr lvl="1"/>
            <a:r>
              <a:rPr lang="id-ID" dirty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(user-defined)</a:t>
            </a:r>
            <a:endParaRPr lang="id-ID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data standard </a:t>
            </a:r>
            <a:r>
              <a:rPr lang="en-US" dirty="0" err="1" smtClean="0"/>
              <a:t>termasuk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r>
              <a:rPr lang="en-US" dirty="0" smtClean="0"/>
              <a:t> INTEGER</a:t>
            </a:r>
            <a:r>
              <a:rPr lang="en-US" dirty="0"/>
              <a:t>, </a:t>
            </a:r>
            <a:r>
              <a:rPr lang="en-US" dirty="0" smtClean="0"/>
              <a:t>REAL, CHAR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BOOLEAN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di </a:t>
            </a:r>
            <a:r>
              <a:rPr lang="en-US" dirty="0" err="1" smtClean="0"/>
              <a:t>pertemuan-pertemuan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Sedang</a:t>
            </a:r>
            <a:r>
              <a:rPr lang="en-US" dirty="0" smtClean="0"/>
              <a:t> user define type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enumerated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subrange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array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id-ID" dirty="0" smtClean="0"/>
              <a:t>Deklarasi Type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variable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INTEGER; yes </a:t>
            </a:r>
            <a:r>
              <a:rPr lang="en-US" dirty="0" err="1" smtClean="0"/>
              <a:t>dan</a:t>
            </a:r>
            <a:r>
              <a:rPr lang="en-US" dirty="0" smtClean="0"/>
              <a:t> true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BOOLEAN;name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city </a:t>
            </a:r>
            <a:r>
              <a:rPr lang="en-US" dirty="0" err="1" smtClean="0"/>
              <a:t>sebagai</a:t>
            </a:r>
            <a:r>
              <a:rPr lang="en-US" dirty="0" smtClean="0"/>
              <a:t> STRING; fees </a:t>
            </a:r>
            <a:r>
              <a:rPr lang="en-US" dirty="0" err="1" smtClean="0"/>
              <a:t>dan</a:t>
            </a:r>
            <a:r>
              <a:rPr lang="en-US" dirty="0" smtClean="0"/>
              <a:t> expenses </a:t>
            </a:r>
            <a:r>
              <a:rPr lang="en-US" dirty="0" err="1" smtClean="0"/>
              <a:t>sebagai</a:t>
            </a:r>
            <a:r>
              <a:rPr lang="en-US" dirty="0" smtClean="0"/>
              <a:t> REAL;</a:t>
            </a:r>
            <a:endParaRPr lang="en-US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days, age = integer;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yes, true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name, city = string;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fees, expenses = real;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Pascal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INTEGER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Day=Integer;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b="1" dirty="0" smtClean="0"/>
              <a:t>integer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b="1" dirty="0" smtClean="0"/>
              <a:t>Day</a:t>
            </a:r>
            <a:r>
              <a:rPr lang="en-US" dirty="0" smtClean="0"/>
              <a:t>. Kita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VAR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Holiday, Yesterday,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Tomorrow:Day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Enumerated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subrange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TYPE,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(Monday, Tuesday, Wednesday, Thursday, Friday, Saturday, Sunday);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WorkingDay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Monday..Friday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/>
              <a:t>Workingday</a:t>
            </a:r>
            <a:r>
              <a:rPr lang="en-US" dirty="0" smtClean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subrange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subset </a:t>
            </a:r>
            <a:r>
              <a:rPr lang="en-US" dirty="0" err="1"/>
              <a:t>dari</a:t>
            </a:r>
            <a:r>
              <a:rPr lang="en-US" dirty="0"/>
              <a:t> Day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enumerated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variable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. Pascal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variable yang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marL="457200" lvl="1" indent="0">
              <a:buNone/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Bulan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=(Jan, Feb, Mar, Apr, Mei, Jun, Jul,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Sep,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Okt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Nov, Des);</a:t>
            </a:r>
          </a:p>
          <a:p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variable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B:Bulan;</a:t>
            </a:r>
          </a:p>
        </p:txBody>
      </p:sp>
    </p:spTree>
    <p:extLst>
      <p:ext uri="{BB962C8B-B14F-4D97-AF65-F5344CB8AC3E}">
        <p14:creationId xmlns:p14="http://schemas.microsoft.com/office/powerpoint/2010/main" val="37798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bulan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jan</a:t>
            </a:r>
            <a:r>
              <a:rPr lang="en-US" dirty="0"/>
              <a:t>-des.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A:Jan;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B:Feb;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B, </a:t>
            </a:r>
            <a:r>
              <a:rPr lang="en-US" dirty="0" err="1" smtClean="0"/>
              <a:t>misal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B&gt;A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6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DisplayMonths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wincrt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MaxMonth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Month = 1..MaxMonth;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 : Month;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Begin (* main *)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m := 1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MaxMonth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Case m of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 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(’January’);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 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(’February’);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(’March’);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12: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(’December’);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9598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Grades = (A,B,C,D,E,F);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A..D;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Pass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PassMark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Begin (* main *)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Pass := A to D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Case Pass of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(’Excellent’);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(’Very Good’);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(’Good’);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(’Pass’)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64989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5168"/>
            <a:ext cx="7886700" cy="53028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ColoursWithCountries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Wincrt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Red,Blue,Black,Orange,Green,White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Countries =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France,Italy,Greece,Spain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Country : Countries;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Integer;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Begin (* main *)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White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downto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Orange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Country := Italy to Spain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ORD(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+ ORD(Country);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i,succ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926765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21"/>
            <a:ext cx="7886700" cy="768214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Deklarasi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yang valid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program?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3"/>
            <a:ext cx="7886700" cy="5750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{1} Football = (Saints, Cowboys);</a:t>
            </a:r>
          </a:p>
          <a:p>
            <a:pPr marL="0" indent="0">
              <a:buNone/>
            </a:pPr>
            <a:r>
              <a:rPr lang="en-US" sz="1800" dirty="0"/>
              <a:t>{2} Games = (Football, Baseball, Basketball)</a:t>
            </a:r>
          </a:p>
          <a:p>
            <a:pPr marL="0" indent="0">
              <a:buNone/>
            </a:pPr>
            <a:r>
              <a:rPr lang="en-US" sz="1800" dirty="0"/>
              <a:t>{3} Week = (Mon, Tue, Wed, Thu, Fri, Sat, Sun);</a:t>
            </a:r>
          </a:p>
          <a:p>
            <a:pPr marL="0" indent="0">
              <a:buNone/>
            </a:pPr>
            <a:r>
              <a:rPr lang="en-US" sz="1800" dirty="0"/>
              <a:t>{4} Weekend = </a:t>
            </a:r>
            <a:r>
              <a:rPr lang="en-US" sz="1800" dirty="0" err="1"/>
              <a:t>Sat..Sun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{5} Compiler = (C, Pascal, Fortran, Ada, Basic);</a:t>
            </a:r>
          </a:p>
          <a:p>
            <a:pPr marL="0" indent="0">
              <a:buNone/>
            </a:pPr>
            <a:r>
              <a:rPr lang="en-US" sz="1800" dirty="0"/>
              <a:t>VAR</a:t>
            </a:r>
          </a:p>
          <a:p>
            <a:pPr marL="0" indent="0">
              <a:buNone/>
            </a:pPr>
            <a:r>
              <a:rPr lang="en-US" sz="1800" dirty="0"/>
              <a:t>{6} </a:t>
            </a:r>
            <a:r>
              <a:rPr lang="en-US" sz="1800" dirty="0" err="1"/>
              <a:t>WholeWeek</a:t>
            </a:r>
            <a:r>
              <a:rPr lang="en-US" sz="1800" dirty="0"/>
              <a:t> :Week;</a:t>
            </a:r>
          </a:p>
          <a:p>
            <a:pPr marL="0" indent="0">
              <a:buNone/>
            </a:pPr>
            <a:r>
              <a:rPr lang="en-US" sz="1800" dirty="0"/>
              <a:t>{7} </a:t>
            </a:r>
            <a:r>
              <a:rPr lang="en-US" sz="1800" dirty="0" err="1"/>
              <a:t>WorkingDay</a:t>
            </a:r>
            <a:r>
              <a:rPr lang="en-US" sz="1800" dirty="0"/>
              <a:t> :(Mon, Tue, Wed, Fri);</a:t>
            </a:r>
          </a:p>
          <a:p>
            <a:pPr marL="0" indent="0">
              <a:buNone/>
            </a:pPr>
            <a:r>
              <a:rPr lang="en-US" sz="1800" dirty="0"/>
              <a:t>{8} Weekday :</a:t>
            </a:r>
            <a:r>
              <a:rPr lang="en-US" sz="1800" dirty="0" err="1"/>
              <a:t>Mon..Fri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{9} SW :(Compiler, </a:t>
            </a:r>
            <a:r>
              <a:rPr lang="en-US" sz="1800" dirty="0" err="1"/>
              <a:t>OperatingSystem</a:t>
            </a:r>
            <a:r>
              <a:rPr lang="en-US" sz="1800" dirty="0"/>
              <a:t>, </a:t>
            </a:r>
            <a:r>
              <a:rPr lang="en-US" sz="1800" dirty="0" err="1"/>
              <a:t>ApplicationProgram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{10} </a:t>
            </a:r>
            <a:r>
              <a:rPr lang="en-US" sz="1800" dirty="0" err="1"/>
              <a:t>DpTools</a:t>
            </a:r>
            <a:r>
              <a:rPr lang="en-US" sz="1800" dirty="0"/>
              <a:t> :(Hardware, Software, </a:t>
            </a:r>
            <a:r>
              <a:rPr lang="en-US" sz="1800" dirty="0" err="1"/>
              <a:t>PeopleWare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{11} </a:t>
            </a:r>
            <a:r>
              <a:rPr lang="en-US" sz="1800" dirty="0" err="1"/>
              <a:t>DpTool</a:t>
            </a:r>
            <a:r>
              <a:rPr lang="en-US" sz="1800" dirty="0"/>
              <a:t> :(HW, SW, PW);</a:t>
            </a:r>
          </a:p>
          <a:p>
            <a:pPr marL="0" indent="0">
              <a:buNone/>
            </a:pPr>
            <a:r>
              <a:rPr lang="en-US" sz="1800" dirty="0"/>
              <a:t>{12} C :(</a:t>
            </a:r>
            <a:r>
              <a:rPr lang="en-US" sz="1800" dirty="0" err="1"/>
              <a:t>TurboC</a:t>
            </a:r>
            <a:r>
              <a:rPr lang="en-US" sz="1800" dirty="0"/>
              <a:t>, QuickC);</a:t>
            </a:r>
          </a:p>
          <a:p>
            <a:pPr marL="0" indent="0">
              <a:buNone/>
            </a:pPr>
            <a:r>
              <a:rPr lang="en-US" sz="1800" dirty="0"/>
              <a:t>{13} Margin : –10..+10;</a:t>
            </a:r>
          </a:p>
        </p:txBody>
      </p:sp>
    </p:spTree>
    <p:extLst>
      <p:ext uri="{BB962C8B-B14F-4D97-AF65-F5344CB8AC3E}">
        <p14:creationId xmlns:p14="http://schemas.microsoft.com/office/powerpoint/2010/main" val="38198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Day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Mon,Tue,Wed,Thu,Fri,Sat,Sun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menu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2 </a:t>
            </a:r>
            <a:r>
              <a:rPr lang="en-US" dirty="0" err="1" smtClean="0"/>
              <a:t>pilihan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1. Tomorrow,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</a:t>
            </a:r>
            <a:r>
              <a:rPr lang="en-US" dirty="0" err="1" smtClean="0"/>
              <a:t>berdasarkan</a:t>
            </a:r>
            <a:r>
              <a:rPr lang="en-US" dirty="0" smtClean="0"/>
              <a:t> input user)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/>
              <a:t> </a:t>
            </a:r>
            <a:r>
              <a:rPr lang="en-US" dirty="0" err="1" smtClean="0"/>
              <a:t>besok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2. Yesterday,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berdasarkan</a:t>
            </a:r>
            <a:r>
              <a:rPr lang="en-US" dirty="0" smtClean="0"/>
              <a:t> input user)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 smtClean="0"/>
              <a:t>kemarin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62" y="605179"/>
            <a:ext cx="5859627" cy="617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di Pascal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422004" y="2975020"/>
            <a:ext cx="2717443" cy="1345809"/>
          </a:xfrm>
          <a:prstGeom prst="rect">
            <a:avLst/>
          </a:prstGeom>
          <a:solidFill>
            <a:srgbClr val="FF151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Bahasan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User defined data type:</a:t>
            </a:r>
          </a:p>
          <a:p>
            <a:pPr lvl="1"/>
            <a:r>
              <a:rPr lang="en-US" sz="3200" dirty="0" err="1" smtClean="0"/>
              <a:t>Enumarated</a:t>
            </a:r>
            <a:endParaRPr lang="en-US" sz="3200" dirty="0" smtClean="0"/>
          </a:p>
          <a:p>
            <a:pPr lvl="1"/>
            <a:r>
              <a:rPr lang="en-US" sz="3200" dirty="0" err="1" smtClean="0"/>
              <a:t>Subrange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variable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small integer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n-1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ORD, PRED </a:t>
            </a:r>
            <a:r>
              <a:rPr lang="en-US" dirty="0" err="1" smtClean="0"/>
              <a:t>dan</a:t>
            </a:r>
            <a:r>
              <a:rPr lang="en-US" dirty="0" smtClean="0"/>
              <a:t> SUCC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enumerated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BULAN: (JAN, FEB, MAR, APR)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4266" y="5915353"/>
            <a:ext cx="400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	1	2	3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Operasi</a:t>
            </a:r>
            <a:r>
              <a:rPr lang="en-CA" dirty="0" smtClean="0"/>
              <a:t> </a:t>
            </a:r>
            <a:r>
              <a:rPr lang="en-CA" dirty="0" err="1" smtClean="0"/>
              <a:t>pada</a:t>
            </a:r>
            <a:r>
              <a:rPr lang="en-CA" dirty="0" smtClean="0"/>
              <a:t> Enumerated </a:t>
            </a:r>
            <a:r>
              <a:rPr lang="en-CA" dirty="0"/>
              <a:t>Types</a:t>
            </a:r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3685"/>
              </p:ext>
            </p:extLst>
          </p:nvPr>
        </p:nvGraphicFramePr>
        <p:xfrm>
          <a:off x="1137634" y="2298967"/>
          <a:ext cx="4724400" cy="4121152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4127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Equity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Inequity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&lt;&gt;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Less than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Less than, equal to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Greater than, equal to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Predecessor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pred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Successor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succ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Ordinal Number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ord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(Lenovo, HP, Asus, Acer) 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 item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(ORD(Lenovo); {output 0}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(ORD(HP);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1}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(ORD(Asus);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(ORD(Acer);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(PRED(Asus);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HP}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(SUCC(Asus);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Acer}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EnumLoop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Month :(Jan, Feb, Mar, Apr, May, Jun, Jul, Aug, Sep, Oct, Nov, Dec);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WRITELN;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Month := Jan TO Dec DO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WRITE(ORD(Month),' ')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dingin</a:t>
            </a:r>
            <a:r>
              <a:rPr lang="en-US" dirty="0" smtClean="0"/>
              <a:t>, </a:t>
            </a:r>
            <a:r>
              <a:rPr lang="en-US" dirty="0" err="1" smtClean="0"/>
              <a:t>musim</a:t>
            </a:r>
            <a:r>
              <a:rPr lang="en-US" dirty="0" smtClean="0"/>
              <a:t> semi, 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gugur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program: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Masukkan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januari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berada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musim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dingin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77207"/>
              </p:ext>
            </p:extLst>
          </p:nvPr>
        </p:nvGraphicFramePr>
        <p:xfrm>
          <a:off x="970209" y="30326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86"/>
                <a:gridCol w="2674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Musim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Desember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Januari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Februari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Maret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april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juli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September, </a:t>
                      </a:r>
                      <a:r>
                        <a:rPr lang="en-US" dirty="0" err="1" smtClean="0"/>
                        <a:t>Oktober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Gugur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16641</TotalTime>
  <Words>1439</Words>
  <Application>Microsoft Office PowerPoint</Application>
  <PresentationFormat>On-screen Show (4:3)</PresentationFormat>
  <Paragraphs>263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Arsitektur Data</vt:lpstr>
      <vt:lpstr>Tipe Data Pascal</vt:lpstr>
      <vt:lpstr>Tipe Data di Pascal</vt:lpstr>
      <vt:lpstr>Bahasan pertemuan ini</vt:lpstr>
      <vt:lpstr>Enumerated</vt:lpstr>
      <vt:lpstr>Operasi pada Enumerated Types</vt:lpstr>
      <vt:lpstr>Contoh 1</vt:lpstr>
      <vt:lpstr>Contoh 2</vt:lpstr>
      <vt:lpstr>Latihan</vt:lpstr>
      <vt:lpstr>Subrange</vt:lpstr>
      <vt:lpstr>Deklarasi</vt:lpstr>
      <vt:lpstr>Contoh 1</vt:lpstr>
      <vt:lpstr>Contoh 2</vt:lpstr>
      <vt:lpstr>Subrange sebagai subset Enumerated</vt:lpstr>
      <vt:lpstr>Beberapa aturan penggunaan enumeration dan subrange</vt:lpstr>
      <vt:lpstr>Keuntungan menggunakan subrange</vt:lpstr>
      <vt:lpstr>Bagian TYPE</vt:lpstr>
      <vt:lpstr>Deklarasi Type</vt:lpstr>
      <vt:lpstr>Urutan letak bagian TYPE</vt:lpstr>
      <vt:lpstr>Contoh Deklarasi Type</vt:lpstr>
      <vt:lpstr>Mengganti nama suatu tipe data</vt:lpstr>
      <vt:lpstr>User-defined Type</vt:lpstr>
      <vt:lpstr>Contoh Kasus</vt:lpstr>
      <vt:lpstr>(lanjutan)</vt:lpstr>
      <vt:lpstr>Contoh 1</vt:lpstr>
      <vt:lpstr>Contoh 2</vt:lpstr>
      <vt:lpstr>Contoh 3</vt:lpstr>
      <vt:lpstr>Deklarasi mana yang valid apabila semua dibuat dalam satu program?</vt:lpstr>
      <vt:lpstr>Latihan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farid</dc:creator>
  <cp:lastModifiedBy>user</cp:lastModifiedBy>
  <cp:revision>295</cp:revision>
  <dcterms:created xsi:type="dcterms:W3CDTF">2014-10-19T02:58:27Z</dcterms:created>
  <dcterms:modified xsi:type="dcterms:W3CDTF">2015-05-25T02:42:30Z</dcterms:modified>
</cp:coreProperties>
</file>