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8" r:id="rId8"/>
    <p:sldId id="269" r:id="rId9"/>
    <p:sldId id="270" r:id="rId10"/>
    <p:sldId id="260" r:id="rId11"/>
    <p:sldId id="261" r:id="rId12"/>
    <p:sldId id="263" r:id="rId13"/>
    <p:sldId id="271" r:id="rId14"/>
    <p:sldId id="266" r:id="rId15"/>
    <p:sldId id="267" r:id="rId16"/>
    <p:sldId id="272" r:id="rId17"/>
    <p:sldId id="273" r:id="rId18"/>
    <p:sldId id="274" r:id="rId19"/>
    <p:sldId id="275" r:id="rId20"/>
    <p:sldId id="277" r:id="rId21"/>
    <p:sldId id="279" r:id="rId22"/>
    <p:sldId id="26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839200" y="0"/>
            <a:ext cx="304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BAC56A-2B30-4D06-8C73-28A1887C9E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A235CF-CC29-49D4-A4BD-9F17AF7CD1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noFill/>
          </a:ln>
          <a:solidFill>
            <a:srgbClr val="0070C0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Data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8 </a:t>
            </a:r>
            <a:r>
              <a:rPr lang="en-US" dirty="0" err="1" smtClean="0"/>
              <a:t>dan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9" y="417624"/>
            <a:ext cx="2505501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Algoritma</a:t>
            </a:r>
            <a:r>
              <a:rPr lang="en-US" sz="66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dan</a:t>
            </a:r>
            <a:r>
              <a:rPr lang="en-US" sz="66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66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Pemrograman</a:t>
            </a:r>
            <a:endParaRPr lang="id-ID" sz="6600" b="1" cap="small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3380"/>
            <a:ext cx="8686800" cy="62560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Wincrt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array [1..100] of integer;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n,i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Contoh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Program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Array');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('======================');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Silahkan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Banyak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i:= 1 to n do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 Yang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Dimasukkan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i:= 1 to n do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Write(x[i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],' ');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End.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29400" y="914400"/>
            <a:ext cx="2057400" cy="548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Akan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user,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user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array x(i).</a:t>
            </a:r>
          </a:p>
          <a:p>
            <a:pPr algn="ctr"/>
            <a:r>
              <a:rPr lang="en-US" dirty="0" smtClean="0"/>
              <a:t>Proses </a:t>
            </a:r>
            <a:r>
              <a:rPr lang="en-US" dirty="0" err="1" smtClean="0"/>
              <a:t>terakhir</a:t>
            </a:r>
            <a:r>
              <a:rPr lang="en-US" dirty="0" smtClean="0"/>
              <a:t>,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daria</a:t>
            </a:r>
            <a:r>
              <a:rPr lang="en-US" dirty="0" smtClean="0"/>
              <a:t> array x(i).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1955" y="0"/>
            <a:ext cx="3124200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err="1" smtClean="0"/>
              <a:t>Contoh</a:t>
            </a:r>
            <a:r>
              <a:rPr lang="en-US" sz="2000" dirty="0" smtClean="0"/>
              <a:t> Program (1)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0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92480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Contoh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Program Array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======================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Silahkan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Banyak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4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56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78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Yang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Dimasukkan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56 -9 78 45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2489200"/>
            <a:ext cx="2438400" cy="787400"/>
          </a:xfrm>
          <a:prstGeom prst="wedgeRoundRectCallout">
            <a:avLst>
              <a:gd name="adj1" fmla="val -61309"/>
              <a:gd name="adj2" fmla="val 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Misalkan</a:t>
            </a:r>
            <a:r>
              <a:rPr lang="en-US" sz="2400" dirty="0" smtClean="0"/>
              <a:t> di </a:t>
            </a:r>
            <a:r>
              <a:rPr lang="en-US" sz="2400" dirty="0" err="1" smtClean="0"/>
              <a:t>isi</a:t>
            </a:r>
            <a:r>
              <a:rPr lang="en-US" sz="2400" dirty="0" smtClean="0"/>
              <a:t>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2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572000" cy="62484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Wincrt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x: array [1..100] of integer;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n,i,max,min,tot,pos:integer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rt,sdt,sd,md:real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marL="280988" indent="-280988">
              <a:buNone/>
              <a:tabLst>
                <a:tab pos="280988" algn="l"/>
                <a:tab pos="633413" algn="l"/>
                <a:tab pos="1150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'Program 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=============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Write('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Masukkan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Jumlah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 (Data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harus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Urut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i:= 1 to n do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(x[i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Write(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'Data Yang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Dimasukkan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max:=x[1];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min:=x[1];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tot:=0;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0988" indent="-280988">
              <a:buNone/>
              <a:tabLst>
                <a:tab pos="280988" algn="l"/>
                <a:tab pos="574675" algn="l"/>
                <a:tab pos="796925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i:= 1 to n do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Write(x[i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],'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80988" indent="-280988">
              <a:buNone/>
              <a:tabLst>
                <a:tab pos="280988" algn="l"/>
                <a:tab pos="574675" algn="l"/>
                <a:tab pos="796925" algn="l"/>
                <a:tab pos="1031875" algn="l"/>
                <a:tab pos="1371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(max&lt;x[i])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max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:=x[i]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else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:=x[i];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tot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tot+x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80988" indent="-280988">
              <a:buNone/>
              <a:tabLst>
                <a:tab pos="280988" algn="l"/>
                <a:tab pos="574675" algn="l"/>
                <a:tab pos="1031875" algn="l"/>
                <a:tab pos="1371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:=tot/n;</a:t>
            </a:r>
          </a:p>
          <a:p>
            <a:pPr marL="280988" indent="-280988">
              <a:buNone/>
              <a:tabLst>
                <a:tab pos="280988" algn="l"/>
                <a:tab pos="574675" algn="l"/>
                <a:tab pos="1031875" algn="l"/>
                <a:tab pos="1371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1955" y="0"/>
            <a:ext cx="3124200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err="1" smtClean="0"/>
              <a:t>Contoh</a:t>
            </a:r>
            <a:r>
              <a:rPr lang="en-US" sz="2000" dirty="0" smtClean="0"/>
              <a:t> Program (2)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569288"/>
            <a:ext cx="4724400" cy="62125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  <a:tabLst>
                <a:tab pos="176213" algn="l"/>
                <a:tab pos="457200" algn="l"/>
                <a:tab pos="738188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i:= 1 to n do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sdt+sqr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(x[i]-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/(n-1));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6213" algn="l"/>
                <a:tab pos="457200" algn="l"/>
                <a:tab pos="7381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 mod 2 = 1) then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:=(n div 2)+1;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md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else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:=(n div 2);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md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:=(x[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]+x[pos+1])/2;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end;</a:t>
            </a:r>
          </a:p>
          <a:p>
            <a:pPr marL="0" indent="0">
              <a:buNone/>
              <a:tabLst>
                <a:tab pos="176213" algn="l"/>
                <a:tab pos="457200" algn="l"/>
                <a:tab pos="738188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Maximal 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max);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Minimal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',min);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Rata-Rata 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',rt:4:2);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Standar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Deviasi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',sd:4:2);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Median 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',md:4:2);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End.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594360"/>
            <a:ext cx="0" cy="61874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743200" y="6096000"/>
            <a:ext cx="6248400" cy="6454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Program Akan </a:t>
            </a:r>
            <a:r>
              <a:rPr lang="en-US" sz="1400" dirty="0" err="1" smtClean="0"/>
              <a:t>menerima</a:t>
            </a:r>
            <a:r>
              <a:rPr lang="en-US" sz="1400" dirty="0" smtClean="0"/>
              <a:t> </a:t>
            </a:r>
            <a:r>
              <a:rPr lang="en-US" sz="1400" dirty="0" err="1" smtClean="0"/>
              <a:t>inputan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user, yang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inputan</a:t>
            </a:r>
            <a:r>
              <a:rPr lang="en-US" sz="1400" dirty="0" smtClean="0"/>
              <a:t> user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disimpan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bentuk</a:t>
            </a:r>
            <a:r>
              <a:rPr lang="en-US" sz="1400" dirty="0" smtClean="0"/>
              <a:t> array x(i).</a:t>
            </a:r>
          </a:p>
          <a:p>
            <a:pPr algn="ctr"/>
            <a:r>
              <a:rPr lang="en-US" sz="1400" dirty="0" smtClean="0"/>
              <a:t>Proses </a:t>
            </a:r>
            <a:r>
              <a:rPr lang="en-US" sz="1400" dirty="0" err="1" smtClean="0"/>
              <a:t>terakhir</a:t>
            </a:r>
            <a:r>
              <a:rPr lang="en-US" sz="1400" dirty="0" smtClean="0"/>
              <a:t>, program </a:t>
            </a:r>
            <a:r>
              <a:rPr lang="en-US" sz="1400" dirty="0" err="1" smtClean="0"/>
              <a:t>mencari</a:t>
            </a:r>
            <a:r>
              <a:rPr lang="en-US" sz="1400" dirty="0" smtClean="0"/>
              <a:t>  Max, Min, Mean, SD </a:t>
            </a:r>
            <a:r>
              <a:rPr lang="en-US" sz="1400" dirty="0" err="1" smtClean="0"/>
              <a:t>dan</a:t>
            </a:r>
            <a:r>
              <a:rPr lang="en-US" sz="1400" dirty="0" smtClean="0"/>
              <a:t> Med.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5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34592"/>
            <a:ext cx="8541774" cy="48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2  </a:t>
            </a:r>
            <a:r>
              <a:rPr lang="en-US" dirty="0"/>
              <a:t>3  5  8  1</a:t>
            </a:r>
            <a:r>
              <a:rPr lang="id-ID" dirty="0"/>
              <a:t>3</a:t>
            </a:r>
            <a:r>
              <a:rPr lang="en-US" dirty="0"/>
              <a:t>  2</a:t>
            </a:r>
            <a:r>
              <a:rPr lang="id-ID" dirty="0"/>
              <a:t>1</a:t>
            </a:r>
            <a:r>
              <a:rPr lang="en-US" dirty="0"/>
              <a:t>  3</a:t>
            </a:r>
            <a:r>
              <a:rPr lang="id-ID" dirty="0"/>
              <a:t>4</a:t>
            </a:r>
            <a:r>
              <a:rPr lang="en-US" dirty="0"/>
              <a:t>  5</a:t>
            </a:r>
            <a:r>
              <a:rPr lang="id-ID" dirty="0"/>
              <a:t>5</a:t>
            </a:r>
            <a:r>
              <a:rPr lang="en-US" dirty="0"/>
              <a:t>  </a:t>
            </a:r>
            <a:r>
              <a:rPr lang="id-ID" dirty="0" smtClean="0"/>
              <a:t>...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sz="1600" dirty="0" err="1" smtClean="0"/>
              <a:t>N</a:t>
            </a:r>
            <a:r>
              <a:rPr lang="id-ID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keyboard </a:t>
            </a:r>
            <a:r>
              <a:rPr lang="en-US" dirty="0" err="1" smtClean="0"/>
              <a:t>oleh</a:t>
            </a:r>
            <a:r>
              <a:rPr lang="en-US" dirty="0" smtClean="0"/>
              <a:t> user).</a:t>
            </a:r>
          </a:p>
          <a:p>
            <a:pPr marL="0" indent="0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N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genap,maka</a:t>
            </a:r>
            <a:r>
              <a:rPr lang="en-US" dirty="0" smtClean="0"/>
              <a:t>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N/2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  <a:ext cx="8915400" cy="67056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Array one-dimension </a:t>
            </a:r>
            <a:r>
              <a:rPr lang="en-US" sz="3200" dirty="0" err="1" smtClean="0"/>
              <a:t>dan</a:t>
            </a:r>
            <a:r>
              <a:rPr lang="en-US" sz="3200" dirty="0" smtClean="0"/>
              <a:t> multi-dimension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305800" cy="48463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Array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array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dimensi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Seringkali</a:t>
            </a:r>
            <a:r>
              <a:rPr lang="en-US" sz="2800" dirty="0" smtClean="0"/>
              <a:t>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susunan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array </a:t>
            </a:r>
            <a:r>
              <a:rPr lang="en-US" sz="2800" dirty="0" err="1" smtClean="0"/>
              <a:t>dalam</a:t>
            </a:r>
            <a:r>
              <a:rPr lang="en-US" sz="2800" dirty="0" smtClean="0"/>
              <a:t> array.</a:t>
            </a:r>
          </a:p>
          <a:p>
            <a:endParaRPr lang="en-US" sz="2800" dirty="0" smtClean="0"/>
          </a:p>
          <a:p>
            <a:r>
              <a:rPr lang="en-US" sz="2800" dirty="0" smtClean="0"/>
              <a:t>Hal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dinamakan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array </a:t>
            </a:r>
            <a:r>
              <a:rPr lang="en-US" sz="2800" dirty="0" err="1" smtClean="0"/>
              <a:t>multidimensi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8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93736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 smtClean="0"/>
              <a:t>setiap</a:t>
            </a:r>
            <a:r>
              <a:rPr lang="en-US" dirty="0" smtClean="0"/>
              <a:t> 1000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79400" indent="-279400">
              <a:buNone/>
              <a:tabLst>
                <a:tab pos="2794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array [1..10] of array 1..1000] of integer;</a:t>
            </a:r>
          </a:p>
          <a:p>
            <a:pPr marL="279400" indent="-279400">
              <a:buNone/>
              <a:tabLst>
                <a:tab pos="27940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9400" indent="-279400">
              <a:buNone/>
              <a:tabLst>
                <a:tab pos="279400" algn="l"/>
              </a:tabLst>
            </a:pPr>
            <a:r>
              <a:rPr lang="en-US" dirty="0" err="1" smtClean="0">
                <a:solidFill>
                  <a:srgbClr val="0070C0"/>
                </a:solidFill>
                <a:cs typeface="Courier New" pitchFamily="49" charset="0"/>
              </a:rPr>
              <a:t>Atau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</a:p>
          <a:p>
            <a:pPr marL="279400" indent="-279400">
              <a:buNone/>
              <a:tabLst>
                <a:tab pos="279400" algn="l"/>
              </a:tabLst>
            </a:pPr>
            <a:endParaRPr lang="en-US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279400" indent="-279400">
              <a:buNone/>
              <a:tabLst>
                <a:tab pos="2794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array [1..10, 1..1000] of integer;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382000" cy="4846320"/>
          </a:xfrm>
        </p:spPr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[1,1]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[1,2] . . 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[1,1000]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  . . 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[10, 1000]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[</a:t>
            </a:r>
            <a:r>
              <a:rPr lang="en-US" dirty="0" err="1" smtClean="0"/>
              <a:t>I,j</a:t>
            </a:r>
            <a:r>
              <a:rPr lang="en-US" dirty="0" smtClean="0"/>
              <a:t>]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–i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-j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68680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data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2794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I := 1 to 10 do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j:=1 to 1000 do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write(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 ‘  ‘);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68680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array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292608" lvl="1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Bulan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array[1..12] of string[3]= (‘Jan’, ‘Feb’, ‘Mar’, ‘Apr’, ‘Mei’, ‘Jun’, ‘Jul’,’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Agt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’, ‘Sep’,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Okt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’, ‘Nov’, ‘Des’);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Konsep</a:t>
            </a:r>
            <a:r>
              <a:rPr lang="en-US" dirty="0"/>
              <a:t> array</a:t>
            </a:r>
          </a:p>
          <a:p>
            <a:pPr lvl="0"/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</a:t>
            </a:r>
          </a:p>
          <a:p>
            <a:pPr lvl="0"/>
            <a:r>
              <a:rPr lang="en-US" dirty="0"/>
              <a:t>Array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endParaRPr lang="en-US" dirty="0"/>
          </a:p>
          <a:p>
            <a:pPr lvl="0"/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5943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penjabaran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86200"/>
            <a:ext cx="8824452" cy="2743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Each element in this table is related to a row (the student number) and a column (</a:t>
            </a:r>
            <a:r>
              <a:rPr lang="en-US" dirty="0" smtClean="0"/>
              <a:t>the class </a:t>
            </a:r>
            <a:r>
              <a:rPr lang="en-US" dirty="0"/>
              <a:t>number); these are the two dimensions of the array. The data item itself is a real</a:t>
            </a:r>
            <a:br>
              <a:rPr lang="en-US" dirty="0"/>
            </a:br>
            <a:r>
              <a:rPr lang="en-US" dirty="0"/>
              <a:t>number</a:t>
            </a:r>
            <a:r>
              <a:rPr lang="en-US" dirty="0" smtClean="0"/>
              <a:t>.</a:t>
            </a:r>
          </a:p>
          <a:p>
            <a:r>
              <a:rPr lang="en-US" dirty="0"/>
              <a:t>To represent the data in this table your variables will look something like this: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StudentScore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[3][4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8098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thus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StudentScore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[3][4] := 45.1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Compare now the following assignment statements to the values in the table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StudentScore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[1][1] := 55.5; { the score of student #1 in class #1 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StudentScore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[1][2] := 60.9; { the score of student #1 in class #2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7685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" y="381001"/>
            <a:ext cx="8927431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8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1955" y="0"/>
            <a:ext cx="3124200" cy="37338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noFill/>
                </a:ln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err="1" smtClean="0"/>
              <a:t>Contoh</a:t>
            </a:r>
            <a:r>
              <a:rPr lang="en-US" sz="2000" dirty="0" smtClean="0"/>
              <a:t> Program (3)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270093"/>
            <a:ext cx="8305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Wincrt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record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NIM : String[4];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String[20];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Prodi : String[20];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IP : Real;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End;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With data do</a:t>
            </a:r>
          </a:p>
          <a:p>
            <a:pPr>
              <a:tabLst>
                <a:tab pos="228600" algn="l"/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Begin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Write('NIM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(NIM);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(Prodi);</a:t>
            </a:r>
          </a:p>
          <a:p>
            <a:pPr>
              <a:tabLst>
                <a:tab pos="914400" algn="l"/>
                <a:tab pos="2743200" algn="l"/>
                <a:tab pos="38290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Write('IP 	: ');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(IP);</a:t>
            </a:r>
          </a:p>
          <a:p>
            <a:pPr>
              <a:tabLst>
                <a:tab pos="685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End;</a:t>
            </a:r>
          </a:p>
          <a:p>
            <a:pPr>
              <a:tabLst>
                <a:tab pos="228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('NIM 	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data.NIM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',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data.Prodi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228600">
              <a:tabLst>
                <a:tab pos="17145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('IP 	: ',data.IP:2:2);</a:t>
            </a:r>
          </a:p>
          <a:p>
            <a:pPr>
              <a:tabLst>
                <a:tab pos="1714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33900" y="685800"/>
            <a:ext cx="4000500" cy="1524000"/>
          </a:xfrm>
          <a:prstGeom prst="wedgeRoundRectCallout">
            <a:avLst>
              <a:gd name="adj1" fmla="val -83389"/>
              <a:gd name="adj2" fmla="val -475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Mendefinisikan</a:t>
            </a:r>
            <a:r>
              <a:rPr lang="en-US" dirty="0" smtClean="0"/>
              <a:t> type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record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mhs</a:t>
            </a:r>
            <a:r>
              <a:rPr lang="en-US" dirty="0" smtClean="0"/>
              <a:t>. (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ingatdengan</a:t>
            </a:r>
            <a:r>
              <a:rPr lang="en-US" dirty="0" smtClean="0"/>
              <a:t> enumerated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subrange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NIM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140039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INA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Komputasi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Statistik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914400" algn="l"/>
                <a:tab pos="1828800" algn="l"/>
                <a:tab pos="2743200" algn="l"/>
                <a:tab pos="38290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3.89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  <a:tabLst>
                <a:tab pos="1714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NIM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1400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: INA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Komputasi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Statistik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914400" algn="l"/>
                <a:tab pos="1828800" algn="l"/>
                <a:tab pos="38290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IP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: 3.89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416"/>
            <a:ext cx="8610600" cy="48463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rekord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</a:t>
            </a:r>
            <a:r>
              <a:rPr lang="en-US" dirty="0" err="1" smtClean="0"/>
              <a:t>ratusan-ribuan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memudahkannya</a:t>
            </a:r>
            <a:r>
              <a:rPr lang="en-US" dirty="0" smtClean="0"/>
              <a:t>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memudahkan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 yang </a:t>
            </a:r>
            <a:r>
              <a:rPr lang="en-US" dirty="0" err="1" smtClean="0"/>
              <a:t>sejenis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marL="457200" indent="0">
              <a:buNone/>
            </a:pPr>
            <a:r>
              <a:rPr lang="en-US" dirty="0" err="1" smtClean="0"/>
              <a:t>Mahasiswa</a:t>
            </a:r>
            <a:r>
              <a:rPr lang="en-US" dirty="0" smtClean="0"/>
              <a:t> [1]</a:t>
            </a:r>
          </a:p>
          <a:p>
            <a:pPr marL="457200" indent="0">
              <a:buNone/>
            </a:pPr>
            <a:r>
              <a:rPr lang="en-US" dirty="0" err="1" smtClean="0"/>
              <a:t>Mahasiswa</a:t>
            </a:r>
            <a:r>
              <a:rPr lang="en-US" dirty="0" smtClean="0"/>
              <a:t> [2]</a:t>
            </a:r>
          </a:p>
          <a:p>
            <a:pPr marL="457200" indent="0">
              <a:buNone/>
            </a:pPr>
            <a:r>
              <a:rPr lang="en-US" dirty="0" err="1" smtClean="0"/>
              <a:t>Mahasiswa</a:t>
            </a:r>
            <a:r>
              <a:rPr lang="en-US" dirty="0" smtClean="0"/>
              <a:t> [3]</a:t>
            </a:r>
          </a:p>
          <a:p>
            <a:pPr marL="457200" indent="0">
              <a:buNone/>
            </a:pPr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Array (</a:t>
            </a:r>
            <a:r>
              <a:rPr lang="en-US" dirty="0" err="1" smtClean="0"/>
              <a:t>larik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4029384"/>
          </a:xfrm>
        </p:spPr>
        <p:txBody>
          <a:bodyPr>
            <a:normAutofit fontScale="925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>
                <a:solidFill>
                  <a:srgbClr val="FF0000"/>
                </a:solidFill>
              </a:rPr>
              <a:t>memiliki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tipe</a:t>
            </a:r>
            <a:r>
              <a:rPr lang="en-US" dirty="0">
                <a:solidFill>
                  <a:srgbClr val="FF0000"/>
                </a:solidFill>
              </a:rPr>
              <a:t> data yang 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Array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array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menyimpan</a:t>
            </a:r>
            <a:r>
              <a:rPr lang="en-US" dirty="0">
                <a:solidFill>
                  <a:srgbClr val="7030A0"/>
                </a:solidFill>
              </a:rPr>
              <a:t> data </a:t>
            </a:r>
            <a:r>
              <a:rPr lang="en-US" dirty="0" err="1">
                <a:solidFill>
                  <a:srgbClr val="7030A0"/>
                </a:solidFill>
              </a:rPr>
              <a:t>maupun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referensi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objek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dalam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jumlah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banyak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terindeks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Array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integer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elemen-elemennya</a:t>
            </a:r>
            <a:r>
              <a:rPr lang="en-US" dirty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Pascal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pertamanya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dimulai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indeks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1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B050"/>
                </a:solidFill>
              </a:rPr>
              <a:t>elemen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kedua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memiliki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indeks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181600"/>
            <a:ext cx="861059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Dengan</a:t>
            </a:r>
            <a:r>
              <a:rPr lang="en-US" sz="2400" dirty="0" smtClean="0"/>
              <a:t> kata lain : array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ditandai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elemennya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9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Mendeklarasikan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Variabel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/>
              <a:t>Mendeklarasikan</a:t>
            </a:r>
            <a:r>
              <a:rPr lang="en-US" sz="2400" dirty="0" smtClean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array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yang </a:t>
            </a:r>
            <a:r>
              <a:rPr lang="en-US" sz="2400" dirty="0" err="1"/>
              <a:t>diinginkan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mendeklarasikan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bertipe</a:t>
            </a:r>
            <a:r>
              <a:rPr lang="en-US" sz="2400" dirty="0"/>
              <a:t> integer,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marL="45720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array [1..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10]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of integer;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pendeklarasian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array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smtClean="0"/>
              <a:t>array +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/>
              <a:t>kurung</a:t>
            </a:r>
            <a:r>
              <a:rPr lang="en-US" sz="2400" dirty="0"/>
              <a:t> [ ] </a:t>
            </a:r>
            <a:r>
              <a:rPr lang="en-US" sz="2400" dirty="0" smtClean="0"/>
              <a:t>+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datanya</a:t>
            </a:r>
            <a:r>
              <a:rPr lang="en-US" sz="2400" dirty="0" smtClean="0"/>
              <a:t>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84355" y="2895600"/>
            <a:ext cx="914400" cy="533400"/>
          </a:xfrm>
          <a:prstGeom prst="wedgeRoundRectCallout">
            <a:avLst>
              <a:gd name="adj1" fmla="val -9543"/>
              <a:gd name="adj2" fmla="val -895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86000" y="2930833"/>
            <a:ext cx="1981200" cy="533400"/>
          </a:xfrm>
          <a:prstGeom prst="wedgeRoundRectCallout">
            <a:avLst>
              <a:gd name="adj1" fmla="val -9543"/>
              <a:gd name="adj2" fmla="val -895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Array (</a:t>
            </a:r>
            <a:r>
              <a:rPr lang="en-US" dirty="0" err="1" smtClean="0"/>
              <a:t>indeks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876800" y="2930833"/>
            <a:ext cx="1981200" cy="533400"/>
          </a:xfrm>
          <a:prstGeom prst="wedgeRoundRectCallout">
            <a:avLst>
              <a:gd name="adj1" fmla="val -20709"/>
              <a:gd name="adj2" fmla="val -923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6" r="6120"/>
          <a:stretch/>
        </p:blipFill>
        <p:spPr bwMode="auto">
          <a:xfrm>
            <a:off x="0" y="3860800"/>
            <a:ext cx="883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6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6868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Mendefinisikan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Array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800100" indent="-342900"/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pendefinisian</a:t>
            </a:r>
            <a:r>
              <a:rPr lang="en-US" sz="2800" dirty="0" smtClean="0"/>
              <a:t> </a:t>
            </a:r>
            <a:r>
              <a:rPr lang="en-US" sz="2800" dirty="0" err="1" smtClean="0"/>
              <a:t>panjang</a:t>
            </a:r>
            <a:r>
              <a:rPr lang="en-US" sz="2800" dirty="0" smtClean="0"/>
              <a:t> array (yang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[ ], </a:t>
            </a:r>
            <a:r>
              <a:rPr lang="en-US" sz="2800" dirty="0" err="1" smtClean="0"/>
              <a:t>berart</a:t>
            </a:r>
            <a:r>
              <a:rPr lang="en-US" sz="2800" dirty="0" smtClean="0"/>
              <a:t> Array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yang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arti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membesar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mengecil</a:t>
            </a:r>
            <a:r>
              <a:rPr lang="en-US" sz="2800" dirty="0"/>
              <a:t> </a:t>
            </a:r>
            <a:r>
              <a:rPr lang="en-US" sz="2800" dirty="0" err="1"/>
              <a:t>ukurannya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800100" indent="-342900"/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smtClean="0"/>
              <a:t>array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[ ].</a:t>
            </a:r>
          </a:p>
          <a:p>
            <a:pPr marL="800100" indent="-342900"/>
            <a:r>
              <a:rPr lang="en-US" sz="2800" dirty="0" err="1" smtClean="0"/>
              <a:t>Contoh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10 </a:t>
            </a:r>
            <a:r>
              <a:rPr lang="en-US" sz="2800" dirty="0" err="1" smtClean="0"/>
              <a:t>angka</a:t>
            </a:r>
            <a:r>
              <a:rPr lang="en-US" sz="2800" dirty="0" smtClean="0"/>
              <a:t> x yang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integer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indeks</a:t>
            </a:r>
            <a:r>
              <a:rPr lang="en-US" sz="2800" dirty="0" smtClean="0"/>
              <a:t> 1 </a:t>
            </a:r>
            <a:r>
              <a:rPr lang="en-US" sz="2800" dirty="0" err="1" smtClean="0"/>
              <a:t>s.d</a:t>
            </a:r>
            <a:r>
              <a:rPr lang="en-US" sz="2800" dirty="0" smtClean="0"/>
              <a:t> 10.</a:t>
            </a:r>
          </a:p>
        </p:txBody>
      </p:sp>
    </p:spTree>
    <p:extLst>
      <p:ext uri="{BB962C8B-B14F-4D97-AF65-F5344CB8AC3E}">
        <p14:creationId xmlns:p14="http://schemas.microsoft.com/office/powerpoint/2010/main" val="23025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Mendefinisikan</a:t>
            </a:r>
            <a:r>
              <a:rPr lang="en-US" sz="2800" b="1" dirty="0">
                <a:solidFill>
                  <a:srgbClr val="0070C0"/>
                </a:solidFill>
              </a:rPr>
              <a:t> Array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x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menam</a:t>
            </a:r>
            <a:r>
              <a:rPr lang="en-US" sz="2800" dirty="0" err="1"/>
              <a:t>p</a:t>
            </a:r>
            <a:r>
              <a:rPr lang="en-US" sz="2800" dirty="0" err="1" smtClean="0"/>
              <a:t>ung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integer.</a:t>
            </a:r>
          </a:p>
          <a:p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/>
              <a:t>pendefinisian</a:t>
            </a:r>
            <a:r>
              <a:rPr lang="en-US" sz="2800" dirty="0"/>
              <a:t> array,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dialokasikan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array.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yang </a:t>
            </a:r>
            <a:r>
              <a:rPr lang="en-US" sz="2800" dirty="0" err="1"/>
              <a:t>dialokasikan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variabel</a:t>
            </a:r>
            <a:r>
              <a:rPr lang="en-US" sz="2800" dirty="0"/>
              <a:t> array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array yang </a:t>
            </a:r>
            <a:r>
              <a:rPr lang="en-US" sz="2800" dirty="0" err="1"/>
              <a:t>didefinisikan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229600" cy="5248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/>
              <a:t>total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array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:=0;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x1+x2+x3+x4+x5+x6+x7+x8+x9+x10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Dan </a:t>
            </a:r>
            <a:r>
              <a:rPr lang="en-US" dirty="0" err="1">
                <a:solidFill>
                  <a:srgbClr val="0070C0"/>
                </a:solidFill>
              </a:rPr>
              <a:t>kalau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pakai</a:t>
            </a:r>
            <a:r>
              <a:rPr lang="en-US" dirty="0">
                <a:solidFill>
                  <a:srgbClr val="0070C0"/>
                </a:solidFill>
              </a:rPr>
              <a:t> array 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Total :=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i:=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To 10 Do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:= Total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100.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bayangkan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ringkasnya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382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loop for/while/repeat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penghitung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berjenis</a:t>
            </a:r>
            <a:r>
              <a:rPr lang="en-US" dirty="0" smtClean="0"/>
              <a:t> ordinal </a:t>
            </a:r>
            <a:r>
              <a:rPr lang="en-US" dirty="0" err="1" smtClean="0"/>
              <a:t>misalnya</a:t>
            </a:r>
            <a:r>
              <a:rPr lang="en-US" dirty="0" smtClean="0"/>
              <a:t> integer </a:t>
            </a:r>
            <a:r>
              <a:rPr lang="en-US" dirty="0" err="1" smtClean="0"/>
              <a:t>atau</a:t>
            </a:r>
            <a:r>
              <a:rPr lang="en-US" dirty="0" smtClean="0"/>
              <a:t> char,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tercantum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array </a:t>
            </a:r>
            <a:r>
              <a:rPr lang="en-US" dirty="0" err="1" smtClean="0"/>
              <a:t>yangbersangkutan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Array1 : array [1..10] of integer;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Array2 : array [-20..8] of real;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Array3 : array [‘a’ .. ‘z’] of char;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195</TotalTime>
  <Words>846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Arsitektur Data Array</vt:lpstr>
      <vt:lpstr>issue</vt:lpstr>
      <vt:lpstr>Array sebagai struktur data</vt:lpstr>
      <vt:lpstr>Array (larik)</vt:lpstr>
      <vt:lpstr>PowerPoint Presentation</vt:lpstr>
      <vt:lpstr>PowerPoint Presentation</vt:lpstr>
      <vt:lpstr>PowerPoint Presentation</vt:lpstr>
      <vt:lpstr>Perbandingan dengan array</vt:lpstr>
      <vt:lpstr>PowerPoint Presentation</vt:lpstr>
      <vt:lpstr>PowerPoint Presentation</vt:lpstr>
      <vt:lpstr>Output program (1)</vt:lpstr>
      <vt:lpstr>PowerPoint Presentation</vt:lpstr>
      <vt:lpstr>Output program (2)</vt:lpstr>
      <vt:lpstr>Latihan</vt:lpstr>
      <vt:lpstr>Array one-dimension dan multi-dimension</vt:lpstr>
      <vt:lpstr>PowerPoint Presentation</vt:lpstr>
      <vt:lpstr>PowerPoint Presentation</vt:lpstr>
      <vt:lpstr>PowerPoint Presentation</vt:lpstr>
      <vt:lpstr>PowerPoint Presentation</vt:lpstr>
      <vt:lpstr>Contoh penjabaran  </vt:lpstr>
      <vt:lpstr>PowerPoint Presentation</vt:lpstr>
      <vt:lpstr>PowerPoint Presentation</vt:lpstr>
      <vt:lpstr>Output program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Data Array</dc:title>
  <dc:creator>Waidz</dc:creator>
  <cp:lastModifiedBy>user</cp:lastModifiedBy>
  <cp:revision>25</cp:revision>
  <dcterms:created xsi:type="dcterms:W3CDTF">2015-05-24T07:38:01Z</dcterms:created>
  <dcterms:modified xsi:type="dcterms:W3CDTF">2015-05-25T02:39:45Z</dcterms:modified>
</cp:coreProperties>
</file>