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0" r:id="rId5"/>
    <p:sldId id="282" r:id="rId6"/>
    <p:sldId id="281" r:id="rId7"/>
    <p:sldId id="284" r:id="rId8"/>
    <p:sldId id="286" r:id="rId9"/>
    <p:sldId id="283" r:id="rId10"/>
    <p:sldId id="287" r:id="rId11"/>
    <p:sldId id="289" r:id="rId12"/>
    <p:sldId id="290" r:id="rId13"/>
    <p:sldId id="288" r:id="rId14"/>
    <p:sldId id="291" r:id="rId15"/>
    <p:sldId id="292" r:id="rId16"/>
    <p:sldId id="293" r:id="rId17"/>
    <p:sldId id="294" r:id="rId18"/>
    <p:sldId id="296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839200" y="0"/>
            <a:ext cx="304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noFill/>
          </a:ln>
          <a:solidFill>
            <a:srgbClr val="0070C0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Data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9" y="417624"/>
            <a:ext cx="2505501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Algoritma</a:t>
            </a:r>
            <a:r>
              <a:rPr lang="en-US" sz="66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dan</a:t>
            </a:r>
            <a:r>
              <a:rPr lang="en-US" sz="66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Pemrograman</a:t>
            </a:r>
            <a:endParaRPr lang="id-ID" sz="6600" b="1" cap="small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 r="53148" b="6004"/>
          <a:stretch/>
        </p:blipFill>
        <p:spPr bwMode="auto">
          <a:xfrm>
            <a:off x="152400" y="12155"/>
            <a:ext cx="7391400" cy="684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70222" y="7620"/>
            <a:ext cx="5197578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 dirty="0" err="1" smtClean="0"/>
              <a:t>Contoh</a:t>
            </a:r>
            <a:r>
              <a:rPr lang="en-US" sz="1600" dirty="0" smtClean="0"/>
              <a:t> Program </a:t>
            </a:r>
            <a:r>
              <a:rPr lang="en-US" sz="1600" dirty="0" smtClean="0"/>
              <a:t>(6)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bujur</a:t>
            </a:r>
            <a:r>
              <a:rPr lang="en-US" sz="1600" dirty="0" smtClean="0"/>
              <a:t> </a:t>
            </a:r>
            <a:r>
              <a:rPr lang="en-US" sz="1600" dirty="0" err="1" smtClean="0"/>
              <a:t>sangkar</a:t>
            </a:r>
            <a:endParaRPr lang="en-US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562600" y="408709"/>
            <a:ext cx="3464938" cy="1191491"/>
          </a:xfrm>
          <a:prstGeom prst="wedgeRoundRectCallout">
            <a:avLst>
              <a:gd name="adj1" fmla="val -77451"/>
              <a:gd name="adj2" fmla="val -3136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suda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dicoba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 smtClean="0"/>
          </a:p>
          <a:p>
            <a:pPr algn="ctr"/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klo</a:t>
            </a:r>
            <a:r>
              <a:rPr lang="en-US" dirty="0" smtClean="0"/>
              <a:t> </a:t>
            </a:r>
            <a:r>
              <a:rPr lang="en-US" dirty="0" err="1" smtClean="0"/>
              <a:t>dikombinasika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 r="32980" b="5305"/>
          <a:stretch/>
        </p:blipFill>
        <p:spPr bwMode="auto">
          <a:xfrm>
            <a:off x="152400" y="152400"/>
            <a:ext cx="8622392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91000" y="7620"/>
            <a:ext cx="4876800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 dirty="0" err="1" smtClean="0"/>
              <a:t>Contoh</a:t>
            </a:r>
            <a:r>
              <a:rPr lang="en-US" sz="1600" dirty="0" smtClean="0"/>
              <a:t> Program </a:t>
            </a:r>
            <a:r>
              <a:rPr lang="en-US" sz="1600" dirty="0" smtClean="0"/>
              <a:t>(7)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bujur</a:t>
            </a:r>
            <a:r>
              <a:rPr lang="en-US" sz="1600" dirty="0" smtClean="0"/>
              <a:t> </a:t>
            </a:r>
            <a:r>
              <a:rPr lang="en-US" sz="1600" dirty="0" err="1" smtClean="0"/>
              <a:t>sangkar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5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5" r="34210" b="7782"/>
          <a:stretch/>
        </p:blipFill>
        <p:spPr bwMode="auto">
          <a:xfrm>
            <a:off x="228600" y="381000"/>
            <a:ext cx="854663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9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4486"/>
            <a:ext cx="670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The following is a sample run: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Scores of student #1: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#1: 90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#2: 89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#3: 93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Scores of student #2: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#1: 80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#2: 70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#3: 60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Scores of student #3: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#1: 77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#2: 78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#3: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Scores of student #4: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#1: 91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#2: 94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score for class #3: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95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Student # Average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-----------------------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1 90.67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2 70.00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3 81.67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4 93.33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-----------------------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Press ENTER to continue..</a:t>
            </a:r>
          </a:p>
        </p:txBody>
      </p:sp>
    </p:spTree>
    <p:extLst>
      <p:ext uri="{BB962C8B-B14F-4D97-AF65-F5344CB8AC3E}">
        <p14:creationId xmlns:p14="http://schemas.microsoft.com/office/powerpoint/2010/main" val="3083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84860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Konversikan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7 </a:t>
            </a:r>
            <a:r>
              <a:rPr lang="en-US" dirty="0" err="1" smtClean="0"/>
              <a:t>sehingga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1000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8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semester,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rata-rata,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/</a:t>
            </a:r>
            <a:r>
              <a:rPr lang="en-US" dirty="0" err="1" smtClean="0"/>
              <a:t>varian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1956" y="0"/>
            <a:ext cx="9175956" cy="37338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dirty="0" err="1" smtClean="0"/>
              <a:t>latih</a:t>
            </a:r>
            <a:r>
              <a:rPr lang="en-US" sz="1800" dirty="0" smtClean="0"/>
              <a:t> </a:t>
            </a:r>
            <a:r>
              <a:rPr lang="en-US" sz="1800" dirty="0" smtClean="0"/>
              <a:t>Program </a:t>
            </a:r>
            <a:r>
              <a:rPr lang="en-US" sz="1800" dirty="0" smtClean="0"/>
              <a:t>(2)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60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01000" cy="97536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GAMES</a:t>
            </a:r>
            <a:br>
              <a:rPr lang="en-US" dirty="0" smtClean="0"/>
            </a:br>
            <a:r>
              <a:rPr lang="en-US" sz="3100" dirty="0" smtClean="0"/>
              <a:t>(level easy)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322731"/>
            <a:ext cx="8915400" cy="4382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TYPE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1..100 DIV 2;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Range2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1..7;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Range3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1.0..7.0;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Range4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1..(100/2);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TVSystem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(SECAM, PAL, NTSC);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ProgrammingLanguage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(C, C++,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CSharp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Pascal,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Fortran, COBOL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INTEGER;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REAL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3" y="1476345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1. </a:t>
            </a:r>
            <a:r>
              <a:rPr lang="en-US" sz="2000" dirty="0" err="1" smtClean="0">
                <a:solidFill>
                  <a:srgbClr val="00B0F0"/>
                </a:solidFill>
              </a:rPr>
              <a:t>Manakah</a:t>
            </a:r>
            <a:r>
              <a:rPr lang="en-US" sz="2000" dirty="0" smtClean="0">
                <a:solidFill>
                  <a:srgbClr val="00B0F0"/>
                </a:solidFill>
              </a:rPr>
              <a:t> yang </a:t>
            </a:r>
            <a:r>
              <a:rPr lang="en-US" sz="2000" dirty="0" err="1" smtClean="0">
                <a:solidFill>
                  <a:srgbClr val="00B0F0"/>
                </a:solidFill>
              </a:rPr>
              <a:t>tidak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benar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dalam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mendekalarasikan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pada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bagian</a:t>
            </a:r>
            <a:r>
              <a:rPr lang="en-US" sz="2000" dirty="0" smtClean="0">
                <a:solidFill>
                  <a:srgbClr val="00B0F0"/>
                </a:solidFill>
              </a:rPr>
              <a:t> TYPE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164" y="1876455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</a:rPr>
              <a:t>pilih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huruf</a:t>
            </a:r>
            <a:r>
              <a:rPr lang="en-US" sz="2000" dirty="0" smtClean="0">
                <a:solidFill>
                  <a:srgbClr val="00B0F0"/>
                </a:solidFill>
              </a:rPr>
              <a:t> yang </a:t>
            </a:r>
            <a:r>
              <a:rPr lang="en-US" sz="2000" dirty="0" err="1" smtClean="0">
                <a:solidFill>
                  <a:srgbClr val="00B0F0"/>
                </a:solidFill>
              </a:rPr>
              <a:t>mana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saja</a:t>
            </a:r>
            <a:r>
              <a:rPr lang="en-US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2. </a:t>
            </a:r>
            <a:r>
              <a:rPr lang="en-US" dirty="0" err="1" smtClean="0">
                <a:solidFill>
                  <a:srgbClr val="00B0F0"/>
                </a:solidFill>
              </a:rPr>
              <a:t>Dimisalkan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terdapat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pendeklarasian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sebagai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berikut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Range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1..7;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Color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(Red, Green, Blue);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INTEGER;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pendefinisian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 VAR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:ARRAY[Range];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HisArray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:ARRAY[1..Range] OF INTEGER;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:ARRAY[Color] OF INT;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HerArray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:ARRAY[1..Color] OF INTEGER;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Score :ARRAY[1..5, Range] OF INTEGER;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Colors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:(Red, Green, Blue);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ColorComp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:(Cyan, Magenta, Yellow);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Subrange1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:1..12 DIV 2;</a:t>
            </a:r>
          </a:p>
        </p:txBody>
      </p:sp>
    </p:spTree>
    <p:extLst>
      <p:ext uri="{BB962C8B-B14F-4D97-AF65-F5344CB8AC3E}">
        <p14:creationId xmlns:p14="http://schemas.microsoft.com/office/powerpoint/2010/main" val="2423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236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Dimisalkan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terdapat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pendeklarasian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sebagai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berikut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ColorComp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(Cyan, Magenta, Yellow);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YourColor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ColorComp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:= Yellow;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YourColor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:= Cyan + 1;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WRITELN(ORD(Cyan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), ' ', ORD(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WRITELN(Magenta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28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Apakah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hasil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dari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pernyataan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writeln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berikut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752600"/>
            <a:ext cx="8839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TYPE</a:t>
            </a:r>
          </a:p>
          <a:p>
            <a:pPr>
              <a:tabLst>
                <a:tab pos="23653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FamilyMember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(Sam,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Camelia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Hazem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Craig, Sally);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{a}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WRITELN(Sam &lt; Sally);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{b}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WRITELN(Sam &gt; Sally);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{c}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WRITELN(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Camelia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Craig);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{d}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WRITELN(ORD(Craig)-1 = ORD(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Hazem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{e}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WRITELN(ORD(Sam)+4 = ORD(Sally));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3068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3733800" cy="11430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More understand in </a:t>
            </a:r>
            <a:r>
              <a:rPr lang="en-US" dirty="0" err="1" smtClean="0"/>
              <a:t>multidimention</a:t>
            </a:r>
            <a:r>
              <a:rPr lang="en-US" dirty="0" smtClean="0"/>
              <a:t> array</a:t>
            </a:r>
          </a:p>
          <a:p>
            <a:pPr lvl="0"/>
            <a:r>
              <a:rPr lang="en-US" dirty="0" smtClean="0"/>
              <a:t>Many sample with array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70093"/>
            <a:ext cx="8305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Wincrt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record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NIM : String[4];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String[20];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Prodi : String[20];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IP : Real;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End;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With data do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Begin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Write('NIM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(NIM);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(Prodi);</a:t>
            </a:r>
          </a:p>
          <a:p>
            <a:pPr>
              <a:tabLst>
                <a:tab pos="914400" algn="l"/>
                <a:tab pos="2743200" algn="l"/>
                <a:tab pos="38290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Write('IP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(IP);</a:t>
            </a:r>
          </a:p>
          <a:p>
            <a:pPr>
              <a:tabLst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End;</a:t>
            </a:r>
          </a:p>
          <a:p>
            <a:pPr>
              <a:tabLst>
                <a:tab pos="228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('NIM 	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data.NIM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data.Prodi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('IP 	: ',data.IP:2:2);</a:t>
            </a:r>
          </a:p>
          <a:p>
            <a:pPr>
              <a:tabLst>
                <a:tab pos="1714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8927" y="2286000"/>
            <a:ext cx="4305300" cy="1201846"/>
          </a:xfrm>
          <a:prstGeom prst="wedgeRoundRectCallout">
            <a:avLst>
              <a:gd name="adj1" fmla="val -93364"/>
              <a:gd name="adj2" fmla="val -1578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menjadi</a:t>
            </a:r>
            <a:r>
              <a:rPr lang="en-US" dirty="0" smtClean="0">
                <a:solidFill>
                  <a:srgbClr val="FF0000"/>
                </a:solidFill>
              </a:rPr>
              <a:t> array, </a:t>
            </a:r>
            <a:r>
              <a:rPr lang="en-US" dirty="0" err="1" smtClean="0">
                <a:solidFill>
                  <a:srgbClr val="FF0000"/>
                </a:solidFill>
              </a:rPr>
              <a:t>seperti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halnya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mendefinikasi</a:t>
            </a:r>
            <a:r>
              <a:rPr lang="en-US" dirty="0" err="1" smtClean="0">
                <a:solidFill>
                  <a:srgbClr val="FF0000"/>
                </a:solidFill>
              </a:rPr>
              <a:t>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format</a:t>
            </a:r>
          </a:p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Myarray</a:t>
            </a:r>
            <a:r>
              <a:rPr lang="en-US" b="1" dirty="0" smtClean="0">
                <a:solidFill>
                  <a:srgbClr val="0070C0"/>
                </a:solidFill>
              </a:rPr>
              <a:t>: array [1..90] of type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55127" y="0"/>
            <a:ext cx="4152900" cy="1312754"/>
          </a:xfrm>
          <a:prstGeom prst="wedgeRoundRectCallout">
            <a:avLst>
              <a:gd name="adj1" fmla="val -59810"/>
              <a:gd name="adj2" fmla="val 161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It is a sample of an array?</a:t>
            </a:r>
          </a:p>
          <a:p>
            <a:pPr algn="ctr"/>
            <a:r>
              <a:rPr lang="en-US" dirty="0" smtClean="0"/>
              <a:t>Where is array form?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75909" y="1477223"/>
            <a:ext cx="4152900" cy="656377"/>
          </a:xfrm>
          <a:prstGeom prst="wedgeRoundRectCallout">
            <a:avLst>
              <a:gd name="adj1" fmla="val -99509"/>
              <a:gd name="adj2" fmla="val 139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Data_Gaji_PNS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record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NIP       : String[9];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: String[30];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Golongan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: Char;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Jamkerja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: Real;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End;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Data                  : Array [1..100]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Gapok,Insentif,Gaber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: Real;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Tot,Rata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: Real;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: Char;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: Integer;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Repeat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Write('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Masukkan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Data PNS : ');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(n);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1956" y="0"/>
            <a:ext cx="9175956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dirty="0" err="1" smtClean="0"/>
              <a:t>Contoh</a:t>
            </a:r>
            <a:r>
              <a:rPr lang="en-US" sz="1800" dirty="0" smtClean="0"/>
              <a:t> Program </a:t>
            </a:r>
            <a:r>
              <a:rPr lang="en-US" sz="1800" dirty="0" smtClean="0"/>
              <a:t>(4)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type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mendeklarasikan</a:t>
            </a:r>
            <a:r>
              <a:rPr lang="en-US" sz="1800" dirty="0" smtClean="0"/>
              <a:t> array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073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8839200" cy="6705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i := 1 to n do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Begin 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('Entry Data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Negeri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Sipil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Badan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Statistik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Kota Jakarta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Timur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('==========================================================');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('Data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-',i);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Write('NIP          : ');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(Data[i].NIP);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Write('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: ');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(Data[i].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Write('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Golongan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: ');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(Data[i].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Golongan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Write('Jam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Kerja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: ');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(Data[i].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Jamkerja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End;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Gaji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Negeri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Sipil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');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Badan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Statistik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Kota Jakarta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Timur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362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400" y="50800"/>
            <a:ext cx="8813800" cy="6400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('=====================================================================');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('|NO. |NIP       |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Golongan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Jam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Kerja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Gaji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|'); 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('=====================================================================');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Tot:=0;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For i := 1 to n do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Begin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Case Data[i].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Golongan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'1' 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:=2000000;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'2' 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:=2500000;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'3' 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:=3300000;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'4' 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:=3900000;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Else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:=0;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End;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if Data[i].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Jamkerja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&gt;40 then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Insentif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:=(Data[i].Jamkerja-40)*15000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else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Insentif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:=0; </a:t>
            </a:r>
          </a:p>
          <a:p>
            <a:pPr marL="0" indent="0">
              <a:buFont typeface="Wingdings 2"/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Gapok+Insentif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Tot:=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Tot+Gaber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2804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-6927" y="438727"/>
            <a:ext cx="8846127" cy="6400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('|',i:4,'|',Data[i].NIP:9,'|',Data[i].Nama:10,'|',Data[i].Golongan:8,'|',Data[i].Jamkerja:10:0,'|',Gaber:13:0,'|');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End;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Rata:=Tot/n;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('===================================================================');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('Total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Gaji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Keseluruhan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 Rp.',Tot:12:0);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('Rata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Gaji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: Rp.',Rata:12:0);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Write('Mau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Ulang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Lagi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? [Y/T]: ');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Until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Upcase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)&lt;&gt;'Y'; //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diulangi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hingga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user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menekan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selain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End.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382000" cy="48463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silahkan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program </a:t>
            </a:r>
            <a:r>
              <a:rPr lang="en-US" sz="2800" dirty="0" err="1"/>
              <a:t>pada</a:t>
            </a:r>
            <a:r>
              <a:rPr lang="en-US" sz="2800" dirty="0"/>
              <a:t> slide no 3,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menginput</a:t>
            </a:r>
            <a:r>
              <a:rPr lang="en-US" sz="2800" dirty="0" smtClean="0"/>
              <a:t> data </a:t>
            </a:r>
            <a:r>
              <a:rPr lang="en-US" sz="2800" dirty="0" err="1" smtClean="0"/>
              <a:t>untuk</a:t>
            </a:r>
            <a:r>
              <a:rPr lang="en-US" sz="2800" dirty="0" smtClean="0"/>
              <a:t> 100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array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1956" y="0"/>
            <a:ext cx="9175956" cy="37338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dirty="0" err="1" smtClean="0"/>
              <a:t>latih</a:t>
            </a:r>
            <a:r>
              <a:rPr lang="en-US" sz="1800" dirty="0" smtClean="0"/>
              <a:t> </a:t>
            </a:r>
            <a:r>
              <a:rPr lang="en-US" sz="1800" dirty="0" smtClean="0"/>
              <a:t>Program </a:t>
            </a:r>
            <a:r>
              <a:rPr lang="en-US" sz="1800" dirty="0" smtClean="0"/>
              <a:t>(1)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15451" r="6430" b="15796"/>
          <a:stretch/>
        </p:blipFill>
        <p:spPr bwMode="auto">
          <a:xfrm>
            <a:off x="0" y="381000"/>
            <a:ext cx="9027538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31956" y="0"/>
            <a:ext cx="9175956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dirty="0" err="1" smtClean="0"/>
              <a:t>Contoh</a:t>
            </a:r>
            <a:r>
              <a:rPr lang="en-US" sz="1800" dirty="0" smtClean="0"/>
              <a:t> Program </a:t>
            </a:r>
            <a:r>
              <a:rPr lang="en-US" sz="1800" dirty="0" smtClean="0"/>
              <a:t>(5) </a:t>
            </a:r>
            <a:r>
              <a:rPr lang="en-US" sz="1800" dirty="0" err="1" smtClean="0"/>
              <a:t>segitiga</a:t>
            </a:r>
            <a:r>
              <a:rPr lang="en-US" sz="1800" dirty="0" smtClean="0"/>
              <a:t> </a:t>
            </a:r>
            <a:r>
              <a:rPr lang="en-US" sz="1800" dirty="0" err="1" smtClean="0"/>
              <a:t>pascal</a:t>
            </a:r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62600" y="762000"/>
            <a:ext cx="3464938" cy="1312754"/>
          </a:xfrm>
          <a:prstGeom prst="wedgeRoundRectCallout">
            <a:avLst>
              <a:gd name="adj1" fmla="val -63856"/>
              <a:gd name="adj2" fmla="val -32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suda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dicoba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 smtClean="0"/>
          </a:p>
          <a:p>
            <a:pPr algn="ctr"/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klo</a:t>
            </a:r>
            <a:r>
              <a:rPr lang="en-US" dirty="0" smtClean="0"/>
              <a:t> </a:t>
            </a:r>
            <a:r>
              <a:rPr lang="en-US" dirty="0" err="1" smtClean="0"/>
              <a:t>dikombinasika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375</TotalTime>
  <Words>912</Words>
  <Application>Microsoft Office PowerPoint</Application>
  <PresentationFormat>On-screen Show (4:3)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Arsitektur Data Array</vt:lpstr>
      <vt:lpstr>issue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GAMES (level easy)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Data Array</dc:title>
  <dc:creator>Waidz</dc:creator>
  <cp:lastModifiedBy>HP SLEEKBOOK</cp:lastModifiedBy>
  <cp:revision>35</cp:revision>
  <dcterms:created xsi:type="dcterms:W3CDTF">2015-05-24T07:38:01Z</dcterms:created>
  <dcterms:modified xsi:type="dcterms:W3CDTF">2015-05-31T14:15:14Z</dcterms:modified>
</cp:coreProperties>
</file>