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4" r:id="rId5"/>
    <p:sldId id="259" r:id="rId6"/>
    <p:sldId id="260" r:id="rId7"/>
    <p:sldId id="265" r:id="rId8"/>
    <p:sldId id="269" r:id="rId9"/>
    <p:sldId id="268" r:id="rId10"/>
    <p:sldId id="270" r:id="rId11"/>
    <p:sldId id="261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F1017-5001-48A2-9A53-2944A75DA0A3}" v="91" dt="2024-11-21T09:41:31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6" autoAdjust="0"/>
  </p:normalViewPr>
  <p:slideViewPr>
    <p:cSldViewPr snapToGrid="0">
      <p:cViewPr varScale="1">
        <p:scale>
          <a:sx n="71" d="100"/>
          <a:sy n="71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28F75-A3C3-450F-813C-01A303772C81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1F291-037C-4EB6-B968-4E07C43785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104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91-037C-4EB6-B968-4E07C43785E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442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91-037C-4EB6-B968-4E07C43785E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68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91-037C-4EB6-B968-4E07C43785E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6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at opnå 2NF opdeler vi tabellen, så data kun afhænger af hele primærnøglen. Vi adskiller </a:t>
            </a:r>
            <a:r>
              <a:rPr lang="da-DK" b="1" dirty="0"/>
              <a:t>Kunde</a:t>
            </a:r>
            <a:r>
              <a:rPr lang="da-DK" dirty="0"/>
              <a:t>-oplysninger fra </a:t>
            </a:r>
            <a:r>
              <a:rPr lang="da-DK" b="1" dirty="0"/>
              <a:t>Ordre</a:t>
            </a:r>
            <a:r>
              <a:rPr lang="da-DK" dirty="0"/>
              <a:t>-oplysninger, da </a:t>
            </a:r>
            <a:r>
              <a:rPr lang="da-DK" b="1" dirty="0"/>
              <a:t>Kundenavn</a:t>
            </a:r>
            <a:r>
              <a:rPr lang="da-DK" dirty="0"/>
              <a:t>, </a:t>
            </a:r>
            <a:r>
              <a:rPr lang="da-DK" b="1" dirty="0" err="1"/>
              <a:t>Addresse</a:t>
            </a:r>
            <a:r>
              <a:rPr lang="da-DK" dirty="0"/>
              <a:t>, og </a:t>
            </a:r>
            <a:r>
              <a:rPr lang="da-DK" b="1" dirty="0"/>
              <a:t>Telefon</a:t>
            </a:r>
            <a:r>
              <a:rPr lang="da-DK" dirty="0"/>
              <a:t> kun afhænger af </a:t>
            </a:r>
            <a:r>
              <a:rPr lang="da-DK" b="1" dirty="0" err="1"/>
              <a:t>KundeID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91-037C-4EB6-B968-4E07C43785E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20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LeveringsAdresse</a:t>
            </a:r>
            <a:r>
              <a:rPr lang="da-DK" dirty="0"/>
              <a:t> er afhængig af </a:t>
            </a:r>
            <a:r>
              <a:rPr lang="da-DK" b="1" dirty="0" err="1"/>
              <a:t>OrdreID</a:t>
            </a:r>
            <a:r>
              <a:rPr lang="da-DK" b="1" dirty="0"/>
              <a:t> i NF2</a:t>
            </a:r>
            <a:r>
              <a:rPr lang="da-DK" dirty="0"/>
              <a:t>, ikke direkte af kunden, så den bør håndteres i en separat tabel for levering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91-037C-4EB6-B968-4E07C43785E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07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485A1-943C-0461-D0D8-809B3598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1DF708-5825-2A5F-4C08-F057A597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2B06BA-18B6-CB7D-DC18-CCDCD640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1AB377-BAB6-1831-568A-54B61112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934917-655C-3590-D48E-334733C9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49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92D53-3255-EC0F-BBBC-C1D5828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44C9B2E-1DE1-AC3D-5874-4834901B9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B6D5A1-AA37-8E53-3F7E-140E75B0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01FB93-1DB6-3B87-A924-43334D68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810DBB7-5E9C-C670-FB8A-0AAE70A8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0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912A4A0-119A-9051-6009-B0EBE36E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1E64213-F5C5-19B0-E3A4-33405782F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5474F5-84F8-D4BC-C6C4-17BE45CB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F4C80D-0525-39FF-15F6-D55C0BE7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5F8481-9587-1EF1-32C8-5C884027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16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A9A5A-1EFE-EF68-5C17-08B098B1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168665-0CE4-9BFD-C2C9-EBD537A57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3BAF94-947E-E875-DC50-E5664557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0CDC0E-C4EA-C410-F261-6EF3B66B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5BA57D-F532-A329-A9FC-D660915F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207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og tospalt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6ABE7-6476-60CC-5EA2-981B95C1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03FB895-95E8-D6B4-7378-675DD55916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122A28F-1B6F-F5CE-AB7B-E31EFE3F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21FE780-608F-A780-2F11-0F162169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501E36-1409-4DB1-9FB6-4AC1A59A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5B91682-EB35-B4D1-88BD-F865816F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02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4C705-8011-9C68-0F0C-9F37FECB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B7EC8-C896-59C0-20CE-6E99CD00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E55E6E-D7B2-B827-5B90-830B8D70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37DE0F-D975-8284-A646-8E48ABB3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DB0433-9ADE-799E-E087-13FDC4E0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5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C56BA-DCA3-DF59-3AC9-40DFE56A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1FCDD8-2648-7F0A-0293-C4AEA28D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65B63C-7A2F-0C85-9C9C-59B06487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B4CF25-EC91-8E78-E462-D07691EC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610381-2A2C-1191-6C2B-09ADE52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92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DFBD1-263B-4693-73F2-1E297324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A135D4-6A36-29C6-1090-009FCD2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D31F97C-744A-9CE3-71CF-2ED549D12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60B9C5-8E30-E7CF-BC3D-2A8955A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EB3731-8593-B9E4-CB3D-D9EA4C1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D040B1-6728-98EE-EE22-7D40FF9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203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07ED-FBBF-FC0C-1E34-61D1190E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DDF0FE-C303-5AAB-D0FB-60B543D9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39C5FCC-E475-0105-AC10-752FA354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28CEBC3-AE08-C578-9FE0-08D540DE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7E37271-3964-5883-DC18-D1CA286A4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02F62AB-97A8-3247-5808-3AA10F1C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2296A8-1199-DD27-D67E-128ED84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BDE3F56-FA16-7593-B1DA-BD56F06D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63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5B0AD-9CD9-9562-A791-96910E9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C4C39FB-4BE2-D90D-DEBB-12E68013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25E01FD-44FC-BA78-0A08-10EEED6B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8B540B6-A76D-120E-F6A5-1C2EACF6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8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B4A7AF7-9860-3E7A-289F-8FF2331A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E9E5895-8E5B-3A5B-1CED-DCD3E9D3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C64FDF6-1CAF-6899-F10E-8318F724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97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46EDF-4494-25C8-E310-A4787A6B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CC899D-9627-746C-AF1B-F87AC48E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0EF2FE-5E54-A08D-09AA-B3CCC8DB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53F9DD-749D-9374-5658-6BBF84FC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8BFE5F-51BB-E7FF-63B9-9C9C2B2E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3B5D78-3FC1-4640-04B7-E04D3AED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86256-BF65-087B-99AE-00CC0F3E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326D8F2-844B-7744-5E5B-FD4B2BFA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BC75888-40AD-24F2-4376-F962DF08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F3C32CC-AD03-E18C-2096-AE0DA440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29A370-4065-F5C1-D41F-CD31885E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84608B3-96CF-C132-E00F-F731B6B6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604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9B7FC33-20E3-2AF5-1721-9460CE76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2F7B2F-2BC3-4D40-03F0-B832C5DE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F14377-C60D-E8CD-C670-27F38F95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FAE83-A1AB-4D7D-85D5-C91EE8B7FE2B}" type="datetimeFigureOut">
              <a:rPr lang="da-DK" smtClean="0"/>
              <a:t>26-11-2024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7B937B-E53E-9CAF-EBF8-62A451F38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CD3D39C-5008-3745-D9F4-61F86E38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F6000-1E4E-4EE2-A80C-B565D57BE96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81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pizza-dough-tomato-macro-beautiful-297320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9607B8D-5A6C-4ECB-9047-3836C51C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84D6C4-24A3-44DC-9607-566CF5A2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70"/>
            <a:ext cx="6096000" cy="685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F7300B-53A6-4A16-AA84-78597664F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229" y="685800"/>
            <a:ext cx="47430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598594-1814-8190-2A55-1DC84CC99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93" y="1259958"/>
            <a:ext cx="3232298" cy="2481727"/>
          </a:xfrm>
        </p:spPr>
        <p:txBody>
          <a:bodyPr anchor="b">
            <a:normAutofit/>
          </a:bodyPr>
          <a:lstStyle/>
          <a:p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</a:t>
            </a: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b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TorinoPizza</a:t>
            </a:r>
            <a:endParaRPr lang="da-DK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031E8E6-D937-272A-3AB2-FE4BA5B8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047" y="4062037"/>
            <a:ext cx="2934586" cy="1551591"/>
          </a:xfrm>
        </p:spPr>
        <p:txBody>
          <a:bodyPr anchor="t">
            <a:normAutofit/>
          </a:bodyPr>
          <a:lstStyle/>
          <a:p>
            <a:r>
              <a:rPr lang="da-DK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Gruppe 8</a:t>
            </a:r>
          </a:p>
          <a:p>
            <a:r>
              <a:rPr lang="da-DK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Martin, Henrik, Christian og Magnus</a:t>
            </a:r>
          </a:p>
          <a:p>
            <a:r>
              <a:rPr lang="da-DK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26/11/2024</a:t>
            </a:r>
          </a:p>
        </p:txBody>
      </p:sp>
      <p:pic>
        <p:nvPicPr>
          <p:cNvPr id="11" name="Billede 10" descr="Et billede, der indeholder mad, ret, pizza, Fastfood&#10;&#10;Automatisk genereret beskrivelse">
            <a:extLst>
              <a:ext uri="{FF2B5EF4-FFF2-40B4-BE49-F238E27FC236}">
                <a16:creationId xmlns:a16="http://schemas.microsoft.com/office/drawing/2014/main" id="{B1FCD98A-D672-79F0-1CCC-2872FBB8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326" r="20328" b="2"/>
          <a:stretch/>
        </p:blipFill>
        <p:spPr>
          <a:xfrm>
            <a:off x="6096000" y="1571"/>
            <a:ext cx="6096000" cy="6856429"/>
          </a:xfrm>
          <a:prstGeom prst="rect">
            <a:avLst/>
          </a:prstGeom>
        </p:spPr>
      </p:pic>
      <p:sp>
        <p:nvSpPr>
          <p:cNvPr id="4" name="AutoShape 2" descr="Flag of Italy - Wikipedia">
            <a:extLst>
              <a:ext uri="{FF2B5EF4-FFF2-40B4-BE49-F238E27FC236}">
                <a16:creationId xmlns:a16="http://schemas.microsoft.com/office/drawing/2014/main" id="{F3391F00-E356-C4BB-143A-97D2A3167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6" descr="Flag of Italy - Wikipedia">
            <a:extLst>
              <a:ext uri="{FF2B5EF4-FFF2-40B4-BE49-F238E27FC236}">
                <a16:creationId xmlns:a16="http://schemas.microsoft.com/office/drawing/2014/main" id="{B939038A-5AF3-F1DD-1C7B-1C94F64034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388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B889-A15C-4027-B1BF-8C881D507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8A3370-7A4C-B3D3-A096-5728E4E22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9BF5A2-DD25-2106-0F79-6E467C5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eksempel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516AC94-38B0-0F2F-6243-1B60CA803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978E972-7218-81CB-34D9-C5129F8E4EBB}"/>
              </a:ext>
            </a:extLst>
          </p:cNvPr>
          <p:cNvSpPr txBox="1"/>
          <p:nvPr/>
        </p:nvSpPr>
        <p:spPr>
          <a:xfrm>
            <a:off x="5540391" y="1027579"/>
            <a:ext cx="5659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da-DK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o.OrdreID</a:t>
            </a:r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da-DK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k.Kundenavn</a:t>
            </a:r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da-DK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o.TotalPris</a:t>
            </a:r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da-DK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o.LeveringsStatus</a:t>
            </a:r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Ordre o </a:t>
            </a:r>
          </a:p>
          <a:p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 Kunde k ON </a:t>
            </a:r>
            <a:r>
              <a:rPr lang="da-DK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o.KundeID</a:t>
            </a:r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da-DK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k.KundeID</a:t>
            </a:r>
            <a:r>
              <a:rPr lang="da-DK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487AE41-B4CF-7C7D-BE7D-8B76F8DAF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75292"/>
              </p:ext>
            </p:extLst>
          </p:nvPr>
        </p:nvGraphicFramePr>
        <p:xfrm>
          <a:off x="3870374" y="44300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9650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1970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99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77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OrdreID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KundeNavn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TotalPris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Leveret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61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Ordre modtaget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74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170.00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Under Levering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41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Michael Jensen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180.00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Ordre modtaget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Sarah Andersen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265.00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Leveret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2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CDE48-E1C8-05A4-F2D4-99D33180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eksempel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adsholder til tekst 2">
            <a:extLst>
              <a:ext uri="{FF2B5EF4-FFF2-40B4-BE49-F238E27FC236}">
                <a16:creationId xmlns:a16="http://schemas.microsoft.com/office/drawing/2014/main" id="{1E46516E-B46B-A280-F0EE-F7BFB50D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7" y="133630"/>
            <a:ext cx="6929308" cy="543153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  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o.OrdreID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k.KundeID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k.Kundenavn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k.Addresse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k.Telefon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od.OrdreDetaljeID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m.PizzaID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m.Navn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PizzaNavn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PizzaPris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od.Antal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PizzaAntal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od.Antal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PizzaSubtotal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Beregning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pizzaens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subtotal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IFNULL(SUM(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oe.ExtraPris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oe.Antal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ToppingPris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Beregning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topping-pris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od.Antal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IFNULL(SUM(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oe.ExtraPris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oe.Antal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0))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Totalpris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Toppings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Ordre o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JOIN     Kunde k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o.KundeID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k.KundeID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OrdreDetalje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o.OrdreID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od.OrdreID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    Menu m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od.PizzaID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m.PizzaID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OrdreExtra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od.OrdreDetaljeID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oe.OrdreDetaljeID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oe.InventarID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i.InventarID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o.OrdreID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od.OrdreDetaljeID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604EBEE-A8E7-8906-E267-DDACC2B35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14103"/>
              </p:ext>
            </p:extLst>
          </p:nvPr>
        </p:nvGraphicFramePr>
        <p:xfrm>
          <a:off x="0" y="5830421"/>
          <a:ext cx="1219199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42">
                  <a:extLst>
                    <a:ext uri="{9D8B030D-6E8A-4147-A177-3AD203B41FA5}">
                      <a16:colId xmlns:a16="http://schemas.microsoft.com/office/drawing/2014/main" val="873985611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2029458770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1619903980"/>
                    </a:ext>
                  </a:extLst>
                </a:gridCol>
                <a:gridCol w="796413">
                  <a:extLst>
                    <a:ext uri="{9D8B030D-6E8A-4147-A177-3AD203B41FA5}">
                      <a16:colId xmlns:a16="http://schemas.microsoft.com/office/drawing/2014/main" val="3483120111"/>
                    </a:ext>
                  </a:extLst>
                </a:gridCol>
                <a:gridCol w="717755">
                  <a:extLst>
                    <a:ext uri="{9D8B030D-6E8A-4147-A177-3AD203B41FA5}">
                      <a16:colId xmlns:a16="http://schemas.microsoft.com/office/drawing/2014/main" val="2695193235"/>
                    </a:ext>
                  </a:extLst>
                </a:gridCol>
                <a:gridCol w="1261553">
                  <a:extLst>
                    <a:ext uri="{9D8B030D-6E8A-4147-A177-3AD203B41FA5}">
                      <a16:colId xmlns:a16="http://schemas.microsoft.com/office/drawing/2014/main" val="918753850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1481526376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4043646683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093988939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4172322654"/>
                    </a:ext>
                  </a:extLst>
                </a:gridCol>
                <a:gridCol w="1162474">
                  <a:extLst>
                    <a:ext uri="{9D8B030D-6E8A-4147-A177-3AD203B41FA5}">
                      <a16:colId xmlns:a16="http://schemas.microsoft.com/office/drawing/2014/main" val="206314606"/>
                    </a:ext>
                  </a:extLst>
                </a:gridCol>
                <a:gridCol w="1069449">
                  <a:extLst>
                    <a:ext uri="{9D8B030D-6E8A-4147-A177-3AD203B41FA5}">
                      <a16:colId xmlns:a16="http://schemas.microsoft.com/office/drawing/2014/main" val="435237717"/>
                    </a:ext>
                  </a:extLst>
                </a:gridCol>
                <a:gridCol w="806243">
                  <a:extLst>
                    <a:ext uri="{9D8B030D-6E8A-4147-A177-3AD203B41FA5}">
                      <a16:colId xmlns:a16="http://schemas.microsoft.com/office/drawing/2014/main" val="119586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200" dirty="0" err="1"/>
                        <a:t>OrdreID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KundeID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KundeNavn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OrdreDetaljeID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PizzaID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PizzaNavn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PizzaPris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PizzaAntal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PizzaSubtotal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 err="1"/>
                        <a:t>ToppingPris</a:t>
                      </a:r>
                      <a:endParaRPr lang="da-D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200" dirty="0"/>
                        <a:t>Totalpris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2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John </a:t>
                      </a:r>
                      <a:r>
                        <a:rPr lang="da-DK" sz="1400" dirty="0" err="1"/>
                        <a:t>Doe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Margherita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2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6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795E3E-83FD-3A0D-EA3F-A567765E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GUI med JavaFX</a:t>
            </a:r>
          </a:p>
        </p:txBody>
      </p:sp>
    </p:spTree>
    <p:extLst>
      <p:ext uri="{BB962C8B-B14F-4D97-AF65-F5344CB8AC3E}">
        <p14:creationId xmlns:p14="http://schemas.microsoft.com/office/powerpoint/2010/main" val="29913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386A0-4E99-EF88-40D6-C1FAA7F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595959"/>
                </a:solidFill>
              </a:rPr>
              <a:t>Opsummering</a:t>
            </a:r>
            <a:endParaRPr lang="en-US" sz="3200" b="1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44CC57-AF23-1D3B-A840-58214676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3NF formaliseret database</a:t>
            </a:r>
          </a:p>
          <a:p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 der håndterer bestilling af pizza (inkl. toppings).</a:t>
            </a:r>
          </a:p>
          <a:p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 der kan oprette nye kunder i systemet.</a:t>
            </a:r>
          </a:p>
          <a:p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 der viser ordreliste med samhørig kunde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9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34113-A063-13AC-CFBB-1EED5363F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92702B-1B20-B948-3939-B6F12EF3C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60B36-3228-ACF7-14F2-F3755DFB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38305C-3236-A45F-F354-7C458024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595959"/>
                </a:solidFill>
              </a:rPr>
              <a:t>Spørgsmål</a:t>
            </a:r>
            <a:r>
              <a:rPr lang="en-US" sz="5400" b="1" dirty="0">
                <a:solidFill>
                  <a:srgbClr val="595959"/>
                </a:solidFill>
              </a:rPr>
              <a:t>?</a:t>
            </a:r>
            <a:endParaRPr lang="en-US" sz="3200" b="1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933BA-CFA0-D75D-5731-D27EA3132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B0C5311-27F4-50F4-D08A-793C6C91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2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1 " pathEditMode="relative" rAng="0" ptsTypes="AA">
                                      <p:cBhvr>
                                        <p:cTn id="13" dur="59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zza i et felt">
            <a:extLst>
              <a:ext uri="{FF2B5EF4-FFF2-40B4-BE49-F238E27FC236}">
                <a16:creationId xmlns:a16="http://schemas.microsoft.com/office/drawing/2014/main" id="{1249BF67-9F3D-F5B4-4ABC-258EA40F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96" r="4148" b="-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6143E6-A080-CC79-CC07-05A3F91C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Oversigt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6A5023-4B68-EF3D-8AB1-097FE1D3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000" y="2458094"/>
            <a:ext cx="4531599" cy="35123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Projektbeskrivelse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Chen-Diagram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Crow-Diagram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Normalisering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3NF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præsentation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eksempler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præsentation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5FFD5-4C78-240E-D440-7AD30956D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1D71B0-AA6B-CC0C-BB5E-3D3801A17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34F00-DD62-DCAB-04BC-C8A882D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D2AF3B-E250-456A-BA41-787FCF98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595959"/>
                </a:solidFill>
              </a:rPr>
              <a:t>Projektbeskrivelse</a:t>
            </a:r>
            <a:endParaRPr lang="en-US" sz="3200" b="1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59BCC-549A-BE27-5157-4B6F29F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DDD9C3-8231-D7C0-E879-FE8F6E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Databasesys for Pizzaria</a:t>
            </a:r>
          </a:p>
          <a:p>
            <a:pPr lvl="1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Ordreregistrering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Menu</a:t>
            </a:r>
          </a:p>
          <a:p>
            <a:pPr lvl="1"/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Kundeoplysning</a:t>
            </a:r>
          </a:p>
          <a:p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Bonus</a:t>
            </a:r>
          </a:p>
          <a:p>
            <a:pPr lvl="1"/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Levering</a:t>
            </a:r>
          </a:p>
          <a:p>
            <a:pPr lvl="1"/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Lager</a:t>
            </a:r>
          </a:p>
          <a:p>
            <a:pPr lvl="1"/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GUI</a:t>
            </a:r>
          </a:p>
        </p:txBody>
      </p:sp>
      <p:pic>
        <p:nvPicPr>
          <p:cNvPr id="5" name="Picture 4" descr="A person holding two plates of pizza&#10;&#10;Description automatically generated">
            <a:extLst>
              <a:ext uri="{FF2B5EF4-FFF2-40B4-BE49-F238E27FC236}">
                <a16:creationId xmlns:a16="http://schemas.microsoft.com/office/drawing/2014/main" id="{78832083-D0D5-FEED-0CE6-FFFEF3ED9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55" y="2444376"/>
            <a:ext cx="5585745" cy="37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295E6-73E7-251F-1004-EED79E4B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A0E03-791B-3283-F8AA-AC1158A6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55" y="486336"/>
            <a:ext cx="4353116" cy="1474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Chen ER-Diagram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9EA2821-C719-99C6-38F4-8BA4EA3A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rgbClr val="595959"/>
                </a:solidFill>
              </a:rPr>
              <a:t>Første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værktøj</a:t>
            </a:r>
            <a:endParaRPr lang="en-US" sz="2000" dirty="0">
              <a:solidFill>
                <a:srgbClr val="595959"/>
              </a:solidFill>
            </a:endParaRPr>
          </a:p>
          <a:p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 err="1">
                <a:solidFill>
                  <a:srgbClr val="595959"/>
                </a:solidFill>
              </a:rPr>
              <a:t>Visuelt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overblik</a:t>
            </a:r>
            <a:r>
              <a:rPr lang="en-US" sz="2000" dirty="0">
                <a:solidFill>
                  <a:srgbClr val="595959"/>
                </a:solidFill>
              </a:rPr>
              <a:t> over </a:t>
            </a:r>
            <a:r>
              <a:rPr lang="en-US" sz="2000" dirty="0" err="1">
                <a:solidFill>
                  <a:srgbClr val="595959"/>
                </a:solidFill>
              </a:rPr>
              <a:t>vores</a:t>
            </a:r>
            <a:r>
              <a:rPr lang="en-US" sz="2000" dirty="0">
                <a:solidFill>
                  <a:srgbClr val="595959"/>
                </a:solidFill>
              </a:rPr>
              <a:t> DB design</a:t>
            </a:r>
          </a:p>
          <a:p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 err="1">
                <a:solidFill>
                  <a:srgbClr val="595959"/>
                </a:solidFill>
              </a:rPr>
              <a:t>Diskussioner</a:t>
            </a:r>
            <a:r>
              <a:rPr lang="en-US" sz="2000" dirty="0">
                <a:solidFill>
                  <a:srgbClr val="595959"/>
                </a:solidFill>
              </a:rPr>
              <a:t> om 3NF</a:t>
            </a:r>
          </a:p>
          <a:p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4" name="Billede 3" descr="Et billede, der indeholder tekst, skærmbillede, diagram&#10;&#10;Automatisk genereret beskrivelse">
            <a:extLst>
              <a:ext uri="{FF2B5EF4-FFF2-40B4-BE49-F238E27FC236}">
                <a16:creationId xmlns:a16="http://schemas.microsoft.com/office/drawing/2014/main" id="{93A45AA4-61AC-BE4D-8CC5-0BD082ED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" b="1"/>
          <a:stretch/>
        </p:blipFill>
        <p:spPr>
          <a:xfrm>
            <a:off x="5502225" y="115187"/>
            <a:ext cx="6491850" cy="66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CEF6D5-855C-905D-D51C-6E4817E3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5" y="189186"/>
            <a:ext cx="2924843" cy="23329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Crow's Foot ER-diagram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304436F-A404-994A-EC36-D8F61EFBA1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21" y="189186"/>
            <a:ext cx="7189075" cy="655845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9A292A90-B458-8B1F-22A3-C3D550C0A420}"/>
              </a:ext>
            </a:extLst>
          </p:cNvPr>
          <p:cNvSpPr txBox="1"/>
          <p:nvPr/>
        </p:nvSpPr>
        <p:spPr>
          <a:xfrm>
            <a:off x="324463" y="3135493"/>
            <a:ext cx="4129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Reverse</a:t>
            </a:r>
            <a:r>
              <a:rPr lang="da-DK" dirty="0"/>
              <a:t> </a:t>
            </a:r>
            <a:r>
              <a:rPr lang="da-DK" dirty="0" err="1"/>
              <a:t>engineering</a:t>
            </a:r>
            <a:r>
              <a:rPr lang="da-DK" dirty="0"/>
              <a:t> med MySQL</a:t>
            </a:r>
          </a:p>
          <a:p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Overblik over Keys +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Sådan ser den aktuelle database ud</a:t>
            </a:r>
          </a:p>
        </p:txBody>
      </p:sp>
    </p:spTree>
    <p:extLst>
      <p:ext uri="{BB962C8B-B14F-4D97-AF65-F5344CB8AC3E}">
        <p14:creationId xmlns:p14="http://schemas.microsoft.com/office/powerpoint/2010/main" val="8015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22F590-7F5B-A9EB-5D3F-73279FED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a-DK" sz="6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Normalisering til 3NF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3347E26-7699-4187-81C3-04BE8A48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B8B579E-1A50-A379-0FB1-19FADAB9C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901"/>
              </p:ext>
            </p:extLst>
          </p:nvPr>
        </p:nvGraphicFramePr>
        <p:xfrm>
          <a:off x="1029110" y="2261419"/>
          <a:ext cx="10160001" cy="448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7">
                  <a:extLst>
                    <a:ext uri="{9D8B030D-6E8A-4147-A177-3AD203B41FA5}">
                      <a16:colId xmlns:a16="http://schemas.microsoft.com/office/drawing/2014/main" val="2935505564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3739260866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3067940075"/>
                    </a:ext>
                  </a:extLst>
                </a:gridCol>
              </a:tblGrid>
              <a:tr h="4482327">
                <a:tc>
                  <a:txBody>
                    <a:bodyPr/>
                    <a:lstStyle/>
                    <a:p>
                      <a:r>
                        <a:rPr lang="da-DK" sz="1800" b="1" dirty="0"/>
                        <a:t>1NF (Første Normalform):</a:t>
                      </a:r>
                    </a:p>
                    <a:p>
                      <a:endParaRPr lang="da-DK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/>
                        <a:t>Fjerner gentagende grupper og sikrer, at alle værdier er atomare (</a:t>
                      </a:r>
                      <a:r>
                        <a:rPr lang="da-DK" sz="1800" dirty="0" err="1"/>
                        <a:t>uopdelbare</a:t>
                      </a:r>
                      <a:r>
                        <a:rPr lang="da-DK" sz="1800" dirty="0"/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800" dirty="0"/>
                        <a:t>Hver celle i tabellen indeholder kun én værdi, og hver række er unik.</a:t>
                      </a:r>
                    </a:p>
                    <a:p>
                      <a:endParaRPr lang="da-D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1" dirty="0">
                          <a:solidFill>
                            <a:schemeClr val="tx1"/>
                          </a:solidFill>
                        </a:rPr>
                        <a:t>2NF (Anden Normalform):</a:t>
                      </a:r>
                    </a:p>
                    <a:p>
                      <a:endParaRPr lang="da-DK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(Kræver, at tabellen allerede er i 1NF)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Fjerner delvise afhængigheder, dvs. at ingen ikke-nøgle-attribut må afhænge af kun en del af en sammensat primærnøgle.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Ikke-nøgle-attributter skal afhænge </a:t>
                      </a:r>
                      <a:r>
                        <a:rPr lang="da-DK" b="1" dirty="0">
                          <a:solidFill>
                            <a:schemeClr val="tx1"/>
                          </a:solidFill>
                        </a:rPr>
                        <a:t>fuldt ud</a:t>
                      </a:r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 af hele primærnøglen.</a:t>
                      </a:r>
                    </a:p>
                    <a:p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b="1" dirty="0"/>
                        <a:t>3NF (Tredje Normalform):</a:t>
                      </a:r>
                    </a:p>
                    <a:p>
                      <a:endParaRPr lang="da-DK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(Kræver, at tabellen allerede er i 2NF.)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dirty="0"/>
                        <a:t>Fjerner transitive afhængigheder, dvs. at ikke-nøgle-attributter må kun afhænge direkte af primærnøglen, ikke indirekte via andre ikke-nøgle-attributter.</a:t>
                      </a:r>
                    </a:p>
                    <a:p>
                      <a:endParaRPr lang="da-DK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4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4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0BDEA-4D28-4600-4456-64DC6C1F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ACD61C-9BC5-D764-E10F-A83B177B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1NF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75B2F767-E3E8-81E4-942A-FFFB3E6C1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79830"/>
              </p:ext>
            </p:extLst>
          </p:nvPr>
        </p:nvGraphicFramePr>
        <p:xfrm>
          <a:off x="0" y="2214170"/>
          <a:ext cx="121920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90">
                  <a:extLst>
                    <a:ext uri="{9D8B030D-6E8A-4147-A177-3AD203B41FA5}">
                      <a16:colId xmlns:a16="http://schemas.microsoft.com/office/drawing/2014/main" val="2364154"/>
                    </a:ext>
                  </a:extLst>
                </a:gridCol>
                <a:gridCol w="1081549">
                  <a:extLst>
                    <a:ext uri="{9D8B030D-6E8A-4147-A177-3AD203B41FA5}">
                      <a16:colId xmlns:a16="http://schemas.microsoft.com/office/drawing/2014/main" val="2285409753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089123488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2463269713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3078848152"/>
                    </a:ext>
                  </a:extLst>
                </a:gridCol>
                <a:gridCol w="1208174">
                  <a:extLst>
                    <a:ext uri="{9D8B030D-6E8A-4147-A177-3AD203B41FA5}">
                      <a16:colId xmlns:a16="http://schemas.microsoft.com/office/drawing/2014/main" val="3478210888"/>
                    </a:ext>
                  </a:extLst>
                </a:gridCol>
                <a:gridCol w="1367877">
                  <a:extLst>
                    <a:ext uri="{9D8B030D-6E8A-4147-A177-3AD203B41FA5}">
                      <a16:colId xmlns:a16="http://schemas.microsoft.com/office/drawing/2014/main" val="23850038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247402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85704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600" dirty="0" err="1"/>
                        <a:t>OrdreID</a:t>
                      </a:r>
                      <a:endParaRPr lang="da-DK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KundeID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Kundenavn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Adresse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 err="1"/>
                        <a:t>LevAdresse</a:t>
                      </a:r>
                      <a:endParaRPr lang="da-DK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Telefon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Ordredato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TotalPris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 err="1"/>
                        <a:t>LeveringsStatus</a:t>
                      </a:r>
                      <a:endParaRPr lang="da-DK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4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12345678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2024-11-19 12:30:00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Leveret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0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Østerbrogade 10, København 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Østerbrogade 10, København 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87654321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2024-11-19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/>
                        <a:t>170.00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Under Levering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71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John </a:t>
                      </a:r>
                      <a:r>
                        <a:rPr lang="da-DK" sz="1600" dirty="0" err="1"/>
                        <a:t>Doe</a:t>
                      </a:r>
                      <a:endParaRPr lang="da-D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12345678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2024-11-19 12:30:00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150.00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Ordre modtaget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7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6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E1E66-0F45-2C4D-B9E3-EF26FF36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745059-13C5-D345-866B-6FA9C4BD0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58334B-8F79-87B8-6250-3FFC0F55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2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FECC387A-AF97-D294-1DAB-F08EFA528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AE71EAF-B125-835E-C920-FD4D538B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46211"/>
              </p:ext>
            </p:extLst>
          </p:nvPr>
        </p:nvGraphicFramePr>
        <p:xfrm>
          <a:off x="530942" y="208454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9443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98985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18778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70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KundeID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Kundenavn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Adresse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Telefon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93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12345678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59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Jane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Østerbrogade 10, København 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87654321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396646"/>
                  </a:ext>
                </a:extLst>
              </a:tr>
            </a:tbl>
          </a:graphicData>
        </a:graphic>
      </p:graphicFrame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06F1D07-B52F-1097-F738-B05E48072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31312"/>
              </p:ext>
            </p:extLst>
          </p:nvPr>
        </p:nvGraphicFramePr>
        <p:xfrm>
          <a:off x="530942" y="4018477"/>
          <a:ext cx="1154307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742272332"/>
                    </a:ext>
                  </a:extLst>
                </a:gridCol>
                <a:gridCol w="1923845">
                  <a:extLst>
                    <a:ext uri="{9D8B030D-6E8A-4147-A177-3AD203B41FA5}">
                      <a16:colId xmlns:a16="http://schemas.microsoft.com/office/drawing/2014/main" val="603768948"/>
                    </a:ext>
                  </a:extLst>
                </a:gridCol>
                <a:gridCol w="1923845">
                  <a:extLst>
                    <a:ext uri="{9D8B030D-6E8A-4147-A177-3AD203B41FA5}">
                      <a16:colId xmlns:a16="http://schemas.microsoft.com/office/drawing/2014/main" val="1927144228"/>
                    </a:ext>
                  </a:extLst>
                </a:gridCol>
                <a:gridCol w="1533833">
                  <a:extLst>
                    <a:ext uri="{9D8B030D-6E8A-4147-A177-3AD203B41FA5}">
                      <a16:colId xmlns:a16="http://schemas.microsoft.com/office/drawing/2014/main" val="3338215538"/>
                    </a:ext>
                  </a:extLst>
                </a:gridCol>
                <a:gridCol w="2313857">
                  <a:extLst>
                    <a:ext uri="{9D8B030D-6E8A-4147-A177-3AD203B41FA5}">
                      <a16:colId xmlns:a16="http://schemas.microsoft.com/office/drawing/2014/main" val="1835822723"/>
                    </a:ext>
                  </a:extLst>
                </a:gridCol>
                <a:gridCol w="1923845">
                  <a:extLst>
                    <a:ext uri="{9D8B030D-6E8A-4147-A177-3AD203B41FA5}">
                      <a16:colId xmlns:a16="http://schemas.microsoft.com/office/drawing/2014/main" val="291098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OrdreID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KundeID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Ordredato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TotalPris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LeveringsAdresse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LeveringsStatus</a:t>
                      </a:r>
                      <a:endParaRPr lang="da-D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58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2024-11-19 12:30:00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Leveret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92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2024-11-19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170.00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Østerbrogade 10, København 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Under Levering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68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2024-11-19 13:30:00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Ordre Modtaget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8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0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E9576-B64F-B087-4727-F28E1708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D2F5A-79D0-AB6E-D2E7-D42AD93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3NF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>
            <a:extLst>
              <a:ext uri="{FF2B5EF4-FFF2-40B4-BE49-F238E27FC236}">
                <a16:creationId xmlns:a16="http://schemas.microsoft.com/office/drawing/2014/main" id="{38236BF5-94EC-359A-764A-7D2DA71B7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49505"/>
              </p:ext>
            </p:extLst>
          </p:nvPr>
        </p:nvGraphicFramePr>
        <p:xfrm>
          <a:off x="1032921" y="4564682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976993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21153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3636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9551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80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190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31589"/>
                  </a:ext>
                </a:extLst>
              </a:tr>
            </a:tbl>
          </a:graphicData>
        </a:graphic>
      </p:graphicFrame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6D7326E8-A6D1-09E6-AF7C-B1DF5954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61634"/>
              </p:ext>
            </p:extLst>
          </p:nvPr>
        </p:nvGraphicFramePr>
        <p:xfrm>
          <a:off x="468671" y="1842936"/>
          <a:ext cx="9619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07">
                  <a:extLst>
                    <a:ext uri="{9D8B030D-6E8A-4147-A177-3AD203B41FA5}">
                      <a16:colId xmlns:a16="http://schemas.microsoft.com/office/drawing/2014/main" val="481914389"/>
                    </a:ext>
                  </a:extLst>
                </a:gridCol>
                <a:gridCol w="2404807">
                  <a:extLst>
                    <a:ext uri="{9D8B030D-6E8A-4147-A177-3AD203B41FA5}">
                      <a16:colId xmlns:a16="http://schemas.microsoft.com/office/drawing/2014/main" val="3847641311"/>
                    </a:ext>
                  </a:extLst>
                </a:gridCol>
                <a:gridCol w="3413431">
                  <a:extLst>
                    <a:ext uri="{9D8B030D-6E8A-4147-A177-3AD203B41FA5}">
                      <a16:colId xmlns:a16="http://schemas.microsoft.com/office/drawing/2014/main" val="3328002650"/>
                    </a:ext>
                  </a:extLst>
                </a:gridCol>
                <a:gridCol w="1396183">
                  <a:extLst>
                    <a:ext uri="{9D8B030D-6E8A-4147-A177-3AD203B41FA5}">
                      <a16:colId xmlns:a16="http://schemas.microsoft.com/office/drawing/2014/main" val="1197747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KundeID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Kundenavn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Addresse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Telefon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0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Vesterbrogade 45, København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12345678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62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Østerbrogade 10, København 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87654321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032937"/>
                  </a:ext>
                </a:extLst>
              </a:tr>
            </a:tbl>
          </a:graphicData>
        </a:graphic>
      </p:graphicFrame>
      <p:graphicFrame>
        <p:nvGraphicFramePr>
          <p:cNvPr id="21" name="Tabel 20">
            <a:extLst>
              <a:ext uri="{FF2B5EF4-FFF2-40B4-BE49-F238E27FC236}">
                <a16:creationId xmlns:a16="http://schemas.microsoft.com/office/drawing/2014/main" id="{A1436FE9-4DA9-2515-9835-E344E5C69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52939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085828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357089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162885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58255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25709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080420"/>
                  </a:ext>
                </a:extLst>
              </a:tr>
            </a:tbl>
          </a:graphicData>
        </a:graphic>
      </p:graphicFrame>
      <p:graphicFrame>
        <p:nvGraphicFramePr>
          <p:cNvPr id="23" name="Tabel 22">
            <a:extLst>
              <a:ext uri="{FF2B5EF4-FFF2-40B4-BE49-F238E27FC236}">
                <a16:creationId xmlns:a16="http://schemas.microsoft.com/office/drawing/2014/main" id="{DE1432B1-253D-3FED-18D7-B0F2F73A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07434"/>
              </p:ext>
            </p:extLst>
          </p:nvPr>
        </p:nvGraphicFramePr>
        <p:xfrm>
          <a:off x="835901" y="5017022"/>
          <a:ext cx="10515600" cy="3657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8714696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497042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3301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0725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9547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64711"/>
                  </a:ext>
                </a:extLst>
              </a:tr>
            </a:tbl>
          </a:graphicData>
        </a:graphic>
      </p:graphicFrame>
      <p:graphicFrame>
        <p:nvGraphicFramePr>
          <p:cNvPr id="24" name="Tabel 23">
            <a:extLst>
              <a:ext uri="{FF2B5EF4-FFF2-40B4-BE49-F238E27FC236}">
                <a16:creationId xmlns:a16="http://schemas.microsoft.com/office/drawing/2014/main" id="{5B5500A4-D66B-F8CB-F230-B54F62B5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92"/>
              </p:ext>
            </p:extLst>
          </p:nvPr>
        </p:nvGraphicFramePr>
        <p:xfrm>
          <a:off x="835901" y="5804548"/>
          <a:ext cx="10515600" cy="3657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2842954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8736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30469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9374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8851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654950"/>
                  </a:ext>
                </a:extLst>
              </a:tr>
            </a:tbl>
          </a:graphicData>
        </a:graphic>
      </p:graphicFrame>
      <p:graphicFrame>
        <p:nvGraphicFramePr>
          <p:cNvPr id="25" name="Tabel 24">
            <a:extLst>
              <a:ext uri="{FF2B5EF4-FFF2-40B4-BE49-F238E27FC236}">
                <a16:creationId xmlns:a16="http://schemas.microsoft.com/office/drawing/2014/main" id="{95A63C4C-7D3E-17AE-EFCF-FBD8FBA4F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56684"/>
              </p:ext>
            </p:extLst>
          </p:nvPr>
        </p:nvGraphicFramePr>
        <p:xfrm>
          <a:off x="468671" y="3073440"/>
          <a:ext cx="9668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760">
                  <a:extLst>
                    <a:ext uri="{9D8B030D-6E8A-4147-A177-3AD203B41FA5}">
                      <a16:colId xmlns:a16="http://schemas.microsoft.com/office/drawing/2014/main" val="991916271"/>
                    </a:ext>
                  </a:extLst>
                </a:gridCol>
                <a:gridCol w="1933760">
                  <a:extLst>
                    <a:ext uri="{9D8B030D-6E8A-4147-A177-3AD203B41FA5}">
                      <a16:colId xmlns:a16="http://schemas.microsoft.com/office/drawing/2014/main" val="1777240322"/>
                    </a:ext>
                  </a:extLst>
                </a:gridCol>
                <a:gridCol w="2625458">
                  <a:extLst>
                    <a:ext uri="{9D8B030D-6E8A-4147-A177-3AD203B41FA5}">
                      <a16:colId xmlns:a16="http://schemas.microsoft.com/office/drawing/2014/main" val="2623821606"/>
                    </a:ext>
                  </a:extLst>
                </a:gridCol>
                <a:gridCol w="1242061">
                  <a:extLst>
                    <a:ext uri="{9D8B030D-6E8A-4147-A177-3AD203B41FA5}">
                      <a16:colId xmlns:a16="http://schemas.microsoft.com/office/drawing/2014/main" val="1689547620"/>
                    </a:ext>
                  </a:extLst>
                </a:gridCol>
                <a:gridCol w="1933760">
                  <a:extLst>
                    <a:ext uri="{9D8B030D-6E8A-4147-A177-3AD203B41FA5}">
                      <a16:colId xmlns:a16="http://schemas.microsoft.com/office/drawing/2014/main" val="231066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OrdreID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KundeID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Ordredato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TotalPris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LeveringsStatus</a:t>
                      </a:r>
                      <a:endParaRPr lang="da-D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6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2024-11-19 12:30:00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Leveret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77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2024-11-19 14:00:00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170.00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Under Levering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6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2024-11-20 13:00:00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150.00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Ordre modtaget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834656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2D108A57-5A4B-120A-748C-180BF7E00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63078"/>
              </p:ext>
            </p:extLst>
          </p:nvPr>
        </p:nvGraphicFramePr>
        <p:xfrm>
          <a:off x="835901" y="4303219"/>
          <a:ext cx="10515600" cy="3657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919727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9690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6694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4156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101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613328"/>
                  </a:ext>
                </a:extLst>
              </a:tr>
            </a:tbl>
          </a:graphicData>
        </a:graphic>
      </p:graphicFrame>
      <p:graphicFrame>
        <p:nvGraphicFramePr>
          <p:cNvPr id="30" name="Tabel 29">
            <a:extLst>
              <a:ext uri="{FF2B5EF4-FFF2-40B4-BE49-F238E27FC236}">
                <a16:creationId xmlns:a16="http://schemas.microsoft.com/office/drawing/2014/main" id="{74284CA4-EFB9-2272-2A70-53D3DE7A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27237"/>
              </p:ext>
            </p:extLst>
          </p:nvPr>
        </p:nvGraphicFramePr>
        <p:xfrm>
          <a:off x="638881" y="317632"/>
          <a:ext cx="10515600" cy="365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99935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96630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1066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7723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98866"/>
                  </a:ext>
                </a:extLst>
              </a:tr>
            </a:tbl>
          </a:graphicData>
        </a:graphic>
      </p:graphicFrame>
      <p:graphicFrame>
        <p:nvGraphicFramePr>
          <p:cNvPr id="31" name="Tabel 30">
            <a:extLst>
              <a:ext uri="{FF2B5EF4-FFF2-40B4-BE49-F238E27FC236}">
                <a16:creationId xmlns:a16="http://schemas.microsoft.com/office/drawing/2014/main" id="{EF5B0592-3AC0-8608-6497-878F759FA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271"/>
              </p:ext>
            </p:extLst>
          </p:nvPr>
        </p:nvGraphicFramePr>
        <p:xfrm>
          <a:off x="835901" y="4768217"/>
          <a:ext cx="10515600" cy="365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647343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79468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5396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367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834654"/>
                  </a:ext>
                </a:extLst>
              </a:tr>
            </a:tbl>
          </a:graphicData>
        </a:graphic>
      </p:graphicFrame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E9367643-1A53-62CE-9AD2-85564676C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9945"/>
              </p:ext>
            </p:extLst>
          </p:nvPr>
        </p:nvGraphicFramePr>
        <p:xfrm>
          <a:off x="835901" y="5323190"/>
          <a:ext cx="10515600" cy="365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87664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3014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50831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1843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728775"/>
                  </a:ext>
                </a:extLst>
              </a:tr>
            </a:tbl>
          </a:graphicData>
        </a:graphic>
      </p:graphicFrame>
      <p:graphicFrame>
        <p:nvGraphicFramePr>
          <p:cNvPr id="34" name="Tabel 33">
            <a:extLst>
              <a:ext uri="{FF2B5EF4-FFF2-40B4-BE49-F238E27FC236}">
                <a16:creationId xmlns:a16="http://schemas.microsoft.com/office/drawing/2014/main" id="{ABAF3659-36A1-B1BD-2098-F7AA46D5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29937"/>
              </p:ext>
            </p:extLst>
          </p:nvPr>
        </p:nvGraphicFramePr>
        <p:xfrm>
          <a:off x="835901" y="5903786"/>
          <a:ext cx="10515600" cy="365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41625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09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138071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9680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533703"/>
                  </a:ext>
                </a:extLst>
              </a:tr>
            </a:tbl>
          </a:graphicData>
        </a:graphic>
      </p:graphicFrame>
      <p:graphicFrame>
        <p:nvGraphicFramePr>
          <p:cNvPr id="36" name="Tabel 35">
            <a:extLst>
              <a:ext uri="{FF2B5EF4-FFF2-40B4-BE49-F238E27FC236}">
                <a16:creationId xmlns:a16="http://schemas.microsoft.com/office/drawing/2014/main" id="{C8F27E08-417A-B1FE-80DA-4900B5A3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91068"/>
              </p:ext>
            </p:extLst>
          </p:nvPr>
        </p:nvGraphicFramePr>
        <p:xfrm>
          <a:off x="468671" y="4675845"/>
          <a:ext cx="6257006" cy="149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200">
                  <a:extLst>
                    <a:ext uri="{9D8B030D-6E8A-4147-A177-3AD203B41FA5}">
                      <a16:colId xmlns:a16="http://schemas.microsoft.com/office/drawing/2014/main" val="1982953069"/>
                    </a:ext>
                  </a:extLst>
                </a:gridCol>
                <a:gridCol w="1499316">
                  <a:extLst>
                    <a:ext uri="{9D8B030D-6E8A-4147-A177-3AD203B41FA5}">
                      <a16:colId xmlns:a16="http://schemas.microsoft.com/office/drawing/2014/main" val="1464331128"/>
                    </a:ext>
                  </a:extLst>
                </a:gridCol>
                <a:gridCol w="2340490">
                  <a:extLst>
                    <a:ext uri="{9D8B030D-6E8A-4147-A177-3AD203B41FA5}">
                      <a16:colId xmlns:a16="http://schemas.microsoft.com/office/drawing/2014/main" val="1869183099"/>
                    </a:ext>
                  </a:extLst>
                </a:gridCol>
              </a:tblGrid>
              <a:tr h="374602">
                <a:tc>
                  <a:txBody>
                    <a:bodyPr/>
                    <a:lstStyle/>
                    <a:p>
                      <a:r>
                        <a:rPr lang="da-DK" dirty="0" err="1"/>
                        <a:t>LeveringsID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OrdreID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LeveringTid</a:t>
                      </a:r>
                      <a:endParaRPr lang="da-D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629060"/>
                  </a:ext>
                </a:extLst>
              </a:tr>
              <a:tr h="374602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2024-11-19 13:00:00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37253"/>
                  </a:ext>
                </a:extLst>
              </a:tr>
              <a:tr h="374602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2024-11-19 14:30:00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53155"/>
                  </a:ext>
                </a:extLst>
              </a:tr>
              <a:tr h="374602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2024-11-20 14:00:00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75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0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756</Words>
  <Application>Microsoft Office PowerPoint</Application>
  <PresentationFormat>Widescreen</PresentationFormat>
  <Paragraphs>261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Office-tema</vt:lpstr>
      <vt:lpstr>SELECT *  FROM TorinoPizza</vt:lpstr>
      <vt:lpstr>Oversigt</vt:lpstr>
      <vt:lpstr>Projektbeskrivelse</vt:lpstr>
      <vt:lpstr>Chen ER-Diagram</vt:lpstr>
      <vt:lpstr>Crow's Foot ER-diagram</vt:lpstr>
      <vt:lpstr>Normalisering til 3NF</vt:lpstr>
      <vt:lpstr>1NF</vt:lpstr>
      <vt:lpstr>2NF</vt:lpstr>
      <vt:lpstr>3NF</vt:lpstr>
      <vt:lpstr>SQL-eksempel</vt:lpstr>
      <vt:lpstr>SQL-eksempel</vt:lpstr>
      <vt:lpstr>GUI med JavaFX</vt:lpstr>
      <vt:lpstr>Opsummering</vt:lpstr>
      <vt:lpstr>Spørgsmål?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Flensborg</dc:creator>
  <cp:lastModifiedBy>Martin Farsø</cp:lastModifiedBy>
  <cp:revision>5</cp:revision>
  <dcterms:created xsi:type="dcterms:W3CDTF">2024-11-20T10:32:10Z</dcterms:created>
  <dcterms:modified xsi:type="dcterms:W3CDTF">2024-11-26T11:28:03Z</dcterms:modified>
</cp:coreProperties>
</file>