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272" r:id="rId3"/>
    <p:sldId id="270" r:id="rId4"/>
    <p:sldId id="26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6" r:id="rId15"/>
    <p:sldId id="282" r:id="rId16"/>
    <p:sldId id="283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/>
    <p:restoredTop sz="69877"/>
  </p:normalViewPr>
  <p:slideViewPr>
    <p:cSldViewPr snapToGrid="0" snapToObjects="1">
      <p:cViewPr>
        <p:scale>
          <a:sx n="72" d="100"/>
          <a:sy n="72" d="100"/>
        </p:scale>
        <p:origin x="160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2CC61-1D03-1E4D-8DF4-840B46E74A98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A008C-4295-C24B-8845-EAC9F0FED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-Paid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maternity leave and company age had little to no effect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-Interview stats were somewhat important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-For a one unit increase in interview difficulty level (on a scale 1-5),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gd_rating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increased by .1391 (1-5 scale)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-For a 1 unit increase in the positivity of interview experience,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gd_rating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went up .0056 (might seem small, but on same comparison to interview difficulty level (one unit is 20% of scale), for every 20 unit (20%) increase in positivity of interview experience,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rating went up .112 (similar to interview difficulty coefficient) 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those with a grain of salt though since most of our predicting power came from CEO approval rate which makes sense.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approval rate in model, our R2  drops down to .225 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interview data, not much of a difference in R2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 increase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followers means coefficient/100 unit increase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gd_rating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9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Seeing as though industries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all on completely different spectrums and included all kinds of biases, I wanted to fit my model using a subset of my data where I was only looking at one industry. As Tech had the most observations I chose this and refit my model on the new dataset.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5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CEO approval carried most of the weight in my model while interview difficulty level also had a strong coefficient value influencing the model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400" dirty="0" smtClean="0"/>
              <a:t>Cross Validation (K-fold)</a:t>
            </a:r>
          </a:p>
          <a:p>
            <a:pPr lvl="1"/>
            <a:r>
              <a:rPr lang="en-US" sz="2000" dirty="0" smtClean="0"/>
              <a:t>5 folds = .73 R</a:t>
            </a:r>
            <a:r>
              <a:rPr lang="en-US" sz="2000" baseline="30000" dirty="0" smtClean="0"/>
              <a:t>2</a:t>
            </a:r>
          </a:p>
          <a:p>
            <a:pPr lvl="1"/>
            <a:r>
              <a:rPr lang="en-US" sz="2000" dirty="0" smtClean="0"/>
              <a:t>10 folds = .72 R</a:t>
            </a:r>
            <a:r>
              <a:rPr lang="en-US" sz="2000" baseline="30000" dirty="0" smtClean="0"/>
              <a:t>2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CEO approval carried most of the weight in my model while interview difficulty level also had a strong coefficient value influencing the model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400" dirty="0" smtClean="0"/>
              <a:t>Cross Validation (K-fold)</a:t>
            </a:r>
          </a:p>
          <a:p>
            <a:pPr lvl="1"/>
            <a:r>
              <a:rPr lang="en-US" sz="2000" dirty="0" smtClean="0"/>
              <a:t>5 folds = .73 R</a:t>
            </a:r>
            <a:r>
              <a:rPr lang="en-US" sz="2000" baseline="30000" dirty="0" smtClean="0"/>
              <a:t>2</a:t>
            </a:r>
          </a:p>
          <a:p>
            <a:pPr lvl="1"/>
            <a:r>
              <a:rPr lang="en-US" sz="2000" dirty="0" smtClean="0"/>
              <a:t>10 folds = .72 R</a:t>
            </a:r>
            <a:r>
              <a:rPr lang="en-US" sz="2000" baseline="30000" dirty="0" smtClean="0"/>
              <a:t>2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restricted myself to that dataset as I wanted to include maternity leave data, which is already scarce,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end, the maternity leave features did not yield much predictive power at all.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be nice to gather more data on hundreds more tech companies to see what factors take importance in predicting a company’s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glassdoor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rating, i.e. employee satisfaction with the company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Explore the tech industry subset for </a:t>
            </a:r>
            <a:r>
              <a:rPr lang="en-US" u="sng" dirty="0" smtClean="0"/>
              <a:t>potential interaction features</a:t>
            </a:r>
          </a:p>
          <a:p>
            <a:r>
              <a:rPr lang="en-US" dirty="0" smtClean="0"/>
              <a:t>Gather </a:t>
            </a:r>
            <a:r>
              <a:rPr lang="en-US" u="sng" dirty="0" smtClean="0"/>
              <a:t>more companies</a:t>
            </a:r>
            <a:r>
              <a:rPr lang="en-US" dirty="0" smtClean="0"/>
              <a:t> for dataset</a:t>
            </a:r>
          </a:p>
          <a:p>
            <a:pPr lvl="1"/>
            <a:r>
              <a:rPr lang="en-US" dirty="0" smtClean="0"/>
              <a:t>Eliminate maternity leave data altogether</a:t>
            </a:r>
          </a:p>
          <a:p>
            <a:pPr lvl="1"/>
            <a:r>
              <a:rPr lang="en-US" dirty="0" smtClean="0"/>
              <a:t>Companies in my dataset could be highly bias since people are more likely to submit maternity leave data if it is great or terrible, not mediocre</a:t>
            </a:r>
          </a:p>
          <a:p>
            <a:r>
              <a:rPr lang="en-US" dirty="0" smtClean="0"/>
              <a:t>Take deeper dive into </a:t>
            </a:r>
            <a:r>
              <a:rPr lang="en-US" u="sng" dirty="0" smtClean="0"/>
              <a:t>Lasso &amp; Ridge regularization</a:t>
            </a:r>
          </a:p>
          <a:p>
            <a:r>
              <a:rPr lang="en-US" dirty="0" smtClean="0"/>
              <a:t>Predict company age based on current revenue, </a:t>
            </a:r>
            <a:r>
              <a:rPr lang="en-US" dirty="0" err="1" smtClean="0"/>
              <a:t>glassdoor</a:t>
            </a:r>
            <a:r>
              <a:rPr lang="en-US" dirty="0" smtClean="0"/>
              <a:t> rating, number of </a:t>
            </a:r>
            <a:r>
              <a:rPr lang="en-US" dirty="0" err="1" smtClean="0"/>
              <a:t>glassdoor</a:t>
            </a:r>
            <a:r>
              <a:rPr lang="en-US" dirty="0" smtClean="0"/>
              <a:t> reviews, </a:t>
            </a:r>
            <a:r>
              <a:rPr lang="en-US" dirty="0" err="1" smtClean="0"/>
              <a:t>linkedin</a:t>
            </a:r>
            <a:r>
              <a:rPr lang="en-US" dirty="0" smtClean="0"/>
              <a:t>/</a:t>
            </a:r>
            <a:r>
              <a:rPr lang="en-US" dirty="0" err="1" smtClean="0"/>
              <a:t>facebook</a:t>
            </a:r>
            <a:r>
              <a:rPr lang="en-US" dirty="0" smtClean="0"/>
              <a:t> followers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5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1.0=very dissatisfied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3.0=OK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5.0=very satisfied.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CEO approval ratings are based on the percentage of employees who approve of their CEO. Employees have the option to rate their CEO during the company review process.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20 industries,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were the top 7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of 7 shared with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 mat leave dataset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followers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7 shared with top mat leave dataset 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followers it’s more of a popularity contest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 said hey, lets try it anyway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0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-After converting my categorical variables and assuring normality in my potential dependent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 I ran a few kitchen regressions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-Even using kitchen sink of all predictor variables when trying to predict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popularity, my model was terrible and it seemed pretty hard to predict this.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 believe this can be attributed to the many biases associated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followers. Even though I removed some of the "size of company" bias by including the number of employees in the independent variable, there are other biases such as industry and marketing/media dollars associated with driving more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(which we saw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barchart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”trending” industries clearly had most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followers)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-Focus on predicting glass door company ratings as those are averaged employee ratings and thus are less bias and are a better/more important representation of a company’s reputability, not just it’s social popularity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adjusted R squared for GD rating kitchen sink model was .611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Polynomial analysis 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fit suggested 2nd degree and above would not improve the model fit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 out all kinds of interactions, but they all yielded lower r-squared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model by eliminating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insignificant predictors. This led to only a slight drop in R^2. 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tested interactions out but they all yielded drops in r-squared</a:t>
            </a:r>
          </a:p>
          <a:p>
            <a:pPr fontAlgn="base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B41C-D76F-4D45-967F-2758345A34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BA98-1CA1-2B4F-8AED-C934226827A6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2B1D-A229-174A-9F92-82A0DAFB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0770"/>
            <a:ext cx="9144000" cy="2387600"/>
          </a:xfrm>
        </p:spPr>
        <p:txBody>
          <a:bodyPr/>
          <a:lstStyle/>
          <a:p>
            <a:r>
              <a:rPr lang="en-US" i="1" dirty="0" smtClean="0"/>
              <a:t>Regression Analysis</a:t>
            </a:r>
            <a:endParaRPr lang="en-US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60396" y="2958370"/>
            <a:ext cx="69278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994610" y="2687974"/>
            <a:ext cx="1020277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Predicting Company Popularity </a:t>
            </a:r>
          </a:p>
          <a:p>
            <a:r>
              <a:rPr lang="en-US" sz="5000" dirty="0" smtClean="0"/>
              <a:t>&amp; Employee Satisfaction</a:t>
            </a:r>
          </a:p>
          <a:p>
            <a:r>
              <a:rPr lang="en-US" sz="3000" i="1" dirty="0" smtClean="0">
                <a:solidFill>
                  <a:schemeClr val="bg1">
                    <a:lumMod val="65000"/>
                  </a:schemeClr>
                </a:solidFill>
              </a:rPr>
              <a:t>Matias Beeck</a:t>
            </a:r>
            <a:endParaRPr lang="en-US" sz="3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Linear Regression: “Improved” Model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64" y="1849950"/>
            <a:ext cx="4949644" cy="4351338"/>
          </a:xfrm>
        </p:spPr>
        <p:txBody>
          <a:bodyPr numCol="1">
            <a:normAutofit lnSpcReduction="10000"/>
          </a:bodyPr>
          <a:lstStyle/>
          <a:p>
            <a:r>
              <a:rPr lang="en-US" dirty="0" smtClean="0"/>
              <a:t>Removed: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ndustry dummy variables</a:t>
            </a:r>
          </a:p>
          <a:p>
            <a:pPr lvl="1"/>
            <a:r>
              <a:rPr lang="en-US" dirty="0" smtClean="0"/>
              <a:t>Number of employee reviews</a:t>
            </a:r>
          </a:p>
          <a:p>
            <a:pPr lvl="1"/>
            <a:r>
              <a:rPr lang="en-US" dirty="0" smtClean="0"/>
              <a:t>HQ population</a:t>
            </a:r>
          </a:p>
          <a:p>
            <a:r>
              <a:rPr lang="en-US" dirty="0" smtClean="0"/>
              <a:t>Transformed:</a:t>
            </a:r>
          </a:p>
          <a:p>
            <a:pPr lvl="1"/>
            <a:r>
              <a:rPr lang="en-US" dirty="0" smtClean="0"/>
              <a:t>Log of employee count</a:t>
            </a:r>
          </a:p>
          <a:p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.545</a:t>
            </a:r>
          </a:p>
          <a:p>
            <a:r>
              <a:rPr lang="en-US" dirty="0" smtClean="0"/>
              <a:t>Cross </a:t>
            </a:r>
            <a:r>
              <a:rPr lang="en-US" dirty="0"/>
              <a:t>Validation (K-fold)</a:t>
            </a:r>
          </a:p>
          <a:p>
            <a:pPr lvl="1"/>
            <a:r>
              <a:rPr lang="en-US" dirty="0"/>
              <a:t>5 folds = </a:t>
            </a:r>
            <a:r>
              <a:rPr lang="en-US" dirty="0" smtClean="0"/>
              <a:t>.545 </a:t>
            </a:r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10 folds = </a:t>
            </a:r>
            <a:r>
              <a:rPr lang="en-US" dirty="0" smtClean="0"/>
              <a:t>.54 </a:t>
            </a:r>
            <a:r>
              <a:rPr lang="en-US" dirty="0"/>
              <a:t>R</a:t>
            </a:r>
            <a:r>
              <a:rPr lang="en-US" baseline="30000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46" y="2019019"/>
            <a:ext cx="5854695" cy="32710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42" y="1311810"/>
            <a:ext cx="5080000" cy="6985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Linear Regression</a:t>
            </a:r>
            <a:r>
              <a:rPr lang="en-US" sz="3600" i="1" smtClean="0"/>
              <a:t>: Interpretation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64" y="1849950"/>
            <a:ext cx="4949644" cy="4351338"/>
          </a:xfrm>
        </p:spPr>
        <p:txBody>
          <a:bodyPr numCol="1">
            <a:normAutofit lnSpcReduction="10000"/>
          </a:bodyPr>
          <a:lstStyle/>
          <a:p>
            <a:r>
              <a:rPr lang="en-US" u="sng" dirty="0" smtClean="0"/>
              <a:t>Predicting </a:t>
            </a:r>
            <a:r>
              <a:rPr lang="en-US" u="sng" dirty="0" err="1" smtClean="0"/>
              <a:t>Glassdoor</a:t>
            </a:r>
            <a:r>
              <a:rPr lang="en-US" u="sng" dirty="0" smtClean="0"/>
              <a:t> Rating</a:t>
            </a:r>
          </a:p>
          <a:p>
            <a:r>
              <a:rPr lang="en-US" dirty="0" smtClean="0"/>
              <a:t>Surprising:</a:t>
            </a:r>
          </a:p>
          <a:p>
            <a:pPr lvl="1"/>
            <a:r>
              <a:rPr lang="en-US" dirty="0" smtClean="0"/>
              <a:t>Variation in paid maternity leave, company age &amp; revenue explained little of variation in GD rating</a:t>
            </a:r>
          </a:p>
          <a:p>
            <a:pPr lvl="1"/>
            <a:r>
              <a:rPr lang="en-US" dirty="0" smtClean="0"/>
              <a:t>Interview stats were somewhat important</a:t>
            </a:r>
          </a:p>
          <a:p>
            <a:r>
              <a:rPr lang="en-US" dirty="0" smtClean="0"/>
              <a:t>Most predictive power in model from CEO approval rate</a:t>
            </a:r>
          </a:p>
          <a:p>
            <a:pPr lvl="1"/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drops to .225 without it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42" y="1311810"/>
            <a:ext cx="5080000" cy="69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83" y="2199845"/>
            <a:ext cx="3289300" cy="35909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11783" y="2633329"/>
            <a:ext cx="3289300" cy="7353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1783" y="4552695"/>
            <a:ext cx="3289300" cy="1238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753" y="3760476"/>
            <a:ext cx="69278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753" y="2390273"/>
            <a:ext cx="692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+mj-lt"/>
              </a:rPr>
              <a:t>Linear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753" y="4115017"/>
            <a:ext cx="5234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Tech Industry Focus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Linear Regression: Tech Industry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105" y="1733695"/>
            <a:ext cx="4949644" cy="5877626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Removed:</a:t>
            </a:r>
          </a:p>
          <a:p>
            <a:pPr lvl="1"/>
            <a:r>
              <a:rPr lang="en-US" sz="2000" dirty="0" smtClean="0"/>
              <a:t>Company age</a:t>
            </a:r>
          </a:p>
          <a:p>
            <a:pPr lvl="1"/>
            <a:r>
              <a:rPr lang="en-US" sz="2000" dirty="0" smtClean="0"/>
              <a:t>Revenue</a:t>
            </a:r>
          </a:p>
          <a:p>
            <a:pPr lvl="1"/>
            <a:r>
              <a:rPr lang="en-US" sz="2000" dirty="0" err="1"/>
              <a:t>L</a:t>
            </a:r>
            <a:r>
              <a:rPr lang="en-US" sz="2000" dirty="0" err="1" smtClean="0"/>
              <a:t>inkedin</a:t>
            </a:r>
            <a:r>
              <a:rPr lang="en-US" sz="2000" dirty="0" smtClean="0"/>
              <a:t> followers </a:t>
            </a:r>
          </a:p>
          <a:p>
            <a:r>
              <a:rPr lang="en-US" sz="2400" dirty="0" smtClean="0"/>
              <a:t>Adjusted R</a:t>
            </a:r>
            <a:r>
              <a:rPr lang="en-US" sz="2400" baseline="30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 .74</a:t>
            </a:r>
          </a:p>
          <a:p>
            <a:r>
              <a:rPr lang="en-US" sz="2400" dirty="0" smtClean="0"/>
              <a:t>Cross </a:t>
            </a:r>
            <a:r>
              <a:rPr lang="en-US" sz="2400" dirty="0"/>
              <a:t>Validation (K-fold)</a:t>
            </a:r>
          </a:p>
          <a:p>
            <a:pPr lvl="1"/>
            <a:r>
              <a:rPr lang="en-US" sz="2000" dirty="0"/>
              <a:t>5 folds = </a:t>
            </a:r>
            <a:r>
              <a:rPr lang="en-US" sz="2000" dirty="0" smtClean="0"/>
              <a:t>.73 </a:t>
            </a:r>
            <a:r>
              <a:rPr lang="en-US" sz="2000" dirty="0"/>
              <a:t>R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2000" dirty="0"/>
              <a:t>10 folds = </a:t>
            </a:r>
            <a:r>
              <a:rPr lang="en-US" sz="2000" dirty="0" smtClean="0"/>
              <a:t>.72 R</a:t>
            </a:r>
            <a:r>
              <a:rPr lang="en-US" sz="2000" baseline="30000" dirty="0" smtClean="0"/>
              <a:t>2</a:t>
            </a:r>
          </a:p>
          <a:p>
            <a:r>
              <a:rPr lang="en-US" sz="2400" dirty="0" smtClean="0"/>
              <a:t>Most predictive power comes from CEO approval rate</a:t>
            </a:r>
          </a:p>
          <a:p>
            <a:pPr lvl="1"/>
            <a:r>
              <a:rPr lang="en-US" sz="2000" dirty="0" smtClean="0"/>
              <a:t>Adjusted </a:t>
            </a:r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drops to </a:t>
            </a:r>
            <a:r>
              <a:rPr lang="en-US" sz="2000" dirty="0" smtClean="0"/>
              <a:t>.323 without </a:t>
            </a:r>
            <a:r>
              <a:rPr lang="en-US" sz="2000" dirty="0"/>
              <a:t>it</a:t>
            </a:r>
          </a:p>
          <a:p>
            <a:endParaRPr lang="en-US" sz="2400" baseline="30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33" y="1520010"/>
            <a:ext cx="5297175" cy="748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17" y="2276211"/>
            <a:ext cx="6277123" cy="27769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88083" y="3522810"/>
            <a:ext cx="6229825" cy="3537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88083" y="4633798"/>
            <a:ext cx="6229825" cy="41522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Linear Regression: Tech Industry Lasso Coefficients</a:t>
            </a:r>
            <a:endParaRPr lang="en-US" sz="3600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33" y="1520010"/>
            <a:ext cx="5297175" cy="748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17" y="2276211"/>
            <a:ext cx="6277123" cy="27769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88083" y="3522810"/>
            <a:ext cx="6229825" cy="3537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88083" y="4633798"/>
            <a:ext cx="6229825" cy="41522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6" y="2031252"/>
            <a:ext cx="4399019" cy="30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753" y="3760476"/>
            <a:ext cx="69278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753" y="2390273"/>
            <a:ext cx="692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+mj-lt"/>
              </a:rPr>
              <a:t>Next Steps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50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Challenges &amp; Next Steps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64" y="1849950"/>
            <a:ext cx="10088474" cy="4351338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Explore the tech industry subset for </a:t>
            </a:r>
            <a:r>
              <a:rPr lang="en-US" u="sng" dirty="0" smtClean="0"/>
              <a:t>potential interaction features</a:t>
            </a:r>
          </a:p>
          <a:p>
            <a:r>
              <a:rPr lang="en-US" dirty="0" smtClean="0"/>
              <a:t>Gather </a:t>
            </a:r>
            <a:r>
              <a:rPr lang="en-US" u="sng" dirty="0" smtClean="0"/>
              <a:t>more companies</a:t>
            </a:r>
            <a:r>
              <a:rPr lang="en-US" dirty="0" smtClean="0"/>
              <a:t> for dataset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maternity leave data </a:t>
            </a:r>
            <a:r>
              <a:rPr lang="en-US" dirty="0" smtClean="0"/>
              <a:t>altogether</a:t>
            </a:r>
          </a:p>
          <a:p>
            <a:pPr lvl="1"/>
            <a:r>
              <a:rPr lang="en-US" dirty="0"/>
              <a:t>Companies in dataset could be highly </a:t>
            </a:r>
            <a:r>
              <a:rPr lang="en-US" dirty="0" smtClean="0"/>
              <a:t>bias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4863"/>
            <a:ext cx="9144000" cy="2387600"/>
          </a:xfrm>
        </p:spPr>
        <p:txBody>
          <a:bodyPr/>
          <a:lstStyle/>
          <a:p>
            <a:r>
              <a:rPr lang="en-US" i="1" dirty="0" smtClean="0"/>
              <a:t>Thanks!</a:t>
            </a:r>
            <a:endParaRPr lang="en-US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60396" y="4231356"/>
            <a:ext cx="69278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 smtClean="0"/>
              <a:t>The Questions</a:t>
            </a:r>
            <a:endParaRPr lang="en-US" sz="3600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59710" y="1495629"/>
            <a:ext cx="6364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41" y="1673283"/>
            <a:ext cx="6438087" cy="44603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120347"/>
            <a:ext cx="4199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How does the </a:t>
            </a:r>
            <a:r>
              <a:rPr lang="en-US" sz="2200" u="sng" dirty="0" smtClean="0"/>
              <a:t>amount of maternity leave</a:t>
            </a:r>
            <a:r>
              <a:rPr lang="en-US" sz="2200" dirty="0" smtClean="0"/>
              <a:t> offered by a company affect it’s reputation, popularity or employee satisfaction?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/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What </a:t>
            </a:r>
            <a:r>
              <a:rPr lang="en-US" sz="2200" dirty="0" smtClean="0"/>
              <a:t>other company data could play into employee satisfaction?</a:t>
            </a:r>
            <a:endParaRPr lang="en-US" sz="2200" dirty="0"/>
          </a:p>
          <a:p>
            <a:pPr marL="285750" indent="-285750"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0352" y="6186280"/>
            <a:ext cx="5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Fairygodboss.com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crowd sourced maternity leave data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753" y="3760476"/>
            <a:ext cx="69278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753" y="2390273"/>
            <a:ext cx="692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+mj-lt"/>
              </a:rPr>
              <a:t>The Data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37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Scraping Company Data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070" y="1967809"/>
            <a:ext cx="10952473" cy="4351338"/>
          </a:xfrm>
        </p:spPr>
        <p:txBody>
          <a:bodyPr numCol="2">
            <a:normAutofit/>
          </a:bodyPr>
          <a:lstStyle/>
          <a:p>
            <a:r>
              <a:rPr lang="en-US" b="1" dirty="0" err="1"/>
              <a:t>Fairygodboss.com</a:t>
            </a:r>
            <a:r>
              <a:rPr lang="en-US" b="1" dirty="0"/>
              <a:t> </a:t>
            </a:r>
            <a:r>
              <a:rPr lang="en-US" b="1" dirty="0" smtClean="0"/>
              <a:t>dataset:</a:t>
            </a:r>
          </a:p>
          <a:p>
            <a:pPr lvl="1"/>
            <a:r>
              <a:rPr lang="en-US" dirty="0" smtClean="0"/>
              <a:t>Maternity leave info for </a:t>
            </a:r>
            <a:r>
              <a:rPr lang="en-US" u="sng" dirty="0" smtClean="0"/>
              <a:t>~1700 companies</a:t>
            </a:r>
            <a:endParaRPr lang="en-US" u="sng" dirty="0"/>
          </a:p>
          <a:p>
            <a:pPr lvl="1"/>
            <a:r>
              <a:rPr lang="en-US" dirty="0"/>
              <a:t>Paid Maternity Leave (weeks)</a:t>
            </a:r>
          </a:p>
          <a:p>
            <a:pPr lvl="1"/>
            <a:r>
              <a:rPr lang="en-US" dirty="0"/>
              <a:t>Unpaid Maternity Leave (weeks)</a:t>
            </a:r>
          </a:p>
          <a:p>
            <a:pPr lvl="1"/>
            <a:r>
              <a:rPr lang="en-US" dirty="0"/>
              <a:t>Paid Paternity Leave (weeks)</a:t>
            </a:r>
          </a:p>
          <a:p>
            <a:pPr lvl="1"/>
            <a:r>
              <a:rPr lang="en-US" dirty="0"/>
              <a:t>Unpaid Paternity Leave (weeks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Industry</a:t>
            </a:r>
          </a:p>
          <a:p>
            <a:r>
              <a:rPr lang="en-US" b="1" dirty="0" err="1" smtClean="0"/>
              <a:t>Linkedin</a:t>
            </a:r>
            <a:r>
              <a:rPr lang="en-US" b="1" dirty="0" smtClean="0"/>
              <a:t> Followers</a:t>
            </a:r>
            <a:endParaRPr lang="en-US" b="1" dirty="0"/>
          </a:p>
          <a:p>
            <a:r>
              <a:rPr lang="en-US" b="1" dirty="0" smtClean="0"/>
              <a:t>HQ Population data</a:t>
            </a:r>
          </a:p>
          <a:p>
            <a:r>
              <a:rPr lang="en-US" b="1" dirty="0" err="1" smtClean="0"/>
              <a:t>Glassdoor</a:t>
            </a:r>
            <a:r>
              <a:rPr lang="en-US" b="1" dirty="0" smtClean="0"/>
              <a:t> data:</a:t>
            </a:r>
            <a:endParaRPr lang="en-US" b="1" dirty="0"/>
          </a:p>
          <a:p>
            <a:pPr lvl="1"/>
            <a:r>
              <a:rPr lang="en-US" dirty="0"/>
              <a:t>Company </a:t>
            </a:r>
            <a:r>
              <a:rPr lang="en-US" dirty="0" err="1"/>
              <a:t>Glassdoor</a:t>
            </a:r>
            <a:r>
              <a:rPr lang="en-US" dirty="0"/>
              <a:t> </a:t>
            </a:r>
            <a:r>
              <a:rPr lang="en-US" dirty="0" smtClean="0"/>
              <a:t>rating (1-5)</a:t>
            </a:r>
            <a:endParaRPr lang="en-US" dirty="0"/>
          </a:p>
          <a:p>
            <a:pPr lvl="1"/>
            <a:r>
              <a:rPr lang="en-US" dirty="0"/>
              <a:t>Revenue per year</a:t>
            </a:r>
          </a:p>
          <a:p>
            <a:pPr lvl="1"/>
            <a:r>
              <a:rPr lang="en-US" dirty="0"/>
              <a:t>Employee number</a:t>
            </a:r>
          </a:p>
          <a:p>
            <a:pPr lvl="1"/>
            <a:r>
              <a:rPr lang="en-US" dirty="0" smtClean="0"/>
              <a:t># of employee reviews</a:t>
            </a:r>
            <a:endParaRPr lang="en-US" dirty="0"/>
          </a:p>
          <a:p>
            <a:pPr lvl="1"/>
            <a:r>
              <a:rPr lang="en-US" dirty="0"/>
              <a:t>CEO approval %</a:t>
            </a:r>
          </a:p>
          <a:p>
            <a:pPr lvl="1"/>
            <a:r>
              <a:rPr lang="en-US" dirty="0"/>
              <a:t>Interview difficulty</a:t>
            </a:r>
          </a:p>
          <a:p>
            <a:pPr lvl="1"/>
            <a:r>
              <a:rPr lang="en-US" dirty="0"/>
              <a:t>Interview experience </a:t>
            </a:r>
            <a:r>
              <a:rPr lang="en-US" dirty="0" smtClean="0"/>
              <a:t>(% of positive, neutral or negative)</a:t>
            </a:r>
            <a:endParaRPr lang="en-US" dirty="0"/>
          </a:p>
          <a:p>
            <a:pPr lvl="1"/>
            <a:r>
              <a:rPr lang="en-US" dirty="0" smtClean="0"/>
              <a:t>Year Founded (age)</a:t>
            </a:r>
            <a:endParaRPr lang="en-US" dirty="0"/>
          </a:p>
          <a:p>
            <a:pPr lvl="1"/>
            <a:r>
              <a:rPr lang="en-US" dirty="0"/>
              <a:t>Headquarter </a:t>
            </a:r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Exploring Dataset</a:t>
            </a:r>
            <a:endParaRPr lang="en-US" sz="3600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88" y="1686911"/>
            <a:ext cx="8111819" cy="46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Exploring Dataset: Dependent Variables</a:t>
            </a:r>
            <a:endParaRPr lang="en-US" sz="3600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"/>
          <a:stretch/>
        </p:blipFill>
        <p:spPr>
          <a:xfrm>
            <a:off x="246185" y="1920074"/>
            <a:ext cx="5875803" cy="3115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/>
          <a:stretch/>
        </p:blipFill>
        <p:spPr>
          <a:xfrm>
            <a:off x="6511158" y="1920073"/>
            <a:ext cx="5224300" cy="31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753" y="3760476"/>
            <a:ext cx="69278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753" y="2390273"/>
            <a:ext cx="692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+mj-lt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03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Linear Regression: Kitchen Sink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070" y="1967809"/>
            <a:ext cx="10952473" cy="4351338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“popularity” of companies</a:t>
            </a:r>
          </a:p>
          <a:p>
            <a:pPr lvl="1"/>
            <a:r>
              <a:rPr lang="en-US" dirty="0" smtClean="0"/>
              <a:t>Dependent variable = Log of </a:t>
            </a:r>
            <a:r>
              <a:rPr lang="en-US" dirty="0" err="1"/>
              <a:t>L</a:t>
            </a:r>
            <a:r>
              <a:rPr lang="en-US" dirty="0" err="1" smtClean="0"/>
              <a:t>inkedin</a:t>
            </a:r>
            <a:r>
              <a:rPr lang="en-US" dirty="0" smtClean="0"/>
              <a:t> followers per employee</a:t>
            </a:r>
          </a:p>
          <a:p>
            <a:pPr lvl="1"/>
            <a:r>
              <a:rPr lang="en-US" dirty="0" smtClean="0"/>
              <a:t>Adjusted </a:t>
            </a:r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= .174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Predicting employee satisfaction</a:t>
            </a:r>
            <a:endParaRPr lang="en-US" dirty="0"/>
          </a:p>
          <a:p>
            <a:pPr lvl="1"/>
            <a:r>
              <a:rPr lang="en-US" dirty="0"/>
              <a:t>Dependent variable = </a:t>
            </a:r>
            <a:r>
              <a:rPr lang="en-US" dirty="0" err="1" smtClean="0"/>
              <a:t>Glassdoor</a:t>
            </a:r>
            <a:r>
              <a:rPr lang="en-US" dirty="0" smtClean="0"/>
              <a:t> rating (1-5)</a:t>
            </a:r>
          </a:p>
          <a:p>
            <a:pPr lvl="1"/>
            <a:r>
              <a:rPr lang="en-US" dirty="0" smtClean="0"/>
              <a:t>What factors play into employees liking a company?</a:t>
            </a:r>
            <a:endParaRPr lang="en-US" dirty="0"/>
          </a:p>
          <a:p>
            <a:pPr lvl="1"/>
            <a:r>
              <a:rPr lang="en-US" dirty="0" smtClean="0"/>
              <a:t>Adjusted </a:t>
            </a:r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= .611</a:t>
            </a:r>
            <a:br>
              <a:rPr lang="en-US" b="1" dirty="0" smtClean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6" y="173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Linear Regression: Predicting GD Rating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070" y="1967809"/>
            <a:ext cx="5583385" cy="4351338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Using all features</a:t>
            </a:r>
          </a:p>
          <a:p>
            <a:r>
              <a:rPr lang="en-US" dirty="0" smtClean="0"/>
              <a:t>Adjusted R</a:t>
            </a:r>
            <a:r>
              <a:rPr lang="en-US" baseline="30000" dirty="0" smtClean="0"/>
              <a:t>2 </a:t>
            </a:r>
            <a:r>
              <a:rPr lang="en-US" dirty="0" smtClean="0"/>
              <a:t>= .611</a:t>
            </a:r>
          </a:p>
          <a:p>
            <a:r>
              <a:rPr lang="en-US" dirty="0" smtClean="0"/>
              <a:t>Polynomial analysis using test,  train -&gt;</a:t>
            </a:r>
          </a:p>
          <a:p>
            <a:r>
              <a:rPr lang="en-US" dirty="0" smtClean="0"/>
              <a:t>Cross Validation (K-fold)</a:t>
            </a:r>
          </a:p>
          <a:p>
            <a:pPr lvl="1"/>
            <a:r>
              <a:rPr lang="en-US" dirty="0" smtClean="0"/>
              <a:t>5 folds = .609 R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10 folds = .601 R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6946" y="1510608"/>
            <a:ext cx="5033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641541" y="5109882"/>
            <a:ext cx="2286002" cy="150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52" y="1813754"/>
            <a:ext cx="4572579" cy="34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1171</Words>
  <Application>Microsoft Macintosh PowerPoint</Application>
  <PresentationFormat>Widescreen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Regression Analysis</vt:lpstr>
      <vt:lpstr>The Questions</vt:lpstr>
      <vt:lpstr>PowerPoint Presentation</vt:lpstr>
      <vt:lpstr>Scraping Company Data</vt:lpstr>
      <vt:lpstr>Exploring Dataset</vt:lpstr>
      <vt:lpstr>Exploring Dataset: Dependent Variables</vt:lpstr>
      <vt:lpstr>PowerPoint Presentation</vt:lpstr>
      <vt:lpstr>Linear Regression: Kitchen Sink</vt:lpstr>
      <vt:lpstr>Linear Regression: Predicting GD Rating</vt:lpstr>
      <vt:lpstr>Linear Regression: “Improved” Model</vt:lpstr>
      <vt:lpstr>Linear Regression: Interpretation</vt:lpstr>
      <vt:lpstr>PowerPoint Presentation</vt:lpstr>
      <vt:lpstr>Linear Regression: Tech Industry</vt:lpstr>
      <vt:lpstr>Linear Regression: Tech Industry Lasso Coefficients</vt:lpstr>
      <vt:lpstr>PowerPoint Presentation</vt:lpstr>
      <vt:lpstr>Challenges &amp; Next Steps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Beeck</dc:creator>
  <cp:lastModifiedBy>Matias Beeck</cp:lastModifiedBy>
  <cp:revision>79</cp:revision>
  <dcterms:created xsi:type="dcterms:W3CDTF">2018-01-24T15:26:00Z</dcterms:created>
  <dcterms:modified xsi:type="dcterms:W3CDTF">2018-01-26T19:37:10Z</dcterms:modified>
</cp:coreProperties>
</file>