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07_B8168DC3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292" r:id="rId7"/>
    <p:sldId id="264" r:id="rId8"/>
    <p:sldId id="265" r:id="rId9"/>
    <p:sldId id="266" r:id="rId10"/>
    <p:sldId id="293" r:id="rId11"/>
    <p:sldId id="261" r:id="rId12"/>
    <p:sldId id="262" r:id="rId13"/>
    <p:sldId id="263" r:id="rId14"/>
    <p:sldId id="294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F3DA60E-18A1-4A5F-8AA9-56D30C2B8175}">
          <p14:sldIdLst>
            <p14:sldId id="256"/>
            <p14:sldId id="257"/>
          </p14:sldIdLst>
        </p14:section>
        <p14:section name="Spring : intro" id="{A1B3112E-D26A-47FC-8544-57A7E6CBA13B}">
          <p14:sldIdLst>
            <p14:sldId id="292"/>
            <p14:sldId id="264"/>
            <p14:sldId id="265"/>
            <p14:sldId id="266"/>
          </p14:sldIdLst>
        </p14:section>
        <p14:section name="RestFul : intro" id="{D65773DE-C3BB-4039-B89C-CD82811EA278}">
          <p14:sldIdLst>
            <p14:sldId id="293"/>
            <p14:sldId id="261"/>
            <p14:sldId id="262"/>
            <p14:sldId id="263"/>
          </p14:sldIdLst>
        </p14:section>
        <p14:section name="HateHoas théorie" id="{8772F078-C9CD-4A1D-A4F8-D19F672C17AB}">
          <p14:sldIdLst>
            <p14:sldId id="294"/>
            <p14:sldId id="267"/>
            <p14:sldId id="268"/>
            <p14:sldId id="269"/>
            <p14:sldId id="270"/>
          </p14:sldIdLst>
        </p14:section>
        <p14:section name="Démonstration" id="{E60233F4-C2DE-4B99-8230-80600C3B21F7}">
          <p14:sldIdLst>
            <p14:sldId id="271"/>
            <p14:sldId id="272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FA73F0-C4C9-D6E6-FB1E-7A06EBB11E62}" name="Mauritcio Fivez" initials="MF" userId="S::m.fivez@stag.technofuturtic.education::8f43c953-83e8-49ca-9a46-9240ae29ad5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E3FF"/>
    <a:srgbClr val="6DB3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318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omments/modernComment_107_B8168D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4111EB-4D5C-4407-BCDD-EC3D730C08F2}" authorId="{76FA73F0-C4C9-D6E6-FB1E-7A06EBB11E62}" created="2024-06-18T09:20:03.275">
    <pc:sldMkLst xmlns:pc="http://schemas.microsoft.com/office/powerpoint/2013/main/command">
      <pc:docMk/>
      <pc:sldMk cId="3088485827" sldId="263"/>
    </pc:sldMkLst>
    <p188:txBody>
      <a:bodyPr/>
      <a:lstStyle/>
      <a:p>
        <a:r>
          <a:rPr lang="fr-BE"/>
          <a:t>Ful n'est pas un anagramme, en fait, c'est un suffixe anglais qui signifie dans ce cas 'est caractérisé par' le principe rest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-F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Spring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fr-FR" sz="24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Une API RESTFUL</a:t>
          </a:r>
          <a:endParaRPr lang="fr-FR" sz="25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-F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Le concept de HATEOAS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/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chemeClr val="tx1"/>
        </a:solidFill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chemeClr val="tx1"/>
        </a:solidFill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521"/>
          <a:ext cx="5607050" cy="1220716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452747" y="358663"/>
          <a:ext cx="504431" cy="5044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409927" y="521"/>
          <a:ext cx="4197122" cy="1220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92" tIns="129192" rIns="129192" bIns="129192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Spring</a:t>
          </a:r>
        </a:p>
      </dsp:txBody>
      <dsp:txXfrm>
        <a:off x="1409927" y="521"/>
        <a:ext cx="4197122" cy="1220716"/>
      </dsp:txXfrm>
    </dsp:sp>
    <dsp:sp modelId="{79919C57-A32A-40F6-B106-B4E0CE644E4C}">
      <dsp:nvSpPr>
        <dsp:cNvPr id="0" name=""/>
        <dsp:cNvSpPr/>
      </dsp:nvSpPr>
      <dsp:spPr>
        <a:xfrm>
          <a:off x="0" y="1526416"/>
          <a:ext cx="5607050" cy="1220716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52747" y="1884559"/>
          <a:ext cx="504431" cy="5044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409927" y="1526416"/>
          <a:ext cx="4197122" cy="1220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92" tIns="129192" rIns="129192" bIns="129192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Une API RESTFUL</a:t>
          </a:r>
          <a:endParaRPr lang="fr-FR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409927" y="1526416"/>
        <a:ext cx="4197122" cy="1220716"/>
      </dsp:txXfrm>
    </dsp:sp>
    <dsp:sp modelId="{436A8B1C-2D30-44BB-9150-7099503C8960}">
      <dsp:nvSpPr>
        <dsp:cNvPr id="0" name=""/>
        <dsp:cNvSpPr/>
      </dsp:nvSpPr>
      <dsp:spPr>
        <a:xfrm>
          <a:off x="0" y="3052312"/>
          <a:ext cx="5607050" cy="1220716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75675" y="3433382"/>
          <a:ext cx="458575" cy="458575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409927" y="3052312"/>
          <a:ext cx="4197122" cy="1220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92" tIns="129192" rIns="129192" bIns="129192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Le concept de HATEOAS</a:t>
          </a:r>
        </a:p>
      </dsp:txBody>
      <dsp:txXfrm>
        <a:off x="1409927" y="3052312"/>
        <a:ext cx="4197122" cy="1220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e verticale d’icônes à éléments pleins"/>
  <dgm:desc val="Permet de représenter une série d’éléments visuels de haut en bas avec du texte de Niveau 1 ou de Niveau 1 et de Niveau 2 groupé dans une forme. Fonctionne de manière optimale avec des icônes ou de petites images avec de plus longues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0AF03-C114-4F8F-A706-C2213F1933A7}" type="datetime1">
              <a:rPr lang="fr-FR" smtClean="0"/>
              <a:t>19/06/2024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97F0D-165E-409E-864C-E021C6E59E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2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E26B-B1C2-41F5-AFFD-731282AA4934}" type="datetime1">
              <a:rPr lang="fr-FR" smtClean="0"/>
              <a:pPr/>
              <a:t>19/06/2024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C8518-F7DC-49BC-9F94-94E3144E69A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22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96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47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517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7329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451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975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836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906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077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05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82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785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202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5807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781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357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224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8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837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6815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2734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001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745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508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281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267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467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09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492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83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20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929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301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17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47766-FCCD-4996-A3F5-962A6CD70543}" type="datetime1">
              <a:rPr lang="fr-FR" noProof="0" smtClean="0"/>
              <a:t>19/06/2024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6EB20-3AAF-435F-9BDB-3D4F4734C416}" type="datetime1">
              <a:rPr lang="fr-FR" noProof="0" smtClean="0"/>
              <a:t>19/06/2024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C2773-C2B8-4CF5-9DAF-C2CB31B44054}" type="datetime1">
              <a:rPr lang="fr-FR" noProof="0" smtClean="0"/>
              <a:t>19/06/2024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7C7EC-7DAF-4859-BD1E-26D7D7F1D849}" type="datetime1">
              <a:rPr lang="fr-FR" noProof="0" smtClean="0"/>
              <a:t>19/06/2024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150A9-20F9-4EB6-A4AF-036CCB5ABFD0}" type="datetime1">
              <a:rPr lang="fr-FR" noProof="0" smtClean="0"/>
              <a:t>19/06/2024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888D8F-6B72-466E-83CC-E6F5CEA805F5}" type="datetime1">
              <a:rPr lang="fr-FR" noProof="0" smtClean="0"/>
              <a:t>19/06/2024</a:t>
            </a:fld>
            <a:endParaRPr lang="fr-FR" noProof="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E39990-AB53-4F5B-AAE3-224BB3B7F497}" type="datetime1">
              <a:rPr lang="fr-FR" noProof="0" smtClean="0"/>
              <a:t>19/06/2024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A5982-0AEE-4919-9470-90C1A4D41F8E}" type="datetime1">
              <a:rPr lang="fr-FR" noProof="0" smtClean="0"/>
              <a:t>19/06/2024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AF15A8-EB6B-4FDC-AFB6-14D7A83B14A3}" type="datetime1">
              <a:rPr lang="fr-FR" noProof="0" smtClean="0"/>
              <a:t>19/06/2024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C28C2-2524-42D9-93A2-33B5674F60C2}" type="datetime1">
              <a:rPr lang="fr-FR" noProof="0" smtClean="0"/>
              <a:t>19/06/2024</a:t>
            </a:fld>
            <a:endParaRPr lang="fr-FR" noProof="0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2844390C-838D-4AD0-820C-8F12C7FB2D0E}" type="datetime1">
              <a:rPr lang="fr-FR" noProof="0" smtClean="0"/>
              <a:t>19/06/2024</a:t>
            </a:fld>
            <a:endParaRPr lang="fr-FR" noProof="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FC383F2-748B-4B2D-9E80-65085793A3A6}" type="datetime1">
              <a:rPr lang="fr-FR" noProof="0" smtClean="0"/>
              <a:t>19/06/2024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fivez/DemoSpringHateOA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B8168DC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man.com/" TargetMode="Externa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man.com/" TargetMode="Externa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14600"/>
            <a:ext cx="4486656" cy="1486265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fr-FR" sz="3000" dirty="0">
                <a:solidFill>
                  <a:schemeClr val="tx1"/>
                </a:solidFill>
              </a:rPr>
              <a:t>Le restful hateoas avec Spring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57" y="4000865"/>
            <a:ext cx="5776685" cy="1925499"/>
          </a:xfrm>
        </p:spPr>
        <p:txBody>
          <a:bodyPr rtlCol="0">
            <a:normAutofit/>
          </a:bodyPr>
          <a:lstStyle/>
          <a:p>
            <a:pPr rtl="0"/>
            <a:r>
              <a:rPr lang="fr-FR" sz="1800" dirty="0">
                <a:solidFill>
                  <a:schemeClr val="tx1"/>
                </a:solidFill>
              </a:rPr>
              <a:t>Implémentation d’un service.</a:t>
            </a:r>
          </a:p>
          <a:p>
            <a:pPr rtl="0"/>
            <a:endParaRPr lang="fr-FR" sz="1800" dirty="0">
              <a:solidFill>
                <a:schemeClr val="tx1"/>
              </a:solidFill>
            </a:endParaRPr>
          </a:p>
          <a:p>
            <a:pPr rtl="0"/>
            <a:r>
              <a:rPr lang="fr-FR" sz="1800" dirty="0">
                <a:solidFill>
                  <a:schemeClr val="tx1"/>
                </a:solidFill>
                <a:hlinkClick r:id="rId3"/>
              </a:rPr>
              <a:t>Lien du projet démo</a:t>
            </a:r>
            <a:endParaRPr lang="fr-FR" sz="1800" dirty="0">
              <a:solidFill>
                <a:schemeClr val="tx1"/>
              </a:solidFill>
            </a:endParaRPr>
          </a:p>
        </p:txBody>
      </p:sp>
      <p:pic>
        <p:nvPicPr>
          <p:cNvPr id="6" name="Image 5" descr="Une image contenant texte, Caractère coloré, capture d’écran, motif&#10;&#10;Description générée automatiquement">
            <a:extLst>
              <a:ext uri="{FF2B5EF4-FFF2-40B4-BE49-F238E27FC236}">
                <a16:creationId xmlns:a16="http://schemas.microsoft.com/office/drawing/2014/main" id="{53EE509B-6FA1-816E-6332-116315AEB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0FED1E68-805B-A866-EE14-9B3A3A1CD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338159"/>
            <a:ext cx="7534316" cy="75343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Api RestFul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1"/>
            <a:ext cx="6854767" cy="155053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r>
              <a:rPr lang="fr-FR" sz="1200" dirty="0"/>
              <a:t>Une </a:t>
            </a:r>
            <a:r>
              <a:rPr lang="fr-FR" sz="1200" b="1" dirty="0"/>
              <a:t>API RESTful </a:t>
            </a:r>
            <a:r>
              <a:rPr lang="fr-FR" sz="1200" dirty="0"/>
              <a:t>est une </a:t>
            </a:r>
            <a:r>
              <a:rPr lang="fr-FR" sz="1200" b="1" dirty="0"/>
              <a:t>API Web </a:t>
            </a:r>
            <a:r>
              <a:rPr lang="fr-FR" sz="1200" dirty="0"/>
              <a:t>qui </a:t>
            </a:r>
            <a:r>
              <a:rPr lang="fr-FR" sz="1200" b="1" dirty="0"/>
              <a:t>adhère</a:t>
            </a:r>
            <a:r>
              <a:rPr lang="fr-FR" sz="1200" dirty="0"/>
              <a:t> aux </a:t>
            </a:r>
            <a:r>
              <a:rPr lang="fr-FR" sz="1200" b="1" dirty="0"/>
              <a:t>principes</a:t>
            </a:r>
            <a:r>
              <a:rPr lang="fr-FR" sz="1200" dirty="0"/>
              <a:t> de </a:t>
            </a:r>
            <a:r>
              <a:rPr lang="fr-FR" sz="1200" b="1" dirty="0"/>
              <a:t>l'architecture REST</a:t>
            </a:r>
            <a:r>
              <a:rPr lang="fr-FR" sz="1200" dirty="0"/>
              <a:t>. </a:t>
            </a:r>
          </a:p>
          <a:p>
            <a:endParaRPr lang="fr-FR" sz="1200" dirty="0"/>
          </a:p>
          <a:p>
            <a:r>
              <a:rPr lang="fr-FR" sz="1200" dirty="0"/>
              <a:t>Cela </a:t>
            </a:r>
            <a:r>
              <a:rPr lang="fr-FR" sz="1200" b="1" dirty="0"/>
              <a:t>signifie</a:t>
            </a:r>
            <a:r>
              <a:rPr lang="fr-FR" sz="1200" dirty="0"/>
              <a:t> que l'API utilise les </a:t>
            </a:r>
            <a:r>
              <a:rPr lang="fr-FR" sz="1200" b="1" dirty="0"/>
              <a:t>méthodes HTTP </a:t>
            </a:r>
            <a:r>
              <a:rPr lang="fr-FR" sz="1200" dirty="0"/>
              <a:t>de manière </a:t>
            </a:r>
            <a:r>
              <a:rPr lang="fr-FR" sz="1200" b="1" dirty="0"/>
              <a:t>standard</a:t>
            </a:r>
            <a:r>
              <a:rPr lang="fr-FR" sz="1200" dirty="0"/>
              <a:t> pour </a:t>
            </a:r>
            <a:r>
              <a:rPr lang="fr-FR" sz="1200" b="1" dirty="0"/>
              <a:t>manipuler</a:t>
            </a:r>
            <a:r>
              <a:rPr lang="fr-FR" sz="1200" dirty="0"/>
              <a:t> les </a:t>
            </a:r>
            <a:r>
              <a:rPr lang="fr-FR" sz="1200" b="1" dirty="0"/>
              <a:t>ressources</a:t>
            </a:r>
            <a:r>
              <a:rPr lang="fr-FR" sz="1200" dirty="0"/>
              <a:t> et que </a:t>
            </a:r>
            <a:r>
              <a:rPr lang="fr-FR" sz="1200" b="1" dirty="0"/>
              <a:t>chaque ressource </a:t>
            </a:r>
            <a:r>
              <a:rPr lang="fr-FR" sz="1200" dirty="0"/>
              <a:t>est </a:t>
            </a:r>
            <a:r>
              <a:rPr lang="fr-FR" sz="1200" b="1" dirty="0"/>
              <a:t>identifiée</a:t>
            </a:r>
            <a:r>
              <a:rPr lang="fr-FR" sz="1200" dirty="0"/>
              <a:t> par une </a:t>
            </a:r>
            <a:r>
              <a:rPr lang="fr-FR" sz="1200" b="1" dirty="0"/>
              <a:t>URL unique</a:t>
            </a:r>
            <a:r>
              <a:rPr lang="fr-FR" sz="1200" dirty="0"/>
              <a:t>.</a:t>
            </a:r>
          </a:p>
          <a:p>
            <a:pPr algn="l"/>
            <a:endParaRPr lang="fr-FR" sz="1200" dirty="0"/>
          </a:p>
          <a:p>
            <a:pPr algn="l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542670" y="216151"/>
            <a:ext cx="6473311" cy="523220"/>
          </a:xfrm>
          <a:prstGeom prst="rect">
            <a:avLst/>
          </a:prstGeom>
          <a:solidFill>
            <a:srgbClr val="69E3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Qu’est-ce qu’une API RESTful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AC9B1FF-BDBD-8274-B82A-D59387291129}"/>
              </a:ext>
            </a:extLst>
          </p:cNvPr>
          <p:cNvSpPr txBox="1">
            <a:spLocks/>
          </p:cNvSpPr>
          <p:nvPr/>
        </p:nvSpPr>
        <p:spPr bwMode="black">
          <a:xfrm>
            <a:off x="351943" y="2686956"/>
            <a:ext cx="6854767" cy="172907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endParaRPr lang="fr-F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Le terme </a:t>
            </a:r>
            <a:r>
              <a:rPr lang="fr-FR" sz="1200" b="1" dirty="0"/>
              <a:t>REST</a:t>
            </a:r>
            <a:r>
              <a:rPr lang="fr-FR" sz="1200" dirty="0"/>
              <a:t> fait </a:t>
            </a:r>
            <a:r>
              <a:rPr lang="fr-FR" sz="1200" b="1" dirty="0"/>
              <a:t>référence</a:t>
            </a:r>
            <a:r>
              <a:rPr lang="fr-FR" sz="1200" dirty="0"/>
              <a:t> au </a:t>
            </a:r>
            <a:r>
              <a:rPr lang="fr-FR" sz="1200" b="1" dirty="0"/>
              <a:t>style architectural</a:t>
            </a:r>
            <a:r>
              <a:rPr lang="fr-FR" sz="1200" dirty="0"/>
              <a:t> et aux </a:t>
            </a:r>
            <a:r>
              <a:rPr lang="fr-FR" sz="1200" b="1" dirty="0"/>
              <a:t>principes définis par Roy Fielding</a:t>
            </a:r>
            <a:r>
              <a:rPr lang="fr-FR" sz="1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RESTful</a:t>
            </a:r>
            <a:r>
              <a:rPr lang="fr-FR" sz="1200" dirty="0"/>
              <a:t> fait </a:t>
            </a:r>
            <a:r>
              <a:rPr lang="fr-FR" sz="1200" b="1" dirty="0"/>
              <a:t>référence</a:t>
            </a:r>
            <a:r>
              <a:rPr lang="fr-FR" sz="1200" dirty="0"/>
              <a:t> à une </a:t>
            </a:r>
            <a:r>
              <a:rPr lang="fr-FR" sz="1200" b="1" dirty="0"/>
              <a:t>implémentation</a:t>
            </a:r>
            <a:r>
              <a:rPr lang="fr-FR" sz="1200" dirty="0"/>
              <a:t> qui </a:t>
            </a:r>
            <a:r>
              <a:rPr lang="fr-FR" sz="1200" b="1" dirty="0"/>
              <a:t>adhère</a:t>
            </a:r>
            <a:r>
              <a:rPr lang="fr-FR" sz="1200" dirty="0"/>
              <a:t> </a:t>
            </a:r>
            <a:r>
              <a:rPr lang="fr-FR" sz="1200" b="1" dirty="0"/>
              <a:t>à ces principes</a:t>
            </a:r>
            <a:r>
              <a:rPr lang="fr-FR" sz="120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dirty="0"/>
          </a:p>
          <a:p>
            <a:pPr algn="l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872319-89A1-7711-E6EE-935D9DA7958B}"/>
              </a:ext>
            </a:extLst>
          </p:cNvPr>
          <p:cNvSpPr txBox="1"/>
          <p:nvPr/>
        </p:nvSpPr>
        <p:spPr>
          <a:xfrm>
            <a:off x="702200" y="2419493"/>
            <a:ext cx="6154249" cy="523220"/>
          </a:xfrm>
          <a:prstGeom prst="rect">
            <a:avLst/>
          </a:prstGeom>
          <a:solidFill>
            <a:srgbClr val="69E3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Les Différences rest/restful 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76BBCB1-60D9-2B7D-55D5-81CE2382188C}"/>
              </a:ext>
            </a:extLst>
          </p:cNvPr>
          <p:cNvSpPr txBox="1">
            <a:spLocks/>
          </p:cNvSpPr>
          <p:nvPr/>
        </p:nvSpPr>
        <p:spPr bwMode="black">
          <a:xfrm>
            <a:off x="351943" y="5005888"/>
            <a:ext cx="6854766" cy="137674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F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REST</a:t>
            </a:r>
            <a:r>
              <a:rPr lang="fr-FR" sz="1200" dirty="0"/>
              <a:t> est une </a:t>
            </a:r>
            <a:r>
              <a:rPr lang="fr-FR" sz="1200" b="1" dirty="0"/>
              <a:t>théorie</a:t>
            </a:r>
            <a:r>
              <a:rPr lang="fr-FR" sz="1200" dirty="0"/>
              <a:t>, une </a:t>
            </a:r>
            <a:r>
              <a:rPr lang="fr-FR" sz="1200" b="1" dirty="0"/>
              <a:t>architecture</a:t>
            </a:r>
            <a:r>
              <a:rPr lang="fr-F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RESTful</a:t>
            </a:r>
            <a:r>
              <a:rPr lang="fr-FR" sz="1200" dirty="0"/>
              <a:t> est la </a:t>
            </a:r>
            <a:r>
              <a:rPr lang="fr-FR" sz="1200" b="1" dirty="0"/>
              <a:t>pratique</a:t>
            </a:r>
            <a:r>
              <a:rPr lang="fr-FR" sz="1200" dirty="0"/>
              <a:t> </a:t>
            </a:r>
            <a:r>
              <a:rPr lang="fr-FR" sz="1200" b="1" dirty="0"/>
              <a:t>de cette architecture</a:t>
            </a:r>
            <a:r>
              <a:rPr lang="fr-FR" sz="1200" dirty="0"/>
              <a:t>, c'est-à-dire la mise en œuvre concrète des principes REST dans une API</a:t>
            </a:r>
          </a:p>
          <a:p>
            <a:pPr algn="l"/>
            <a:endParaRPr lang="fr-BE" sz="1200" dirty="0"/>
          </a:p>
          <a:p>
            <a:pPr algn="l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F1131E-A043-3217-6F6D-2D0F2780BEB3}"/>
              </a:ext>
            </a:extLst>
          </p:cNvPr>
          <p:cNvSpPr txBox="1"/>
          <p:nvPr/>
        </p:nvSpPr>
        <p:spPr>
          <a:xfrm>
            <a:off x="1712332" y="4744278"/>
            <a:ext cx="4109651" cy="523220"/>
          </a:xfrm>
          <a:prstGeom prst="rect">
            <a:avLst/>
          </a:prstGeom>
          <a:solidFill>
            <a:srgbClr val="69E3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En d’autres termes</a:t>
            </a:r>
          </a:p>
        </p:txBody>
      </p:sp>
    </p:spTree>
    <p:extLst>
      <p:ext uri="{BB962C8B-B14F-4D97-AF65-F5344CB8AC3E}">
        <p14:creationId xmlns:p14="http://schemas.microsoft.com/office/powerpoint/2010/main" val="30884858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ractère coloré, capture d’écran, motif&#10;&#10;Description générée automatiquement">
            <a:extLst>
              <a:ext uri="{FF2B5EF4-FFF2-40B4-BE49-F238E27FC236}">
                <a16:creationId xmlns:a16="http://schemas.microsoft.com/office/drawing/2014/main" id="{53EE509B-6FA1-816E-6332-116315AE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559" y="2594563"/>
            <a:ext cx="5656881" cy="1627322"/>
          </a:xfrm>
          <a:solidFill>
            <a:schemeClr val="bg1"/>
          </a:solidFill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fr-FR" sz="3000" dirty="0">
                <a:solidFill>
                  <a:schemeClr val="tx1"/>
                </a:solidFill>
              </a:rPr>
              <a:t>Le restful hateoas avec Spring :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HateOAS</a:t>
            </a:r>
          </a:p>
        </p:txBody>
      </p:sp>
      <p:pic>
        <p:nvPicPr>
          <p:cNvPr id="5" name="Image 4" descr="Une image contenant symbole, Police, Graphique, logo&#10;&#10;Description générée automatiquement">
            <a:extLst>
              <a:ext uri="{FF2B5EF4-FFF2-40B4-BE49-F238E27FC236}">
                <a16:creationId xmlns:a16="http://schemas.microsoft.com/office/drawing/2014/main" id="{7C1B04DD-BD7F-B4D7-BB1B-11F9AA71A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101" y="4099871"/>
            <a:ext cx="2901798" cy="301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1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symbole, Police, Graphique, logo&#10;&#10;Description générée automatiquement">
            <a:extLst>
              <a:ext uri="{FF2B5EF4-FFF2-40B4-BE49-F238E27FC236}">
                <a16:creationId xmlns:a16="http://schemas.microsoft.com/office/drawing/2014/main" id="{77AE5214-90D9-F3F6-AAE2-B152F1BF5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1" y="-303385"/>
            <a:ext cx="7194956" cy="74647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HateOAS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0"/>
            <a:ext cx="6854767" cy="270086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r>
              <a:rPr lang="fr-FR" sz="1200" dirty="0"/>
              <a:t>Le </a:t>
            </a:r>
            <a:r>
              <a:rPr lang="fr-FR" sz="1200" b="1" dirty="0"/>
              <a:t>concept</a:t>
            </a:r>
            <a:r>
              <a:rPr lang="fr-FR" sz="1200" dirty="0"/>
              <a:t> de </a:t>
            </a:r>
            <a:r>
              <a:rPr lang="fr-FR" sz="1200" b="1" dirty="0"/>
              <a:t>HATEOAS</a:t>
            </a:r>
            <a:r>
              <a:rPr lang="fr-FR" sz="1200" dirty="0"/>
              <a:t> (Hypermedia as the Engine of Application State) est un </a:t>
            </a:r>
            <a:r>
              <a:rPr lang="fr-FR" sz="1200" b="1" dirty="0"/>
              <a:t>principe</a:t>
            </a:r>
            <a:r>
              <a:rPr lang="fr-FR" sz="1200" dirty="0"/>
              <a:t> </a:t>
            </a:r>
            <a:r>
              <a:rPr lang="fr-FR" sz="1200" b="1" dirty="0"/>
              <a:t>clé</a:t>
            </a:r>
            <a:r>
              <a:rPr lang="fr-FR" sz="1200" dirty="0"/>
              <a:t> de l'architecture </a:t>
            </a:r>
            <a:r>
              <a:rPr lang="fr-FR" sz="1200" b="1" dirty="0"/>
              <a:t>REST</a:t>
            </a:r>
            <a:r>
              <a:rPr lang="fr-FR" sz="1200" dirty="0"/>
              <a:t>.</a:t>
            </a:r>
          </a:p>
          <a:p>
            <a:endParaRPr lang="fr-FR" sz="1200" dirty="0"/>
          </a:p>
          <a:p>
            <a:r>
              <a:rPr lang="fr-FR" sz="1200" dirty="0"/>
              <a:t>Il </a:t>
            </a:r>
            <a:r>
              <a:rPr lang="fr-FR" sz="1200" b="1" dirty="0"/>
              <a:t>vise</a:t>
            </a:r>
            <a:r>
              <a:rPr lang="fr-FR" sz="1200" dirty="0"/>
              <a:t> à </a:t>
            </a:r>
            <a:r>
              <a:rPr lang="fr-FR" sz="1200" b="1" dirty="0"/>
              <a:t>améliorer</a:t>
            </a:r>
            <a:r>
              <a:rPr lang="fr-FR" sz="1200" dirty="0"/>
              <a:t> </a:t>
            </a:r>
            <a:r>
              <a:rPr lang="fr-FR" sz="1200" b="1" dirty="0"/>
              <a:t>l'interaction</a:t>
            </a:r>
            <a:r>
              <a:rPr lang="fr-FR" sz="1200" dirty="0"/>
              <a:t> </a:t>
            </a:r>
            <a:r>
              <a:rPr lang="fr-FR" sz="1200" b="1" dirty="0"/>
              <a:t>client-serveur</a:t>
            </a:r>
            <a:r>
              <a:rPr lang="fr-FR" sz="1200" dirty="0"/>
              <a:t> en permettant au serveur de dynamiquement guider le client à travers l'application en fournissant des liens hypermedia dans les réponses.</a:t>
            </a:r>
          </a:p>
          <a:p>
            <a:endParaRPr lang="fr-FR" sz="1200" dirty="0"/>
          </a:p>
          <a:p>
            <a:r>
              <a:rPr lang="fr-BE" sz="1200" dirty="0"/>
              <a:t>Il a été </a:t>
            </a:r>
            <a:r>
              <a:rPr lang="fr-BE" sz="1200" b="1" dirty="0"/>
              <a:t>introduit</a:t>
            </a:r>
            <a:r>
              <a:rPr lang="fr-BE" sz="1200" dirty="0"/>
              <a:t> </a:t>
            </a:r>
            <a:r>
              <a:rPr lang="fr-BE" sz="1200" b="1" dirty="0"/>
              <a:t>par Roy Fielding </a:t>
            </a:r>
            <a:r>
              <a:rPr lang="fr-BE" sz="1200" dirty="0"/>
              <a:t>dans sa thèse de doctorat, intitulée :</a:t>
            </a:r>
          </a:p>
          <a:p>
            <a:r>
              <a:rPr lang="fr-BE" sz="1200" b="1" dirty="0"/>
              <a:t>«Architectural Styles and the Design of Network- based Software Architectures»</a:t>
            </a:r>
            <a:r>
              <a:rPr lang="fr-BE" sz="1200" dirty="0"/>
              <a:t>, </a:t>
            </a:r>
          </a:p>
          <a:p>
            <a:r>
              <a:rPr lang="fr-BE" sz="1200" dirty="0"/>
              <a:t>publiée en 2000.</a:t>
            </a:r>
            <a:r>
              <a:rPr lang="fr-FR" sz="1200" dirty="0"/>
              <a:t> </a:t>
            </a:r>
          </a:p>
          <a:p>
            <a:pPr algn="l"/>
            <a:endParaRPr lang="fr-FR" sz="1200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1375332" y="216151"/>
            <a:ext cx="4683590" cy="523220"/>
          </a:xfrm>
          <a:prstGeom prst="rect">
            <a:avLst/>
          </a:prstGeom>
          <a:solidFill>
            <a:srgbClr val="6DB3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1. cONCEPTUALISATION</a:t>
            </a:r>
          </a:p>
        </p:txBody>
      </p:sp>
    </p:spTree>
    <p:extLst>
      <p:ext uri="{BB962C8B-B14F-4D97-AF65-F5344CB8AC3E}">
        <p14:creationId xmlns:p14="http://schemas.microsoft.com/office/powerpoint/2010/main" val="184946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symbole, Police, Graphique, logo&#10;&#10;Description générée automatiquement">
            <a:extLst>
              <a:ext uri="{FF2B5EF4-FFF2-40B4-BE49-F238E27FC236}">
                <a16:creationId xmlns:a16="http://schemas.microsoft.com/office/drawing/2014/main" id="{23DE7518-D765-6610-5E88-46C39966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1" y="-303385"/>
            <a:ext cx="7194956" cy="74647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HateOAS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1"/>
            <a:ext cx="6854767" cy="39799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b="1" u="sng" dirty="0"/>
          </a:p>
          <a:p>
            <a:pPr algn="l"/>
            <a:r>
              <a:rPr lang="fr-FR" sz="1200" b="1" dirty="0">
                <a:solidFill>
                  <a:srgbClr val="00B050"/>
                </a:solidFill>
              </a:rPr>
              <a:t>Hypermedia comme moteur de l'état de l'application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Au lieu de simplement retourner des données (comme c'est souvent le cas dans les API traditionnelles),                   une </a:t>
            </a:r>
            <a:r>
              <a:rPr lang="fr-FR" sz="1200" b="1" dirty="0"/>
              <a:t>API RESTful HATEOAS</a:t>
            </a:r>
            <a:r>
              <a:rPr lang="fr-FR" sz="1200" dirty="0"/>
              <a:t> </a:t>
            </a:r>
            <a:r>
              <a:rPr lang="fr-FR" sz="1200" b="1" dirty="0"/>
              <a:t>retourne</a:t>
            </a:r>
            <a:r>
              <a:rPr lang="fr-FR" sz="1200" dirty="0"/>
              <a:t> également des </a:t>
            </a:r>
            <a:r>
              <a:rPr lang="fr-FR" sz="1200" b="1" dirty="0"/>
              <a:t>liens</a:t>
            </a:r>
            <a:r>
              <a:rPr lang="fr-FR" sz="1200" dirty="0"/>
              <a:t> </a:t>
            </a:r>
            <a:r>
              <a:rPr lang="fr-FR" sz="1200" b="1" dirty="0"/>
              <a:t>hypermedia</a:t>
            </a:r>
            <a:r>
              <a:rPr lang="fr-FR" sz="1200" dirty="0"/>
              <a:t> qui </a:t>
            </a:r>
            <a:r>
              <a:rPr lang="fr-FR" sz="1200" b="1" dirty="0"/>
              <a:t>indiquent</a:t>
            </a:r>
            <a:r>
              <a:rPr lang="fr-FR" sz="1200" dirty="0"/>
              <a:t> au </a:t>
            </a:r>
            <a:r>
              <a:rPr lang="fr-FR" sz="1200" b="1" dirty="0"/>
              <a:t>client</a:t>
            </a:r>
            <a:r>
              <a:rPr lang="fr-FR" sz="1200" dirty="0"/>
              <a:t> quelles </a:t>
            </a:r>
            <a:r>
              <a:rPr lang="fr-FR" sz="1200" b="1" dirty="0"/>
              <a:t>actions</a:t>
            </a:r>
            <a:r>
              <a:rPr lang="fr-FR" sz="1200" dirty="0"/>
              <a:t> sont </a:t>
            </a:r>
            <a:r>
              <a:rPr lang="fr-FR" sz="1200" b="1" dirty="0"/>
              <a:t>possibles</a:t>
            </a:r>
            <a:r>
              <a:rPr lang="fr-FR" sz="1200" dirty="0"/>
              <a:t> à partir de l'état actuel.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dirty="0"/>
          </a:p>
          <a:p>
            <a:pPr algn="l"/>
            <a:r>
              <a:rPr lang="fr-FR" sz="1200" b="1" dirty="0">
                <a:solidFill>
                  <a:srgbClr val="00B050"/>
                </a:solidFill>
              </a:rPr>
              <a:t>Dynamisme et découverte de l'API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Les </a:t>
            </a:r>
            <a:r>
              <a:rPr lang="fr-FR" sz="1200" b="1" dirty="0"/>
              <a:t>clients</a:t>
            </a:r>
            <a:r>
              <a:rPr lang="fr-FR" sz="1200" dirty="0"/>
              <a:t> </a:t>
            </a:r>
            <a:r>
              <a:rPr lang="fr-FR" sz="1200" b="1" dirty="0"/>
              <a:t>peuvent</a:t>
            </a:r>
            <a:r>
              <a:rPr lang="fr-FR" sz="1200" dirty="0"/>
              <a:t> </a:t>
            </a:r>
            <a:r>
              <a:rPr lang="fr-FR" sz="1200" b="1" dirty="0"/>
              <a:t>naviguer</a:t>
            </a:r>
            <a:r>
              <a:rPr lang="fr-FR" sz="1200" dirty="0"/>
              <a:t> à travers l'</a:t>
            </a:r>
            <a:r>
              <a:rPr lang="fr-FR" sz="1200" b="1" dirty="0"/>
              <a:t>API</a:t>
            </a:r>
            <a:r>
              <a:rPr lang="fr-FR" sz="1200" dirty="0"/>
              <a:t> de manière </a:t>
            </a:r>
            <a:r>
              <a:rPr lang="fr-FR" sz="1200" b="1" dirty="0"/>
              <a:t>dynamique</a:t>
            </a:r>
            <a:r>
              <a:rPr lang="fr-FR" sz="1200" dirty="0"/>
              <a:t>, en suivant les liens fournis par le serveur. Cela permet au client de découvrir et d'utiliser les fonctionnalités de l'API sans avoir à connaître toutes les URL à l'avance.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1200" dirty="0">
              <a:solidFill>
                <a:srgbClr val="00B050"/>
              </a:solidFill>
            </a:endParaRPr>
          </a:p>
          <a:p>
            <a:pPr algn="l"/>
            <a:r>
              <a:rPr lang="fr-FR" sz="1200" b="1" dirty="0">
                <a:solidFill>
                  <a:srgbClr val="00B050"/>
                </a:solidFill>
              </a:rPr>
              <a:t>Réduction du couplage client-serveur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Le </a:t>
            </a:r>
            <a:r>
              <a:rPr lang="fr-FR" sz="1200" b="1" dirty="0"/>
              <a:t>serveur</a:t>
            </a:r>
            <a:r>
              <a:rPr lang="fr-FR" sz="1200" dirty="0"/>
              <a:t> </a:t>
            </a:r>
            <a:r>
              <a:rPr lang="fr-FR" sz="1200" b="1" dirty="0"/>
              <a:t>peut évoluer </a:t>
            </a:r>
            <a:r>
              <a:rPr lang="fr-FR" sz="1200" dirty="0"/>
              <a:t>et </a:t>
            </a:r>
            <a:r>
              <a:rPr lang="fr-FR" sz="1200" b="1" dirty="0"/>
              <a:t>changer</a:t>
            </a:r>
            <a:r>
              <a:rPr lang="fr-FR" sz="1200" dirty="0"/>
              <a:t> son </a:t>
            </a:r>
            <a:r>
              <a:rPr lang="fr-FR" sz="1200" b="1" dirty="0"/>
              <a:t>implémentation</a:t>
            </a:r>
            <a:r>
              <a:rPr lang="fr-FR" sz="1200" dirty="0"/>
              <a:t> </a:t>
            </a:r>
            <a:r>
              <a:rPr lang="fr-FR" sz="1200" b="1" dirty="0"/>
              <a:t>sans casser </a:t>
            </a:r>
            <a:r>
              <a:rPr lang="fr-FR" sz="1200" dirty="0"/>
              <a:t>les </a:t>
            </a:r>
            <a:r>
              <a:rPr lang="fr-FR" sz="1200" b="1" dirty="0"/>
              <a:t>clients</a:t>
            </a:r>
            <a:r>
              <a:rPr lang="fr-FR" sz="1200" dirty="0"/>
              <a:t> existants, tant que les liens hypermedia et les formats de représentation des ressources sont maintenus.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200" dirty="0"/>
          </a:p>
          <a:p>
            <a:endParaRPr lang="fr-FR" sz="1200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952943" y="216151"/>
            <a:ext cx="5415521" cy="523220"/>
          </a:xfrm>
          <a:prstGeom prst="rect">
            <a:avLst/>
          </a:prstGeom>
          <a:solidFill>
            <a:srgbClr val="6DB3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2. Les principes d’hateoas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A06590D-2540-26B8-8898-C7579AE3F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01" y="4519387"/>
            <a:ext cx="6559855" cy="159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symbole, Police, Graphique, logo&#10;&#10;Description générée automatiquement">
            <a:extLst>
              <a:ext uri="{FF2B5EF4-FFF2-40B4-BE49-F238E27FC236}">
                <a16:creationId xmlns:a16="http://schemas.microsoft.com/office/drawing/2014/main" id="{959AD566-8A3A-1996-745C-F683C1A20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1" y="-303385"/>
            <a:ext cx="7194956" cy="74647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HateOAS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1"/>
            <a:ext cx="6854767" cy="243053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b="1" u="sng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00B050"/>
                </a:solidFill>
              </a:rPr>
              <a:t>Meilleure découvrabilité </a:t>
            </a:r>
            <a:r>
              <a:rPr lang="fr-FR" sz="1200" b="1" dirty="0"/>
              <a:t>: </a:t>
            </a:r>
            <a:r>
              <a:rPr lang="fr-FR" sz="1200" dirty="0"/>
              <a:t>Les </a:t>
            </a:r>
            <a:r>
              <a:rPr lang="fr-FR" sz="1200" b="1" dirty="0"/>
              <a:t>clients</a:t>
            </a:r>
            <a:r>
              <a:rPr lang="fr-FR" sz="1200" dirty="0"/>
              <a:t> peuvent </a:t>
            </a:r>
            <a:r>
              <a:rPr lang="fr-FR" sz="1200" b="1" dirty="0"/>
              <a:t>explorer</a:t>
            </a:r>
            <a:r>
              <a:rPr lang="fr-FR" sz="1200" dirty="0"/>
              <a:t> </a:t>
            </a:r>
            <a:r>
              <a:rPr lang="fr-FR" sz="1200" b="1" dirty="0"/>
              <a:t>dynamiquement</a:t>
            </a:r>
            <a:r>
              <a:rPr lang="fr-FR" sz="1200" dirty="0"/>
              <a:t> l'</a:t>
            </a:r>
            <a:r>
              <a:rPr lang="fr-FR" sz="1200" b="1" dirty="0"/>
              <a:t>API</a:t>
            </a:r>
            <a:r>
              <a:rPr lang="fr-FR" sz="1200" dirty="0"/>
              <a:t> pour découvrir ses fonctionnalités sans documentation externe étendue.</a:t>
            </a:r>
          </a:p>
          <a:p>
            <a:pPr algn="l"/>
            <a:endParaRPr lang="fr-F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00B050"/>
                </a:solidFill>
              </a:rPr>
              <a:t>Évolutivité : </a:t>
            </a:r>
            <a:r>
              <a:rPr lang="fr-FR" sz="1200" dirty="0"/>
              <a:t>Le </a:t>
            </a:r>
            <a:r>
              <a:rPr lang="fr-FR" sz="1200" b="1" dirty="0"/>
              <a:t>serveur</a:t>
            </a:r>
            <a:r>
              <a:rPr lang="fr-FR" sz="1200" dirty="0"/>
              <a:t> peut </a:t>
            </a:r>
            <a:r>
              <a:rPr lang="fr-FR" sz="1200" b="1" dirty="0"/>
              <a:t>évoluer</a:t>
            </a:r>
            <a:r>
              <a:rPr lang="fr-FR" sz="1200" dirty="0"/>
              <a:t> </a:t>
            </a:r>
            <a:r>
              <a:rPr lang="fr-FR" sz="1200" b="1" dirty="0"/>
              <a:t>indépendamment</a:t>
            </a:r>
            <a:r>
              <a:rPr lang="fr-FR" sz="1200" dirty="0"/>
              <a:t> du </a:t>
            </a:r>
            <a:r>
              <a:rPr lang="fr-FR" sz="1200" b="1" dirty="0"/>
              <a:t>client</a:t>
            </a:r>
            <a:r>
              <a:rPr lang="fr-FR" sz="1200" dirty="0"/>
              <a:t>, tant que les liens hypermedia restent cohérents.</a:t>
            </a:r>
          </a:p>
          <a:p>
            <a:pPr algn="l"/>
            <a:endParaRPr lang="fr-F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00B050"/>
                </a:solidFill>
              </a:rPr>
              <a:t>Moins de couplage : </a:t>
            </a:r>
            <a:r>
              <a:rPr lang="fr-FR" sz="1200" b="1" dirty="0"/>
              <a:t>Réduit</a:t>
            </a:r>
            <a:r>
              <a:rPr lang="fr-FR" sz="1200" dirty="0"/>
              <a:t> le </a:t>
            </a:r>
            <a:r>
              <a:rPr lang="fr-FR" sz="1200" b="1" dirty="0"/>
              <a:t>couplage</a:t>
            </a:r>
            <a:r>
              <a:rPr lang="fr-FR" sz="1200" dirty="0"/>
              <a:t> entre le </a:t>
            </a:r>
            <a:r>
              <a:rPr lang="fr-FR" sz="1200" b="1" dirty="0"/>
              <a:t>client</a:t>
            </a:r>
            <a:r>
              <a:rPr lang="fr-FR" sz="1200" dirty="0"/>
              <a:t> et le </a:t>
            </a:r>
            <a:r>
              <a:rPr lang="fr-FR" sz="1200" b="1" dirty="0"/>
              <a:t>serveur</a:t>
            </a:r>
            <a:r>
              <a:rPr lang="fr-FR" sz="1200" dirty="0"/>
              <a:t> en permettant au client de naviguer à travers l'API en utilisant des liens standardisés.</a:t>
            </a:r>
          </a:p>
          <a:p>
            <a:endParaRPr lang="fr-FR" sz="1200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938259" y="216151"/>
            <a:ext cx="5682133" cy="523220"/>
          </a:xfrm>
          <a:prstGeom prst="rect">
            <a:avLst/>
          </a:prstGeom>
          <a:solidFill>
            <a:srgbClr val="6DB3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Les avantages d’hateoas</a:t>
            </a:r>
          </a:p>
        </p:txBody>
      </p:sp>
    </p:spTree>
    <p:extLst>
      <p:ext uri="{BB962C8B-B14F-4D97-AF65-F5344CB8AC3E}">
        <p14:creationId xmlns:p14="http://schemas.microsoft.com/office/powerpoint/2010/main" val="162816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symbole, Police, Graphique, logo&#10;&#10;Description générée automatiquement">
            <a:extLst>
              <a:ext uri="{FF2B5EF4-FFF2-40B4-BE49-F238E27FC236}">
                <a16:creationId xmlns:a16="http://schemas.microsoft.com/office/drawing/2014/main" id="{67DE4373-ACCE-586F-7901-C22B28614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1" y="-303385"/>
            <a:ext cx="7194956" cy="74647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HateOAS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2203341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r>
              <a:rPr lang="fr-FR" sz="1200" b="1" dirty="0"/>
              <a:t>Spring</a:t>
            </a:r>
            <a:r>
              <a:rPr lang="fr-FR" sz="1200" dirty="0"/>
              <a:t> Framework </a:t>
            </a:r>
            <a:r>
              <a:rPr lang="fr-FR" sz="1200" b="1" dirty="0"/>
              <a:t>facilite</a:t>
            </a:r>
            <a:r>
              <a:rPr lang="fr-FR" sz="1200" dirty="0"/>
              <a:t> </a:t>
            </a:r>
            <a:r>
              <a:rPr lang="fr-FR" sz="1200" b="1" dirty="0"/>
              <a:t>l'implémentation</a:t>
            </a:r>
            <a:r>
              <a:rPr lang="fr-FR" sz="1200" dirty="0"/>
              <a:t> de </a:t>
            </a:r>
            <a:r>
              <a:rPr lang="fr-FR" sz="1200" b="1" dirty="0"/>
              <a:t>HATEOAS</a:t>
            </a:r>
            <a:r>
              <a:rPr lang="fr-FR" sz="1200" dirty="0"/>
              <a:t> à l'aide du module </a:t>
            </a:r>
            <a:r>
              <a:rPr lang="fr-FR" sz="1200" b="1" dirty="0"/>
              <a:t>Spring HATEOAS</a:t>
            </a:r>
            <a:r>
              <a:rPr lang="fr-FR" sz="1200" dirty="0"/>
              <a:t>. </a:t>
            </a:r>
          </a:p>
          <a:p>
            <a:endParaRPr lang="fr-FR" sz="1200" dirty="0"/>
          </a:p>
          <a:p>
            <a:r>
              <a:rPr lang="fr-FR" sz="1200" dirty="0"/>
              <a:t>Celui-ci </a:t>
            </a:r>
            <a:r>
              <a:rPr lang="fr-FR" sz="1200" b="1" dirty="0"/>
              <a:t>fournit</a:t>
            </a:r>
            <a:r>
              <a:rPr lang="fr-FR" sz="1200" dirty="0"/>
              <a:t> des </a:t>
            </a:r>
            <a:r>
              <a:rPr lang="fr-FR" sz="1200" b="1" dirty="0"/>
              <a:t>outils</a:t>
            </a:r>
            <a:r>
              <a:rPr lang="fr-FR" sz="1200" dirty="0"/>
              <a:t> pour </a:t>
            </a:r>
            <a:r>
              <a:rPr lang="fr-FR" sz="1200" b="1" dirty="0"/>
              <a:t>créer</a:t>
            </a:r>
            <a:r>
              <a:rPr lang="fr-FR" sz="1200" dirty="0"/>
              <a:t> des </a:t>
            </a:r>
            <a:r>
              <a:rPr lang="fr-FR" sz="1200" b="1" dirty="0"/>
              <a:t>représentations</a:t>
            </a:r>
            <a:r>
              <a:rPr lang="fr-FR" sz="1200" dirty="0"/>
              <a:t> de </a:t>
            </a:r>
            <a:r>
              <a:rPr lang="fr-FR" sz="1200" b="1" dirty="0"/>
              <a:t>ressources</a:t>
            </a:r>
            <a:r>
              <a:rPr lang="fr-FR" sz="1200" dirty="0"/>
              <a:t> qui </a:t>
            </a:r>
            <a:r>
              <a:rPr lang="fr-FR" sz="1200" b="1" dirty="0"/>
              <a:t>incluent</a:t>
            </a:r>
            <a:r>
              <a:rPr lang="fr-FR" sz="1200" dirty="0"/>
              <a:t> des</a:t>
            </a:r>
            <a:endParaRPr lang="fr-FR" sz="1200" b="1" dirty="0"/>
          </a:p>
          <a:p>
            <a:r>
              <a:rPr lang="fr-FR" sz="1200" b="1" dirty="0"/>
              <a:t>liens hypermedia, rendant</a:t>
            </a:r>
            <a:r>
              <a:rPr lang="fr-FR" sz="1200" dirty="0"/>
              <a:t> ainsi les </a:t>
            </a:r>
            <a:r>
              <a:rPr lang="fr-FR" sz="1200" b="1" dirty="0"/>
              <a:t>applications Spring </a:t>
            </a:r>
            <a:r>
              <a:rPr lang="fr-FR" sz="120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plus </a:t>
            </a:r>
            <a:r>
              <a:rPr lang="fr-FR" sz="12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RESTful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plus facilement </a:t>
            </a:r>
            <a:r>
              <a:rPr lang="fr-FR" sz="12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navigables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pour les clients.</a:t>
            </a:r>
            <a:endParaRPr lang="fr-FR" sz="1200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1359593" y="216151"/>
            <a:ext cx="4839466" cy="523220"/>
          </a:xfrm>
          <a:prstGeom prst="rect">
            <a:avLst/>
          </a:prstGeom>
          <a:solidFill>
            <a:srgbClr val="6DB3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4. HateOAS AVEC SPRING</a:t>
            </a:r>
          </a:p>
        </p:txBody>
      </p:sp>
    </p:spTree>
    <p:extLst>
      <p:ext uri="{BB962C8B-B14F-4D97-AF65-F5344CB8AC3E}">
        <p14:creationId xmlns:p14="http://schemas.microsoft.com/office/powerpoint/2010/main" val="14165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ractère coloré, capture d’écran, motif&#10;&#10;Description générée automatiquement">
            <a:extLst>
              <a:ext uri="{FF2B5EF4-FFF2-40B4-BE49-F238E27FC236}">
                <a16:creationId xmlns:a16="http://schemas.microsoft.com/office/drawing/2014/main" id="{53EE509B-6FA1-816E-6332-116315AE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559" y="2594563"/>
            <a:ext cx="5656881" cy="1627322"/>
          </a:xfrm>
          <a:solidFill>
            <a:schemeClr val="bg1"/>
          </a:solidFill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fr-FR" sz="3000" dirty="0">
                <a:solidFill>
                  <a:schemeClr val="tx1"/>
                </a:solidFill>
              </a:rPr>
              <a:t>Le restful hateoas avec Spring :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29024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51941" y="1549499"/>
            <a:ext cx="6854767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r>
              <a:rPr lang="fr-FR" sz="1200" b="1" dirty="0"/>
              <a:t>1. Créer un nouveau projet.</a:t>
            </a:r>
          </a:p>
          <a:p>
            <a:endParaRPr lang="fr-BE" b="1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A8CE9FB1-64C8-1351-50F1-88403EB7D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89" y="2317081"/>
            <a:ext cx="6325870" cy="39367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554" y="2681103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1086024" y="216152"/>
            <a:ext cx="538660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1. Créer un projet spring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20F9A2-3DC7-E0D8-435E-7B437545B231}"/>
              </a:ext>
            </a:extLst>
          </p:cNvPr>
          <p:cNvSpPr/>
          <p:nvPr/>
        </p:nvSpPr>
        <p:spPr>
          <a:xfrm>
            <a:off x="3540242" y="2848002"/>
            <a:ext cx="2209801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66F11D-2981-5EC9-B92F-6D3EA55BD47B}"/>
              </a:ext>
            </a:extLst>
          </p:cNvPr>
          <p:cNvSpPr/>
          <p:nvPr/>
        </p:nvSpPr>
        <p:spPr>
          <a:xfrm>
            <a:off x="3540242" y="5002975"/>
            <a:ext cx="2209801" cy="174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10955F-9AB2-4E19-C58C-0C56A1B379F6}"/>
              </a:ext>
            </a:extLst>
          </p:cNvPr>
          <p:cNvSpPr/>
          <p:nvPr/>
        </p:nvSpPr>
        <p:spPr>
          <a:xfrm>
            <a:off x="2690276" y="3944953"/>
            <a:ext cx="3493154" cy="144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CC3020-D4B5-0A25-0838-CD4D13DC0B31}"/>
              </a:ext>
            </a:extLst>
          </p:cNvPr>
          <p:cNvSpPr/>
          <p:nvPr/>
        </p:nvSpPr>
        <p:spPr>
          <a:xfrm>
            <a:off x="704968" y="4063390"/>
            <a:ext cx="168275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1770A5-8FA6-AEF8-C9DD-8EE88C9DE525}"/>
              </a:ext>
            </a:extLst>
          </p:cNvPr>
          <p:cNvSpPr/>
          <p:nvPr/>
        </p:nvSpPr>
        <p:spPr>
          <a:xfrm>
            <a:off x="5538788" y="6072188"/>
            <a:ext cx="573881" cy="127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0691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51943" y="1538866"/>
            <a:ext cx="6854767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endParaRPr lang="fr-FR" sz="1200" b="1" dirty="0"/>
          </a:p>
          <a:p>
            <a:r>
              <a:rPr lang="fr-FR" sz="1200" b="1" dirty="0"/>
              <a:t>2. Paramétrer spring boot generator.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750537-3A97-5268-7A55-BAA0A5B7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89" y="2317080"/>
            <a:ext cx="6325870" cy="39503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554" y="2681103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1086024" y="216152"/>
            <a:ext cx="538660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1. Créer un projet spring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20F9A2-3DC7-E0D8-435E-7B437545B231}"/>
              </a:ext>
            </a:extLst>
          </p:cNvPr>
          <p:cNvSpPr/>
          <p:nvPr/>
        </p:nvSpPr>
        <p:spPr>
          <a:xfrm>
            <a:off x="769144" y="2639587"/>
            <a:ext cx="2097882" cy="170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66F11D-2981-5EC9-B92F-6D3EA55BD47B}"/>
              </a:ext>
            </a:extLst>
          </p:cNvPr>
          <p:cNvSpPr/>
          <p:nvPr/>
        </p:nvSpPr>
        <p:spPr>
          <a:xfrm>
            <a:off x="898525" y="3495518"/>
            <a:ext cx="118745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FFF23C4-DE83-CF11-0391-D5F3F2AC444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085975" y="2899036"/>
            <a:ext cx="1297305" cy="6726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52383B1C-4582-9ECE-408C-489055BE6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2444156"/>
            <a:ext cx="1656724" cy="12037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70A22C1-7E0D-218B-68F6-48571C6372D6}"/>
              </a:ext>
            </a:extLst>
          </p:cNvPr>
          <p:cNvSpPr/>
          <p:nvPr/>
        </p:nvSpPr>
        <p:spPr>
          <a:xfrm>
            <a:off x="3383280" y="2450321"/>
            <a:ext cx="1656724" cy="1197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0CCEB01-1EE1-87A4-7DCE-2CE22B379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458" y="3265857"/>
            <a:ext cx="1644969" cy="18904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22999A4-04E1-6D56-3DC2-C2867CBE3D04}"/>
              </a:ext>
            </a:extLst>
          </p:cNvPr>
          <p:cNvSpPr/>
          <p:nvPr/>
        </p:nvSpPr>
        <p:spPr>
          <a:xfrm>
            <a:off x="5123458" y="3235377"/>
            <a:ext cx="1656724" cy="1920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8FF93-EAEE-5923-E3A2-C8CCB6D8E792}"/>
              </a:ext>
            </a:extLst>
          </p:cNvPr>
          <p:cNvSpPr/>
          <p:nvPr/>
        </p:nvSpPr>
        <p:spPr>
          <a:xfrm>
            <a:off x="898525" y="3647918"/>
            <a:ext cx="118745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8FE78B7-EAF3-9E3A-4CFF-7878102BDAA6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2085975" y="3724118"/>
            <a:ext cx="3037483" cy="471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24B1641-4B39-B690-55A9-39DEFBA07356}"/>
              </a:ext>
            </a:extLst>
          </p:cNvPr>
          <p:cNvSpPr/>
          <p:nvPr/>
        </p:nvSpPr>
        <p:spPr>
          <a:xfrm>
            <a:off x="898525" y="4096866"/>
            <a:ext cx="118745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AE4BB903-A8D4-994A-9050-252CA1B4E7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2372" y="4179384"/>
            <a:ext cx="1506293" cy="173564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37D4811A-956F-D32F-B3CF-7E92E2D3EA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0363" y="5479917"/>
            <a:ext cx="1710018" cy="43510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C8ABDF2-BD1E-37D6-9FB8-3203578782AC}"/>
              </a:ext>
            </a:extLst>
          </p:cNvPr>
          <p:cNvSpPr/>
          <p:nvPr/>
        </p:nvSpPr>
        <p:spPr>
          <a:xfrm>
            <a:off x="2820768" y="4153674"/>
            <a:ext cx="1567897" cy="1761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CF820B27-2677-470F-823D-173E78E13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8824" y="5779294"/>
            <a:ext cx="254287" cy="169069"/>
          </a:xfrm>
          <a:prstGeom prst="rect">
            <a:avLst/>
          </a:prstGeom>
        </p:spPr>
      </p:pic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F49CFB6-9278-2BF2-366C-8CFE18EAFDA8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2085975" y="4173066"/>
            <a:ext cx="734793" cy="8612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0DE2801-1006-512F-9A58-F246D32D1527}"/>
              </a:ext>
            </a:extLst>
          </p:cNvPr>
          <p:cNvSpPr/>
          <p:nvPr/>
        </p:nvSpPr>
        <p:spPr>
          <a:xfrm>
            <a:off x="5391151" y="6093619"/>
            <a:ext cx="654843" cy="122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7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27988" y="1538867"/>
            <a:ext cx="6854767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r>
              <a:rPr lang="fr-FR" sz="1200" b="1" dirty="0"/>
              <a:t>1. Créer une nouvelle data source.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D52EA5B-28A6-739F-802F-AF2C32093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90" y="2345092"/>
            <a:ext cx="6325870" cy="386563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554" y="2681103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2280709" y="216152"/>
            <a:ext cx="299723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2. Créer la 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0A22C1-7E0D-218B-68F6-48571C6372D6}"/>
              </a:ext>
            </a:extLst>
          </p:cNvPr>
          <p:cNvSpPr/>
          <p:nvPr/>
        </p:nvSpPr>
        <p:spPr>
          <a:xfrm>
            <a:off x="5050631" y="2740819"/>
            <a:ext cx="121444" cy="121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2999A4-04E1-6D56-3DC2-C2867CBE3D04}"/>
              </a:ext>
            </a:extLst>
          </p:cNvPr>
          <p:cNvSpPr/>
          <p:nvPr/>
        </p:nvSpPr>
        <p:spPr>
          <a:xfrm>
            <a:off x="6789420" y="2930578"/>
            <a:ext cx="152840" cy="143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8ABDF2-BD1E-37D6-9FB8-3203578782AC}"/>
              </a:ext>
            </a:extLst>
          </p:cNvPr>
          <p:cNvSpPr/>
          <p:nvPr/>
        </p:nvSpPr>
        <p:spPr>
          <a:xfrm>
            <a:off x="5093494" y="2909888"/>
            <a:ext cx="904876" cy="121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EE80D2-2A84-C3E1-0753-4125A49D5241}"/>
              </a:ext>
            </a:extLst>
          </p:cNvPr>
          <p:cNvSpPr/>
          <p:nvPr/>
        </p:nvSpPr>
        <p:spPr>
          <a:xfrm>
            <a:off x="3719513" y="4840288"/>
            <a:ext cx="1204912" cy="121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762A0-A6CE-D6D5-DA8F-6CA95AFBB106}"/>
              </a:ext>
            </a:extLst>
          </p:cNvPr>
          <p:cNvSpPr/>
          <p:nvPr/>
        </p:nvSpPr>
        <p:spPr>
          <a:xfrm>
            <a:off x="5069681" y="4896977"/>
            <a:ext cx="1183482" cy="122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002514-5230-6DC5-E4FC-D580C9B94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17" y="3057190"/>
            <a:ext cx="2919291" cy="23543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A29631-975A-D36D-EE6D-63E604681E94}"/>
              </a:ext>
            </a:extLst>
          </p:cNvPr>
          <p:cNvSpPr/>
          <p:nvPr/>
        </p:nvSpPr>
        <p:spPr>
          <a:xfrm>
            <a:off x="700417" y="3057190"/>
            <a:ext cx="2919291" cy="2354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8CFF024-6BFD-2C39-33FC-082D55D8F64B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H="1" flipV="1">
            <a:off x="3619708" y="4234385"/>
            <a:ext cx="2041714" cy="662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FC7CF5F-D24D-9462-FE03-F59A9F221E40}"/>
              </a:ext>
            </a:extLst>
          </p:cNvPr>
          <p:cNvSpPr txBox="1"/>
          <p:nvPr/>
        </p:nvSpPr>
        <p:spPr>
          <a:xfrm>
            <a:off x="6719845" y="26168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61C121-67BF-C6E8-E166-78967B188C10}"/>
              </a:ext>
            </a:extLst>
          </p:cNvPr>
          <p:cNvSpPr txBox="1"/>
          <p:nvPr/>
        </p:nvSpPr>
        <p:spPr>
          <a:xfrm>
            <a:off x="4961312" y="24175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53A1EBD-215A-D797-C5C5-727E4EA49EC2}"/>
              </a:ext>
            </a:extLst>
          </p:cNvPr>
          <p:cNvSpPr txBox="1"/>
          <p:nvPr/>
        </p:nvSpPr>
        <p:spPr>
          <a:xfrm>
            <a:off x="5594614" y="25990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7A1C36-1502-438F-173C-33769D08392A}"/>
              </a:ext>
            </a:extLst>
          </p:cNvPr>
          <p:cNvSpPr txBox="1"/>
          <p:nvPr/>
        </p:nvSpPr>
        <p:spPr>
          <a:xfrm>
            <a:off x="4179027" y="45407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E4E41E1-495A-411E-939F-D458EC71B45C}"/>
              </a:ext>
            </a:extLst>
          </p:cNvPr>
          <p:cNvSpPr txBox="1"/>
          <p:nvPr/>
        </p:nvSpPr>
        <p:spPr>
          <a:xfrm>
            <a:off x="5729838" y="45891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5F0A0A-1830-78B7-4ADF-398C0A6B0B98}"/>
              </a:ext>
            </a:extLst>
          </p:cNvPr>
          <p:cNvSpPr/>
          <p:nvPr/>
        </p:nvSpPr>
        <p:spPr>
          <a:xfrm>
            <a:off x="2019299" y="4064000"/>
            <a:ext cx="812801" cy="112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7762E2-49AD-E06A-B62C-EB481F7930D5}"/>
              </a:ext>
            </a:extLst>
          </p:cNvPr>
          <p:cNvSpPr/>
          <p:nvPr/>
        </p:nvSpPr>
        <p:spPr>
          <a:xfrm>
            <a:off x="2019299" y="4202907"/>
            <a:ext cx="812801" cy="8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F0FFA8-C8D9-9399-6B0F-04554EBA743F}"/>
              </a:ext>
            </a:extLst>
          </p:cNvPr>
          <p:cNvSpPr/>
          <p:nvPr/>
        </p:nvSpPr>
        <p:spPr>
          <a:xfrm>
            <a:off x="1904999" y="3199736"/>
            <a:ext cx="950120" cy="8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238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4" name="Image 3" descr="Une image contenant dessin, croquis, dessin humoristique, clipart&#10;&#10;Description générée automatiquement">
            <a:extLst>
              <a:ext uri="{FF2B5EF4-FFF2-40B4-BE49-F238E27FC236}">
                <a16:creationId xmlns:a16="http://schemas.microsoft.com/office/drawing/2014/main" id="{B76B7D80-32B3-04BD-E7F6-C19DC3AD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99" y="3144389"/>
            <a:ext cx="3829050" cy="3829050"/>
          </a:xfrm>
          <a:prstGeom prst="rect">
            <a:avLst/>
          </a:prstGeom>
        </p:spPr>
      </p:pic>
      <p:sp>
        <p:nvSpPr>
          <p:cNvPr id="12" name="Rectangle 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fr-FR" dirty="0">
                <a:solidFill>
                  <a:schemeClr val="bg1"/>
                </a:solidFill>
              </a:rPr>
              <a:t>CE QUE Vous avez besoin de savoir</a:t>
            </a:r>
          </a:p>
        </p:txBody>
      </p:sp>
      <p:graphicFrame>
        <p:nvGraphicFramePr>
          <p:cNvPr id="5" name="Espace réservé du contenu 2" descr="Icône puce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310419"/>
              </p:ext>
            </p:extLst>
          </p:nvPr>
        </p:nvGraphicFramePr>
        <p:xfrm>
          <a:off x="5619750" y="1619250"/>
          <a:ext cx="5607050" cy="427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E9A8D72-BE9C-BA52-315B-5054661D0654}"/>
              </a:ext>
            </a:extLst>
          </p:cNvPr>
          <p:cNvSpPr/>
          <p:nvPr/>
        </p:nvSpPr>
        <p:spPr>
          <a:xfrm>
            <a:off x="5619750" y="438149"/>
            <a:ext cx="5607050" cy="9818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BE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7D28CA-C83F-96D5-8DAD-14BA57D6768E}"/>
              </a:ext>
            </a:extLst>
          </p:cNvPr>
          <p:cNvSpPr txBox="1"/>
          <p:nvPr/>
        </p:nvSpPr>
        <p:spPr>
          <a:xfrm>
            <a:off x="6211677" y="481219"/>
            <a:ext cx="4422942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4000" dirty="0">
                <a:solidFill>
                  <a:srgbClr val="FFFFFF"/>
                </a:solidFill>
                <a:effectLst>
                  <a:glow rad="152400">
                    <a:srgbClr val="FFFFFF">
                      <a:alpha val="19000"/>
                    </a:srgbClr>
                  </a:glow>
                </a:effectLst>
                <a:latin typeface="Gill Sans MT" panose="020B0502020104020203"/>
              </a:rPr>
              <a:t>Qu’est-ce que :</a:t>
            </a:r>
            <a:r>
              <a:rPr lang="fr-BE" sz="4000" dirty="0"/>
              <a:t> que </a:t>
            </a:r>
            <a:r>
              <a:rPr lang="fr-B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27988" y="1538867"/>
            <a:ext cx="6854767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r>
              <a:rPr lang="fr-FR" sz="1200" b="1" dirty="0"/>
              <a:t>2. Créer une nouvelle base de données.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554" y="2681103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61C121-67BF-C6E8-E166-78967B188C10}"/>
              </a:ext>
            </a:extLst>
          </p:cNvPr>
          <p:cNvSpPr txBox="1"/>
          <p:nvPr/>
        </p:nvSpPr>
        <p:spPr>
          <a:xfrm>
            <a:off x="4961312" y="24175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927BAD1-46DA-7591-2747-B14854534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42" y="2266505"/>
            <a:ext cx="4654297" cy="411373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EFE1038-F1A6-7412-138A-DB6343757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075" y="2266505"/>
            <a:ext cx="1445464" cy="32905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C0A5C20-462F-B6CA-AE13-79356E6E36E8}"/>
              </a:ext>
            </a:extLst>
          </p:cNvPr>
          <p:cNvSpPr/>
          <p:nvPr/>
        </p:nvSpPr>
        <p:spPr>
          <a:xfrm>
            <a:off x="748392" y="2557135"/>
            <a:ext cx="1497128" cy="16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06794-9A6E-0BD2-73A0-991E69DB81B2}"/>
              </a:ext>
            </a:extLst>
          </p:cNvPr>
          <p:cNvSpPr/>
          <p:nvPr/>
        </p:nvSpPr>
        <p:spPr>
          <a:xfrm>
            <a:off x="693622" y="3164354"/>
            <a:ext cx="1980521" cy="16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F1D8FA-7C47-25E0-FBB5-0861F2822E58}"/>
              </a:ext>
            </a:extLst>
          </p:cNvPr>
          <p:cNvSpPr/>
          <p:nvPr/>
        </p:nvSpPr>
        <p:spPr>
          <a:xfrm>
            <a:off x="2828925" y="2881850"/>
            <a:ext cx="2362200" cy="173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E8DED5B-3C44-E16A-0EF5-B4B84C119D2D}"/>
              </a:ext>
            </a:extLst>
          </p:cNvPr>
          <p:cNvSpPr txBox="1"/>
          <p:nvPr/>
        </p:nvSpPr>
        <p:spPr>
          <a:xfrm>
            <a:off x="1496956" y="22271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7D2DAF1-7FA8-C8EE-2281-6CC65E0C7C94}"/>
              </a:ext>
            </a:extLst>
          </p:cNvPr>
          <p:cNvSpPr txBox="1"/>
          <p:nvPr/>
        </p:nvSpPr>
        <p:spPr>
          <a:xfrm>
            <a:off x="3860075" y="25624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575352D-2DBA-A227-01DE-8DCB9DEE99CE}"/>
              </a:ext>
            </a:extLst>
          </p:cNvPr>
          <p:cNvSpPr txBox="1"/>
          <p:nvPr/>
        </p:nvSpPr>
        <p:spPr>
          <a:xfrm>
            <a:off x="1755231" y="2844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9FDFCA22-4F72-AA12-0051-DEA63FE55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36" y="3210908"/>
            <a:ext cx="4225929" cy="316933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BF99A6D-3DFB-C50D-2E9A-1C3800E660C0}"/>
              </a:ext>
            </a:extLst>
          </p:cNvPr>
          <p:cNvSpPr/>
          <p:nvPr/>
        </p:nvSpPr>
        <p:spPr>
          <a:xfrm>
            <a:off x="2779237" y="3210908"/>
            <a:ext cx="4225928" cy="316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510F315-3F47-5C0B-680A-53EB6FB4EDC0}"/>
              </a:ext>
            </a:extLst>
          </p:cNvPr>
          <p:cNvSpPr txBox="1"/>
          <p:nvPr/>
        </p:nvSpPr>
        <p:spPr>
          <a:xfrm>
            <a:off x="6612249" y="2881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8BC733-C512-6EBB-7056-3D336CE64081}"/>
              </a:ext>
            </a:extLst>
          </p:cNvPr>
          <p:cNvSpPr/>
          <p:nvPr/>
        </p:nvSpPr>
        <p:spPr>
          <a:xfrm>
            <a:off x="3291719" y="3402275"/>
            <a:ext cx="3361494" cy="110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85A573-3853-C549-872E-DA6F46F115F2}"/>
              </a:ext>
            </a:extLst>
          </p:cNvPr>
          <p:cNvSpPr/>
          <p:nvPr/>
        </p:nvSpPr>
        <p:spPr>
          <a:xfrm>
            <a:off x="6076949" y="6191250"/>
            <a:ext cx="378619" cy="12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306593-15FC-377C-2102-705312D7FEC5}"/>
              </a:ext>
            </a:extLst>
          </p:cNvPr>
          <p:cNvSpPr txBox="1"/>
          <p:nvPr/>
        </p:nvSpPr>
        <p:spPr>
          <a:xfrm>
            <a:off x="2280709" y="216152"/>
            <a:ext cx="299723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2. Créer la db</a:t>
            </a:r>
          </a:p>
        </p:txBody>
      </p:sp>
    </p:spTree>
    <p:extLst>
      <p:ext uri="{BB962C8B-B14F-4D97-AF65-F5344CB8AC3E}">
        <p14:creationId xmlns:p14="http://schemas.microsoft.com/office/powerpoint/2010/main" val="2469764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27988" y="1538867"/>
            <a:ext cx="6854767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r>
              <a:rPr lang="fr-FR" sz="1200" b="1" dirty="0"/>
              <a:t>1. Paramétrer l’application.yml (ou .properties).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554" y="2681103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1086024" y="216152"/>
            <a:ext cx="54459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Mise en place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61C121-67BF-C6E8-E166-78967B188C10}"/>
              </a:ext>
            </a:extLst>
          </p:cNvPr>
          <p:cNvSpPr txBox="1"/>
          <p:nvPr/>
        </p:nvSpPr>
        <p:spPr>
          <a:xfrm>
            <a:off x="4961312" y="24175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E8DED5B-3C44-E16A-0EF5-B4B84C119D2D}"/>
              </a:ext>
            </a:extLst>
          </p:cNvPr>
          <p:cNvSpPr txBox="1"/>
          <p:nvPr/>
        </p:nvSpPr>
        <p:spPr>
          <a:xfrm>
            <a:off x="1496956" y="22271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02916E-EAD3-CF1E-B51D-6A9519F16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1" y="2301253"/>
            <a:ext cx="6572004" cy="40789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9564FD-B4E7-C5FE-8A73-D425800E9897}"/>
              </a:ext>
            </a:extLst>
          </p:cNvPr>
          <p:cNvSpPr/>
          <p:nvPr/>
        </p:nvSpPr>
        <p:spPr>
          <a:xfrm>
            <a:off x="723900" y="4596350"/>
            <a:ext cx="1219200" cy="13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D2812-F7E6-D567-4EB9-35F145C46EC7}"/>
              </a:ext>
            </a:extLst>
          </p:cNvPr>
          <p:cNvSpPr/>
          <p:nvPr/>
        </p:nvSpPr>
        <p:spPr>
          <a:xfrm>
            <a:off x="2112481" y="2718140"/>
            <a:ext cx="2493881" cy="2534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540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27988" y="1538867"/>
            <a:ext cx="6854767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r>
              <a:rPr lang="fr-FR" sz="1200" b="1" dirty="0"/>
              <a:t>2. Une vue sur l’architecture à mettre en place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554" y="2681103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61C121-67BF-C6E8-E166-78967B188C10}"/>
              </a:ext>
            </a:extLst>
          </p:cNvPr>
          <p:cNvSpPr txBox="1"/>
          <p:nvPr/>
        </p:nvSpPr>
        <p:spPr>
          <a:xfrm>
            <a:off x="4961312" y="24175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E8DED5B-3C44-E16A-0EF5-B4B84C119D2D}"/>
              </a:ext>
            </a:extLst>
          </p:cNvPr>
          <p:cNvSpPr txBox="1"/>
          <p:nvPr/>
        </p:nvSpPr>
        <p:spPr>
          <a:xfrm>
            <a:off x="1496956" y="22271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0FE4034-D608-9FC0-D90E-BC42C7BA5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175" y="2294068"/>
            <a:ext cx="3675679" cy="41075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D89E5BC-E5C6-9F76-D51A-C9849ED5D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39" y="2294068"/>
            <a:ext cx="2762636" cy="410752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F7A97B0-3FD7-051A-E1D9-DD78347F1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500" y="2314575"/>
            <a:ext cx="2852160" cy="1590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2F3671B-B260-A233-FCAB-56BFCA696AD3}"/>
              </a:ext>
            </a:extLst>
          </p:cNvPr>
          <p:cNvSpPr/>
          <p:nvPr/>
        </p:nvSpPr>
        <p:spPr>
          <a:xfrm>
            <a:off x="1614326" y="4176897"/>
            <a:ext cx="1219200" cy="585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2FCE75-FB62-49FE-C35F-58BB09D87106}"/>
              </a:ext>
            </a:extLst>
          </p:cNvPr>
          <p:cNvSpPr/>
          <p:nvPr/>
        </p:nvSpPr>
        <p:spPr>
          <a:xfrm>
            <a:off x="1614326" y="4762500"/>
            <a:ext cx="1219200" cy="585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864621-C23C-29CF-2190-44701DFC0439}"/>
              </a:ext>
            </a:extLst>
          </p:cNvPr>
          <p:cNvSpPr/>
          <p:nvPr/>
        </p:nvSpPr>
        <p:spPr>
          <a:xfrm>
            <a:off x="1614326" y="5348104"/>
            <a:ext cx="1219200" cy="466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B6E3FD9-A114-33AD-E721-159EE1B9991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2833526" y="4469699"/>
            <a:ext cx="5456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417CAE5-F908-6723-A7C3-546CA82AE7CC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2833526" y="5055302"/>
            <a:ext cx="5456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CF7BC5A-715C-3122-D670-05F2C6EA381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2833526" y="5581559"/>
            <a:ext cx="5456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C8A0E6A-DE24-0F55-32CA-4E303C65BBBE}"/>
              </a:ext>
            </a:extLst>
          </p:cNvPr>
          <p:cNvSpPr txBox="1"/>
          <p:nvPr/>
        </p:nvSpPr>
        <p:spPr>
          <a:xfrm>
            <a:off x="3393916" y="4300421"/>
            <a:ext cx="239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rgbClr val="FF0000"/>
                </a:solidFill>
              </a:rPr>
              <a:t>Couche de la présentation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0AE0EEC-C960-04E3-4F2E-9B591ECDD00D}"/>
              </a:ext>
            </a:extLst>
          </p:cNvPr>
          <p:cNvSpPr txBox="1"/>
          <p:nvPr/>
        </p:nvSpPr>
        <p:spPr>
          <a:xfrm>
            <a:off x="3393916" y="4886024"/>
            <a:ext cx="2959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rgbClr val="FF0000"/>
                </a:solidFill>
              </a:rPr>
              <a:t>Couche de la logique métier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06BBAB9-2888-9EEB-4FCB-2DDECB5031D2}"/>
              </a:ext>
            </a:extLst>
          </p:cNvPr>
          <p:cNvSpPr txBox="1"/>
          <p:nvPr/>
        </p:nvSpPr>
        <p:spPr>
          <a:xfrm>
            <a:off x="3393916" y="5394176"/>
            <a:ext cx="3578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rgbClr val="FF0000"/>
                </a:solidFill>
              </a:rPr>
              <a:t>Couche d’accès à la base de données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D11452-0D71-90FD-EE8E-B325F86F4E78}"/>
              </a:ext>
            </a:extLst>
          </p:cNvPr>
          <p:cNvSpPr txBox="1"/>
          <p:nvPr/>
        </p:nvSpPr>
        <p:spPr>
          <a:xfrm>
            <a:off x="1086024" y="216152"/>
            <a:ext cx="54459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Mise en place du projet</a:t>
            </a:r>
          </a:p>
        </p:txBody>
      </p:sp>
    </p:spTree>
    <p:extLst>
      <p:ext uri="{BB962C8B-B14F-4D97-AF65-F5344CB8AC3E}">
        <p14:creationId xmlns:p14="http://schemas.microsoft.com/office/powerpoint/2010/main" val="2821899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27988" y="1538867"/>
            <a:ext cx="6854767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r>
              <a:rPr lang="fr-FR" sz="1200" b="1" dirty="0"/>
              <a:t>3. Ajouter la dépendance pour le HateOAS</a:t>
            </a:r>
            <a:endParaRPr lang="fr-BE" b="1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554" y="2681103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D11452-0D71-90FD-EE8E-B325F86F4E78}"/>
              </a:ext>
            </a:extLst>
          </p:cNvPr>
          <p:cNvSpPr txBox="1"/>
          <p:nvPr/>
        </p:nvSpPr>
        <p:spPr>
          <a:xfrm>
            <a:off x="1086024" y="216152"/>
            <a:ext cx="54459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Mise en place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6F045F-DFAA-0BE7-6B29-90DFB49D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21" y="2681103"/>
            <a:ext cx="6382899" cy="35342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66F11D-2981-5EC9-B92F-6D3EA55BD47B}"/>
              </a:ext>
            </a:extLst>
          </p:cNvPr>
          <p:cNvSpPr/>
          <p:nvPr/>
        </p:nvSpPr>
        <p:spPr>
          <a:xfrm>
            <a:off x="563921" y="5829300"/>
            <a:ext cx="1588729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F750DA-7B50-DC4B-F603-E262D6483A4F}"/>
              </a:ext>
            </a:extLst>
          </p:cNvPr>
          <p:cNvSpPr/>
          <p:nvPr/>
        </p:nvSpPr>
        <p:spPr>
          <a:xfrm>
            <a:off x="3086101" y="3909508"/>
            <a:ext cx="3131820" cy="929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3019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27988" y="1538867"/>
            <a:ext cx="6854767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r>
              <a:rPr lang="fr-FR" sz="1200" b="1" dirty="0"/>
              <a:t>4. Créer les entités jpa.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554" y="2681103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  <a:p>
            <a:pPr algn="l"/>
            <a:endParaRPr lang="fr-BE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D11452-0D71-90FD-EE8E-B325F86F4E78}"/>
              </a:ext>
            </a:extLst>
          </p:cNvPr>
          <p:cNvSpPr txBox="1"/>
          <p:nvPr/>
        </p:nvSpPr>
        <p:spPr>
          <a:xfrm>
            <a:off x="1086024" y="216152"/>
            <a:ext cx="54459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Mise en place du projet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ED43908-9054-0548-E857-2D0286AA2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50" y="2681103"/>
            <a:ext cx="3189264" cy="3016210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@Entity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@NoArgsConstructor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@AllArgsConstructor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@Getter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@Setter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@Table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"authors")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@Id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   @Column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author_id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@GeneratedValue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strategy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GenerationType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IDENTITY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@Column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author_name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@ManyToMany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mappedBy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authors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Book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books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2ED6A46-8502-A8F3-9446-66610DBE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97" y="2361015"/>
            <a:ext cx="3189264" cy="3631763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@Entity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@NoArgsConstructor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@AllArgsConstructor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@Getter @Setter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@Table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"books")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Book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@Id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   @Column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book_id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@GeneratedValue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strategy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GenerationType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IDENTITY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@Column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book_title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nullable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false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@ManyToMany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   @JoinTable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book_author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joinColumns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@JoinColumn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book_id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inverseJoinColumns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@JoinColumn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author_id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4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74082" y="1538867"/>
            <a:ext cx="6854767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r>
              <a:rPr lang="fr-FR" sz="1200" b="1" dirty="0"/>
              <a:t>5. Créer les repositories pour mes entités.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554" y="2681103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D11452-0D71-90FD-EE8E-B325F86F4E78}"/>
              </a:ext>
            </a:extLst>
          </p:cNvPr>
          <p:cNvSpPr txBox="1"/>
          <p:nvPr/>
        </p:nvSpPr>
        <p:spPr>
          <a:xfrm>
            <a:off x="1086024" y="216152"/>
            <a:ext cx="54459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Mise en place du projet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8A503B-D22F-E3D7-6888-19FF958A7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70" y="4633363"/>
            <a:ext cx="6126016" cy="1477328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@Repository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interface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AuthorRepository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extends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JpaRepository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@Query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        "SELECT a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+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"FROM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a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+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"WHERE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.name =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: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 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findByName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3C353D-0D14-1850-F584-35BF7871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70" y="2543306"/>
            <a:ext cx="6126016" cy="1477328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@Repository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interface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BookRepository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extends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JpaRepository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Book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@Query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        "SELECT b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+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"FROM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Book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b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+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"WHERE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b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.title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: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Book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findByTitle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27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74082" y="1538867"/>
            <a:ext cx="6854767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r>
              <a:rPr lang="fr-FR" sz="1200" b="1" dirty="0"/>
              <a:t>6. Créer les Services pour mes entités.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554" y="2681103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D11452-0D71-90FD-EE8E-B325F86F4E78}"/>
              </a:ext>
            </a:extLst>
          </p:cNvPr>
          <p:cNvSpPr txBox="1"/>
          <p:nvPr/>
        </p:nvSpPr>
        <p:spPr>
          <a:xfrm>
            <a:off x="1086024" y="216152"/>
            <a:ext cx="54459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Mise en place du projet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3D6C736-5F06-FEEA-503C-C479B5C0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4" y="4369301"/>
            <a:ext cx="6572004" cy="2092881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interface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BookService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BookResponse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getAllBooks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BookResponse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getBookById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Book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getBookByTitle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AddOrUpdateBookResponse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addBook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AddOrUpdateBookRequest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AddOrUpdateBookResponse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updateBook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AddOrUpdateBookRequest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DeleteResponse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deleteBook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2C986D-127A-D884-ADF7-921AF2BA7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3" y="2236202"/>
            <a:ext cx="6572004" cy="2092881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interface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AuthorService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CollectionModel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getAllAuthors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getAuthorById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getAuthorByName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getOptionalAuthorByName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UpdateAuthorResponse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updateAuthor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UpdateAuthorRequest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addAuthorByBookCreation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Book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book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3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74082" y="1538867"/>
            <a:ext cx="6854767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r>
              <a:rPr lang="fr-FR" sz="1200" b="1" dirty="0"/>
              <a:t>7. Mise en place des Implémentations de Services.</a:t>
            </a:r>
            <a:endParaRPr lang="fr-BE" b="1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algn="l"/>
            <a:endParaRPr lang="fr-FR" sz="1200" dirty="0"/>
          </a:p>
          <a:p>
            <a:pPr algn="l"/>
            <a:endParaRPr lang="fr-FR" sz="1200" dirty="0"/>
          </a:p>
          <a:p>
            <a:r>
              <a:rPr lang="fr-FR" sz="1200" b="1" dirty="0">
                <a:solidFill>
                  <a:srgbClr val="FF0000"/>
                </a:solidFill>
              </a:rPr>
              <a:t>Pour l’exemple, une seule méthode de l’interface implémentée est présente dans ce slide.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554" y="2681103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D11452-0D71-90FD-EE8E-B325F86F4E78}"/>
              </a:ext>
            </a:extLst>
          </p:cNvPr>
          <p:cNvSpPr txBox="1"/>
          <p:nvPr/>
        </p:nvSpPr>
        <p:spPr>
          <a:xfrm>
            <a:off x="1086024" y="216152"/>
            <a:ext cx="54459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Mise en place du projet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17AC75-79F0-E56C-D147-AA2BC5DAD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07" y="2463785"/>
            <a:ext cx="6222750" cy="2554545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@Service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@RequiredArgsConstructor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AuthorServiceImpl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implements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AuthorService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final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AuthorRepository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UpdateAuthorResponse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updateAuthor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UpdateAuthorRequest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findById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orElseThrow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()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-&gt;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RuntimeException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"Author doesn't exist"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setName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authorName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authorRepository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save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UpdateAuthorResponse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("Author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successfully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updated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06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74082" y="1538867"/>
            <a:ext cx="6854767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defPPr rtl="0">
              <a:defRPr lang="fr-fr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dirty="0"/>
          </a:p>
          <a:p>
            <a:endParaRPr lang="fr-FR" dirty="0"/>
          </a:p>
          <a:p>
            <a:pPr algn="ctr"/>
            <a:r>
              <a:rPr lang="fr-FR" b="1" dirty="0"/>
              <a:t>8. Mise en place des controllers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Pour l'exemple, une seule route du Controller est présentée dans ce diapositive.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554" y="2681103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D11452-0D71-90FD-EE8E-B325F86F4E78}"/>
              </a:ext>
            </a:extLst>
          </p:cNvPr>
          <p:cNvSpPr txBox="1"/>
          <p:nvPr/>
        </p:nvSpPr>
        <p:spPr>
          <a:xfrm>
            <a:off x="1086024" y="216152"/>
            <a:ext cx="54459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Mise en place du projet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C2262-E8C4-1307-BA03-D6DC303CF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58" y="2436244"/>
            <a:ext cx="6537414" cy="2246769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@RestController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@RequiredArgsConstructor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@RequestMapping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("/api/author")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AuthorController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final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AuthorService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authorService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@PutMapping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("/update-by-id/{id}")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ResponseEntity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UpdateAuthorResponse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updateAuthor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@PathVariable Long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@RequestBody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UpdateAuthorRequest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ResponseEntity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ok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authorService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updateAuthor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74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54767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74082" y="1538867"/>
            <a:ext cx="6854767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defPPr rtl="0">
              <a:defRPr lang="fr-fr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dirty="0"/>
          </a:p>
          <a:p>
            <a:endParaRPr lang="fr-FR" dirty="0"/>
          </a:p>
          <a:p>
            <a:pPr algn="ctr"/>
            <a:r>
              <a:rPr lang="fr-FR" b="1" dirty="0"/>
              <a:t>9. petite vue SUR LA SORTIE DE MES ENDPOINTS SANS HATEOAS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b="1" dirty="0"/>
              <a:t>Pour le moment</a:t>
            </a:r>
            <a:r>
              <a:rPr lang="fr-FR" dirty="0"/>
              <a:t>, la </a:t>
            </a:r>
            <a:r>
              <a:rPr lang="fr-FR" b="1" dirty="0"/>
              <a:t>réponse</a:t>
            </a:r>
            <a:r>
              <a:rPr lang="fr-FR" dirty="0"/>
              <a:t> </a:t>
            </a:r>
            <a:r>
              <a:rPr lang="fr-FR" b="1" dirty="0"/>
              <a:t>ne possède aucun lien hypermédia</a:t>
            </a:r>
            <a:r>
              <a:rPr lang="fr-FR" dirty="0"/>
              <a:t>, voyons comment grâce à spring hateoas, nous pourrions ajouter un ou plusieurs liens à notre réponse sans DIRECTEMENT en modifier le contenu.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554" y="2681103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D11452-0D71-90FD-EE8E-B325F86F4E78}"/>
              </a:ext>
            </a:extLst>
          </p:cNvPr>
          <p:cNvSpPr txBox="1"/>
          <p:nvPr/>
        </p:nvSpPr>
        <p:spPr>
          <a:xfrm>
            <a:off x="1086024" y="216152"/>
            <a:ext cx="54459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Mise en place du projet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F6677D4-B7A2-5011-9A3C-DCD78F9D7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61" y="2407500"/>
            <a:ext cx="5934903" cy="2750514"/>
          </a:xfrm>
          <a:prstGeom prst="rect">
            <a:avLst/>
          </a:prstGeom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A0B3FE1-59E8-DB68-78AB-5620712470C5}"/>
              </a:ext>
            </a:extLst>
          </p:cNvPr>
          <p:cNvSpPr txBox="1">
            <a:spLocks/>
          </p:cNvSpPr>
          <p:nvPr/>
        </p:nvSpPr>
        <p:spPr>
          <a:xfrm>
            <a:off x="2007760" y="6223066"/>
            <a:ext cx="3543132" cy="279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hlinkClick r:id="rId5"/>
              </a:rPr>
              <a:t>Lien de l’application utilisée pour essayer les endpoints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01D56F-383D-F386-9314-CFD9BFF778A8}"/>
              </a:ext>
            </a:extLst>
          </p:cNvPr>
          <p:cNvSpPr/>
          <p:nvPr/>
        </p:nvSpPr>
        <p:spPr>
          <a:xfrm>
            <a:off x="3512820" y="4594860"/>
            <a:ext cx="2407920" cy="37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940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ractère coloré, capture d’écran, motif&#10;&#10;Description générée automatiquement">
            <a:extLst>
              <a:ext uri="{FF2B5EF4-FFF2-40B4-BE49-F238E27FC236}">
                <a16:creationId xmlns:a16="http://schemas.microsoft.com/office/drawing/2014/main" id="{53EE509B-6FA1-816E-6332-116315AE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559" y="2594563"/>
            <a:ext cx="5656881" cy="1627322"/>
          </a:xfrm>
          <a:solidFill>
            <a:schemeClr val="bg1"/>
          </a:solidFill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fr-FR" sz="3000" dirty="0">
                <a:solidFill>
                  <a:schemeClr val="tx1"/>
                </a:solidFill>
              </a:rPr>
              <a:t>Le restful hateoas avec Spring :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Spring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5ED93617-F407-30DD-9236-523B78344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7399" y="4480919"/>
            <a:ext cx="2117199" cy="21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12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73EB00F5-1B63-E06C-A3F2-57B1D748A206}"/>
              </a:ext>
            </a:extLst>
          </p:cNvPr>
          <p:cNvSpPr txBox="1">
            <a:spLocks/>
          </p:cNvSpPr>
          <p:nvPr/>
        </p:nvSpPr>
        <p:spPr bwMode="black">
          <a:xfrm>
            <a:off x="6269598" y="477760"/>
            <a:ext cx="5570459" cy="799497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représente une collection de ressources avec des liens HATEOAS</a:t>
            </a:r>
          </a:p>
          <a:p>
            <a:pPr algn="l"/>
            <a:r>
              <a:rPr lang="fr-BE" sz="1500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5570459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74083" y="1538867"/>
            <a:ext cx="5548320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defPPr rtl="0">
              <a:defRPr lang="fr-fr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dirty="0"/>
          </a:p>
          <a:p>
            <a:pPr algn="ctr"/>
            <a:r>
              <a:rPr lang="fr-FR" b="1" dirty="0"/>
              <a:t>10. </a:t>
            </a:r>
            <a:r>
              <a:rPr lang="fr-FR" b="1" dirty="0">
                <a:solidFill>
                  <a:srgbClr val="92D050"/>
                </a:solidFill>
              </a:rPr>
              <a:t>Possibilité n° 1 : </a:t>
            </a:r>
            <a:r>
              <a:rPr lang="fr-FR" b="1" dirty="0"/>
              <a:t>Intégration du hateoas grâce à Spring HATEOAS</a:t>
            </a:r>
          </a:p>
          <a:p>
            <a:endParaRPr lang="fr-FR" dirty="0"/>
          </a:p>
          <a:p>
            <a:pPr algn="ctr"/>
            <a:r>
              <a:rPr lang="fr-FR" b="1" dirty="0"/>
              <a:t>Code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D11452-0D71-90FD-EE8E-B325F86F4E78}"/>
              </a:ext>
            </a:extLst>
          </p:cNvPr>
          <p:cNvSpPr txBox="1"/>
          <p:nvPr/>
        </p:nvSpPr>
        <p:spPr>
          <a:xfrm>
            <a:off x="414182" y="241803"/>
            <a:ext cx="54459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Mise en place du projet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2FF9CDE-5A22-6526-D60C-99B76F57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9" y="2574957"/>
            <a:ext cx="4896383" cy="2400657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import static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org.springframework.hateoas.server.mvc.WebMvcLinkBuilder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linkTo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import static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org.springframework.hateoas.server.mvc.WebMvcLinkBuilder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methodOn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i="1" dirty="0">
              <a:solidFill>
                <a:srgbClr val="78DCE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CollectionModel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getAllAuthors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()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CollectionModel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collectionModel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CollectionModel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of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findAll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stream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author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-&gt;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fromAuthor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	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add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linkTo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methodOn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AuthorController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A9DC76"/>
                </a:solidFill>
                <a:latin typeface="JetBrains Mono"/>
              </a:rPr>
              <a:t>	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getAuthorById(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78DCE8"/>
                </a:solidFill>
                <a:latin typeface="JetBrains Mono"/>
              </a:rPr>
              <a:t>	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withSelfRel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collect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Collectors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toList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collectionModel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33169D5-2473-7C17-1859-EE53E61D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540" y="349525"/>
            <a:ext cx="2714919" cy="307777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CollectionModel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AuthorResponse&gt;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27679F4E-5EA6-2662-FA1E-CF6ABD06AB87}"/>
              </a:ext>
            </a:extLst>
          </p:cNvPr>
          <p:cNvSpPr txBox="1">
            <a:spLocks/>
          </p:cNvSpPr>
          <p:nvPr/>
        </p:nvSpPr>
        <p:spPr bwMode="black">
          <a:xfrm>
            <a:off x="6269598" y="1485980"/>
            <a:ext cx="5570459" cy="799497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Méthode utilisée pour ajouter des liens hypermédias à un modèle ou une ressource.</a:t>
            </a:r>
          </a:p>
          <a:p>
            <a:pPr algn="l"/>
            <a:r>
              <a:rPr lang="fr-BE" sz="1500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4173AF2E-1F7E-81FC-5FB8-BD4C5AC4B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830" y="1332091"/>
            <a:ext cx="742337" cy="307777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add(…)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B23C055C-C224-4F56-D9A8-86F386C0BC75}"/>
              </a:ext>
            </a:extLst>
          </p:cNvPr>
          <p:cNvSpPr txBox="1">
            <a:spLocks/>
          </p:cNvSpPr>
          <p:nvPr/>
        </p:nvSpPr>
        <p:spPr bwMode="black">
          <a:xfrm>
            <a:off x="6269598" y="2466869"/>
            <a:ext cx="5570459" cy="799497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Méthode utilisée pour créer des instances de LINK contenant des urls hypermédias pointant vers des endpoints de contrôleurs.</a:t>
            </a:r>
          </a:p>
          <a:p>
            <a:pPr algn="l"/>
            <a:r>
              <a:rPr lang="fr-BE" sz="1500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E6873506-C423-447B-2EC5-AEE73079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3" y="2340311"/>
            <a:ext cx="1314450" cy="307777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add(linkTo(…) 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0AC3ED0-8C05-05AE-94E1-C31CF49C3A1E}"/>
              </a:ext>
            </a:extLst>
          </p:cNvPr>
          <p:cNvSpPr txBox="1">
            <a:spLocks/>
          </p:cNvSpPr>
          <p:nvPr/>
        </p:nvSpPr>
        <p:spPr bwMode="black">
          <a:xfrm>
            <a:off x="6269598" y="3447758"/>
            <a:ext cx="5570459" cy="799497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Méthode utilisée pour générer dynamiquement des proxies pour les contrôleurs.</a:t>
            </a:r>
          </a:p>
          <a:p>
            <a:pPr algn="l"/>
            <a:r>
              <a:rPr lang="fr-BE" sz="1500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6211E3E0-F4F8-7F7A-36A9-72E9CF5C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921" y="3293869"/>
            <a:ext cx="3822153" cy="307777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add(linkTo(methodOn(AuthorController.class) 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3EBA03F0-1888-8D85-51AD-6587D48358BC}"/>
              </a:ext>
            </a:extLst>
          </p:cNvPr>
          <p:cNvSpPr txBox="1">
            <a:spLocks/>
          </p:cNvSpPr>
          <p:nvPr/>
        </p:nvSpPr>
        <p:spPr bwMode="black">
          <a:xfrm>
            <a:off x="6269598" y="4428647"/>
            <a:ext cx="5570459" cy="943373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Utilise le proxy créé pour simuler un appel de méthode du contrôleur sans l’exécuter mais plutôt pour  en générer le lien hypermédia correspondant.</a:t>
            </a:r>
          </a:p>
          <a:p>
            <a:pPr algn="l"/>
            <a:r>
              <a:rPr lang="fr-BE" sz="1500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80801DF1-2EE1-0B87-46BA-2FBEF318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257" y="4278958"/>
            <a:ext cx="2063479" cy="307777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add(…)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getAuthorById(…)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101D2193-E41B-FD5A-B82C-60AC28BD1DE0}"/>
              </a:ext>
            </a:extLst>
          </p:cNvPr>
          <p:cNvSpPr txBox="1">
            <a:spLocks/>
          </p:cNvSpPr>
          <p:nvPr/>
        </p:nvSpPr>
        <p:spPr bwMode="black">
          <a:xfrm>
            <a:off x="6269598" y="5550621"/>
            <a:ext cx="5570459" cy="799497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1500" dirty="0">
                <a:solidFill>
                  <a:schemeClr val="bg1"/>
                </a:solidFill>
              </a:rPr>
              <a:t> </a:t>
            </a:r>
            <a:r>
              <a:rPr lang="fr-BE" sz="1100" dirty="0">
                <a:solidFill>
                  <a:schemeClr val="bg1"/>
                </a:solidFill>
              </a:rPr>
              <a:t>Méthode utilisé pour ajouter une relation self à un lien hypermédia. Ce qui signifie que le lien pointe vers la ressource elle-même</a:t>
            </a: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2DCF1FAA-23BE-0936-3DF5-AA39A72BA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5396732"/>
            <a:ext cx="3822153" cy="307777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add(linkTo(methodOn(AuthorController.class) 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92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2BC8337-2701-721F-9FCB-10FEE9467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73EB00F5-1B63-E06C-A3F2-57B1D748A206}"/>
              </a:ext>
            </a:extLst>
          </p:cNvPr>
          <p:cNvSpPr txBox="1">
            <a:spLocks/>
          </p:cNvSpPr>
          <p:nvPr/>
        </p:nvSpPr>
        <p:spPr bwMode="black">
          <a:xfrm>
            <a:off x="7969000" y="2845005"/>
            <a:ext cx="3688596" cy="3657396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On peut désormais constater qu’en plus du contenu du modèle de réponse, 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on possède désormais un accès à d’autres endpoints de notre api.</a:t>
            </a:r>
          </a:p>
          <a:p>
            <a:pPr algn="l"/>
            <a:r>
              <a:rPr lang="fr-BE" sz="1500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33818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74083" y="1538867"/>
            <a:ext cx="6811678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defPPr rtl="0">
              <a:defRPr lang="fr-fr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10. </a:t>
            </a:r>
            <a:r>
              <a:rPr lang="fr-FR" b="1" dirty="0">
                <a:solidFill>
                  <a:srgbClr val="92D050"/>
                </a:solidFill>
              </a:rPr>
              <a:t>Possibilité n° 1 : </a:t>
            </a:r>
            <a:r>
              <a:rPr lang="fr-FR" b="1" dirty="0"/>
              <a:t>Intégration du hateoas grâce à Spring HATEOAS</a:t>
            </a:r>
          </a:p>
          <a:p>
            <a:endParaRPr lang="fr-FR" dirty="0"/>
          </a:p>
          <a:p>
            <a:pPr algn="ctr"/>
            <a:r>
              <a:rPr lang="fr-FR" b="1" dirty="0"/>
              <a:t>ENDPOINT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D11452-0D71-90FD-EE8E-B325F86F4E78}"/>
              </a:ext>
            </a:extLst>
          </p:cNvPr>
          <p:cNvSpPr txBox="1"/>
          <p:nvPr/>
        </p:nvSpPr>
        <p:spPr>
          <a:xfrm>
            <a:off x="1045863" y="217755"/>
            <a:ext cx="54459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Mise en place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25784F-0675-2F34-A161-D64FFEAC5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27" y="2424292"/>
            <a:ext cx="6491487" cy="3955946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2B3EAD32-394E-F9F0-D731-A8FB3E9F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000" y="877509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223710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73EB00F5-1B63-E06C-A3F2-57B1D748A206}"/>
              </a:ext>
            </a:extLst>
          </p:cNvPr>
          <p:cNvSpPr txBox="1">
            <a:spLocks/>
          </p:cNvSpPr>
          <p:nvPr/>
        </p:nvSpPr>
        <p:spPr bwMode="black">
          <a:xfrm>
            <a:off x="6269598" y="477760"/>
            <a:ext cx="5570459" cy="2519440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/>
              <a:t>11. </a:t>
            </a:r>
            <a:r>
              <a:rPr lang="fr-FR" sz="1200" dirty="0">
                <a:solidFill>
                  <a:schemeClr val="bg1"/>
                </a:solidFill>
              </a:rPr>
              <a:t>Possibilité n° 2 : </a:t>
            </a:r>
            <a:r>
              <a:rPr lang="fr-FR" sz="1200" b="1" dirty="0">
                <a:solidFill>
                  <a:schemeClr val="bg1"/>
                </a:solidFill>
              </a:rPr>
              <a:t>code côté Service </a:t>
            </a:r>
          </a:p>
          <a:p>
            <a:endParaRPr lang="fr-FR" sz="1200" b="1" dirty="0"/>
          </a:p>
          <a:p>
            <a:pPr algn="l"/>
            <a:r>
              <a:rPr lang="fr-BE" sz="1200" b="1" dirty="0"/>
              <a:t> </a:t>
            </a: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5570459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74083" y="1538867"/>
            <a:ext cx="5548320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defPPr rtl="0">
              <a:defRPr lang="fr-fr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10. </a:t>
            </a:r>
            <a:r>
              <a:rPr lang="fr-FR" b="1" dirty="0">
                <a:solidFill>
                  <a:srgbClr val="00B0F0"/>
                </a:solidFill>
              </a:rPr>
              <a:t>Possibilité n° 2 : </a:t>
            </a:r>
            <a:r>
              <a:rPr lang="fr-FR" b="1" dirty="0"/>
              <a:t>Intégration du hateoas grâce à Spring HATEOAS &amp; sa classe abstraite « assembleursupport ».</a:t>
            </a:r>
          </a:p>
          <a:p>
            <a:endParaRPr lang="fr-FR" dirty="0"/>
          </a:p>
          <a:p>
            <a:pPr algn="ctr"/>
            <a:endParaRPr lang="fr-FR" b="1" dirty="0"/>
          </a:p>
          <a:p>
            <a:pPr algn="ctr"/>
            <a:r>
              <a:rPr lang="fr-FR" b="1" dirty="0"/>
              <a:t>code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D11452-0D71-90FD-EE8E-B325F86F4E78}"/>
              </a:ext>
            </a:extLst>
          </p:cNvPr>
          <p:cNvSpPr txBox="1"/>
          <p:nvPr/>
        </p:nvSpPr>
        <p:spPr>
          <a:xfrm>
            <a:off x="414183" y="216150"/>
            <a:ext cx="54459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Mise en place du projet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A56E1-A950-16F8-AB35-A595354B0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07" y="2748475"/>
            <a:ext cx="5261929" cy="3631763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@Component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AuthorResponseModelAssembler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	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extends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RepresentationModelAssemblerSupport&lt;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AuthorResponseModelAssembler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()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super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AuthorController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toModel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fromAuthor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    </a:t>
            </a:r>
            <a:r>
              <a:rPr lang="fr-FR" altLang="fr-FR" sz="1000" dirty="0">
                <a:solidFill>
                  <a:srgbClr val="939293"/>
                </a:solidFill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add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linkTo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methodOn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AuthorController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	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getAuthorById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withSelfRel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add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linkTo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methodOn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AuthorController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AB9DF2"/>
                </a:solidFill>
                <a:latin typeface="JetBrains Mono"/>
              </a:rPr>
              <a:t>	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updateAuthor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withRel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"update"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add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linkTo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methodOn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AuthorController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AB9DF2"/>
                </a:solidFill>
                <a:latin typeface="JetBrains Mono"/>
              </a:rPr>
              <a:t>	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getAllAuthor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withRel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"get-all"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authorResponse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1A15E2-6466-93B9-47D9-9EE77EE0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064" y="1014615"/>
            <a:ext cx="5261929" cy="1785104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@Service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@RequiredArgsConstructor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AuthorServiceImpl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implements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AuthorService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{</a:t>
            </a:r>
            <a:endParaRPr kumimoji="0" lang="fr-FR" altLang="fr-FR" sz="1000" b="0" i="1" u="none" strike="noStrike" cap="none" normalizeH="0" baseline="0" dirty="0">
              <a:ln>
                <a:noFill/>
              </a:ln>
              <a:solidFill>
                <a:srgbClr val="78DCE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i="1" dirty="0">
              <a:solidFill>
                <a:srgbClr val="78DCE8"/>
              </a:solidFill>
              <a:latin typeface="JetBrains Mon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getAuthorById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authorAssembler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toModel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(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authorRepository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findById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59762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orElseThrow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()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-&gt;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DC76"/>
                </a:solidFill>
                <a:effectLst/>
                <a:latin typeface="JetBrains Mono"/>
              </a:rPr>
              <a:t>RuntimeException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"Author doesn't exist"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B9DF2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6188"/>
                </a:solidFill>
                <a:effectLst/>
                <a:latin typeface="JetBrains Mono"/>
              </a:rPr>
              <a:t>}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FF6188"/>
                </a:solidFill>
                <a:latin typeface="Arial" panose="020B0604020202020204" pitchFamily="34" charset="0"/>
              </a:rPr>
              <a:t>}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FF6188"/>
              </a:solidFill>
              <a:effectLst/>
              <a:latin typeface="JetBrains Mono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F476C09-A984-E71E-5B24-2E2D0DD06B15}"/>
              </a:ext>
            </a:extLst>
          </p:cNvPr>
          <p:cNvSpPr txBox="1">
            <a:spLocks/>
          </p:cNvSpPr>
          <p:nvPr/>
        </p:nvSpPr>
        <p:spPr bwMode="black">
          <a:xfrm>
            <a:off x="6269598" y="3221138"/>
            <a:ext cx="5570459" cy="2404962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Classe abstraite qui facilite l’assemblage de ressources en objets enrichis de liens hypermédias.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Elle oblige l’utilisation de sa méthode </a:t>
            </a:r>
            <a:r>
              <a:rPr lang="fr-FR" sz="1800" b="1" dirty="0">
                <a:solidFill>
                  <a:schemeClr val="bg1"/>
                </a:solidFill>
              </a:rPr>
              <a:t>tomodel()</a:t>
            </a:r>
            <a:r>
              <a:rPr lang="fr-FR" sz="1600" dirty="0">
                <a:solidFill>
                  <a:schemeClr val="bg1"/>
                </a:solidFill>
              </a:rPr>
              <a:t> qui permet l’application de l’enrichissement des modèles de type </a:t>
            </a:r>
            <a:r>
              <a:rPr lang="fr-FR" sz="1600" b="1" dirty="0">
                <a:solidFill>
                  <a:schemeClr val="bg1"/>
                </a:solidFill>
              </a:rPr>
              <a:t>authorresponse</a:t>
            </a:r>
            <a:r>
              <a:rPr lang="fr-FR" sz="1600" dirty="0">
                <a:solidFill>
                  <a:schemeClr val="bg1"/>
                </a:solidFill>
              </a:rPr>
              <a:t>. </a:t>
            </a:r>
          </a:p>
          <a:p>
            <a:pPr algn="l"/>
            <a:r>
              <a:rPr lang="fr-BE" sz="1500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2DCF1FAA-23BE-0936-3DF5-AA39A72BA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702" y="3083624"/>
            <a:ext cx="5048250" cy="307777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RepresentationModelAssemblerSupport&lt;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9293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AuthorResponse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FD866"/>
                </a:solidFill>
                <a:effectLst/>
                <a:latin typeface="JetBrains Mono"/>
              </a:rPr>
              <a:t>&gt;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3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2BC8337-2701-721F-9FCB-10FEE9467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73EB00F5-1B63-E06C-A3F2-57B1D748A206}"/>
              </a:ext>
            </a:extLst>
          </p:cNvPr>
          <p:cNvSpPr txBox="1">
            <a:spLocks/>
          </p:cNvSpPr>
          <p:nvPr/>
        </p:nvSpPr>
        <p:spPr bwMode="black">
          <a:xfrm>
            <a:off x="7969000" y="2845005"/>
            <a:ext cx="3688596" cy="3657396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Comme pour le cas n°1, nous avons bien des liens présents dans notre réponse,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Mais cette fois la logique d’enrichissement a été mise en place côté Assembleur rendant le code plus clean et plus facile à maintenir</a:t>
            </a:r>
          </a:p>
          <a:p>
            <a:pPr algn="l"/>
            <a:r>
              <a:rPr lang="fr-BE" sz="1500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BE" dirty="0">
              <a:solidFill>
                <a:schemeClr val="bg1"/>
              </a:solidFill>
            </a:endParaRP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2"/>
            <a:ext cx="6833818" cy="79949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Cette démonstration est faite avec </a:t>
            </a:r>
            <a:r>
              <a:rPr lang="fr-FR" sz="1200" b="1" dirty="0"/>
              <a:t>l’ide IntelLij IDEA 2024</a:t>
            </a:r>
            <a:r>
              <a:rPr lang="fr-FR" sz="1200" dirty="0"/>
              <a:t>. </a:t>
            </a:r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31FA961-B29E-648D-1E50-F2B8F4C1C733}"/>
              </a:ext>
            </a:extLst>
          </p:cNvPr>
          <p:cNvSpPr txBox="1">
            <a:spLocks/>
          </p:cNvSpPr>
          <p:nvPr/>
        </p:nvSpPr>
        <p:spPr bwMode="black">
          <a:xfrm>
            <a:off x="374083" y="1538867"/>
            <a:ext cx="6811678" cy="496353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defPPr rtl="0">
              <a:defRPr lang="fr-fr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10. </a:t>
            </a:r>
            <a:r>
              <a:rPr lang="fr-FR" b="1" dirty="0">
                <a:solidFill>
                  <a:srgbClr val="00B0F0"/>
                </a:solidFill>
              </a:rPr>
              <a:t>Possibilité n° 2 : </a:t>
            </a:r>
            <a:r>
              <a:rPr lang="fr-FR" b="1" dirty="0"/>
              <a:t>Intégration du hateoas grâce à Spring HATEOAS &amp; sa classe abstraite « assembleursupport ».</a:t>
            </a:r>
          </a:p>
          <a:p>
            <a:endParaRPr lang="fr-FR" dirty="0"/>
          </a:p>
          <a:p>
            <a:pPr algn="ctr"/>
            <a:endParaRPr lang="fr-FR" b="1" dirty="0"/>
          </a:p>
          <a:p>
            <a:pPr algn="ctr"/>
            <a:r>
              <a:rPr lang="fr-FR" b="1" dirty="0"/>
              <a:t>ENDPOINT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D11452-0D71-90FD-EE8E-B325F86F4E78}"/>
              </a:ext>
            </a:extLst>
          </p:cNvPr>
          <p:cNvSpPr txBox="1"/>
          <p:nvPr/>
        </p:nvSpPr>
        <p:spPr>
          <a:xfrm>
            <a:off x="1045863" y="217755"/>
            <a:ext cx="54459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3. Mise en place du projet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B3EAD32-394E-F9F0-D731-A8FB3E9F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000" y="877509"/>
            <a:ext cx="368859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Démonstration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2D7367-8918-D109-B2DF-6377C0E82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42" y="2717800"/>
            <a:ext cx="6592220" cy="3543299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A87AA9F1-A566-E6A6-BAFB-5B7521E3149B}"/>
              </a:ext>
            </a:extLst>
          </p:cNvPr>
          <p:cNvSpPr txBox="1">
            <a:spLocks/>
          </p:cNvSpPr>
          <p:nvPr/>
        </p:nvSpPr>
        <p:spPr>
          <a:xfrm>
            <a:off x="2007760" y="6223066"/>
            <a:ext cx="3543132" cy="279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hlinkClick r:id="rId5"/>
              </a:rPr>
              <a:t>Lien de l’application utilisée pour essayer les endpoints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1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ractère coloré, capture d’écran, motif&#10;&#10;Description générée automatiquement">
            <a:extLst>
              <a:ext uri="{FF2B5EF4-FFF2-40B4-BE49-F238E27FC236}">
                <a16:creationId xmlns:a16="http://schemas.microsoft.com/office/drawing/2014/main" id="{53EE509B-6FA1-816E-6332-116315AE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559" y="2594563"/>
            <a:ext cx="5656881" cy="1627322"/>
          </a:xfrm>
          <a:solidFill>
            <a:schemeClr val="bg1"/>
          </a:solidFill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fr-FR" sz="3000" dirty="0">
                <a:solidFill>
                  <a:schemeClr val="tx1"/>
                </a:solidFill>
              </a:rPr>
              <a:t>Le restful hateoas avec Spring : Fin</a:t>
            </a:r>
          </a:p>
        </p:txBody>
      </p:sp>
    </p:spTree>
    <p:extLst>
      <p:ext uri="{BB962C8B-B14F-4D97-AF65-F5344CB8AC3E}">
        <p14:creationId xmlns:p14="http://schemas.microsoft.com/office/powerpoint/2010/main" val="17974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>
            <a:extLst>
              <a:ext uri="{FF2B5EF4-FFF2-40B4-BE49-F238E27FC236}">
                <a16:creationId xmlns:a16="http://schemas.microsoft.com/office/drawing/2014/main" id="{87146724-078E-B6F3-C5E9-B74330939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482" y="238880"/>
            <a:ext cx="6377687" cy="6380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Spring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1"/>
            <a:ext cx="6854767" cy="17429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Framework Java</a:t>
            </a:r>
            <a:r>
              <a:rPr lang="fr-FR" sz="1200" dirty="0"/>
              <a:t> pour </a:t>
            </a:r>
            <a:r>
              <a:rPr lang="fr-FR" sz="1200" b="1" dirty="0"/>
              <a:t>le développement d'applications d'entreprise.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B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Objectif : Simplifier </a:t>
            </a:r>
            <a:r>
              <a:rPr lang="fr-FR" sz="1200" dirty="0"/>
              <a:t>le </a:t>
            </a:r>
            <a:r>
              <a:rPr lang="fr-FR" sz="1200" b="1" dirty="0"/>
              <a:t>développement</a:t>
            </a:r>
            <a:r>
              <a:rPr lang="fr-FR" sz="1200" dirty="0"/>
              <a:t> avec une infrastructure prête à l'emploi.</a:t>
            </a:r>
            <a:endParaRPr lang="fr-BE" sz="1200" dirty="0"/>
          </a:p>
          <a:p>
            <a:pPr algn="l"/>
            <a:endParaRPr lang="fr-BE" sz="1200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1327789" y="216151"/>
            <a:ext cx="4903074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1. Qu’est-ce Que spring</a:t>
            </a:r>
          </a:p>
        </p:txBody>
      </p:sp>
    </p:spTree>
    <p:extLst>
      <p:ext uri="{BB962C8B-B14F-4D97-AF65-F5344CB8AC3E}">
        <p14:creationId xmlns:p14="http://schemas.microsoft.com/office/powerpoint/2010/main" val="331153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E51903CD-79F8-DAEE-6BF0-E46B3BDF8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482" y="238880"/>
            <a:ext cx="6377687" cy="6380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Spring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1"/>
            <a:ext cx="6854767" cy="369913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92D050"/>
                </a:solidFill>
              </a:rPr>
              <a:t>Spring Core : </a:t>
            </a:r>
            <a:r>
              <a:rPr lang="fr-FR" sz="1200" b="1" dirty="0"/>
              <a:t>Gestion</a:t>
            </a:r>
            <a:r>
              <a:rPr lang="fr-FR" sz="1200" dirty="0"/>
              <a:t> de l'inversion de contrôle (</a:t>
            </a:r>
            <a:r>
              <a:rPr lang="fr-FR" sz="1200" b="1" dirty="0"/>
              <a:t>IoC</a:t>
            </a:r>
            <a:r>
              <a:rPr lang="fr-FR" sz="1200" dirty="0"/>
              <a:t>) et de </a:t>
            </a:r>
            <a:r>
              <a:rPr lang="fr-FR" sz="1200" b="1" dirty="0"/>
              <a:t>l'injection </a:t>
            </a:r>
            <a:r>
              <a:rPr lang="fr-FR" sz="1200" dirty="0"/>
              <a:t>de</a:t>
            </a:r>
            <a:r>
              <a:rPr lang="fr-FR" sz="1200" b="1" dirty="0"/>
              <a:t> dépendances</a:t>
            </a:r>
            <a:r>
              <a:rPr lang="fr-FR" sz="120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BE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92D050"/>
                </a:solidFill>
              </a:rPr>
              <a:t>Spring Boot : </a:t>
            </a:r>
            <a:r>
              <a:rPr lang="fr-FR" sz="1200" b="1" dirty="0"/>
              <a:t>Simplifie</a:t>
            </a:r>
            <a:r>
              <a:rPr lang="fr-FR" sz="1200" dirty="0"/>
              <a:t> la </a:t>
            </a:r>
            <a:r>
              <a:rPr lang="fr-FR" sz="1200" b="1" dirty="0"/>
              <a:t>configuration</a:t>
            </a:r>
            <a:r>
              <a:rPr lang="fr-FR" sz="1200" dirty="0"/>
              <a:t> et le </a:t>
            </a:r>
            <a:r>
              <a:rPr lang="fr-FR" sz="1200" b="1" dirty="0"/>
              <a:t>démarrage</a:t>
            </a:r>
            <a:r>
              <a:rPr lang="fr-FR" sz="1200" dirty="0"/>
              <a:t> </a:t>
            </a:r>
            <a:r>
              <a:rPr lang="fr-FR" sz="1200" b="1" dirty="0"/>
              <a:t>rapide</a:t>
            </a:r>
            <a:r>
              <a:rPr lang="fr-FR" sz="1200" dirty="0"/>
              <a:t> d'</a:t>
            </a:r>
            <a:r>
              <a:rPr lang="fr-FR" sz="1200" b="1" dirty="0"/>
              <a:t>applications</a:t>
            </a:r>
            <a:r>
              <a:rPr lang="fr-FR" sz="1200" dirty="0"/>
              <a:t> Spring.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92D050"/>
                </a:solidFill>
              </a:rPr>
              <a:t>Spring Data : </a:t>
            </a:r>
            <a:r>
              <a:rPr lang="fr-FR" sz="1200" b="1" dirty="0"/>
              <a:t>Facilite</a:t>
            </a:r>
            <a:r>
              <a:rPr lang="fr-FR" sz="1200" dirty="0"/>
              <a:t> l'</a:t>
            </a:r>
            <a:r>
              <a:rPr lang="fr-FR" sz="1200" b="1" dirty="0"/>
              <a:t>accès</a:t>
            </a:r>
            <a:r>
              <a:rPr lang="fr-FR" sz="1200" dirty="0"/>
              <a:t> aux </a:t>
            </a:r>
            <a:r>
              <a:rPr lang="fr-FR" sz="1200" b="1" dirty="0"/>
              <a:t>données</a:t>
            </a:r>
            <a:r>
              <a:rPr lang="fr-FR" sz="1200" dirty="0"/>
              <a:t> avec des technologies de persistance variées.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92D050"/>
                </a:solidFill>
              </a:rPr>
              <a:t>Spring Security : </a:t>
            </a:r>
            <a:r>
              <a:rPr lang="fr-FR" sz="1200" b="1" dirty="0"/>
              <a:t>Gestion</a:t>
            </a:r>
            <a:r>
              <a:rPr lang="fr-FR" sz="1200" dirty="0"/>
              <a:t> de l'</a:t>
            </a:r>
            <a:r>
              <a:rPr lang="fr-FR" sz="1200" b="1" dirty="0"/>
              <a:t>authentification</a:t>
            </a:r>
            <a:r>
              <a:rPr lang="fr-FR" sz="1200" dirty="0"/>
              <a:t> et de l'</a:t>
            </a:r>
            <a:r>
              <a:rPr lang="fr-FR" sz="1200" b="1" dirty="0"/>
              <a:t>autorisation</a:t>
            </a:r>
            <a:r>
              <a:rPr lang="fr-FR" sz="1200" dirty="0"/>
              <a:t> dans les </a:t>
            </a:r>
            <a:r>
              <a:rPr lang="fr-FR" sz="1200" b="1" dirty="0"/>
              <a:t>applications</a:t>
            </a:r>
            <a:r>
              <a:rPr lang="fr-FR" sz="120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dirty="0">
              <a:solidFill>
                <a:srgbClr val="92D050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92D050"/>
                </a:solidFill>
              </a:rPr>
              <a:t>Spring HATEOAS : </a:t>
            </a:r>
            <a:r>
              <a:rPr lang="fr-FR" sz="1200" b="1" dirty="0"/>
              <a:t>Ajoute</a:t>
            </a:r>
            <a:r>
              <a:rPr lang="fr-FR" sz="1200" dirty="0"/>
              <a:t> des </a:t>
            </a:r>
            <a:r>
              <a:rPr lang="fr-FR" sz="1200" b="1" dirty="0"/>
              <a:t>hyperliens</a:t>
            </a:r>
            <a:r>
              <a:rPr lang="fr-FR" sz="1200" dirty="0"/>
              <a:t> aux </a:t>
            </a:r>
            <a:r>
              <a:rPr lang="fr-FR" sz="1200" b="1" dirty="0"/>
              <a:t>ressources </a:t>
            </a:r>
            <a:r>
              <a:rPr lang="fr-FR" sz="1200" dirty="0"/>
              <a:t>RESTful pour une </a:t>
            </a:r>
            <a:r>
              <a:rPr lang="fr-FR" sz="1200" b="1" dirty="0"/>
              <a:t>navigation</a:t>
            </a:r>
            <a:r>
              <a:rPr lang="fr-FR" sz="1200" dirty="0"/>
              <a:t> et une </a:t>
            </a:r>
            <a:r>
              <a:rPr lang="fr-FR" sz="1200" b="1" dirty="0"/>
              <a:t>interaction</a:t>
            </a:r>
            <a:r>
              <a:rPr lang="fr-FR" sz="1200" dirty="0"/>
              <a:t> </a:t>
            </a:r>
            <a:r>
              <a:rPr lang="fr-FR" sz="1200" b="1" dirty="0"/>
              <a:t>améliorée</a:t>
            </a:r>
            <a:r>
              <a:rPr lang="fr-FR" sz="1200" dirty="0"/>
              <a:t>,</a:t>
            </a:r>
            <a:endParaRPr lang="fr-BE" sz="1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976988" y="216151"/>
            <a:ext cx="5344027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2. Quelques composants</a:t>
            </a:r>
          </a:p>
        </p:txBody>
      </p:sp>
    </p:spTree>
    <p:extLst>
      <p:ext uri="{BB962C8B-B14F-4D97-AF65-F5344CB8AC3E}">
        <p14:creationId xmlns:p14="http://schemas.microsoft.com/office/powerpoint/2010/main" val="302143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822F6D8E-808D-0E11-1AFB-209303410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482" y="238880"/>
            <a:ext cx="6377687" cy="638023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16A51E95-A684-CADE-647A-07656B499E74}"/>
              </a:ext>
            </a:extLst>
          </p:cNvPr>
          <p:cNvSpPr txBox="1">
            <a:spLocks/>
          </p:cNvSpPr>
          <p:nvPr/>
        </p:nvSpPr>
        <p:spPr bwMode="black">
          <a:xfrm>
            <a:off x="351940" y="3136899"/>
            <a:ext cx="6854767" cy="352104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b="1" dirty="0"/>
          </a:p>
          <a:p>
            <a:pPr algn="l"/>
            <a:endParaRPr lang="fr-FR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Spring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1"/>
            <a:ext cx="6854767" cy="255572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sz="1200" dirty="0"/>
              <a:t>C’est la </a:t>
            </a:r>
            <a:r>
              <a:rPr lang="fr-BE" sz="1200" b="1" dirty="0"/>
              <a:t>séparation</a:t>
            </a:r>
            <a:r>
              <a:rPr lang="fr-BE" sz="1200" dirty="0"/>
              <a:t> des </a:t>
            </a:r>
            <a:r>
              <a:rPr lang="fr-BE" sz="1200" b="1" dirty="0"/>
              <a:t>responsabilités</a:t>
            </a:r>
            <a:r>
              <a:rPr lang="fr-BE" sz="1200" dirty="0"/>
              <a:t> en </a:t>
            </a:r>
            <a:r>
              <a:rPr lang="fr-BE" sz="1200" b="1" dirty="0"/>
              <a:t>3 couches </a:t>
            </a:r>
            <a:r>
              <a:rPr lang="fr-BE" sz="1200" dirty="0"/>
              <a:t>différentes.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BE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BE" sz="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BE" sz="200" dirty="0">
              <a:solidFill>
                <a:srgbClr val="92D05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b="1" cap="all" spc="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Présentation: </a:t>
            </a:r>
            <a:r>
              <a:rPr lang="fr-FR" sz="12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Responsable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fr-FR" sz="12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communication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entre le </a:t>
            </a:r>
            <a:r>
              <a:rPr lang="fr-FR" sz="12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client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et le </a:t>
            </a:r>
            <a:r>
              <a:rPr lang="fr-FR" sz="12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serveur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sz="12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b="1" cap="all" spc="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Logique métier: </a:t>
            </a:r>
            <a:r>
              <a:rPr lang="fr-FR" sz="12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Responsable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fr-FR" sz="12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traitement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fr-FR" sz="12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, de la </a:t>
            </a:r>
            <a:r>
              <a:rPr lang="fr-FR" sz="12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logique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à mettre en place.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sz="12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b="1" cap="all" spc="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DAL : 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C’est la </a:t>
            </a:r>
            <a:r>
              <a:rPr lang="fr-FR" sz="12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couche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d’</a:t>
            </a:r>
            <a:r>
              <a:rPr lang="fr-FR" sz="12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accès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à la </a:t>
            </a:r>
            <a:r>
              <a:rPr lang="fr-FR" sz="1200" b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base de données</a:t>
            </a:r>
            <a:r>
              <a:rPr lang="fr-FR" sz="12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565946" y="277706"/>
            <a:ext cx="6426759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000" cap="all" spc="200" dirty="0">
                <a:latin typeface="+mj-lt"/>
                <a:ea typeface="+mj-ea"/>
                <a:cs typeface="+mj-cs"/>
              </a:rPr>
              <a:t>3. Architecture recommandée :  Le </a:t>
            </a:r>
            <a:r>
              <a:rPr lang="fr-BE" sz="2000" dirty="0"/>
              <a:t>3 TIERS</a:t>
            </a:r>
            <a:endParaRPr lang="fr-BE" sz="2000" cap="all" spc="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Image 8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715DB441-50E2-19B2-95EE-68DCE9318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233541"/>
            <a:ext cx="6535506" cy="33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8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ractère coloré, capture d’écran, motif&#10;&#10;Description générée automatiquement">
            <a:extLst>
              <a:ext uri="{FF2B5EF4-FFF2-40B4-BE49-F238E27FC236}">
                <a16:creationId xmlns:a16="http://schemas.microsoft.com/office/drawing/2014/main" id="{53EE509B-6FA1-816E-6332-116315AE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559" y="2594563"/>
            <a:ext cx="5656881" cy="1627322"/>
          </a:xfrm>
          <a:solidFill>
            <a:schemeClr val="bg1"/>
          </a:solidFill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fr-FR" sz="3000" dirty="0">
                <a:solidFill>
                  <a:schemeClr val="tx1"/>
                </a:solidFill>
              </a:rPr>
              <a:t>Le restful hateoas avec Spring :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api Restful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B06A737F-46BE-1BA0-767F-E813F1F36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9466" y="4024168"/>
            <a:ext cx="3533063" cy="296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>
            <a:extLst>
              <a:ext uri="{FF2B5EF4-FFF2-40B4-BE49-F238E27FC236}">
                <a16:creationId xmlns:a16="http://schemas.microsoft.com/office/drawing/2014/main" id="{570D40A7-8085-0906-822D-27F40596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38159"/>
            <a:ext cx="7534316" cy="75343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Api RestFul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1"/>
            <a:ext cx="6854767" cy="369913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b="1" dirty="0"/>
          </a:p>
          <a:p>
            <a:pPr algn="l"/>
            <a:r>
              <a:rPr lang="fr-BE" sz="1200" b="1" dirty="0"/>
              <a:t>API</a:t>
            </a:r>
            <a:r>
              <a:rPr lang="fr-BE" sz="1200" dirty="0"/>
              <a:t> est l’anagramme d’ </a:t>
            </a:r>
            <a:r>
              <a:rPr lang="fr-BE" sz="1200" b="1" dirty="0"/>
              <a:t>A</a:t>
            </a:r>
            <a:r>
              <a:rPr lang="fr-BE" sz="1200" dirty="0"/>
              <a:t>pplication</a:t>
            </a:r>
            <a:r>
              <a:rPr lang="fr-BE" sz="1200" b="1" dirty="0"/>
              <a:t> P</a:t>
            </a:r>
            <a:r>
              <a:rPr lang="fr-BE" sz="1200" dirty="0"/>
              <a:t>rogramming</a:t>
            </a:r>
            <a:r>
              <a:rPr lang="fr-BE" sz="1200" b="1" dirty="0"/>
              <a:t> I</a:t>
            </a:r>
            <a:r>
              <a:rPr lang="fr-BE" sz="1200" dirty="0"/>
              <a:t>nterface.</a:t>
            </a:r>
          </a:p>
          <a:p>
            <a:pPr algn="l"/>
            <a:endParaRPr lang="fr-BE" dirty="0"/>
          </a:p>
          <a:p>
            <a:r>
              <a:rPr lang="fr-BE" sz="1200" dirty="0"/>
              <a:t>C’est un </a:t>
            </a:r>
            <a:r>
              <a:rPr lang="fr-BE" sz="1200" b="1" dirty="0"/>
              <a:t>ensemble de règles </a:t>
            </a:r>
            <a:r>
              <a:rPr lang="fr-BE" sz="1200" dirty="0"/>
              <a:t>et de </a:t>
            </a:r>
            <a:r>
              <a:rPr lang="fr-BE" sz="1200" b="1" dirty="0">
                <a:solidFill>
                  <a:schemeClr val="tx1"/>
                </a:solidFill>
              </a:rPr>
              <a:t>protocole</a:t>
            </a:r>
            <a:r>
              <a:rPr lang="fr-BE" sz="1200" b="1" dirty="0"/>
              <a:t>s</a:t>
            </a:r>
            <a:r>
              <a:rPr lang="fr-BE" sz="1200" dirty="0"/>
              <a:t> qui </a:t>
            </a:r>
            <a:r>
              <a:rPr lang="fr-BE" sz="1200" b="1" dirty="0"/>
              <a:t>permet</a:t>
            </a:r>
            <a:r>
              <a:rPr lang="fr-BE" sz="1200" dirty="0"/>
              <a:t> à différents </a:t>
            </a:r>
            <a:r>
              <a:rPr lang="fr-BE" sz="1200" b="1" dirty="0"/>
              <a:t>logiciels</a:t>
            </a:r>
            <a:r>
              <a:rPr lang="fr-BE" sz="1200" dirty="0"/>
              <a:t> de </a:t>
            </a:r>
            <a:r>
              <a:rPr lang="fr-BE" sz="1200" b="1" dirty="0"/>
              <a:t>communiquer</a:t>
            </a:r>
            <a:r>
              <a:rPr lang="fr-BE" sz="1200" dirty="0"/>
              <a:t> entre eux.</a:t>
            </a:r>
          </a:p>
          <a:p>
            <a:pPr algn="l"/>
            <a:endParaRPr lang="fr-BE" sz="1200" dirty="0"/>
          </a:p>
          <a:p>
            <a:pPr algn="l"/>
            <a:endParaRPr lang="fr-BE" sz="1200" dirty="0"/>
          </a:p>
          <a:p>
            <a:pPr algn="l"/>
            <a:r>
              <a:rPr lang="fr-BE" sz="1200" b="1" u="sng" dirty="0">
                <a:solidFill>
                  <a:srgbClr val="0070C0"/>
                </a:solidFill>
              </a:rPr>
              <a:t>Exemple :</a:t>
            </a:r>
          </a:p>
          <a:p>
            <a:pPr algn="l"/>
            <a:endParaRPr lang="fr-BE" sz="1200" dirty="0"/>
          </a:p>
          <a:p>
            <a:pPr algn="l"/>
            <a:r>
              <a:rPr lang="fr-BE" sz="1200" b="1" dirty="0"/>
              <a:t>Imaginez avoir à créer une application de météo. </a:t>
            </a:r>
          </a:p>
          <a:p>
            <a:endParaRPr lang="fr-BE" sz="1200" dirty="0"/>
          </a:p>
          <a:p>
            <a:r>
              <a:rPr lang="fr-FR" sz="1200" dirty="0"/>
              <a:t>Pour </a:t>
            </a:r>
            <a:r>
              <a:rPr lang="fr-FR" sz="1200" b="1" dirty="0"/>
              <a:t>obtenir</a:t>
            </a:r>
            <a:r>
              <a:rPr lang="fr-FR" sz="1200" dirty="0"/>
              <a:t> les </a:t>
            </a:r>
            <a:r>
              <a:rPr lang="fr-FR" sz="1200" b="1" dirty="0"/>
              <a:t>prévisions météorologiques</a:t>
            </a:r>
            <a:r>
              <a:rPr lang="fr-FR" sz="1200" dirty="0"/>
              <a:t>, cette application doit </a:t>
            </a:r>
            <a:r>
              <a:rPr lang="fr-FR" sz="1200" b="1" dirty="0"/>
              <a:t>communiquer</a:t>
            </a:r>
            <a:r>
              <a:rPr lang="fr-FR" sz="1200" dirty="0"/>
              <a:t> avec un </a:t>
            </a:r>
            <a:r>
              <a:rPr lang="fr-FR" sz="1200" b="1" dirty="0"/>
              <a:t>serveur</a:t>
            </a:r>
            <a:r>
              <a:rPr lang="fr-FR" sz="1200" dirty="0"/>
              <a:t> qui </a:t>
            </a:r>
            <a:r>
              <a:rPr lang="fr-FR" sz="1200" b="1" dirty="0"/>
              <a:t>possède</a:t>
            </a:r>
            <a:r>
              <a:rPr lang="fr-FR" sz="1200" dirty="0"/>
              <a:t> les </a:t>
            </a:r>
            <a:r>
              <a:rPr lang="fr-FR" sz="1200" b="1" dirty="0"/>
              <a:t>données</a:t>
            </a:r>
            <a:r>
              <a:rPr lang="fr-FR" sz="1200" dirty="0"/>
              <a:t> météorologiques. </a:t>
            </a:r>
          </a:p>
          <a:p>
            <a:endParaRPr lang="fr-FR" sz="1200" dirty="0"/>
          </a:p>
          <a:p>
            <a:r>
              <a:rPr lang="fr-FR" sz="1200" dirty="0"/>
              <a:t>L'</a:t>
            </a:r>
            <a:r>
              <a:rPr lang="fr-FR" sz="1200" b="1" dirty="0"/>
              <a:t>API</a:t>
            </a:r>
            <a:r>
              <a:rPr lang="fr-FR" sz="1200" dirty="0"/>
              <a:t> est l'interface qui </a:t>
            </a:r>
            <a:r>
              <a:rPr lang="fr-FR" sz="1200" b="1" dirty="0"/>
              <a:t>permet</a:t>
            </a:r>
            <a:r>
              <a:rPr lang="fr-FR" sz="1200" dirty="0"/>
              <a:t> à l'application de </a:t>
            </a:r>
            <a:r>
              <a:rPr lang="fr-FR" sz="1200" b="1" dirty="0"/>
              <a:t>demander</a:t>
            </a:r>
            <a:r>
              <a:rPr lang="fr-FR" sz="1200" dirty="0"/>
              <a:t> ces </a:t>
            </a:r>
            <a:r>
              <a:rPr lang="fr-FR" sz="1200" b="1" dirty="0"/>
              <a:t>données</a:t>
            </a:r>
            <a:r>
              <a:rPr lang="fr-FR" sz="1200" dirty="0"/>
              <a:t> au </a:t>
            </a:r>
            <a:r>
              <a:rPr lang="fr-FR" sz="1200" b="1" dirty="0"/>
              <a:t>serveur</a:t>
            </a:r>
            <a:r>
              <a:rPr lang="fr-FR" sz="1200" dirty="0"/>
              <a:t> et de les </a:t>
            </a:r>
            <a:r>
              <a:rPr lang="fr-FR" sz="1200" b="1" dirty="0"/>
              <a:t>recevoir</a:t>
            </a:r>
            <a:r>
              <a:rPr lang="fr-FR" sz="1200" dirty="0"/>
              <a:t> dans un format compréhensible.</a:t>
            </a:r>
            <a:endParaRPr lang="fr-BE" sz="1200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1383445" y="216151"/>
            <a:ext cx="4791761" cy="523220"/>
          </a:xfrm>
          <a:prstGeom prst="rect">
            <a:avLst/>
          </a:prstGeom>
          <a:solidFill>
            <a:srgbClr val="69E3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1. Qu’est-ce qu’une API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4DBA306-FEC7-DE02-8FAD-FB3988650B6F}"/>
              </a:ext>
            </a:extLst>
          </p:cNvPr>
          <p:cNvSpPr txBox="1">
            <a:spLocks/>
          </p:cNvSpPr>
          <p:nvPr/>
        </p:nvSpPr>
        <p:spPr bwMode="black">
          <a:xfrm>
            <a:off x="351943" y="4610100"/>
            <a:ext cx="6854767" cy="147637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dirty="0"/>
          </a:p>
          <a:p>
            <a:r>
              <a:rPr lang="fr-BE" sz="1400" dirty="0"/>
              <a:t>C’est une </a:t>
            </a:r>
            <a:r>
              <a:rPr lang="fr-BE" sz="1400" b="1" dirty="0"/>
              <a:t>api</a:t>
            </a:r>
            <a:r>
              <a:rPr lang="fr-BE" sz="1400" dirty="0"/>
              <a:t> qui </a:t>
            </a:r>
            <a:r>
              <a:rPr lang="fr-BE" sz="1400" b="1" dirty="0"/>
              <a:t>utilise</a:t>
            </a:r>
            <a:r>
              <a:rPr lang="fr-BE" sz="1400" dirty="0"/>
              <a:t> le protocole </a:t>
            </a:r>
            <a:r>
              <a:rPr lang="fr-BE" sz="1400" b="1" dirty="0"/>
              <a:t>http</a:t>
            </a:r>
            <a:r>
              <a:rPr lang="fr-BE" sz="1400" dirty="0"/>
              <a:t> </a:t>
            </a:r>
            <a:r>
              <a:rPr lang="fr-BE" sz="1400" b="1" dirty="0"/>
              <a:t>pour</a:t>
            </a:r>
            <a:r>
              <a:rPr lang="fr-BE" sz="1400" dirty="0"/>
              <a:t> permettre la </a:t>
            </a:r>
            <a:r>
              <a:rPr lang="fr-BE" sz="1400" b="1" dirty="0"/>
              <a:t>communication</a:t>
            </a:r>
            <a:r>
              <a:rPr lang="fr-BE" sz="1400" dirty="0"/>
              <a:t> entre un </a:t>
            </a:r>
            <a:r>
              <a:rPr lang="fr-BE" sz="1400" b="1" dirty="0"/>
              <a:t>client</a:t>
            </a:r>
            <a:r>
              <a:rPr lang="fr-BE" sz="1400" dirty="0"/>
              <a:t> (navigateur web,..) et un </a:t>
            </a:r>
            <a:r>
              <a:rPr lang="fr-BE" sz="1400" b="1" dirty="0"/>
              <a:t>serveur</a:t>
            </a:r>
            <a:r>
              <a:rPr lang="fr-BE" sz="1400" dirty="0"/>
              <a:t>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A50B1E5-AEC9-4827-5968-1205C6FD79EB}"/>
              </a:ext>
            </a:extLst>
          </p:cNvPr>
          <p:cNvSpPr txBox="1"/>
          <p:nvPr/>
        </p:nvSpPr>
        <p:spPr>
          <a:xfrm>
            <a:off x="2636504" y="4348490"/>
            <a:ext cx="2285641" cy="523220"/>
          </a:xfrm>
          <a:prstGeom prst="rect">
            <a:avLst/>
          </a:prstGeom>
          <a:solidFill>
            <a:srgbClr val="69E3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BE" sz="2800" cap="all" spc="200" dirty="0">
                <a:latin typeface="+mj-lt"/>
                <a:ea typeface="+mj-ea"/>
                <a:cs typeface="+mj-cs"/>
              </a:rPr>
              <a:t>L’api Web :</a:t>
            </a:r>
          </a:p>
        </p:txBody>
      </p:sp>
    </p:spTree>
    <p:extLst>
      <p:ext uri="{BB962C8B-B14F-4D97-AF65-F5344CB8AC3E}">
        <p14:creationId xmlns:p14="http://schemas.microsoft.com/office/powerpoint/2010/main" val="428214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C24865FD-F88F-3C71-5436-C82A1F5D6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38159"/>
            <a:ext cx="7534316" cy="75343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0D70A-C241-8595-C895-C4312CFB8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704" y="0"/>
            <a:ext cx="4654296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Api RestFul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1B05F0-53A4-4553-5701-6C3D1FAF70D9}"/>
              </a:ext>
            </a:extLst>
          </p:cNvPr>
          <p:cNvSpPr txBox="1">
            <a:spLocks/>
          </p:cNvSpPr>
          <p:nvPr/>
        </p:nvSpPr>
        <p:spPr bwMode="black">
          <a:xfrm>
            <a:off x="351943" y="477761"/>
            <a:ext cx="6854767" cy="146533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b="1" dirty="0"/>
          </a:p>
          <a:p>
            <a:r>
              <a:rPr lang="fr-BE" sz="1200" b="1" dirty="0"/>
              <a:t>REST</a:t>
            </a:r>
            <a:r>
              <a:rPr lang="fr-BE" sz="1200" dirty="0"/>
              <a:t> est l’anagramme de </a:t>
            </a:r>
            <a:r>
              <a:rPr lang="fr-BE" sz="1200" b="1" dirty="0"/>
              <a:t>Re</a:t>
            </a:r>
            <a:r>
              <a:rPr lang="fr-BE" sz="1200" dirty="0"/>
              <a:t>presentational </a:t>
            </a:r>
            <a:r>
              <a:rPr lang="fr-BE" sz="1200" b="1" dirty="0"/>
              <a:t>S</a:t>
            </a:r>
            <a:r>
              <a:rPr lang="fr-BE" sz="1200" dirty="0"/>
              <a:t>tate </a:t>
            </a:r>
            <a:r>
              <a:rPr lang="fr-BE" sz="1200" b="1" dirty="0"/>
              <a:t>T</a:t>
            </a:r>
            <a:r>
              <a:rPr lang="fr-BE" sz="1200" dirty="0"/>
              <a:t>ransfer</a:t>
            </a:r>
          </a:p>
          <a:p>
            <a:endParaRPr lang="fr-BE" sz="1200" dirty="0"/>
          </a:p>
          <a:p>
            <a:endParaRPr lang="fr-FR" sz="1200" b="1" dirty="0"/>
          </a:p>
          <a:p>
            <a:r>
              <a:rPr lang="fr-FR" sz="1200" dirty="0"/>
              <a:t>C</a:t>
            </a:r>
            <a:r>
              <a:rPr lang="fr-FR" sz="1200" b="1" dirty="0"/>
              <a:t>’</a:t>
            </a:r>
            <a:r>
              <a:rPr lang="fr-FR" sz="1200" dirty="0"/>
              <a:t>est un </a:t>
            </a:r>
            <a:r>
              <a:rPr lang="fr-FR" sz="1200" b="1" dirty="0"/>
              <a:t>style architectural </a:t>
            </a:r>
            <a:r>
              <a:rPr lang="fr-FR" sz="1200" dirty="0"/>
              <a:t>pour les systèmes comme le web.</a:t>
            </a:r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76D204-3116-8008-A1C7-E6EA2AC555B4}"/>
              </a:ext>
            </a:extLst>
          </p:cNvPr>
          <p:cNvSpPr txBox="1"/>
          <p:nvPr/>
        </p:nvSpPr>
        <p:spPr>
          <a:xfrm>
            <a:off x="1565033" y="216151"/>
            <a:ext cx="4428585" cy="523220"/>
          </a:xfrm>
          <a:prstGeom prst="rect">
            <a:avLst/>
          </a:prstGeom>
          <a:solidFill>
            <a:srgbClr val="69E3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2. Qu’est-ce que REST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269D907-C159-8A68-0547-85DD3DF465C6}"/>
              </a:ext>
            </a:extLst>
          </p:cNvPr>
          <p:cNvSpPr txBox="1">
            <a:spLocks/>
          </p:cNvSpPr>
          <p:nvPr/>
        </p:nvSpPr>
        <p:spPr bwMode="black">
          <a:xfrm>
            <a:off x="361203" y="2446762"/>
            <a:ext cx="6854767" cy="4245732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BE" b="1" dirty="0"/>
          </a:p>
          <a:p>
            <a:pPr algn="l"/>
            <a:endParaRPr lang="fr-F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0070C0"/>
                </a:solidFill>
              </a:rPr>
              <a:t>Client-serveur : </a:t>
            </a:r>
            <a:r>
              <a:rPr lang="fr-FR" sz="1200" dirty="0"/>
              <a:t>Le </a:t>
            </a:r>
            <a:r>
              <a:rPr lang="fr-FR" sz="1200" b="1" dirty="0"/>
              <a:t>client</a:t>
            </a:r>
            <a:r>
              <a:rPr lang="fr-FR" sz="1200" dirty="0"/>
              <a:t> et le </a:t>
            </a:r>
            <a:r>
              <a:rPr lang="fr-FR" sz="1200" b="1" dirty="0"/>
              <a:t>serveur</a:t>
            </a:r>
            <a:r>
              <a:rPr lang="fr-FR" sz="1200" dirty="0"/>
              <a:t> </a:t>
            </a:r>
            <a:r>
              <a:rPr lang="fr-FR" sz="1200" b="1" dirty="0"/>
              <a:t>sont</a:t>
            </a:r>
            <a:r>
              <a:rPr lang="fr-FR" sz="1200" dirty="0"/>
              <a:t> des </a:t>
            </a:r>
            <a:r>
              <a:rPr lang="fr-FR" sz="1200" b="1" dirty="0"/>
              <a:t>entités</a:t>
            </a:r>
            <a:r>
              <a:rPr lang="fr-FR" sz="1200" dirty="0"/>
              <a:t> </a:t>
            </a:r>
            <a:r>
              <a:rPr lang="fr-FR" sz="1200" b="1" dirty="0"/>
              <a:t>distinctes</a:t>
            </a:r>
            <a:r>
              <a:rPr lang="fr-FR" sz="1200" dirty="0"/>
              <a:t>. Le </a:t>
            </a:r>
            <a:r>
              <a:rPr lang="fr-FR" sz="1200" b="1" dirty="0"/>
              <a:t>client</a:t>
            </a:r>
            <a:r>
              <a:rPr lang="fr-FR" sz="1200" dirty="0"/>
              <a:t> </a:t>
            </a:r>
            <a:r>
              <a:rPr lang="fr-FR" sz="1200" b="1" dirty="0"/>
              <a:t>envoie</a:t>
            </a:r>
            <a:r>
              <a:rPr lang="fr-FR" sz="1200" dirty="0"/>
              <a:t> des </a:t>
            </a:r>
            <a:r>
              <a:rPr lang="fr-FR" sz="1200" b="1" dirty="0"/>
              <a:t>requêtes</a:t>
            </a:r>
            <a:r>
              <a:rPr lang="fr-FR" sz="1200" dirty="0"/>
              <a:t> et le </a:t>
            </a:r>
            <a:r>
              <a:rPr lang="fr-FR" sz="1200" b="1" dirty="0"/>
              <a:t>serveur</a:t>
            </a:r>
            <a:r>
              <a:rPr lang="fr-FR" sz="1200" dirty="0"/>
              <a:t> </a:t>
            </a:r>
            <a:r>
              <a:rPr lang="fr-FR" sz="1200" b="1" dirty="0"/>
              <a:t>renvoie</a:t>
            </a:r>
            <a:r>
              <a:rPr lang="fr-FR" sz="1200" dirty="0"/>
              <a:t> des </a:t>
            </a:r>
            <a:r>
              <a:rPr lang="fr-FR" sz="1200" b="1" dirty="0"/>
              <a:t>réponses</a:t>
            </a:r>
            <a:r>
              <a:rPr lang="fr-FR" sz="1200" dirty="0"/>
              <a:t>.</a:t>
            </a:r>
          </a:p>
          <a:p>
            <a:pPr algn="l"/>
            <a:endParaRPr lang="fr-F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0070C0"/>
                </a:solidFill>
              </a:rPr>
              <a:t>Stateless : </a:t>
            </a:r>
            <a:r>
              <a:rPr lang="fr-FR" sz="1200" dirty="0"/>
              <a:t>Chaque </a:t>
            </a:r>
            <a:r>
              <a:rPr lang="fr-FR" sz="1200" b="1" dirty="0"/>
              <a:t>requête</a:t>
            </a:r>
            <a:r>
              <a:rPr lang="fr-FR" sz="1200" dirty="0"/>
              <a:t> du </a:t>
            </a:r>
            <a:r>
              <a:rPr lang="fr-FR" sz="1200" b="1" dirty="0"/>
              <a:t>client</a:t>
            </a:r>
            <a:r>
              <a:rPr lang="fr-FR" sz="1200" dirty="0"/>
              <a:t> </a:t>
            </a:r>
            <a:r>
              <a:rPr lang="fr-FR" sz="1200" b="1" dirty="0"/>
              <a:t>contient</a:t>
            </a:r>
            <a:r>
              <a:rPr lang="fr-FR" sz="1200" dirty="0"/>
              <a:t> </a:t>
            </a:r>
            <a:r>
              <a:rPr lang="fr-FR" sz="1200" b="1" dirty="0"/>
              <a:t>toutes</a:t>
            </a:r>
            <a:r>
              <a:rPr lang="fr-FR" sz="1200" dirty="0"/>
              <a:t> les </a:t>
            </a:r>
            <a:r>
              <a:rPr lang="fr-FR" sz="1200" b="1" dirty="0"/>
              <a:t>informations</a:t>
            </a:r>
            <a:r>
              <a:rPr lang="fr-FR" sz="1200" dirty="0"/>
              <a:t> </a:t>
            </a:r>
            <a:r>
              <a:rPr lang="fr-FR" sz="1200" b="1" dirty="0"/>
              <a:t>nécessaires</a:t>
            </a:r>
            <a:r>
              <a:rPr lang="fr-FR" sz="1200" dirty="0"/>
              <a:t> pour être comprise par le </a:t>
            </a:r>
            <a:r>
              <a:rPr lang="fr-FR" sz="1200" b="1" dirty="0"/>
              <a:t>serveur</a:t>
            </a:r>
            <a:r>
              <a:rPr lang="fr-FR" sz="1200" dirty="0"/>
              <a:t>. Le </a:t>
            </a:r>
            <a:r>
              <a:rPr lang="fr-FR" sz="1200" b="1" dirty="0"/>
              <a:t>serveur</a:t>
            </a:r>
            <a:r>
              <a:rPr lang="fr-FR" sz="1200" dirty="0"/>
              <a:t> ne</a:t>
            </a:r>
            <a:r>
              <a:rPr lang="fr-FR" sz="1200" b="1" dirty="0"/>
              <a:t> stocke aucune information </a:t>
            </a:r>
            <a:r>
              <a:rPr lang="fr-FR" sz="1200" dirty="0"/>
              <a:t>sur l'</a:t>
            </a:r>
            <a:r>
              <a:rPr lang="fr-FR" sz="1200" b="1" dirty="0"/>
              <a:t>état</a:t>
            </a:r>
            <a:r>
              <a:rPr lang="fr-FR" sz="1200" dirty="0"/>
              <a:t> du </a:t>
            </a:r>
            <a:r>
              <a:rPr lang="fr-FR" sz="1200" b="1" dirty="0"/>
              <a:t>client</a:t>
            </a:r>
            <a:r>
              <a:rPr lang="fr-FR" sz="1200" dirty="0"/>
              <a:t> </a:t>
            </a:r>
            <a:r>
              <a:rPr lang="fr-FR" sz="1200" b="1" dirty="0"/>
              <a:t>entre</a:t>
            </a:r>
            <a:r>
              <a:rPr lang="fr-FR" sz="1200" dirty="0"/>
              <a:t> les </a:t>
            </a:r>
            <a:r>
              <a:rPr lang="fr-FR" sz="1200" b="1" dirty="0"/>
              <a:t>requêtes</a:t>
            </a:r>
            <a:r>
              <a:rPr lang="fr-FR" sz="1200" dirty="0"/>
              <a:t>.</a:t>
            </a:r>
          </a:p>
          <a:p>
            <a:pPr algn="l"/>
            <a:endParaRPr lang="fr-FR" sz="1200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0070C0"/>
                </a:solidFill>
              </a:rPr>
              <a:t>Cacheable : </a:t>
            </a:r>
            <a:r>
              <a:rPr lang="fr-FR" sz="1200" dirty="0"/>
              <a:t>Les </a:t>
            </a:r>
            <a:r>
              <a:rPr lang="fr-FR" sz="1200" b="1" dirty="0"/>
              <a:t>réponses</a:t>
            </a:r>
            <a:r>
              <a:rPr lang="fr-FR" sz="1200" dirty="0"/>
              <a:t> du </a:t>
            </a:r>
            <a:r>
              <a:rPr lang="fr-FR" sz="1200" b="1" dirty="0"/>
              <a:t>serveur</a:t>
            </a:r>
            <a:r>
              <a:rPr lang="fr-FR" sz="1200" dirty="0"/>
              <a:t> peuvent être mises en </a:t>
            </a:r>
            <a:r>
              <a:rPr lang="fr-FR" sz="1200" b="1" dirty="0"/>
              <a:t>cache</a:t>
            </a:r>
            <a:r>
              <a:rPr lang="fr-FR" sz="1200" dirty="0"/>
              <a:t> pour </a:t>
            </a:r>
            <a:r>
              <a:rPr lang="fr-FR" sz="1200" b="1" dirty="0"/>
              <a:t>améliorer</a:t>
            </a:r>
            <a:r>
              <a:rPr lang="fr-FR" sz="1200" dirty="0"/>
              <a:t> les </a:t>
            </a:r>
            <a:r>
              <a:rPr lang="fr-FR" sz="1200" b="1" dirty="0"/>
              <a:t>performances</a:t>
            </a:r>
            <a:r>
              <a:rPr lang="fr-FR" sz="1200" dirty="0"/>
              <a:t>.</a:t>
            </a:r>
            <a:endParaRPr lang="fr-BE" sz="1200" dirty="0"/>
          </a:p>
          <a:p>
            <a:pPr marL="228600" indent="-228600" algn="l">
              <a:buAutoNum type="arabicPeriod"/>
            </a:pPr>
            <a:endParaRPr lang="fr-BE" sz="1200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0070C0"/>
                </a:solidFill>
              </a:rPr>
              <a:t>Uniform Interface : </a:t>
            </a:r>
            <a:r>
              <a:rPr lang="fr-FR" sz="1200" dirty="0"/>
              <a:t>Une interface uniforme </a:t>
            </a:r>
            <a:r>
              <a:rPr lang="fr-FR" sz="1200" b="1" dirty="0"/>
              <a:t>permet</a:t>
            </a:r>
            <a:r>
              <a:rPr lang="fr-FR" sz="1200" dirty="0"/>
              <a:t> de </a:t>
            </a:r>
            <a:r>
              <a:rPr lang="fr-FR" sz="1200" b="1" dirty="0"/>
              <a:t>simplifier</a:t>
            </a:r>
            <a:r>
              <a:rPr lang="fr-FR" sz="1200" dirty="0"/>
              <a:t> et de </a:t>
            </a:r>
            <a:r>
              <a:rPr lang="fr-FR" sz="1200" b="1" dirty="0"/>
              <a:t>décentraliser</a:t>
            </a:r>
            <a:r>
              <a:rPr lang="fr-FR" sz="1200" dirty="0"/>
              <a:t> l'</a:t>
            </a:r>
            <a:r>
              <a:rPr lang="fr-FR" sz="1200" b="1" dirty="0"/>
              <a:t>architecture</a:t>
            </a:r>
            <a:r>
              <a:rPr lang="fr-FR" sz="1200" dirty="0"/>
              <a:t>. Cette interface </a:t>
            </a:r>
            <a:r>
              <a:rPr lang="fr-FR" sz="1200" b="1" dirty="0"/>
              <a:t>repose sur l'utilisation</a:t>
            </a:r>
            <a:r>
              <a:rPr lang="fr-FR" sz="1200" dirty="0"/>
              <a:t> de </a:t>
            </a:r>
            <a:r>
              <a:rPr lang="fr-FR" sz="1200" b="1" dirty="0"/>
              <a:t>méthodes HTTP </a:t>
            </a:r>
            <a:r>
              <a:rPr lang="fr-FR" sz="1200" dirty="0"/>
              <a:t>standard </a:t>
            </a:r>
            <a:r>
              <a:rPr lang="fr-FR" sz="1200" b="1" dirty="0"/>
              <a:t>(GET, POST, PUT, DELETE) </a:t>
            </a:r>
            <a:r>
              <a:rPr lang="fr-FR" sz="1200" dirty="0"/>
              <a:t>et sur des </a:t>
            </a:r>
            <a:r>
              <a:rPr lang="fr-FR" sz="1200" b="1" dirty="0"/>
              <a:t>conventions</a:t>
            </a:r>
            <a:r>
              <a:rPr lang="fr-FR" sz="1200" dirty="0"/>
              <a:t> pour les </a:t>
            </a:r>
            <a:r>
              <a:rPr lang="fr-FR" sz="1200" b="1" dirty="0"/>
              <a:t>URL</a:t>
            </a:r>
            <a:r>
              <a:rPr lang="fr-FR" sz="120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0070C0"/>
                </a:solidFill>
              </a:rPr>
              <a:t>Layered System</a:t>
            </a:r>
            <a:r>
              <a:rPr lang="fr-FR" sz="1200" dirty="0">
                <a:solidFill>
                  <a:srgbClr val="0070C0"/>
                </a:solidFill>
              </a:rPr>
              <a:t> : </a:t>
            </a:r>
            <a:r>
              <a:rPr lang="fr-FR" sz="1200" dirty="0"/>
              <a:t>Un </a:t>
            </a:r>
            <a:r>
              <a:rPr lang="fr-FR" sz="1200" b="1" dirty="0"/>
              <a:t>client</a:t>
            </a:r>
            <a:r>
              <a:rPr lang="fr-FR" sz="1200" dirty="0"/>
              <a:t> ne </a:t>
            </a:r>
            <a:r>
              <a:rPr lang="fr-FR" sz="1200" b="1" dirty="0"/>
              <a:t>sait pas</a:t>
            </a:r>
            <a:r>
              <a:rPr lang="fr-FR" sz="1200" dirty="0"/>
              <a:t> s'il </a:t>
            </a:r>
            <a:r>
              <a:rPr lang="fr-FR" sz="1200" b="1" dirty="0"/>
              <a:t>communique</a:t>
            </a:r>
            <a:r>
              <a:rPr lang="fr-FR" sz="1200" dirty="0"/>
              <a:t> directement avec le </a:t>
            </a:r>
            <a:r>
              <a:rPr lang="fr-FR" sz="1200" b="1" dirty="0"/>
              <a:t>serveur final ou</a:t>
            </a:r>
            <a:r>
              <a:rPr lang="fr-FR" sz="1200" dirty="0"/>
              <a:t> avec un </a:t>
            </a:r>
            <a:r>
              <a:rPr lang="fr-FR" sz="1200" b="1" dirty="0"/>
              <a:t>intermédiaire</a:t>
            </a:r>
            <a:r>
              <a:rPr lang="fr-FR" sz="1200" dirty="0"/>
              <a:t>.</a:t>
            </a:r>
            <a:endParaRPr lang="fr-BE" sz="1200" b="1" dirty="0"/>
          </a:p>
          <a:p>
            <a:pPr algn="l"/>
            <a:endParaRPr lang="fr-BE" dirty="0"/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B7A8E0-CD24-BF24-DCFD-213D3C7013CD}"/>
              </a:ext>
            </a:extLst>
          </p:cNvPr>
          <p:cNvSpPr txBox="1"/>
          <p:nvPr/>
        </p:nvSpPr>
        <p:spPr>
          <a:xfrm>
            <a:off x="1896080" y="2185152"/>
            <a:ext cx="3785011" cy="523220"/>
          </a:xfrm>
          <a:prstGeom prst="rect">
            <a:avLst/>
          </a:prstGeom>
          <a:solidFill>
            <a:srgbClr val="69E3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2800" cap="all" spc="200" dirty="0">
                <a:latin typeface="+mj-lt"/>
                <a:ea typeface="+mj-ea"/>
                <a:cs typeface="+mj-cs"/>
              </a:rPr>
              <a:t>Les Principes rest</a:t>
            </a:r>
          </a:p>
        </p:txBody>
      </p:sp>
    </p:spTree>
    <p:extLst>
      <p:ext uri="{BB962C8B-B14F-4D97-AF65-F5344CB8AC3E}">
        <p14:creationId xmlns:p14="http://schemas.microsoft.com/office/powerpoint/2010/main" val="110864106"/>
      </p:ext>
    </p:extLst>
  </p:cSld>
  <p:clrMapOvr>
    <a:masterClrMapping/>
  </p:clrMapOvr>
</p:sld>
</file>

<file path=ppt/theme/theme1.xml><?xml version="1.0" encoding="utf-8"?>
<a:theme xmlns:a="http://schemas.openxmlformats.org/drawingml/2006/main" name="Expédition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0</TotalTime>
  <Words>2852</Words>
  <Application>Microsoft Office PowerPoint</Application>
  <PresentationFormat>Grand écran</PresentationFormat>
  <Paragraphs>640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Gill Sans MT</vt:lpstr>
      <vt:lpstr>JetBrains Mono</vt:lpstr>
      <vt:lpstr>Expédition</vt:lpstr>
      <vt:lpstr>Le restful hateoas avec Spring</vt:lpstr>
      <vt:lpstr>CE QUE Vous avez besoin de savoir</vt:lpstr>
      <vt:lpstr>Le restful hateoas avec Spring :  Spring</vt:lpstr>
      <vt:lpstr>Spring</vt:lpstr>
      <vt:lpstr>Spring</vt:lpstr>
      <vt:lpstr>Spring</vt:lpstr>
      <vt:lpstr>Le restful hateoas avec Spring :  api Restful</vt:lpstr>
      <vt:lpstr>Api RestFul</vt:lpstr>
      <vt:lpstr>Api RestFul</vt:lpstr>
      <vt:lpstr>Api RestFul</vt:lpstr>
      <vt:lpstr>Le restful hateoas avec Spring :  HateOAS</vt:lpstr>
      <vt:lpstr>HateOAS</vt:lpstr>
      <vt:lpstr>HateOAS</vt:lpstr>
      <vt:lpstr>HateOAS</vt:lpstr>
      <vt:lpstr>HateOAS</vt:lpstr>
      <vt:lpstr>Le restful hateoas avec Spring : 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Démonstration</vt:lpstr>
      <vt:lpstr>Présentation PowerPoint</vt:lpstr>
      <vt:lpstr>Démonstration</vt:lpstr>
      <vt:lpstr>Présentation PowerPoint</vt:lpstr>
      <vt:lpstr>Démonstration</vt:lpstr>
      <vt:lpstr>Le restful hateoas avec Spring : 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Mauritcio Fivez</dc:creator>
  <cp:lastModifiedBy>Mauritcio Fivez</cp:lastModifiedBy>
  <cp:revision>16</cp:revision>
  <dcterms:created xsi:type="dcterms:W3CDTF">2024-06-18T07:42:21Z</dcterms:created>
  <dcterms:modified xsi:type="dcterms:W3CDTF">2024-06-19T18:45:05Z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