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5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3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1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8257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37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1429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62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99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3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7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0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2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4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9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2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8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92CC-FC36-45A0-BEF1-AD031FF57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8" y="1370171"/>
            <a:ext cx="5085580" cy="2387600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Heart Disease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ADEB3-AE33-4691-8D3B-72FC76C24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3849845"/>
            <a:ext cx="5085580" cy="1881751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In an Effort to  Predict Heart Attack Prediction</a:t>
            </a:r>
          </a:p>
          <a:p>
            <a:pPr algn="l"/>
            <a:r>
              <a:rPr lang="en-CA" dirty="0"/>
              <a:t>DSC530</a:t>
            </a:r>
          </a:p>
          <a:p>
            <a:pPr algn="l"/>
            <a:r>
              <a:rPr lang="en-CA" dirty="0"/>
              <a:t>Mohammed Amine </a:t>
            </a:r>
            <a:r>
              <a:rPr lang="en-CA" dirty="0" err="1"/>
              <a:t>Frakso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496385-722A-42D0-9953-7FEC40BFD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250" b="1"/>
          <a:stretch/>
        </p:blipFill>
        <p:spPr>
          <a:xfrm>
            <a:off x="6521381" y="773723"/>
            <a:ext cx="5194998" cy="5194998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599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C8B8-0930-4962-9406-E00E5446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64" y="1135380"/>
            <a:ext cx="8596668" cy="1320800"/>
          </a:xfrm>
        </p:spPr>
        <p:txBody>
          <a:bodyPr/>
          <a:lstStyle/>
          <a:p>
            <a:r>
              <a:rPr lang="en-CA" b="1" dirty="0"/>
              <a:t>Exploration and Data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D860B-C535-41DA-B1C8-91860A50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Percentage of Patients Haven't Heart Disease: 45.54%</a:t>
            </a:r>
          </a:p>
          <a:p>
            <a:r>
              <a:rPr lang="en-CA" dirty="0"/>
              <a:t>Percentage of Patients Have Heart Disease: 54.46%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0FA6ED-612D-420E-810D-817DA2E65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60" y="3232785"/>
            <a:ext cx="52578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46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0718-39ED-4C35-9FA3-2ED6274E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Distribution of age and gender for each target class.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EBAB-D13C-4D7A-B967-E469BA23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see that females who are suffering from heart disease are older than males.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5917A-B571-4E13-AF47-14EA3D569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14" y="2868930"/>
            <a:ext cx="7072206" cy="366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1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B31A-89D1-4C01-BC9C-BFB3CDEA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Exploration and Data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E913B-770D-4F5E-AE21-F787F9C21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Percentage of Female Patients: 31.68%</a:t>
            </a:r>
          </a:p>
          <a:p>
            <a:r>
              <a:rPr lang="en-CA" dirty="0"/>
              <a:t>Percentage of Male Patients: 68.32%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4E9A8-F4E5-4D19-9953-828B3795A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970" y="3014662"/>
            <a:ext cx="47625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9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D46A-0786-4FFD-8F3B-594F00C4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8724B-1580-450A-9B65-128E5E0C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difficult to manually determine the odds of getting heart disease based on risk factors. However, machine learning techniques are useful to predict the output from existing data.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029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1381-05AC-42BC-9EE3-FB2102BE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237" y="1197479"/>
            <a:ext cx="8596668" cy="1320800"/>
          </a:xfrm>
        </p:spPr>
        <p:txBody>
          <a:bodyPr/>
          <a:lstStyle/>
          <a:p>
            <a:r>
              <a:rPr lang="en-CA" dirty="0"/>
              <a:t> Statistical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11AE-1548-418D-8F38-C42C4BC41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18279"/>
            <a:ext cx="8596668" cy="1926219"/>
          </a:xfrm>
        </p:spPr>
        <p:txBody>
          <a:bodyPr/>
          <a:lstStyle/>
          <a:p>
            <a:r>
              <a:rPr lang="en-US" dirty="0"/>
              <a:t>Can we find any other trends in heart data to predict certain cardiovascular events or find any clear indications of heart health?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 What extra features could be included to make a more informed analysis?</a:t>
            </a:r>
          </a:p>
        </p:txBody>
      </p:sp>
    </p:spTree>
    <p:extLst>
      <p:ext uri="{BB962C8B-B14F-4D97-AF65-F5344CB8AC3E}">
        <p14:creationId xmlns:p14="http://schemas.microsoft.com/office/powerpoint/2010/main" val="51890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DE6E-CA8A-4F37-8692-9912F04E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of the 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3D303-F45F-4D06-BE27-26324C517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UCI Machine Learning Repository-Heart Disease </a:t>
            </a:r>
            <a:r>
              <a:rPr lang="en-US"/>
              <a:t>Dataset </a:t>
            </a:r>
            <a:endParaRPr lang="en-US" dirty="0"/>
          </a:p>
          <a:p>
            <a:r>
              <a:rPr lang="en-US" dirty="0"/>
              <a:t> Number of Records: 303 </a:t>
            </a:r>
          </a:p>
          <a:p>
            <a:r>
              <a:rPr lang="en-US" dirty="0"/>
              <a:t> Number of features: 75  </a:t>
            </a:r>
          </a:p>
          <a:p>
            <a:r>
              <a:rPr lang="en-US" dirty="0"/>
              <a:t>Features used: 14 </a:t>
            </a:r>
          </a:p>
          <a:p>
            <a:r>
              <a:rPr lang="en-US" dirty="0"/>
              <a:t> Training: 250 Records </a:t>
            </a:r>
          </a:p>
          <a:p>
            <a:r>
              <a:rPr lang="en-US" dirty="0"/>
              <a:t> Testing: 53 Records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160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83FB-F2D7-4FE6-ABE2-B051350F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Description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1FF85-3B5D-4956-BF28-05E9477E7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used in this project is the Cleveland Heart Disease dataset taken from the UCI repository.</a:t>
            </a:r>
          </a:p>
          <a:p>
            <a:r>
              <a:rPr lang="en-US" dirty="0"/>
              <a:t>The dataset consists of 303 individuals data. There are 14 columns in the dataset, 5 of them are described below.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410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109E-542C-4E3B-8356-C6FE8912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14 variables mean in the dataset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97D7C-A98D-413B-A96F-8FD2E47C04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i="1" dirty="0"/>
              <a:t>Age</a:t>
            </a:r>
            <a:r>
              <a:rPr lang="en-US" dirty="0"/>
              <a:t>: displays the age of the individual.</a:t>
            </a:r>
          </a:p>
          <a:p>
            <a:pPr>
              <a:buFont typeface="+mj-lt"/>
              <a:buAutoNum type="arabicPeriod"/>
            </a:pPr>
            <a:r>
              <a:rPr lang="en-US" b="1" i="1" dirty="0"/>
              <a:t>Sex</a:t>
            </a:r>
            <a:r>
              <a:rPr lang="en-US" dirty="0"/>
              <a:t>: displays the gender of the individual using the following format :</a:t>
            </a:r>
            <a:br>
              <a:rPr lang="en-US" dirty="0"/>
            </a:br>
            <a:r>
              <a:rPr lang="en-US" dirty="0"/>
              <a:t>1 = male</a:t>
            </a:r>
            <a:br>
              <a:rPr lang="en-US" dirty="0"/>
            </a:br>
            <a:r>
              <a:rPr lang="en-US" dirty="0"/>
              <a:t>0 = female</a:t>
            </a:r>
          </a:p>
          <a:p>
            <a:pPr>
              <a:buFont typeface="+mj-lt"/>
              <a:buAutoNum type="arabicPeriod"/>
            </a:pPr>
            <a:r>
              <a:rPr lang="en-US" b="1" i="1" dirty="0"/>
              <a:t>Chest-pain type</a:t>
            </a:r>
            <a:r>
              <a:rPr lang="en-US" dirty="0"/>
              <a:t>: displays the type of chest-pain experienced by the individual using the following format :</a:t>
            </a:r>
            <a:br>
              <a:rPr lang="en-US" dirty="0"/>
            </a:br>
            <a:r>
              <a:rPr lang="en-US" dirty="0"/>
              <a:t>1 = typical angina</a:t>
            </a:r>
            <a:br>
              <a:rPr lang="en-US" dirty="0"/>
            </a:br>
            <a:r>
              <a:rPr lang="en-US" dirty="0"/>
              <a:t>2 = atypical angina</a:t>
            </a:r>
            <a:br>
              <a:rPr lang="en-US" dirty="0"/>
            </a:br>
            <a:r>
              <a:rPr lang="en-US" dirty="0"/>
              <a:t>3 = non — anginal pain</a:t>
            </a:r>
            <a:br>
              <a:rPr lang="en-US" dirty="0"/>
            </a:br>
            <a:r>
              <a:rPr lang="en-US" dirty="0"/>
              <a:t>4 = asymptotic</a:t>
            </a:r>
          </a:p>
          <a:p>
            <a:pPr>
              <a:buFont typeface="+mj-lt"/>
              <a:buAutoNum type="arabicPeriod"/>
            </a:pPr>
            <a:r>
              <a:rPr lang="en-US" b="1" i="1" dirty="0"/>
              <a:t>Resting Blood Pressure</a:t>
            </a:r>
            <a:r>
              <a:rPr lang="en-US" dirty="0"/>
              <a:t>: displays the resting blood pressure value of an individual in mmHg (unit)</a:t>
            </a:r>
          </a:p>
          <a:p>
            <a:pPr>
              <a:buFont typeface="+mj-lt"/>
              <a:buAutoNum type="arabicPeriod"/>
            </a:pPr>
            <a:r>
              <a:rPr lang="en-US" b="1" i="1" dirty="0"/>
              <a:t>Serum </a:t>
            </a:r>
            <a:r>
              <a:rPr lang="en-US" b="1" i="1" dirty="0" err="1"/>
              <a:t>Cholestrol</a:t>
            </a:r>
            <a:r>
              <a:rPr lang="en-US" dirty="0"/>
              <a:t>: displays the serum cholesterol in mg/dl (unit)</a:t>
            </a:r>
          </a:p>
          <a:p>
            <a:pPr>
              <a:buFont typeface="+mj-lt"/>
              <a:buAutoNum type="arabicPeriod"/>
            </a:pPr>
            <a:r>
              <a:rPr lang="en-US" b="1" i="1" dirty="0"/>
              <a:t>Fasting Blood Sugar</a:t>
            </a:r>
            <a:r>
              <a:rPr lang="en-US" dirty="0"/>
              <a:t>: compares the fasting blood sugar value of an individual with 120mg/dl.</a:t>
            </a:r>
            <a:br>
              <a:rPr lang="en-US" dirty="0"/>
            </a:br>
            <a:r>
              <a:rPr lang="en-US" dirty="0"/>
              <a:t>If fasting blood sugar &gt; 120mg/dl then : 1 (true)</a:t>
            </a:r>
            <a:br>
              <a:rPr lang="en-US" dirty="0"/>
            </a:br>
            <a:r>
              <a:rPr lang="en-US" dirty="0"/>
              <a:t>else : 0 (false)</a:t>
            </a:r>
          </a:p>
          <a:p>
            <a:pPr>
              <a:buFont typeface="+mj-lt"/>
              <a:buAutoNum type="arabicPeriod"/>
            </a:pPr>
            <a:r>
              <a:rPr lang="en-US" b="1" i="1" dirty="0"/>
              <a:t>Resting ECG </a:t>
            </a:r>
            <a:r>
              <a:rPr lang="en-US" dirty="0"/>
              <a:t>: displays resting electrocardiographic results</a:t>
            </a:r>
            <a:br>
              <a:rPr lang="en-US" dirty="0"/>
            </a:br>
            <a:r>
              <a:rPr lang="en-US" dirty="0"/>
              <a:t>0 = normal</a:t>
            </a:r>
            <a:br>
              <a:rPr lang="en-US" dirty="0"/>
            </a:br>
            <a:r>
              <a:rPr lang="en-US" dirty="0"/>
              <a:t>1 = having ST-T wave abnormality</a:t>
            </a:r>
            <a:br>
              <a:rPr lang="en-US" dirty="0"/>
            </a:br>
            <a:r>
              <a:rPr lang="en-US" dirty="0"/>
              <a:t>2 = left ventricular </a:t>
            </a:r>
            <a:r>
              <a:rPr lang="en-US" dirty="0" err="1"/>
              <a:t>hyperthrophy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i="1" dirty="0"/>
              <a:t>Max heart rate achieved </a:t>
            </a:r>
            <a:r>
              <a:rPr lang="en-US" dirty="0"/>
              <a:t>: displays the max heart rate achieved by an individual.</a:t>
            </a:r>
          </a:p>
          <a:p>
            <a:pPr marL="0" indent="0">
              <a:buNone/>
            </a:pPr>
            <a:endParaRPr lang="en-US" dirty="0"/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CE91B-E424-40D4-A47D-5F073F75E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i="1" dirty="0"/>
              <a:t>Exercise induced angina</a:t>
            </a:r>
            <a:r>
              <a:rPr lang="en-US" dirty="0"/>
              <a:t> :</a:t>
            </a:r>
            <a:br>
              <a:rPr lang="en-US" dirty="0"/>
            </a:br>
            <a:r>
              <a:rPr lang="en-US" dirty="0"/>
              <a:t>1 = yes</a:t>
            </a:r>
            <a:br>
              <a:rPr lang="en-US" dirty="0"/>
            </a:br>
            <a:r>
              <a:rPr lang="en-US" dirty="0"/>
              <a:t>0 = no</a:t>
            </a:r>
          </a:p>
          <a:p>
            <a:pPr>
              <a:buFont typeface="+mj-lt"/>
              <a:buAutoNum type="arabicPeriod"/>
            </a:pPr>
            <a:r>
              <a:rPr lang="en-US" b="1" i="1" dirty="0"/>
              <a:t>ST depression induced by exercise relative to rest</a:t>
            </a:r>
            <a:r>
              <a:rPr lang="en-US" dirty="0"/>
              <a:t>: displays the value which is an integer or float.</a:t>
            </a:r>
          </a:p>
          <a:p>
            <a:pPr>
              <a:buFont typeface="+mj-lt"/>
              <a:buAutoNum type="arabicPeriod"/>
            </a:pPr>
            <a:r>
              <a:rPr lang="en-US" b="1" i="1" dirty="0"/>
              <a:t>Peak exercise ST segment</a:t>
            </a:r>
            <a:r>
              <a:rPr lang="en-US" dirty="0"/>
              <a:t> :</a:t>
            </a:r>
            <a:br>
              <a:rPr lang="en-US" dirty="0"/>
            </a:br>
            <a:r>
              <a:rPr lang="en-US" dirty="0"/>
              <a:t>1 = upsloping</a:t>
            </a:r>
            <a:br>
              <a:rPr lang="en-US" dirty="0"/>
            </a:br>
            <a:r>
              <a:rPr lang="en-US" dirty="0"/>
              <a:t>2 = flat</a:t>
            </a:r>
            <a:br>
              <a:rPr lang="en-US" dirty="0"/>
            </a:br>
            <a:r>
              <a:rPr lang="en-US" dirty="0"/>
              <a:t>3 = </a:t>
            </a:r>
            <a:r>
              <a:rPr lang="en-US" dirty="0" err="1"/>
              <a:t>downsloping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i="1" dirty="0"/>
              <a:t>Number of major vessels (0–3) colored by </a:t>
            </a:r>
            <a:r>
              <a:rPr lang="en-US" b="1" i="1" dirty="0" err="1"/>
              <a:t>flourosopy</a:t>
            </a:r>
            <a:r>
              <a:rPr lang="en-US" dirty="0"/>
              <a:t> : displays the value as integer or float.</a:t>
            </a:r>
          </a:p>
          <a:p>
            <a:pPr>
              <a:buFont typeface="+mj-lt"/>
              <a:buAutoNum type="arabicPeriod"/>
            </a:pPr>
            <a:r>
              <a:rPr lang="en-US" b="1" i="1" dirty="0" err="1"/>
              <a:t>Thal</a:t>
            </a:r>
            <a:r>
              <a:rPr lang="en-US" dirty="0"/>
              <a:t> : displays the thalassemia :</a:t>
            </a:r>
            <a:br>
              <a:rPr lang="en-US" dirty="0"/>
            </a:br>
            <a:r>
              <a:rPr lang="en-US" dirty="0"/>
              <a:t>3 = normal</a:t>
            </a:r>
            <a:br>
              <a:rPr lang="en-US" dirty="0"/>
            </a:br>
            <a:r>
              <a:rPr lang="en-US" dirty="0"/>
              <a:t>6 = fixed defect</a:t>
            </a:r>
            <a:br>
              <a:rPr lang="en-US" dirty="0"/>
            </a:br>
            <a:r>
              <a:rPr lang="en-US" dirty="0"/>
              <a:t>7 = reversible defect</a:t>
            </a:r>
          </a:p>
          <a:p>
            <a:pPr>
              <a:buFont typeface="+mj-lt"/>
              <a:buAutoNum type="arabicPeriod"/>
            </a:pPr>
            <a:r>
              <a:rPr lang="en-US" b="1" i="1" dirty="0"/>
              <a:t>Diagnosis of heart disease</a:t>
            </a:r>
            <a:r>
              <a:rPr lang="en-US" dirty="0"/>
              <a:t> : Displays whether the individual is suffering from heart disease or not :</a:t>
            </a:r>
            <a:br>
              <a:rPr lang="en-US" dirty="0"/>
            </a:br>
            <a:r>
              <a:rPr lang="en-US" dirty="0"/>
              <a:t>0 = absence</a:t>
            </a:r>
            <a:br>
              <a:rPr lang="en-US" dirty="0"/>
            </a:br>
            <a:r>
              <a:rPr lang="en-US" dirty="0"/>
              <a:t>1, 2, 3, 4 = present.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222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370957-F427-4F3A-A28C-226E15BB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each of the 14 variables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F8051C-7EBF-4B80-BE3B-2108AD212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30" y="1603057"/>
            <a:ext cx="7991475" cy="2371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1B59F-1FEA-4D03-81EC-D0873A0DD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30" y="3974782"/>
            <a:ext cx="79914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5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55B8-46DB-49F8-8D52-A2FB8506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19200"/>
          </a:xfrm>
        </p:spPr>
        <p:txBody>
          <a:bodyPr/>
          <a:lstStyle/>
          <a:p>
            <a:r>
              <a:rPr lang="en-US" dirty="0"/>
              <a:t>Histogram of each of the 14 variables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8EDB4-3417-4986-B5BA-B9E2887E9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05" y="1588770"/>
            <a:ext cx="8010525" cy="240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3D9216-8848-48F6-ADBD-C13B201A1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230" y="3989070"/>
            <a:ext cx="59055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A603-16E1-4577-9565-21717978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processing and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1BAF-2E0E-491A-8CE0-A7285345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Normalized the data to a standard normal distribution. </a:t>
            </a:r>
          </a:p>
          <a:p>
            <a:r>
              <a:rPr lang="en-US" dirty="0"/>
              <a:t> Used PCA as a feature extraction technique to select principal components . </a:t>
            </a:r>
          </a:p>
          <a:p>
            <a:r>
              <a:rPr lang="en-US" dirty="0"/>
              <a:t> Plotted the variance explained by the principal components to select the necessary principal components. </a:t>
            </a:r>
          </a:p>
          <a:p>
            <a:r>
              <a:rPr lang="en-US" dirty="0"/>
              <a:t> 14 out of 75 features were selected to build the models.</a:t>
            </a:r>
          </a:p>
          <a:p>
            <a:r>
              <a:rPr lang="en-US" dirty="0"/>
              <a:t>Cohorts variable contained a number of individuals possessing very high cholesterol, while there were more higher outliers in the diseased group.</a:t>
            </a:r>
          </a:p>
          <a:p>
            <a:r>
              <a:rPr lang="en-US" dirty="0"/>
              <a:t>There are some outliers, which are represented in the  Cohorts variable that contained a number of individuals possessing very high cholesterol. We will remove any such outliers that might affect the results drastically.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8C05-291C-45F1-A551-2B71AB9C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Exploration and Data Analysis</a:t>
            </a:r>
            <a:br>
              <a:rPr lang="en-CA" b="1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96589-6DC7-4C75-B47C-448E05FD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364" y="1625773"/>
            <a:ext cx="8596668" cy="3880773"/>
          </a:xfrm>
        </p:spPr>
        <p:txBody>
          <a:bodyPr/>
          <a:lstStyle/>
          <a:p>
            <a:r>
              <a:rPr lang="en-US" dirty="0"/>
              <a:t>We start analyzing the age. target = 1 implies that the person is suffering from heart disease and target = 0 implies the person is not suffering.</a:t>
            </a:r>
          </a:p>
          <a:p>
            <a:r>
              <a:rPr lang="en-US" dirty="0"/>
              <a:t>Clearly , people belonging to the age group 54 to 67 are suffering from heart disease.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79022D-1A86-48E8-A1DF-3DAC211E7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672" y="2847749"/>
            <a:ext cx="7431597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795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720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Heart Disease Data</vt:lpstr>
      <vt:lpstr> Statistical Hypothesis</vt:lpstr>
      <vt:lpstr>Summary of the  Dataset</vt:lpstr>
      <vt:lpstr>Description of the Dataset</vt:lpstr>
      <vt:lpstr>What the 14 variables mean in the dataset</vt:lpstr>
      <vt:lpstr>Histogram of each of the 14 variables</vt:lpstr>
      <vt:lpstr>Histogram of each of the 14 variables</vt:lpstr>
      <vt:lpstr>Data processing and Outliers</vt:lpstr>
      <vt:lpstr>Exploration and Data Analysis </vt:lpstr>
      <vt:lpstr>Exploration and Data Analysis</vt:lpstr>
      <vt:lpstr> Distribution of age and gender for each target class.</vt:lpstr>
      <vt:lpstr>Exploration and Data Analysis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Data</dc:title>
  <dc:creator>amine depp</dc:creator>
  <cp:lastModifiedBy>amine depp</cp:lastModifiedBy>
  <cp:revision>12</cp:revision>
  <dcterms:created xsi:type="dcterms:W3CDTF">2020-02-29T16:05:18Z</dcterms:created>
  <dcterms:modified xsi:type="dcterms:W3CDTF">2020-02-29T20:57:12Z</dcterms:modified>
</cp:coreProperties>
</file>