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80" r:id="rId19"/>
    <p:sldId id="28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48" d="100"/>
          <a:sy n="48" d="100"/>
        </p:scale>
        <p:origin x="76" y="7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CAED5-AB46-483C-AA4C-AC275246618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8D929E-B350-4C79-B6AC-A371C0BA0044}">
      <dgm:prSet/>
      <dgm:spPr/>
      <dgm:t>
        <a:bodyPr/>
        <a:lstStyle/>
        <a:p>
          <a:r>
            <a:rPr lang="en-US" b="1"/>
            <a:t>Comparison Results:</a:t>
          </a:r>
          <a:endParaRPr lang="en-US"/>
        </a:p>
      </dgm:t>
    </dgm:pt>
    <dgm:pt modelId="{FE90CD5C-2C18-4397-8808-4128600A23E9}" type="parTrans" cxnId="{8630E3FB-1B91-4095-9CD1-8F7A8F9A091C}">
      <dgm:prSet/>
      <dgm:spPr/>
      <dgm:t>
        <a:bodyPr/>
        <a:lstStyle/>
        <a:p>
          <a:endParaRPr lang="en-US"/>
        </a:p>
      </dgm:t>
    </dgm:pt>
    <dgm:pt modelId="{C16C909F-3EAF-406C-B648-AE5E80C1A679}" type="sibTrans" cxnId="{8630E3FB-1B91-4095-9CD1-8F7A8F9A091C}">
      <dgm:prSet/>
      <dgm:spPr/>
      <dgm:t>
        <a:bodyPr/>
        <a:lstStyle/>
        <a:p>
          <a:endParaRPr lang="en-US"/>
        </a:p>
      </dgm:t>
    </dgm:pt>
    <dgm:pt modelId="{95603F74-A03E-4285-A755-E1006BE541AE}">
      <dgm:prSet/>
      <dgm:spPr/>
      <dgm:t>
        <a:bodyPr/>
        <a:lstStyle/>
        <a:p>
          <a:r>
            <a:rPr lang="en-US" b="1"/>
            <a:t>Programming Language Trends</a:t>
          </a:r>
          <a:endParaRPr lang="en-US"/>
        </a:p>
      </dgm:t>
    </dgm:pt>
    <dgm:pt modelId="{26DDDD4B-D535-43FE-9CF4-FA764CBCCFF8}" type="parTrans" cxnId="{9B3F5619-4907-4B2D-A354-42FF259706C8}">
      <dgm:prSet/>
      <dgm:spPr/>
      <dgm:t>
        <a:bodyPr/>
        <a:lstStyle/>
        <a:p>
          <a:endParaRPr lang="en-US"/>
        </a:p>
      </dgm:t>
    </dgm:pt>
    <dgm:pt modelId="{8837D09E-6F02-46BF-B2AE-45E5C068D732}" type="sibTrans" cxnId="{9B3F5619-4907-4B2D-A354-42FF259706C8}">
      <dgm:prSet/>
      <dgm:spPr/>
      <dgm:t>
        <a:bodyPr/>
        <a:lstStyle/>
        <a:p>
          <a:endParaRPr lang="en-US"/>
        </a:p>
      </dgm:t>
    </dgm:pt>
    <dgm:pt modelId="{CD515865-31D0-439E-AEC8-BE1B786AA5E8}">
      <dgm:prSet/>
      <dgm:spPr/>
      <dgm:t>
        <a:bodyPr/>
        <a:lstStyle/>
        <a:p>
          <a:r>
            <a:rPr lang="en-US" b="1"/>
            <a:t>Compare current and future trends in programming languages.</a:t>
          </a:r>
          <a:endParaRPr lang="en-US"/>
        </a:p>
      </dgm:t>
    </dgm:pt>
    <dgm:pt modelId="{B023AB7C-68C3-47F0-A117-3C79B286DA8C}" type="parTrans" cxnId="{98891DC2-9666-429D-B68C-372736E5337E}">
      <dgm:prSet/>
      <dgm:spPr/>
      <dgm:t>
        <a:bodyPr/>
        <a:lstStyle/>
        <a:p>
          <a:endParaRPr lang="en-US"/>
        </a:p>
      </dgm:t>
    </dgm:pt>
    <dgm:pt modelId="{37A00D40-558B-4C48-8E1E-13CC199D79A9}" type="sibTrans" cxnId="{98891DC2-9666-429D-B68C-372736E5337E}">
      <dgm:prSet/>
      <dgm:spPr/>
      <dgm:t>
        <a:bodyPr/>
        <a:lstStyle/>
        <a:p>
          <a:endParaRPr lang="en-US"/>
        </a:p>
      </dgm:t>
    </dgm:pt>
    <dgm:pt modelId="{0E232603-827F-44E9-AFE7-6AB49AF7234B}">
      <dgm:prSet/>
      <dgm:spPr/>
      <dgm:t>
        <a:bodyPr/>
        <a:lstStyle/>
        <a:p>
          <a:r>
            <a:rPr lang="en-US" b="1"/>
            <a:t>Database Trends </a:t>
          </a:r>
          <a:endParaRPr lang="en-US"/>
        </a:p>
      </dgm:t>
    </dgm:pt>
    <dgm:pt modelId="{FBB4ECD1-073E-48A0-AA82-777244E1B88A}" type="parTrans" cxnId="{88DDCB27-D726-4FBD-9E45-C4786FD46204}">
      <dgm:prSet/>
      <dgm:spPr/>
      <dgm:t>
        <a:bodyPr/>
        <a:lstStyle/>
        <a:p>
          <a:endParaRPr lang="en-US"/>
        </a:p>
      </dgm:t>
    </dgm:pt>
    <dgm:pt modelId="{BD6279DB-073E-4970-990B-F8E37E48EFF2}" type="sibTrans" cxnId="{88DDCB27-D726-4FBD-9E45-C4786FD46204}">
      <dgm:prSet/>
      <dgm:spPr/>
      <dgm:t>
        <a:bodyPr/>
        <a:lstStyle/>
        <a:p>
          <a:endParaRPr lang="en-US"/>
        </a:p>
      </dgm:t>
    </dgm:pt>
    <dgm:pt modelId="{FD6ED63C-E09D-40E9-B2E0-77F2E4C6B0F7}">
      <dgm:prSet/>
      <dgm:spPr/>
      <dgm:t>
        <a:bodyPr/>
        <a:lstStyle/>
        <a:p>
          <a:r>
            <a:rPr lang="en-US" b="1" dirty="0"/>
            <a:t>Analyze current versus future database usage trends.</a:t>
          </a:r>
          <a:endParaRPr lang="en-US" dirty="0"/>
        </a:p>
      </dgm:t>
    </dgm:pt>
    <dgm:pt modelId="{9CDC677F-9031-46C6-8017-E53CDD5519EE}" type="parTrans" cxnId="{6C23E90B-DB48-41CE-BB16-FADB6F0B5015}">
      <dgm:prSet/>
      <dgm:spPr/>
      <dgm:t>
        <a:bodyPr/>
        <a:lstStyle/>
        <a:p>
          <a:endParaRPr lang="en-US"/>
        </a:p>
      </dgm:t>
    </dgm:pt>
    <dgm:pt modelId="{20546112-D8F3-4A5F-860A-A1DD3CA99EBE}" type="sibTrans" cxnId="{6C23E90B-DB48-41CE-BB16-FADB6F0B5015}">
      <dgm:prSet/>
      <dgm:spPr/>
      <dgm:t>
        <a:bodyPr/>
        <a:lstStyle/>
        <a:p>
          <a:endParaRPr lang="en-US"/>
        </a:p>
      </dgm:t>
    </dgm:pt>
    <dgm:pt modelId="{E83FE4CB-7B31-4277-A2E0-1E83912FFC54}">
      <dgm:prSet/>
      <dgm:spPr/>
      <dgm:t>
        <a:bodyPr/>
        <a:lstStyle/>
        <a:p>
          <a:r>
            <a:rPr lang="en-US" b="1"/>
            <a:t>IDE Trends</a:t>
          </a:r>
          <a:endParaRPr lang="en-US"/>
        </a:p>
      </dgm:t>
    </dgm:pt>
    <dgm:pt modelId="{290CD2C4-7A92-4B69-9A99-F026B28E9F91}" type="parTrans" cxnId="{36B439A4-6D81-45A3-84E3-816518A0FE31}">
      <dgm:prSet/>
      <dgm:spPr/>
      <dgm:t>
        <a:bodyPr/>
        <a:lstStyle/>
        <a:p>
          <a:endParaRPr lang="en-US"/>
        </a:p>
      </dgm:t>
    </dgm:pt>
    <dgm:pt modelId="{44FF52C7-B6B8-413E-A1F3-394B3D2F5538}" type="sibTrans" cxnId="{36B439A4-6D81-45A3-84E3-816518A0FE31}">
      <dgm:prSet/>
      <dgm:spPr/>
      <dgm:t>
        <a:bodyPr/>
        <a:lstStyle/>
        <a:p>
          <a:endParaRPr lang="en-US"/>
        </a:p>
      </dgm:t>
    </dgm:pt>
    <dgm:pt modelId="{80CD4585-9952-4E97-AAD4-DC9BECD4606C}">
      <dgm:prSet/>
      <dgm:spPr/>
      <dgm:t>
        <a:bodyPr/>
        <a:lstStyle/>
        <a:p>
          <a:r>
            <a:rPr lang="en-US" b="1"/>
            <a:t>Evaluate the changes in popularity of IDEs over</a:t>
          </a:r>
          <a:endParaRPr lang="en-US"/>
        </a:p>
      </dgm:t>
    </dgm:pt>
    <dgm:pt modelId="{BD004CA2-0CEB-47BB-A087-1FB38B7EF7E2}" type="parTrans" cxnId="{A9A5F859-37D9-412D-AD77-5D7141578DF0}">
      <dgm:prSet/>
      <dgm:spPr/>
      <dgm:t>
        <a:bodyPr/>
        <a:lstStyle/>
        <a:p>
          <a:endParaRPr lang="en-US"/>
        </a:p>
      </dgm:t>
    </dgm:pt>
    <dgm:pt modelId="{A5C4798E-534A-4380-AF61-2B421E190A1F}" type="sibTrans" cxnId="{A9A5F859-37D9-412D-AD77-5D7141578DF0}">
      <dgm:prSet/>
      <dgm:spPr/>
      <dgm:t>
        <a:bodyPr/>
        <a:lstStyle/>
        <a:p>
          <a:endParaRPr lang="en-US"/>
        </a:p>
      </dgm:t>
    </dgm:pt>
    <dgm:pt modelId="{247292E6-4A54-4FCB-97B4-49D470BDFBBA}" type="pres">
      <dgm:prSet presAssocID="{CC1CAED5-AB46-483C-AA4C-AC2752466187}" presName="linear" presStyleCnt="0">
        <dgm:presLayoutVars>
          <dgm:animLvl val="lvl"/>
          <dgm:resizeHandles val="exact"/>
        </dgm:presLayoutVars>
      </dgm:prSet>
      <dgm:spPr/>
    </dgm:pt>
    <dgm:pt modelId="{BE33C83B-215C-48B9-BCFA-3827F2B5E6F1}" type="pres">
      <dgm:prSet presAssocID="{498D929E-B350-4C79-B6AC-A371C0BA004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9D552FB-D566-4A91-BB8C-5BE887BE4542}" type="pres">
      <dgm:prSet presAssocID="{498D929E-B350-4C79-B6AC-A371C0BA004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C23E90B-DB48-41CE-BB16-FADB6F0B5015}" srcId="{0E232603-827F-44E9-AFE7-6AB49AF7234B}" destId="{FD6ED63C-E09D-40E9-B2E0-77F2E4C6B0F7}" srcOrd="0" destOrd="0" parTransId="{9CDC677F-9031-46C6-8017-E53CDD5519EE}" sibTransId="{20546112-D8F3-4A5F-860A-A1DD3CA99EBE}"/>
    <dgm:cxn modelId="{9B0B8615-8871-45FD-B986-9CD994145976}" type="presOf" srcId="{0E232603-827F-44E9-AFE7-6AB49AF7234B}" destId="{B9D552FB-D566-4A91-BB8C-5BE887BE4542}" srcOrd="0" destOrd="2" presId="urn:microsoft.com/office/officeart/2005/8/layout/vList2"/>
    <dgm:cxn modelId="{9B3F5619-4907-4B2D-A354-42FF259706C8}" srcId="{498D929E-B350-4C79-B6AC-A371C0BA0044}" destId="{95603F74-A03E-4285-A755-E1006BE541AE}" srcOrd="0" destOrd="0" parTransId="{26DDDD4B-D535-43FE-9CF4-FA764CBCCFF8}" sibTransId="{8837D09E-6F02-46BF-B2AE-45E5C068D732}"/>
    <dgm:cxn modelId="{8EA2D71C-39E9-49A7-BA53-02B9E1A604CE}" type="presOf" srcId="{CD515865-31D0-439E-AEC8-BE1B786AA5E8}" destId="{B9D552FB-D566-4A91-BB8C-5BE887BE4542}" srcOrd="0" destOrd="1" presId="urn:microsoft.com/office/officeart/2005/8/layout/vList2"/>
    <dgm:cxn modelId="{88DDCB27-D726-4FBD-9E45-C4786FD46204}" srcId="{498D929E-B350-4C79-B6AC-A371C0BA0044}" destId="{0E232603-827F-44E9-AFE7-6AB49AF7234B}" srcOrd="1" destOrd="0" parTransId="{FBB4ECD1-073E-48A0-AA82-777244E1B88A}" sibTransId="{BD6279DB-073E-4970-990B-F8E37E48EFF2}"/>
    <dgm:cxn modelId="{50E43045-1B1E-4254-8E9D-15B04D41A57B}" type="presOf" srcId="{CC1CAED5-AB46-483C-AA4C-AC2752466187}" destId="{247292E6-4A54-4FCB-97B4-49D470BDFBBA}" srcOrd="0" destOrd="0" presId="urn:microsoft.com/office/officeart/2005/8/layout/vList2"/>
    <dgm:cxn modelId="{92F8184A-48E9-49E1-9275-0BED13E4D5FD}" type="presOf" srcId="{E83FE4CB-7B31-4277-A2E0-1E83912FFC54}" destId="{B9D552FB-D566-4A91-BB8C-5BE887BE4542}" srcOrd="0" destOrd="4" presId="urn:microsoft.com/office/officeart/2005/8/layout/vList2"/>
    <dgm:cxn modelId="{A9A5F859-37D9-412D-AD77-5D7141578DF0}" srcId="{E83FE4CB-7B31-4277-A2E0-1E83912FFC54}" destId="{80CD4585-9952-4E97-AAD4-DC9BECD4606C}" srcOrd="0" destOrd="0" parTransId="{BD004CA2-0CEB-47BB-A087-1FB38B7EF7E2}" sibTransId="{A5C4798E-534A-4380-AF61-2B421E190A1F}"/>
    <dgm:cxn modelId="{9DC1227E-ED09-4A2A-B0DB-40F790494C51}" type="presOf" srcId="{95603F74-A03E-4285-A755-E1006BE541AE}" destId="{B9D552FB-D566-4A91-BB8C-5BE887BE4542}" srcOrd="0" destOrd="0" presId="urn:microsoft.com/office/officeart/2005/8/layout/vList2"/>
    <dgm:cxn modelId="{36B439A4-6D81-45A3-84E3-816518A0FE31}" srcId="{498D929E-B350-4C79-B6AC-A371C0BA0044}" destId="{E83FE4CB-7B31-4277-A2E0-1E83912FFC54}" srcOrd="2" destOrd="0" parTransId="{290CD2C4-7A92-4B69-9A99-F026B28E9F91}" sibTransId="{44FF52C7-B6B8-413E-A1F3-394B3D2F5538}"/>
    <dgm:cxn modelId="{11824EA6-E7D9-46E3-AEA7-E6EDF97020F8}" type="presOf" srcId="{498D929E-B350-4C79-B6AC-A371C0BA0044}" destId="{BE33C83B-215C-48B9-BCFA-3827F2B5E6F1}" srcOrd="0" destOrd="0" presId="urn:microsoft.com/office/officeart/2005/8/layout/vList2"/>
    <dgm:cxn modelId="{98891DC2-9666-429D-B68C-372736E5337E}" srcId="{95603F74-A03E-4285-A755-E1006BE541AE}" destId="{CD515865-31D0-439E-AEC8-BE1B786AA5E8}" srcOrd="0" destOrd="0" parTransId="{B023AB7C-68C3-47F0-A117-3C79B286DA8C}" sibTransId="{37A00D40-558B-4C48-8E1E-13CC199D79A9}"/>
    <dgm:cxn modelId="{4072EAD0-985A-47CD-BCB5-A81CE088879C}" type="presOf" srcId="{FD6ED63C-E09D-40E9-B2E0-77F2E4C6B0F7}" destId="{B9D552FB-D566-4A91-BB8C-5BE887BE4542}" srcOrd="0" destOrd="3" presId="urn:microsoft.com/office/officeart/2005/8/layout/vList2"/>
    <dgm:cxn modelId="{7F81FCDF-6236-4BA7-9F95-B07D7135A856}" type="presOf" srcId="{80CD4585-9952-4E97-AAD4-DC9BECD4606C}" destId="{B9D552FB-D566-4A91-BB8C-5BE887BE4542}" srcOrd="0" destOrd="5" presId="urn:microsoft.com/office/officeart/2005/8/layout/vList2"/>
    <dgm:cxn modelId="{8630E3FB-1B91-4095-9CD1-8F7A8F9A091C}" srcId="{CC1CAED5-AB46-483C-AA4C-AC2752466187}" destId="{498D929E-B350-4C79-B6AC-A371C0BA0044}" srcOrd="0" destOrd="0" parTransId="{FE90CD5C-2C18-4397-8808-4128600A23E9}" sibTransId="{C16C909F-3EAF-406C-B648-AE5E80C1A679}"/>
    <dgm:cxn modelId="{FFC1A55D-836C-4FB5-AA1A-34152C0AE676}" type="presParOf" srcId="{247292E6-4A54-4FCB-97B4-49D470BDFBBA}" destId="{BE33C83B-215C-48B9-BCFA-3827F2B5E6F1}" srcOrd="0" destOrd="0" presId="urn:microsoft.com/office/officeart/2005/8/layout/vList2"/>
    <dgm:cxn modelId="{FC545527-C639-4F2C-BA57-5FC02B9F1A21}" type="presParOf" srcId="{247292E6-4A54-4FCB-97B4-49D470BDFBBA}" destId="{B9D552FB-D566-4A91-BB8C-5BE887BE45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BA61F5-D2CE-4121-A02D-7B83EF0DFC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0A46BF-A0E5-4113-A517-43E0616FB529}">
      <dgm:prSet/>
      <dgm:spPr/>
      <dgm:t>
        <a:bodyPr/>
        <a:lstStyle/>
        <a:p>
          <a:r>
            <a:rPr lang="en-US"/>
            <a:t>Findings</a:t>
          </a:r>
        </a:p>
      </dgm:t>
    </dgm:pt>
    <dgm:pt modelId="{1FDBF579-92FE-40C1-B6CA-F05C1FACC817}" type="parTrans" cxnId="{61ACED82-6FB9-4C9D-8EAC-E7920D0D2634}">
      <dgm:prSet/>
      <dgm:spPr/>
      <dgm:t>
        <a:bodyPr/>
        <a:lstStyle/>
        <a:p>
          <a:endParaRPr lang="en-US"/>
        </a:p>
      </dgm:t>
    </dgm:pt>
    <dgm:pt modelId="{322995BB-28C9-4397-9BAE-84EE5FA44968}" type="sibTrans" cxnId="{61ACED82-6FB9-4C9D-8EAC-E7920D0D2634}">
      <dgm:prSet/>
      <dgm:spPr/>
      <dgm:t>
        <a:bodyPr/>
        <a:lstStyle/>
        <a:p>
          <a:endParaRPr lang="en-US"/>
        </a:p>
      </dgm:t>
    </dgm:pt>
    <dgm:pt modelId="{9DFECE17-E524-4D65-BAA8-4EBA3333BB53}">
      <dgm:prSet/>
      <dgm:spPr/>
      <dgm:t>
        <a:bodyPr/>
        <a:lstStyle/>
        <a:p>
          <a:r>
            <a:rPr lang="en-US" u="sng"/>
            <a:t>JavaScript</a:t>
          </a:r>
          <a:r>
            <a:rPr lang="en-US"/>
            <a:t> is the top most demanded for current and future programming language. </a:t>
          </a:r>
        </a:p>
      </dgm:t>
    </dgm:pt>
    <dgm:pt modelId="{7F983E8A-E9AF-4755-8147-F2FDB763EB65}" type="parTrans" cxnId="{3F55C314-6960-493D-83D2-F100072197F1}">
      <dgm:prSet/>
      <dgm:spPr/>
      <dgm:t>
        <a:bodyPr/>
        <a:lstStyle/>
        <a:p>
          <a:endParaRPr lang="en-US"/>
        </a:p>
      </dgm:t>
    </dgm:pt>
    <dgm:pt modelId="{A0861291-8A29-442F-BF21-1E570A1562E7}" type="sibTrans" cxnId="{3F55C314-6960-493D-83D2-F100072197F1}">
      <dgm:prSet/>
      <dgm:spPr/>
      <dgm:t>
        <a:bodyPr/>
        <a:lstStyle/>
        <a:p>
          <a:endParaRPr lang="en-US"/>
        </a:p>
      </dgm:t>
    </dgm:pt>
    <dgm:pt modelId="{316D7E9A-0407-49E7-B6CE-3041BE6FAA12}">
      <dgm:prSet/>
      <dgm:spPr/>
      <dgm:t>
        <a:bodyPr/>
        <a:lstStyle/>
        <a:p>
          <a:r>
            <a:rPr lang="en-US"/>
            <a:t>Significantly Increasing desire for </a:t>
          </a:r>
          <a:r>
            <a:rPr lang="en-US" u="sng"/>
            <a:t>Python</a:t>
          </a:r>
          <a:endParaRPr lang="en-US"/>
        </a:p>
      </dgm:t>
    </dgm:pt>
    <dgm:pt modelId="{4C814914-2C86-47A2-8CD5-A3A933F6EE7C}" type="parTrans" cxnId="{FED27EBE-8688-41A8-8007-1ECFA5B7D424}">
      <dgm:prSet/>
      <dgm:spPr/>
      <dgm:t>
        <a:bodyPr/>
        <a:lstStyle/>
        <a:p>
          <a:endParaRPr lang="en-US"/>
        </a:p>
      </dgm:t>
    </dgm:pt>
    <dgm:pt modelId="{BEF8730D-D98F-4C44-8702-1EBB09D90A64}" type="sibTrans" cxnId="{FED27EBE-8688-41A8-8007-1ECFA5B7D424}">
      <dgm:prSet/>
      <dgm:spPr/>
      <dgm:t>
        <a:bodyPr/>
        <a:lstStyle/>
        <a:p>
          <a:endParaRPr lang="en-US"/>
        </a:p>
      </dgm:t>
    </dgm:pt>
    <dgm:pt modelId="{90C33A0D-F960-45B6-86FB-A9F69CC45354}">
      <dgm:prSet/>
      <dgm:spPr/>
      <dgm:t>
        <a:bodyPr/>
        <a:lstStyle/>
        <a:p>
          <a:r>
            <a:rPr lang="en-US"/>
            <a:t>The trends of programming language has shifted</a:t>
          </a:r>
        </a:p>
      </dgm:t>
    </dgm:pt>
    <dgm:pt modelId="{CFB4C4EC-3038-4DC5-84A9-329BD8182EF1}" type="parTrans" cxnId="{8A5FC3E5-B74F-4D41-BFBF-298719BA83D5}">
      <dgm:prSet/>
      <dgm:spPr/>
      <dgm:t>
        <a:bodyPr/>
        <a:lstStyle/>
        <a:p>
          <a:endParaRPr lang="en-US"/>
        </a:p>
      </dgm:t>
    </dgm:pt>
    <dgm:pt modelId="{B3352459-988F-4267-B91E-00D942E02AC0}" type="sibTrans" cxnId="{8A5FC3E5-B74F-4D41-BFBF-298719BA83D5}">
      <dgm:prSet/>
      <dgm:spPr/>
      <dgm:t>
        <a:bodyPr/>
        <a:lstStyle/>
        <a:p>
          <a:endParaRPr lang="en-US"/>
        </a:p>
      </dgm:t>
    </dgm:pt>
    <dgm:pt modelId="{84250035-AB3A-46EA-B3BD-ECA0E3371C16}">
      <dgm:prSet/>
      <dgm:spPr/>
      <dgm:t>
        <a:bodyPr/>
        <a:lstStyle/>
        <a:p>
          <a:r>
            <a:rPr lang="en-US"/>
            <a:t>Top 5 language:</a:t>
          </a:r>
        </a:p>
      </dgm:t>
    </dgm:pt>
    <dgm:pt modelId="{87F2E743-48FB-412D-B6C4-9B6E1B9969E6}" type="parTrans" cxnId="{BBCC0C1B-FCC8-4330-A626-321EB88A6910}">
      <dgm:prSet/>
      <dgm:spPr/>
      <dgm:t>
        <a:bodyPr/>
        <a:lstStyle/>
        <a:p>
          <a:endParaRPr lang="en-US"/>
        </a:p>
      </dgm:t>
    </dgm:pt>
    <dgm:pt modelId="{9754FCF8-7B33-43AE-9CE4-DE80770B4A60}" type="sibTrans" cxnId="{BBCC0C1B-FCC8-4330-A626-321EB88A6910}">
      <dgm:prSet/>
      <dgm:spPr/>
      <dgm:t>
        <a:bodyPr/>
        <a:lstStyle/>
        <a:p>
          <a:endParaRPr lang="en-US"/>
        </a:p>
      </dgm:t>
    </dgm:pt>
    <dgm:pt modelId="{7C3FB032-A66A-4074-98BA-878F9E80F045}">
      <dgm:prSet/>
      <dgm:spPr/>
      <dgm:t>
        <a:bodyPr/>
        <a:lstStyle/>
        <a:p>
          <a:r>
            <a:rPr lang="en-US"/>
            <a:t>JavaScript, Python, HTML, SQL, TypeScript </a:t>
          </a:r>
        </a:p>
      </dgm:t>
    </dgm:pt>
    <dgm:pt modelId="{937F4DDB-A087-4459-8499-9D4B2A6DFE75}" type="parTrans" cxnId="{11A6E307-6460-4CB8-B9AC-B6F922155644}">
      <dgm:prSet/>
      <dgm:spPr/>
      <dgm:t>
        <a:bodyPr/>
        <a:lstStyle/>
        <a:p>
          <a:endParaRPr lang="en-US"/>
        </a:p>
      </dgm:t>
    </dgm:pt>
    <dgm:pt modelId="{92C8600E-19CB-453E-8BB1-06BD49A0AACA}" type="sibTrans" cxnId="{11A6E307-6460-4CB8-B9AC-B6F922155644}">
      <dgm:prSet/>
      <dgm:spPr/>
      <dgm:t>
        <a:bodyPr/>
        <a:lstStyle/>
        <a:p>
          <a:endParaRPr lang="en-US"/>
        </a:p>
      </dgm:t>
    </dgm:pt>
    <dgm:pt modelId="{4B7016C5-BA03-437B-97AA-E909BC306EF7}" type="pres">
      <dgm:prSet presAssocID="{B4BA61F5-D2CE-4121-A02D-7B83EF0DFC3D}" presName="linear" presStyleCnt="0">
        <dgm:presLayoutVars>
          <dgm:animLvl val="lvl"/>
          <dgm:resizeHandles val="exact"/>
        </dgm:presLayoutVars>
      </dgm:prSet>
      <dgm:spPr/>
    </dgm:pt>
    <dgm:pt modelId="{C157F6CD-57E5-47A8-9047-622D1CA454E1}" type="pres">
      <dgm:prSet presAssocID="{8C0A46BF-A0E5-4113-A517-43E0616FB52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1D9303-88EE-4F89-8A71-F3BAAC16E852}" type="pres">
      <dgm:prSet presAssocID="{322995BB-28C9-4397-9BAE-84EE5FA44968}" presName="spacer" presStyleCnt="0"/>
      <dgm:spPr/>
    </dgm:pt>
    <dgm:pt modelId="{21EF28AE-2623-44A0-8DA1-7566671252E4}" type="pres">
      <dgm:prSet presAssocID="{9DFECE17-E524-4D65-BAA8-4EBA3333BB5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6F76C61-3D3E-44A0-ADB8-96A0AA3D124A}" type="pres">
      <dgm:prSet presAssocID="{A0861291-8A29-442F-BF21-1E570A1562E7}" presName="spacer" presStyleCnt="0"/>
      <dgm:spPr/>
    </dgm:pt>
    <dgm:pt modelId="{600D382B-9CF8-44BF-B225-7D74E3CCF3A4}" type="pres">
      <dgm:prSet presAssocID="{316D7E9A-0407-49E7-B6CE-3041BE6FAA1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73BEF6B-D354-4E33-97C4-3E0A42B81D88}" type="pres">
      <dgm:prSet presAssocID="{BEF8730D-D98F-4C44-8702-1EBB09D90A64}" presName="spacer" presStyleCnt="0"/>
      <dgm:spPr/>
    </dgm:pt>
    <dgm:pt modelId="{2FBEF8C2-76A6-479C-8BE0-3FC1DCF517BD}" type="pres">
      <dgm:prSet presAssocID="{90C33A0D-F960-45B6-86FB-A9F69CC453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6351A19-1A5B-4E68-B923-DB60EB3F1950}" type="pres">
      <dgm:prSet presAssocID="{B3352459-988F-4267-B91E-00D942E02AC0}" presName="spacer" presStyleCnt="0"/>
      <dgm:spPr/>
    </dgm:pt>
    <dgm:pt modelId="{72EC0C91-6301-49B2-A544-F042FB1F8DAD}" type="pres">
      <dgm:prSet presAssocID="{84250035-AB3A-46EA-B3BD-ECA0E3371C1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84105EC-D00E-4DBC-A82F-559C2F7A9F0D}" type="pres">
      <dgm:prSet presAssocID="{84250035-AB3A-46EA-B3BD-ECA0E3371C1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1A6E307-6460-4CB8-B9AC-B6F922155644}" srcId="{84250035-AB3A-46EA-B3BD-ECA0E3371C16}" destId="{7C3FB032-A66A-4074-98BA-878F9E80F045}" srcOrd="0" destOrd="0" parTransId="{937F4DDB-A087-4459-8499-9D4B2A6DFE75}" sibTransId="{92C8600E-19CB-453E-8BB1-06BD49A0AACA}"/>
    <dgm:cxn modelId="{3F55C314-6960-493D-83D2-F100072197F1}" srcId="{B4BA61F5-D2CE-4121-A02D-7B83EF0DFC3D}" destId="{9DFECE17-E524-4D65-BAA8-4EBA3333BB53}" srcOrd="1" destOrd="0" parTransId="{7F983E8A-E9AF-4755-8147-F2FDB763EB65}" sibTransId="{A0861291-8A29-442F-BF21-1E570A1562E7}"/>
    <dgm:cxn modelId="{BBCC0C1B-FCC8-4330-A626-321EB88A6910}" srcId="{B4BA61F5-D2CE-4121-A02D-7B83EF0DFC3D}" destId="{84250035-AB3A-46EA-B3BD-ECA0E3371C16}" srcOrd="4" destOrd="0" parTransId="{87F2E743-48FB-412D-B6C4-9B6E1B9969E6}" sibTransId="{9754FCF8-7B33-43AE-9CE4-DE80770B4A60}"/>
    <dgm:cxn modelId="{2DF4BC2D-7D7C-422B-9A34-5F09EB04FB95}" type="presOf" srcId="{84250035-AB3A-46EA-B3BD-ECA0E3371C16}" destId="{72EC0C91-6301-49B2-A544-F042FB1F8DAD}" srcOrd="0" destOrd="0" presId="urn:microsoft.com/office/officeart/2005/8/layout/vList2"/>
    <dgm:cxn modelId="{BEFA7D67-56B7-4DBA-9A29-CFC28D4CDE09}" type="presOf" srcId="{8C0A46BF-A0E5-4113-A517-43E0616FB529}" destId="{C157F6CD-57E5-47A8-9047-622D1CA454E1}" srcOrd="0" destOrd="0" presId="urn:microsoft.com/office/officeart/2005/8/layout/vList2"/>
    <dgm:cxn modelId="{BDCAB06C-F0C0-4D68-99C8-70C63840E560}" type="presOf" srcId="{90C33A0D-F960-45B6-86FB-A9F69CC45354}" destId="{2FBEF8C2-76A6-479C-8BE0-3FC1DCF517BD}" srcOrd="0" destOrd="0" presId="urn:microsoft.com/office/officeart/2005/8/layout/vList2"/>
    <dgm:cxn modelId="{81766D6E-695B-464B-A802-9BA23AD983C5}" type="presOf" srcId="{316D7E9A-0407-49E7-B6CE-3041BE6FAA12}" destId="{600D382B-9CF8-44BF-B225-7D74E3CCF3A4}" srcOrd="0" destOrd="0" presId="urn:microsoft.com/office/officeart/2005/8/layout/vList2"/>
    <dgm:cxn modelId="{279EF174-0A73-406A-9638-8AEC4E5994E2}" type="presOf" srcId="{7C3FB032-A66A-4074-98BA-878F9E80F045}" destId="{084105EC-D00E-4DBC-A82F-559C2F7A9F0D}" srcOrd="0" destOrd="0" presId="urn:microsoft.com/office/officeart/2005/8/layout/vList2"/>
    <dgm:cxn modelId="{582F0276-229A-45E6-B39B-BEF70AB95E3C}" type="presOf" srcId="{B4BA61F5-D2CE-4121-A02D-7B83EF0DFC3D}" destId="{4B7016C5-BA03-437B-97AA-E909BC306EF7}" srcOrd="0" destOrd="0" presId="urn:microsoft.com/office/officeart/2005/8/layout/vList2"/>
    <dgm:cxn modelId="{61ACED82-6FB9-4C9D-8EAC-E7920D0D2634}" srcId="{B4BA61F5-D2CE-4121-A02D-7B83EF0DFC3D}" destId="{8C0A46BF-A0E5-4113-A517-43E0616FB529}" srcOrd="0" destOrd="0" parTransId="{1FDBF579-92FE-40C1-B6CA-F05C1FACC817}" sibTransId="{322995BB-28C9-4397-9BAE-84EE5FA44968}"/>
    <dgm:cxn modelId="{FED27EBE-8688-41A8-8007-1ECFA5B7D424}" srcId="{B4BA61F5-D2CE-4121-A02D-7B83EF0DFC3D}" destId="{316D7E9A-0407-49E7-B6CE-3041BE6FAA12}" srcOrd="2" destOrd="0" parTransId="{4C814914-2C86-47A2-8CD5-A3A933F6EE7C}" sibTransId="{BEF8730D-D98F-4C44-8702-1EBB09D90A64}"/>
    <dgm:cxn modelId="{35DEA0CB-BF90-4E96-8D3D-1EEC1DC01BE0}" type="presOf" srcId="{9DFECE17-E524-4D65-BAA8-4EBA3333BB53}" destId="{21EF28AE-2623-44A0-8DA1-7566671252E4}" srcOrd="0" destOrd="0" presId="urn:microsoft.com/office/officeart/2005/8/layout/vList2"/>
    <dgm:cxn modelId="{8A5FC3E5-B74F-4D41-BFBF-298719BA83D5}" srcId="{B4BA61F5-D2CE-4121-A02D-7B83EF0DFC3D}" destId="{90C33A0D-F960-45B6-86FB-A9F69CC45354}" srcOrd="3" destOrd="0" parTransId="{CFB4C4EC-3038-4DC5-84A9-329BD8182EF1}" sibTransId="{B3352459-988F-4267-B91E-00D942E02AC0}"/>
    <dgm:cxn modelId="{6ACE1161-838C-4693-A5C2-EAB6841D1C95}" type="presParOf" srcId="{4B7016C5-BA03-437B-97AA-E909BC306EF7}" destId="{C157F6CD-57E5-47A8-9047-622D1CA454E1}" srcOrd="0" destOrd="0" presId="urn:microsoft.com/office/officeart/2005/8/layout/vList2"/>
    <dgm:cxn modelId="{2D87C931-02B6-4670-872E-6E06428915D5}" type="presParOf" srcId="{4B7016C5-BA03-437B-97AA-E909BC306EF7}" destId="{DC1D9303-88EE-4F89-8A71-F3BAAC16E852}" srcOrd="1" destOrd="0" presId="urn:microsoft.com/office/officeart/2005/8/layout/vList2"/>
    <dgm:cxn modelId="{C19020BD-35F0-419A-AD43-90ABC2AA50D3}" type="presParOf" srcId="{4B7016C5-BA03-437B-97AA-E909BC306EF7}" destId="{21EF28AE-2623-44A0-8DA1-7566671252E4}" srcOrd="2" destOrd="0" presId="urn:microsoft.com/office/officeart/2005/8/layout/vList2"/>
    <dgm:cxn modelId="{338534A3-C6FC-4327-AABC-D8D4EEFA3D20}" type="presParOf" srcId="{4B7016C5-BA03-437B-97AA-E909BC306EF7}" destId="{D6F76C61-3D3E-44A0-ADB8-96A0AA3D124A}" srcOrd="3" destOrd="0" presId="urn:microsoft.com/office/officeart/2005/8/layout/vList2"/>
    <dgm:cxn modelId="{48C6F6AE-217D-4E63-8EAD-915E47BCA103}" type="presParOf" srcId="{4B7016C5-BA03-437B-97AA-E909BC306EF7}" destId="{600D382B-9CF8-44BF-B225-7D74E3CCF3A4}" srcOrd="4" destOrd="0" presId="urn:microsoft.com/office/officeart/2005/8/layout/vList2"/>
    <dgm:cxn modelId="{BDB4FBBE-2308-42DF-8F30-9AFE4E49F218}" type="presParOf" srcId="{4B7016C5-BA03-437B-97AA-E909BC306EF7}" destId="{B73BEF6B-D354-4E33-97C4-3E0A42B81D88}" srcOrd="5" destOrd="0" presId="urn:microsoft.com/office/officeart/2005/8/layout/vList2"/>
    <dgm:cxn modelId="{5DD94F67-2623-400D-85A2-BF93AC5738CD}" type="presParOf" srcId="{4B7016C5-BA03-437B-97AA-E909BC306EF7}" destId="{2FBEF8C2-76A6-479C-8BE0-3FC1DCF517BD}" srcOrd="6" destOrd="0" presId="urn:microsoft.com/office/officeart/2005/8/layout/vList2"/>
    <dgm:cxn modelId="{46730619-15B7-441D-8AFC-1CF9C9026390}" type="presParOf" srcId="{4B7016C5-BA03-437B-97AA-E909BC306EF7}" destId="{A6351A19-1A5B-4E68-B923-DB60EB3F1950}" srcOrd="7" destOrd="0" presId="urn:microsoft.com/office/officeart/2005/8/layout/vList2"/>
    <dgm:cxn modelId="{84CEAC74-EE1A-4786-A3C6-14BBBA0A2369}" type="presParOf" srcId="{4B7016C5-BA03-437B-97AA-E909BC306EF7}" destId="{72EC0C91-6301-49B2-A544-F042FB1F8DAD}" srcOrd="8" destOrd="0" presId="urn:microsoft.com/office/officeart/2005/8/layout/vList2"/>
    <dgm:cxn modelId="{1BC722DD-F9EB-4107-A383-80D4215F86F5}" type="presParOf" srcId="{4B7016C5-BA03-437B-97AA-E909BC306EF7}" destId="{084105EC-D00E-4DBC-A82F-559C2F7A9F0D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3C4AC4-0A81-4D04-A22D-B753F2B3F3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F41909-50DD-43C0-B07B-4DE33D3C936B}">
      <dgm:prSet/>
      <dgm:spPr/>
      <dgm:t>
        <a:bodyPr/>
        <a:lstStyle/>
        <a:p>
          <a:r>
            <a:rPr lang="en-US"/>
            <a:t>Findings</a:t>
          </a:r>
        </a:p>
      </dgm:t>
    </dgm:pt>
    <dgm:pt modelId="{75B7E044-D4C2-409A-978B-6D60CA27BB80}" type="parTrans" cxnId="{73695DBC-BF78-46C3-A475-8B93B32F7166}">
      <dgm:prSet/>
      <dgm:spPr/>
      <dgm:t>
        <a:bodyPr/>
        <a:lstStyle/>
        <a:p>
          <a:endParaRPr lang="en-US"/>
        </a:p>
      </dgm:t>
    </dgm:pt>
    <dgm:pt modelId="{CB3B307B-B666-4ECD-856C-73BD73558437}" type="sibTrans" cxnId="{73695DBC-BF78-46C3-A475-8B93B32F7166}">
      <dgm:prSet/>
      <dgm:spPr/>
      <dgm:t>
        <a:bodyPr/>
        <a:lstStyle/>
        <a:p>
          <a:endParaRPr lang="en-US"/>
        </a:p>
      </dgm:t>
    </dgm:pt>
    <dgm:pt modelId="{4425003C-35AE-4297-B723-DC04752BD5E9}">
      <dgm:prSet/>
      <dgm:spPr/>
      <dgm:t>
        <a:bodyPr/>
        <a:lstStyle/>
        <a:p>
          <a:r>
            <a:rPr lang="en-US"/>
            <a:t>PostgreSQL, MongoDB, Redis have become the most desired Database.</a:t>
          </a:r>
        </a:p>
      </dgm:t>
    </dgm:pt>
    <dgm:pt modelId="{C427B881-7863-4AAA-BD3B-08CD6852601F}" type="parTrans" cxnId="{2C74913B-4187-44F0-92A3-C2E7B74BA1D0}">
      <dgm:prSet/>
      <dgm:spPr/>
      <dgm:t>
        <a:bodyPr/>
        <a:lstStyle/>
        <a:p>
          <a:endParaRPr lang="en-US"/>
        </a:p>
      </dgm:t>
    </dgm:pt>
    <dgm:pt modelId="{5B606F93-ADC9-48F0-A286-94C700B9B224}" type="sibTrans" cxnId="{2C74913B-4187-44F0-92A3-C2E7B74BA1D0}">
      <dgm:prSet/>
      <dgm:spPr/>
      <dgm:t>
        <a:bodyPr/>
        <a:lstStyle/>
        <a:p>
          <a:endParaRPr lang="en-US"/>
        </a:p>
      </dgm:t>
    </dgm:pt>
    <dgm:pt modelId="{26EBF32C-8AE8-443F-B63B-E62D158C8417}">
      <dgm:prSet/>
      <dgm:spPr/>
      <dgm:t>
        <a:bodyPr/>
        <a:lstStyle/>
        <a:p>
          <a:r>
            <a:rPr lang="en-US"/>
            <a:t>MongoDB, Redis, Elasticsearch are becoming increasingly popular for desiredDatabased roughly 10,000 increased in respondants.</a:t>
          </a:r>
        </a:p>
      </dgm:t>
    </dgm:pt>
    <dgm:pt modelId="{48466E49-4DD8-43CE-92AE-82543F973F4C}" type="parTrans" cxnId="{960ECC7A-E275-4211-B9AB-5C36F444DF80}">
      <dgm:prSet/>
      <dgm:spPr/>
      <dgm:t>
        <a:bodyPr/>
        <a:lstStyle/>
        <a:p>
          <a:endParaRPr lang="en-US"/>
        </a:p>
      </dgm:t>
    </dgm:pt>
    <dgm:pt modelId="{3000B969-9E6B-42F7-8D2A-ED3C1BBBFD5C}" type="sibTrans" cxnId="{960ECC7A-E275-4211-B9AB-5C36F444DF80}">
      <dgm:prSet/>
      <dgm:spPr/>
      <dgm:t>
        <a:bodyPr/>
        <a:lstStyle/>
        <a:p>
          <a:endParaRPr lang="en-US"/>
        </a:p>
      </dgm:t>
    </dgm:pt>
    <dgm:pt modelId="{0D07CF84-9D3A-41E7-9412-27DCD4DC3716}">
      <dgm:prSet/>
      <dgm:spPr/>
      <dgm:t>
        <a:bodyPr/>
        <a:lstStyle/>
        <a:p>
          <a:r>
            <a:rPr lang="en-US"/>
            <a:t>Oracle Database has become less popular and less desired</a:t>
          </a:r>
        </a:p>
      </dgm:t>
    </dgm:pt>
    <dgm:pt modelId="{3FFC7B1A-0925-40E9-ABCC-FFFACF3CC26D}" type="parTrans" cxnId="{C88A74EF-38A3-482C-A720-9715DDC56168}">
      <dgm:prSet/>
      <dgm:spPr/>
      <dgm:t>
        <a:bodyPr/>
        <a:lstStyle/>
        <a:p>
          <a:endParaRPr lang="en-US"/>
        </a:p>
      </dgm:t>
    </dgm:pt>
    <dgm:pt modelId="{4C287AE6-181B-4C34-BE29-5A7E00EE3A91}" type="sibTrans" cxnId="{C88A74EF-38A3-482C-A720-9715DDC56168}">
      <dgm:prSet/>
      <dgm:spPr/>
      <dgm:t>
        <a:bodyPr/>
        <a:lstStyle/>
        <a:p>
          <a:endParaRPr lang="en-US"/>
        </a:p>
      </dgm:t>
    </dgm:pt>
    <dgm:pt modelId="{DE93CBBB-688A-4D73-A4EF-21F7AD9A1AE2}">
      <dgm:prSet/>
      <dgm:spPr/>
      <dgm:t>
        <a:bodyPr/>
        <a:lstStyle/>
        <a:p>
          <a:r>
            <a:rPr lang="en-US"/>
            <a:t>Drastic increase in the desire database skills especially for MongoBD and DynamoBD</a:t>
          </a:r>
        </a:p>
      </dgm:t>
    </dgm:pt>
    <dgm:pt modelId="{76CA7737-DD17-46B8-8B92-A1F0B4A573DC}" type="parTrans" cxnId="{898AD148-F9A7-439B-8CF7-0AEF4B47C982}">
      <dgm:prSet/>
      <dgm:spPr/>
      <dgm:t>
        <a:bodyPr/>
        <a:lstStyle/>
        <a:p>
          <a:endParaRPr lang="en-US"/>
        </a:p>
      </dgm:t>
    </dgm:pt>
    <dgm:pt modelId="{FF3F143D-09F8-408C-8D1A-4FF74B7F97BF}" type="sibTrans" cxnId="{898AD148-F9A7-439B-8CF7-0AEF4B47C982}">
      <dgm:prSet/>
      <dgm:spPr/>
      <dgm:t>
        <a:bodyPr/>
        <a:lstStyle/>
        <a:p>
          <a:endParaRPr lang="en-US"/>
        </a:p>
      </dgm:t>
    </dgm:pt>
    <dgm:pt modelId="{15DC0B61-9A73-479F-B58C-2134263145C9}" type="pres">
      <dgm:prSet presAssocID="{BA3C4AC4-0A81-4D04-A22D-B753F2B3F33F}" presName="linear" presStyleCnt="0">
        <dgm:presLayoutVars>
          <dgm:animLvl val="lvl"/>
          <dgm:resizeHandles val="exact"/>
        </dgm:presLayoutVars>
      </dgm:prSet>
      <dgm:spPr/>
    </dgm:pt>
    <dgm:pt modelId="{418F4A44-2F29-4F01-8B78-1F8E42C0055B}" type="pres">
      <dgm:prSet presAssocID="{67F41909-50DD-43C0-B07B-4DE33D3C936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54A45F-54FF-48A9-9B5C-D9659F7444CE}" type="pres">
      <dgm:prSet presAssocID="{CB3B307B-B666-4ECD-856C-73BD73558437}" presName="spacer" presStyleCnt="0"/>
      <dgm:spPr/>
    </dgm:pt>
    <dgm:pt modelId="{DBD985A1-F079-4351-8A00-2126C4C51007}" type="pres">
      <dgm:prSet presAssocID="{4425003C-35AE-4297-B723-DC04752BD5E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34F102C-F0D3-4442-9A13-71295D67C4EC}" type="pres">
      <dgm:prSet presAssocID="{5B606F93-ADC9-48F0-A286-94C700B9B224}" presName="spacer" presStyleCnt="0"/>
      <dgm:spPr/>
    </dgm:pt>
    <dgm:pt modelId="{8F03A74F-759E-4AD7-A3B6-B128FD1CB89B}" type="pres">
      <dgm:prSet presAssocID="{26EBF32C-8AE8-443F-B63B-E62D158C841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DF6797-CA41-45EA-91EE-B6421AA2D32A}" type="pres">
      <dgm:prSet presAssocID="{3000B969-9E6B-42F7-8D2A-ED3C1BBBFD5C}" presName="spacer" presStyleCnt="0"/>
      <dgm:spPr/>
    </dgm:pt>
    <dgm:pt modelId="{4E1B4EC8-5719-4C97-8F52-3A623EDF2589}" type="pres">
      <dgm:prSet presAssocID="{0D07CF84-9D3A-41E7-9412-27DCD4DC371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7C8F47E-CEA7-47DC-9DC0-C24A4FB1940F}" type="pres">
      <dgm:prSet presAssocID="{4C287AE6-181B-4C34-BE29-5A7E00EE3A91}" presName="spacer" presStyleCnt="0"/>
      <dgm:spPr/>
    </dgm:pt>
    <dgm:pt modelId="{AA2B6E62-2252-451D-A1D0-DA4F37E19C56}" type="pres">
      <dgm:prSet presAssocID="{DE93CBBB-688A-4D73-A4EF-21F7AD9A1AE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C74913B-4187-44F0-92A3-C2E7B74BA1D0}" srcId="{BA3C4AC4-0A81-4D04-A22D-B753F2B3F33F}" destId="{4425003C-35AE-4297-B723-DC04752BD5E9}" srcOrd="1" destOrd="0" parTransId="{C427B881-7863-4AAA-BD3B-08CD6852601F}" sibTransId="{5B606F93-ADC9-48F0-A286-94C700B9B224}"/>
    <dgm:cxn modelId="{DB209F5E-4A50-4B4F-9345-8760EB31B1C4}" type="presOf" srcId="{0D07CF84-9D3A-41E7-9412-27DCD4DC3716}" destId="{4E1B4EC8-5719-4C97-8F52-3A623EDF2589}" srcOrd="0" destOrd="0" presId="urn:microsoft.com/office/officeart/2005/8/layout/vList2"/>
    <dgm:cxn modelId="{898AD148-F9A7-439B-8CF7-0AEF4B47C982}" srcId="{BA3C4AC4-0A81-4D04-A22D-B753F2B3F33F}" destId="{DE93CBBB-688A-4D73-A4EF-21F7AD9A1AE2}" srcOrd="4" destOrd="0" parTransId="{76CA7737-DD17-46B8-8B92-A1F0B4A573DC}" sibTransId="{FF3F143D-09F8-408C-8D1A-4FF74B7F97BF}"/>
    <dgm:cxn modelId="{3EC9B34E-6A35-4805-B517-DA9B939324C3}" type="presOf" srcId="{BA3C4AC4-0A81-4D04-A22D-B753F2B3F33F}" destId="{15DC0B61-9A73-479F-B58C-2134263145C9}" srcOrd="0" destOrd="0" presId="urn:microsoft.com/office/officeart/2005/8/layout/vList2"/>
    <dgm:cxn modelId="{960ECC7A-E275-4211-B9AB-5C36F444DF80}" srcId="{BA3C4AC4-0A81-4D04-A22D-B753F2B3F33F}" destId="{26EBF32C-8AE8-443F-B63B-E62D158C8417}" srcOrd="2" destOrd="0" parTransId="{48466E49-4DD8-43CE-92AE-82543F973F4C}" sibTransId="{3000B969-9E6B-42F7-8D2A-ED3C1BBBFD5C}"/>
    <dgm:cxn modelId="{4FD0C382-5116-4494-9084-2C2EC8162ACD}" type="presOf" srcId="{DE93CBBB-688A-4D73-A4EF-21F7AD9A1AE2}" destId="{AA2B6E62-2252-451D-A1D0-DA4F37E19C56}" srcOrd="0" destOrd="0" presId="urn:microsoft.com/office/officeart/2005/8/layout/vList2"/>
    <dgm:cxn modelId="{331287BB-DFB8-48BC-8280-564605B7E764}" type="presOf" srcId="{26EBF32C-8AE8-443F-B63B-E62D158C8417}" destId="{8F03A74F-759E-4AD7-A3B6-B128FD1CB89B}" srcOrd="0" destOrd="0" presId="urn:microsoft.com/office/officeart/2005/8/layout/vList2"/>
    <dgm:cxn modelId="{73695DBC-BF78-46C3-A475-8B93B32F7166}" srcId="{BA3C4AC4-0A81-4D04-A22D-B753F2B3F33F}" destId="{67F41909-50DD-43C0-B07B-4DE33D3C936B}" srcOrd="0" destOrd="0" parTransId="{75B7E044-D4C2-409A-978B-6D60CA27BB80}" sibTransId="{CB3B307B-B666-4ECD-856C-73BD73558437}"/>
    <dgm:cxn modelId="{4EE19ABC-B14D-4E5C-897F-F1FB93F73D5D}" type="presOf" srcId="{4425003C-35AE-4297-B723-DC04752BD5E9}" destId="{DBD985A1-F079-4351-8A00-2126C4C51007}" srcOrd="0" destOrd="0" presId="urn:microsoft.com/office/officeart/2005/8/layout/vList2"/>
    <dgm:cxn modelId="{C88A74EF-38A3-482C-A720-9715DDC56168}" srcId="{BA3C4AC4-0A81-4D04-A22D-B753F2B3F33F}" destId="{0D07CF84-9D3A-41E7-9412-27DCD4DC3716}" srcOrd="3" destOrd="0" parTransId="{3FFC7B1A-0925-40E9-ABCC-FFFACF3CC26D}" sibTransId="{4C287AE6-181B-4C34-BE29-5A7E00EE3A91}"/>
    <dgm:cxn modelId="{7A1FBAFA-3E53-4772-B459-73CD220A7A00}" type="presOf" srcId="{67F41909-50DD-43C0-B07B-4DE33D3C936B}" destId="{418F4A44-2F29-4F01-8B78-1F8E42C0055B}" srcOrd="0" destOrd="0" presId="urn:microsoft.com/office/officeart/2005/8/layout/vList2"/>
    <dgm:cxn modelId="{C9A964D7-682C-49B7-9063-EB096952B614}" type="presParOf" srcId="{15DC0B61-9A73-479F-B58C-2134263145C9}" destId="{418F4A44-2F29-4F01-8B78-1F8E42C0055B}" srcOrd="0" destOrd="0" presId="urn:microsoft.com/office/officeart/2005/8/layout/vList2"/>
    <dgm:cxn modelId="{7C7943FE-2A2E-4C95-B371-FFEB28B92692}" type="presParOf" srcId="{15DC0B61-9A73-479F-B58C-2134263145C9}" destId="{BA54A45F-54FF-48A9-9B5C-D9659F7444CE}" srcOrd="1" destOrd="0" presId="urn:microsoft.com/office/officeart/2005/8/layout/vList2"/>
    <dgm:cxn modelId="{C28A7DDE-4C2C-466F-8FFB-ED3623964C12}" type="presParOf" srcId="{15DC0B61-9A73-479F-B58C-2134263145C9}" destId="{DBD985A1-F079-4351-8A00-2126C4C51007}" srcOrd="2" destOrd="0" presId="urn:microsoft.com/office/officeart/2005/8/layout/vList2"/>
    <dgm:cxn modelId="{C893E113-98F5-4AB4-AEB0-6064F93C0C3B}" type="presParOf" srcId="{15DC0B61-9A73-479F-B58C-2134263145C9}" destId="{E34F102C-F0D3-4442-9A13-71295D67C4EC}" srcOrd="3" destOrd="0" presId="urn:microsoft.com/office/officeart/2005/8/layout/vList2"/>
    <dgm:cxn modelId="{1378348B-ADD4-47C0-9EBD-AED24F5156B0}" type="presParOf" srcId="{15DC0B61-9A73-479F-B58C-2134263145C9}" destId="{8F03A74F-759E-4AD7-A3B6-B128FD1CB89B}" srcOrd="4" destOrd="0" presId="urn:microsoft.com/office/officeart/2005/8/layout/vList2"/>
    <dgm:cxn modelId="{C3F0F81A-DEFA-4087-A259-0D13610272BD}" type="presParOf" srcId="{15DC0B61-9A73-479F-B58C-2134263145C9}" destId="{74DF6797-CA41-45EA-91EE-B6421AA2D32A}" srcOrd="5" destOrd="0" presId="urn:microsoft.com/office/officeart/2005/8/layout/vList2"/>
    <dgm:cxn modelId="{2AF252A7-0576-4C70-ADF0-F5D24D67E2C8}" type="presParOf" srcId="{15DC0B61-9A73-479F-B58C-2134263145C9}" destId="{4E1B4EC8-5719-4C97-8F52-3A623EDF2589}" srcOrd="6" destOrd="0" presId="urn:microsoft.com/office/officeart/2005/8/layout/vList2"/>
    <dgm:cxn modelId="{A3213C6F-D1DB-425E-821B-E5228ED6004F}" type="presParOf" srcId="{15DC0B61-9A73-479F-B58C-2134263145C9}" destId="{07C8F47E-CEA7-47DC-9DC0-C24A4FB1940F}" srcOrd="7" destOrd="0" presId="urn:microsoft.com/office/officeart/2005/8/layout/vList2"/>
    <dgm:cxn modelId="{7A644FF5-FE6E-429C-B285-681B089430CB}" type="presParOf" srcId="{15DC0B61-9A73-479F-B58C-2134263145C9}" destId="{AA2B6E62-2252-451D-A1D0-DA4F37E19C5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3C83B-215C-48B9-BCFA-3827F2B5E6F1}">
      <dsp:nvSpPr>
        <dsp:cNvPr id="0" name=""/>
        <dsp:cNvSpPr/>
      </dsp:nvSpPr>
      <dsp:spPr>
        <a:xfrm>
          <a:off x="0" y="71311"/>
          <a:ext cx="5181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Comparison Results:</a:t>
          </a:r>
          <a:endParaRPr lang="en-US" sz="3100" kern="1200"/>
        </a:p>
      </dsp:txBody>
      <dsp:txXfrm>
        <a:off x="36296" y="107607"/>
        <a:ext cx="5109008" cy="670943"/>
      </dsp:txXfrm>
    </dsp:sp>
    <dsp:sp modelId="{B9D552FB-D566-4A91-BB8C-5BE887BE4542}">
      <dsp:nvSpPr>
        <dsp:cNvPr id="0" name=""/>
        <dsp:cNvSpPr/>
      </dsp:nvSpPr>
      <dsp:spPr>
        <a:xfrm>
          <a:off x="0" y="814846"/>
          <a:ext cx="5181600" cy="346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/>
            <a:t>Programming Language Trends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/>
            <a:t>Compare current and future trends in programming languages.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/>
            <a:t>Database Trends 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Analyze current versus future database usage trends.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/>
            <a:t>IDE Trends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/>
            <a:t>Evaluate the changes in popularity of IDEs over</a:t>
          </a:r>
          <a:endParaRPr lang="en-US" sz="2400" kern="1200"/>
        </a:p>
      </dsp:txBody>
      <dsp:txXfrm>
        <a:off x="0" y="814846"/>
        <a:ext cx="5181600" cy="3465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7F6CD-57E5-47A8-9047-622D1CA454E1}">
      <dsp:nvSpPr>
        <dsp:cNvPr id="0" name=""/>
        <dsp:cNvSpPr/>
      </dsp:nvSpPr>
      <dsp:spPr>
        <a:xfrm>
          <a:off x="0" y="56401"/>
          <a:ext cx="6172199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Findings</a:t>
          </a:r>
        </a:p>
      </dsp:txBody>
      <dsp:txXfrm>
        <a:off x="40724" y="97125"/>
        <a:ext cx="6090751" cy="752780"/>
      </dsp:txXfrm>
    </dsp:sp>
    <dsp:sp modelId="{21EF28AE-2623-44A0-8DA1-7566671252E4}">
      <dsp:nvSpPr>
        <dsp:cNvPr id="0" name=""/>
        <dsp:cNvSpPr/>
      </dsp:nvSpPr>
      <dsp:spPr>
        <a:xfrm>
          <a:off x="0" y="951110"/>
          <a:ext cx="6172199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u="sng" kern="1200"/>
            <a:t>JavaScript</a:t>
          </a:r>
          <a:r>
            <a:rPr lang="en-US" sz="2100" kern="1200"/>
            <a:t> is the top most demanded for current and future programming language. </a:t>
          </a:r>
        </a:p>
      </dsp:txBody>
      <dsp:txXfrm>
        <a:off x="40724" y="991834"/>
        <a:ext cx="6090751" cy="752780"/>
      </dsp:txXfrm>
    </dsp:sp>
    <dsp:sp modelId="{600D382B-9CF8-44BF-B225-7D74E3CCF3A4}">
      <dsp:nvSpPr>
        <dsp:cNvPr id="0" name=""/>
        <dsp:cNvSpPr/>
      </dsp:nvSpPr>
      <dsp:spPr>
        <a:xfrm>
          <a:off x="0" y="1845818"/>
          <a:ext cx="6172199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Significantly Increasing desire for </a:t>
          </a:r>
          <a:r>
            <a:rPr lang="en-US" sz="2100" u="sng" kern="1200"/>
            <a:t>Python</a:t>
          </a:r>
          <a:endParaRPr lang="en-US" sz="2100" kern="1200"/>
        </a:p>
      </dsp:txBody>
      <dsp:txXfrm>
        <a:off x="40724" y="1886542"/>
        <a:ext cx="6090751" cy="752780"/>
      </dsp:txXfrm>
    </dsp:sp>
    <dsp:sp modelId="{2FBEF8C2-76A6-479C-8BE0-3FC1DCF517BD}">
      <dsp:nvSpPr>
        <dsp:cNvPr id="0" name=""/>
        <dsp:cNvSpPr/>
      </dsp:nvSpPr>
      <dsp:spPr>
        <a:xfrm>
          <a:off x="0" y="2740526"/>
          <a:ext cx="6172199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trends of programming language has shifted</a:t>
          </a:r>
        </a:p>
      </dsp:txBody>
      <dsp:txXfrm>
        <a:off x="40724" y="2781250"/>
        <a:ext cx="6090751" cy="752780"/>
      </dsp:txXfrm>
    </dsp:sp>
    <dsp:sp modelId="{72EC0C91-6301-49B2-A544-F042FB1F8DAD}">
      <dsp:nvSpPr>
        <dsp:cNvPr id="0" name=""/>
        <dsp:cNvSpPr/>
      </dsp:nvSpPr>
      <dsp:spPr>
        <a:xfrm>
          <a:off x="0" y="3635234"/>
          <a:ext cx="6172199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Top 5 language:</a:t>
          </a:r>
        </a:p>
      </dsp:txBody>
      <dsp:txXfrm>
        <a:off x="40724" y="3675958"/>
        <a:ext cx="6090751" cy="752780"/>
      </dsp:txXfrm>
    </dsp:sp>
    <dsp:sp modelId="{084105EC-D00E-4DBC-A82F-559C2F7A9F0D}">
      <dsp:nvSpPr>
        <dsp:cNvPr id="0" name=""/>
        <dsp:cNvSpPr/>
      </dsp:nvSpPr>
      <dsp:spPr>
        <a:xfrm>
          <a:off x="0" y="4469463"/>
          <a:ext cx="61721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JavaScript, Python, HTML, SQL, TypeScript </a:t>
          </a:r>
        </a:p>
      </dsp:txBody>
      <dsp:txXfrm>
        <a:off x="0" y="4469463"/>
        <a:ext cx="6172199" cy="347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F4A44-2F29-4F01-8B78-1F8E42C0055B}">
      <dsp:nvSpPr>
        <dsp:cNvPr id="0" name=""/>
        <dsp:cNvSpPr/>
      </dsp:nvSpPr>
      <dsp:spPr>
        <a:xfrm>
          <a:off x="0" y="650573"/>
          <a:ext cx="6172199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Findings</a:t>
          </a:r>
        </a:p>
      </dsp:txBody>
      <dsp:txXfrm>
        <a:off x="32967" y="683540"/>
        <a:ext cx="6106265" cy="609393"/>
      </dsp:txXfrm>
    </dsp:sp>
    <dsp:sp modelId="{DBD985A1-F079-4351-8A00-2126C4C51007}">
      <dsp:nvSpPr>
        <dsp:cNvPr id="0" name=""/>
        <dsp:cNvSpPr/>
      </dsp:nvSpPr>
      <dsp:spPr>
        <a:xfrm>
          <a:off x="0" y="1374861"/>
          <a:ext cx="6172199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PostgreSQL, MongoDB, Redis have become the most desired Database.</a:t>
          </a:r>
        </a:p>
      </dsp:txBody>
      <dsp:txXfrm>
        <a:off x="32967" y="1407828"/>
        <a:ext cx="6106265" cy="609393"/>
      </dsp:txXfrm>
    </dsp:sp>
    <dsp:sp modelId="{8F03A74F-759E-4AD7-A3B6-B128FD1CB89B}">
      <dsp:nvSpPr>
        <dsp:cNvPr id="0" name=""/>
        <dsp:cNvSpPr/>
      </dsp:nvSpPr>
      <dsp:spPr>
        <a:xfrm>
          <a:off x="0" y="2099148"/>
          <a:ext cx="6172199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MongoDB, Redis, Elasticsearch are becoming increasingly popular for desiredDatabased roughly 10,000 increased in respondants.</a:t>
          </a:r>
        </a:p>
      </dsp:txBody>
      <dsp:txXfrm>
        <a:off x="32967" y="2132115"/>
        <a:ext cx="6106265" cy="609393"/>
      </dsp:txXfrm>
    </dsp:sp>
    <dsp:sp modelId="{4E1B4EC8-5719-4C97-8F52-3A623EDF2589}">
      <dsp:nvSpPr>
        <dsp:cNvPr id="0" name=""/>
        <dsp:cNvSpPr/>
      </dsp:nvSpPr>
      <dsp:spPr>
        <a:xfrm>
          <a:off x="0" y="2823436"/>
          <a:ext cx="6172199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Oracle Database has become less popular and less desired</a:t>
          </a:r>
        </a:p>
      </dsp:txBody>
      <dsp:txXfrm>
        <a:off x="32967" y="2856403"/>
        <a:ext cx="6106265" cy="609393"/>
      </dsp:txXfrm>
    </dsp:sp>
    <dsp:sp modelId="{AA2B6E62-2252-451D-A1D0-DA4F37E19C56}">
      <dsp:nvSpPr>
        <dsp:cNvPr id="0" name=""/>
        <dsp:cNvSpPr/>
      </dsp:nvSpPr>
      <dsp:spPr>
        <a:xfrm>
          <a:off x="0" y="3547723"/>
          <a:ext cx="6172199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Drastic increase in the desire database skills especially for MongoBD and DynamoBD</a:t>
          </a:r>
        </a:p>
      </dsp:txBody>
      <dsp:txXfrm>
        <a:off x="32967" y="3580690"/>
        <a:ext cx="6106265" cy="60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Current Technology Usage and Future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61655"/>
            <a:ext cx="5181600" cy="2215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Mike G</a:t>
            </a:r>
          </a:p>
          <a:p>
            <a:pPr marL="0" indent="0">
              <a:buNone/>
            </a:pPr>
            <a:r>
              <a:rPr lang="en-US" dirty="0"/>
              <a:t>08/08/2024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PostgreSQL, </a:t>
            </a:r>
            <a:r>
              <a:rPr lang="en-US" err="1"/>
              <a:t>MongoDB,Redis,MySQL,Elasticsearch</a:t>
            </a:r>
            <a:r>
              <a:rPr lang="en-US" dirty="0"/>
              <a:t> are the desired and most used Database.</a:t>
            </a:r>
          </a:p>
          <a:p>
            <a:r>
              <a:rPr lang="en-US" err="1"/>
              <a:t>MongoDb</a:t>
            </a:r>
            <a:r>
              <a:rPr lang="en-US"/>
              <a:t>, </a:t>
            </a:r>
            <a:r>
              <a:rPr lang="en-US" err="1"/>
              <a:t>Redis,Elasticsearch</a:t>
            </a:r>
            <a:r>
              <a:rPr lang="en-US"/>
              <a:t> </a:t>
            </a:r>
            <a:r>
              <a:rPr lang="en-US" dirty="0"/>
              <a:t>have new and better functionalities or services.</a:t>
            </a:r>
          </a:p>
          <a:p>
            <a:r>
              <a:rPr lang="en-US"/>
              <a:t>Oracle</a:t>
            </a:r>
            <a:r>
              <a:rPr lang="en-US" dirty="0"/>
              <a:t> Database is to avoid</a:t>
            </a:r>
          </a:p>
          <a:p>
            <a:r>
              <a:rPr lang="en-US" dirty="0"/>
              <a:t>Usage of </a:t>
            </a:r>
            <a:r>
              <a:rPr lang="en-US" dirty="0" err="1"/>
              <a:t>DynamoBD</a:t>
            </a:r>
            <a:r>
              <a:rPr lang="en-US" dirty="0"/>
              <a:t> more research may needed.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04FBD15-1A87-0A43-082A-EA610DA47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8755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IDE TRENDS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144603C-9B17-177E-1B15-958A0E5F6D24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kern="1200"/>
              <a:t>Next Year</a:t>
            </a:r>
          </a:p>
        </p:txBody>
      </p:sp>
      <p:pic>
        <p:nvPicPr>
          <p:cNvPr id="6" name="Picture 5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6E1FDD7E-FD43-20E0-2C9F-89F787F4DE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11" r="-1" b="-1"/>
          <a:stretch/>
        </p:blipFill>
        <p:spPr>
          <a:xfrm>
            <a:off x="839788" y="2505075"/>
            <a:ext cx="5157787" cy="3684588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455359-B4C0-509B-9FAA-68080D4D00C5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2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kern="1200"/>
              <a:t>Current Year</a:t>
            </a:r>
          </a:p>
        </p:txBody>
      </p:sp>
      <p:pic>
        <p:nvPicPr>
          <p:cNvPr id="8" name="Picture 7" descr="A diagram of different colors&#10;&#10;Description automatically generated">
            <a:extLst>
              <a:ext uri="{FF2B5EF4-FFF2-40B4-BE49-F238E27FC236}">
                <a16:creationId xmlns:a16="http://schemas.microsoft.com/office/drawing/2014/main" id="{5FDFBB63-1279-44C3-8D5F-F0BC441C99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446" r="4988" b="3"/>
          <a:stretch/>
        </p:blipFill>
        <p:spPr>
          <a:xfrm>
            <a:off x="6172200" y="2505075"/>
            <a:ext cx="5183188" cy="3684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rPr>
              <a:t>IDE TRENDS - FINDINGS &amp; IMPLICATIONS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2200"/>
          </a:p>
          <a:p>
            <a:pPr marL="0"/>
            <a:endParaRPr lang="en-US" sz="2200"/>
          </a:p>
          <a:p>
            <a:pPr marL="0"/>
            <a:r>
              <a:rPr lang="en-US" sz="2200"/>
              <a:t>Findings:</a:t>
            </a:r>
          </a:p>
          <a:p>
            <a:pPr marL="0"/>
            <a:endParaRPr lang="en-US" sz="2200"/>
          </a:p>
          <a:p>
            <a:r>
              <a:rPr lang="en-US" sz="2200"/>
              <a:t>There shows a trend in IDEs:</a:t>
            </a:r>
          </a:p>
          <a:p>
            <a:r>
              <a:rPr lang="en-US" sz="2200"/>
              <a:t>The user for jQuery has drastically decreased.</a:t>
            </a:r>
          </a:p>
          <a:p>
            <a:r>
              <a:rPr lang="en-US" sz="2200"/>
              <a:t>React.js and Vue.js have dramatically increase for the desire IDE as compared to current WebFrame worked with as illustrated in the hierarchy buble.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E8240-72BE-E7C8-D9FC-0B3656B52583}"/>
              </a:ext>
            </a:extLst>
          </p:cNvPr>
          <p:cNvSpPr txBox="1"/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Implications: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kern="120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People are shifting to use a better webframe such as React.js or Vue.js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jQuery might be lacking of some functionality as compare to webframe competitors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rPr>
              <a:t>jQuery can be omitted from the new requirements of new technological skills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GITHUB LINK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848" y="2191406"/>
            <a:ext cx="6300952" cy="38506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https://github.com/Mg2024coursera/IBM-Capstone-Project/tree/main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7EF74-5208-B4C0-1020-5C160C8F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378" y="219140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100" dirty="0"/>
              <a:t>DASHBOARD TAB 1 – Current Technology Usage</a:t>
            </a:r>
            <a:br>
              <a:rPr lang="en-US" sz="3100" dirty="0"/>
            </a:br>
            <a:endParaRPr lang="en-US" sz="3100" dirty="0"/>
          </a:p>
        </p:txBody>
      </p:sp>
      <p:pic>
        <p:nvPicPr>
          <p:cNvPr id="6" name="Picture 5" descr="A collage of different colored graphs&#10;&#10;Description automatically generated">
            <a:extLst>
              <a:ext uri="{FF2B5EF4-FFF2-40B4-BE49-F238E27FC236}">
                <a16:creationId xmlns:a16="http://schemas.microsoft.com/office/drawing/2014/main" id="{A8B47F00-91C8-1FAE-9383-68870531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47" y="1690688"/>
            <a:ext cx="7502306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 anchor="ctr">
            <a:normAutofit/>
          </a:bodyPr>
          <a:lstStyle/>
          <a:p>
            <a:r>
              <a:rPr lang="en-US" sz="3000" dirty="0"/>
              <a:t>DASHBOARD TAB 2 – Future Technology Trend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6" name="Picture 5" descr="A collage of different colored graphs&#10;&#10;Description automatically generated">
            <a:extLst>
              <a:ext uri="{FF2B5EF4-FFF2-40B4-BE49-F238E27FC236}">
                <a16:creationId xmlns:a16="http://schemas.microsoft.com/office/drawing/2014/main" id="{0733B95F-9C49-0CC5-84A0-365E559B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330" y="1690688"/>
            <a:ext cx="713334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217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000" dirty="0"/>
              <a:t>DASHBOARD TAB 3 – Demographics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B4649617-633B-4675-7163-086BFFFA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83" y="1690688"/>
            <a:ext cx="8058033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303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Must-Have Skills and Desirable Future Trends: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Languages are gaining significant popularity 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JavaScript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Python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HTML/CSS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SQL</a:t>
            </a:r>
          </a:p>
          <a:p>
            <a:pPr lvl="2">
              <a:lnSpc>
                <a:spcPct val="120000"/>
              </a:lnSpc>
            </a:pPr>
            <a:r>
              <a:rPr lang="en-US" sz="1800" dirty="0" err="1"/>
              <a:t>TypeScrip</a:t>
            </a:r>
            <a:endParaRPr lang="en-US" sz="1800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Databases which are becoming more popular options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PostgreSQL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MongoDB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Redis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MySQL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Elasticsearch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Popular IDEs: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React.js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Angular/Angular.js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Vue.js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jQuery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ASP.NET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Desired Programming Languages:</a:t>
            </a:r>
          </a:p>
          <a:p>
            <a:pPr lvl="1"/>
            <a:r>
              <a:rPr lang="en-US" dirty="0"/>
              <a:t>JavaScript, Python, HTML/CSS, SQL, TypeScript</a:t>
            </a:r>
          </a:p>
          <a:p>
            <a:r>
              <a:rPr lang="en-US" dirty="0"/>
              <a:t>Top Desired Databases:</a:t>
            </a:r>
          </a:p>
          <a:p>
            <a:pPr lvl="1"/>
            <a:r>
              <a:rPr lang="en-US" dirty="0"/>
              <a:t>PostgreSQL, MongoDB, Redis, MySQL, Elasticsearch</a:t>
            </a:r>
          </a:p>
          <a:p>
            <a:r>
              <a:rPr lang="en-US" dirty="0"/>
              <a:t>Popular IDEs:</a:t>
            </a:r>
          </a:p>
          <a:p>
            <a:pPr lvl="1"/>
            <a:r>
              <a:rPr lang="en-US" dirty="0"/>
              <a:t>React.js, Angular/Angular.js, Vue.js, jQuery, ASP.NET</a:t>
            </a:r>
          </a:p>
          <a:p>
            <a:r>
              <a:rPr lang="en-US" dirty="0"/>
              <a:t>The trends shows a drastic changes in Desire for next year programming languages, Database and IDEs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Skills Requirements implements:</a:t>
            </a:r>
          </a:p>
          <a:p>
            <a:r>
              <a:rPr lang="en-US" dirty="0"/>
              <a:t>Programming Language:</a:t>
            </a:r>
          </a:p>
          <a:p>
            <a:pPr lvl="1"/>
            <a:r>
              <a:rPr lang="en-US" dirty="0" err="1"/>
              <a:t>JavaScripts</a:t>
            </a:r>
            <a:r>
              <a:rPr lang="en-US" dirty="0"/>
              <a:t>, Python, HTML/CSS,SQL, TypeScript</a:t>
            </a:r>
          </a:p>
          <a:p>
            <a:r>
              <a:rPr lang="en-US" dirty="0"/>
              <a:t> Database:</a:t>
            </a:r>
          </a:p>
          <a:p>
            <a:pPr lvl="1"/>
            <a:r>
              <a:rPr lang="en-US" dirty="0"/>
              <a:t>PostgreSQL, </a:t>
            </a:r>
            <a:r>
              <a:rPr lang="en-US" dirty="0" err="1"/>
              <a:t>MongoDB,Redis</a:t>
            </a:r>
            <a:r>
              <a:rPr lang="en-US" dirty="0"/>
              <a:t>, MySQL, Elasticsearch</a:t>
            </a:r>
          </a:p>
          <a:p>
            <a:r>
              <a:rPr lang="en-US" dirty="0"/>
              <a:t> IDEs:</a:t>
            </a:r>
          </a:p>
          <a:p>
            <a:pPr lvl="1"/>
            <a:r>
              <a:rPr lang="en-US" dirty="0"/>
              <a:t>React.js, Angular/Angular.js,Vue.js , </a:t>
            </a:r>
            <a:r>
              <a:rPr lang="en-US" dirty="0" err="1"/>
              <a:t>jquery</a:t>
            </a:r>
            <a:r>
              <a:rPr lang="en-US" dirty="0"/>
              <a:t> &amp; ASP.net</a:t>
            </a:r>
          </a:p>
          <a:p>
            <a:r>
              <a:rPr lang="en-US" dirty="0"/>
              <a:t>There are a few Databases that are also increasingly desire such like </a:t>
            </a:r>
            <a:r>
              <a:rPr lang="en-US" dirty="0" err="1"/>
              <a:t>DynamoBd</a:t>
            </a:r>
            <a:endParaRPr lang="en-US" dirty="0"/>
          </a:p>
          <a:p>
            <a:r>
              <a:rPr lang="en-US" dirty="0"/>
              <a:t>The numbers of Skills requirements to be able to be competitive in the IT industry has been changing in the vast development and redefine of current technology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1300"/>
              <a:t>Unbiased Data Analysis:</a:t>
            </a:r>
          </a:p>
          <a:p>
            <a:pPr lvl="1"/>
            <a:r>
              <a:rPr lang="en-US" sz="1300"/>
              <a:t>Open source data from Stack Overflow helps avoid data bias.</a:t>
            </a:r>
          </a:p>
          <a:p>
            <a:r>
              <a:rPr lang="en-US" sz="1300"/>
              <a:t>Shift in Technology Trends:</a:t>
            </a:r>
          </a:p>
          <a:p>
            <a:pPr lvl="1"/>
            <a:r>
              <a:rPr lang="en-US" sz="1300"/>
              <a:t>Changes in current technology usage highlight the need for updated skills.</a:t>
            </a:r>
          </a:p>
          <a:p>
            <a:r>
              <a:rPr lang="en-US" sz="1300"/>
              <a:t>Updated Skill Requirements:</a:t>
            </a:r>
          </a:p>
          <a:p>
            <a:pPr lvl="1"/>
            <a:r>
              <a:rPr lang="en-US" sz="1300"/>
              <a:t>Programming Languages:</a:t>
            </a:r>
          </a:p>
          <a:p>
            <a:pPr lvl="2"/>
            <a:r>
              <a:rPr lang="en-US" sz="1300"/>
              <a:t>JavaScript, Python, HTML/CSS, SQL, TypeScript</a:t>
            </a:r>
          </a:p>
          <a:p>
            <a:pPr lvl="1"/>
            <a:r>
              <a:rPr lang="en-US" sz="1300"/>
              <a:t>Databases:</a:t>
            </a:r>
          </a:p>
          <a:p>
            <a:pPr lvl="2"/>
            <a:r>
              <a:rPr lang="en-US" sz="1300"/>
              <a:t>PostgreSQL, MongoDB, Redis, MySQL, Elasticsearch</a:t>
            </a:r>
          </a:p>
          <a:p>
            <a:pPr lvl="1"/>
            <a:r>
              <a:rPr lang="en-US" sz="1300"/>
              <a:t>IDEs:</a:t>
            </a:r>
          </a:p>
          <a:p>
            <a:pPr lvl="2"/>
            <a:r>
              <a:rPr lang="en-US" sz="1300"/>
              <a:t>React.js, Angular/Angular.js, Vue.js, jQuery, ASP.NET</a:t>
            </a:r>
          </a:p>
          <a:p>
            <a:pPr lvl="2"/>
            <a:endParaRPr lang="en-US" sz="1300"/>
          </a:p>
          <a:p>
            <a:r>
              <a:rPr lang="en-US" sz="1300" b="1"/>
              <a:t>Key Takeaway:</a:t>
            </a:r>
            <a:r>
              <a:rPr lang="en-US" sz="1300"/>
              <a:t> </a:t>
            </a:r>
          </a:p>
          <a:p>
            <a:pPr lvl="1"/>
            <a:r>
              <a:rPr lang="en-US" sz="1300"/>
              <a:t>To remain competitive, IT professionals must adapt to evolving trends in programming languages, databases, and IDEs.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643"/>
            <a:ext cx="3204978" cy="3204978"/>
          </a:xfrm>
          <a:prstGeom prst="rect">
            <a:avLst/>
          </a:prstGeom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4A80B31-E54F-01A4-9B39-6B46F3E5C7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954105"/>
              </p:ext>
            </p:extLst>
          </p:nvPr>
        </p:nvGraphicFramePr>
        <p:xfrm>
          <a:off x="5256088" y="2495972"/>
          <a:ext cx="5894387" cy="3350470"/>
        </p:xfrm>
        <a:graphic>
          <a:graphicData uri="http://schemas.openxmlformats.org/drawingml/2006/table">
            <a:tbl>
              <a:tblPr/>
              <a:tblGrid>
                <a:gridCol w="2309914">
                  <a:extLst>
                    <a:ext uri="{9D8B030D-6E8A-4147-A177-3AD203B41FA5}">
                      <a16:colId xmlns:a16="http://schemas.microsoft.com/office/drawing/2014/main" val="3563648671"/>
                    </a:ext>
                  </a:extLst>
                </a:gridCol>
                <a:gridCol w="3584473">
                  <a:extLst>
                    <a:ext uri="{9D8B030D-6E8A-4147-A177-3AD203B41FA5}">
                      <a16:colId xmlns:a16="http://schemas.microsoft.com/office/drawing/2014/main" val="1820484536"/>
                    </a:ext>
                  </a:extLst>
                </a:gridCol>
              </a:tblGrid>
              <a:tr h="59505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Language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Average Annual Salary</a:t>
                      </a:r>
                    </a:p>
                    <a:p>
                      <a:endParaRPr lang="en-US" sz="1200" dirty="0"/>
                    </a:p>
                  </a:txBody>
                  <a:tcPr marL="59207" marR="59207" marT="29603" marB="2960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826310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Python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$114,383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108723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Java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$101,013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430139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R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$92,037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238611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 err="1">
                          <a:effectLst/>
                        </a:rPr>
                        <a:t>Javascript</a:t>
                      </a:r>
                      <a:endParaRPr lang="en-US" sz="1200" dirty="0">
                        <a:effectLst/>
                      </a:endParaRP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$110,981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28497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Swift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$130,801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008564"/>
                  </a:ext>
                </a:extLst>
              </a:tr>
              <a:tr h="2615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C++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$113,865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263965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C#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$88,726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96237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PHP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$84,727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285376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SQL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$84,793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970484"/>
                  </a:ext>
                </a:extLst>
              </a:tr>
              <a:tr h="277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Go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$94,082</a:t>
                      </a:r>
                    </a:p>
                  </a:txBody>
                  <a:tcPr marL="24670" marR="24670" marT="24670" marB="246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04371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CEFDB4-E86D-8191-5322-5750D08052C1}"/>
              </a:ext>
            </a:extLst>
          </p:cNvPr>
          <p:cNvSpPr>
            <a:spLocks/>
          </p:cNvSpPr>
          <p:nvPr/>
        </p:nvSpPr>
        <p:spPr>
          <a:xfrm>
            <a:off x="5195415" y="1875366"/>
            <a:ext cx="6158385" cy="620606"/>
          </a:xfrm>
          <a:prstGeom prst="rect">
            <a:avLst/>
          </a:prstGeom>
        </p:spPr>
        <p:txBody>
          <a:bodyPr/>
          <a:lstStyle/>
          <a:p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named popular-languages.csv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 Module 1 you have collected the job posting data using Job API in a file named “</a:t>
            </a:r>
            <a:r>
              <a:rPr lang="en-IN"/>
              <a:t>job-postings.xlsx</a:t>
            </a:r>
            <a:r>
              <a:rPr lang="en-US"/>
              <a:t>”. Present that data using a bar chart here. Order the bar chart in the descending order of the number of job postings.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8B36CD9-1FE5-97A0-11BA-6B36059EC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1837773"/>
            <a:ext cx="5181600" cy="432704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88157F3-915E-6FE3-C421-C0059F38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153049"/>
            <a:ext cx="6172200" cy="454237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 Module 1 you have collected the job postings data using web scraping in a file named “</a:t>
            </a:r>
            <a:r>
              <a:rPr lang="en-IN"/>
              <a:t>popular-</a:t>
            </a:r>
            <a:r>
              <a:rPr lang="en-IN" err="1"/>
              <a:t>languages.csv</a:t>
            </a:r>
            <a:r>
              <a:rPr lang="en-US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475" y="987425"/>
            <a:ext cx="4873625" cy="487362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US" sz="1100" b="1"/>
              <a:t>Competitive Nature of IT Industry: </a:t>
            </a:r>
            <a:r>
              <a:rPr lang="en-US" sz="1100"/>
              <a:t>The IT industry is dynamic and competitive, necessitating continuous updates to programming skills and database knowledge.</a:t>
            </a:r>
          </a:p>
          <a:p>
            <a:r>
              <a:rPr lang="en-US" sz="1100" b="1"/>
              <a:t>Project Objective: </a:t>
            </a:r>
            <a:r>
              <a:rPr lang="en-US" sz="1100"/>
              <a:t>This project aims to analyze and identify key trends within the IT industry.</a:t>
            </a:r>
          </a:p>
          <a:p>
            <a:r>
              <a:rPr lang="en-US" sz="1100" b="1"/>
              <a:t>Key Areas of Analysis:</a:t>
            </a:r>
          </a:p>
          <a:p>
            <a:pPr lvl="1"/>
            <a:r>
              <a:rPr lang="en-US" sz="1100" b="1"/>
              <a:t>Current Technology Usage: </a:t>
            </a:r>
            <a:r>
              <a:rPr lang="en-US" sz="1100"/>
              <a:t>Assessing the current state of programming languages, databases, and platforms used.</a:t>
            </a:r>
          </a:p>
          <a:p>
            <a:pPr lvl="1"/>
            <a:r>
              <a:rPr lang="en-US" sz="1100" b="1"/>
              <a:t>Future Technology Trends: </a:t>
            </a:r>
            <a:r>
              <a:rPr lang="en-US" sz="1100"/>
              <a:t>Predicting upcoming trends in programming languages, databases, and platforms. </a:t>
            </a:r>
          </a:p>
          <a:p>
            <a:pPr lvl="1"/>
            <a:r>
              <a:rPr lang="en-US" sz="1100" b="1"/>
              <a:t>Demographics in IT Industry: </a:t>
            </a:r>
            <a:r>
              <a:rPr lang="en-US" sz="1100"/>
              <a:t>Understanding the distribution of gender, age, and education levels in IT.</a:t>
            </a:r>
          </a:p>
          <a:p>
            <a:r>
              <a:rPr lang="en-US" sz="1100" b="1"/>
              <a:t>Goals:</a:t>
            </a:r>
          </a:p>
          <a:p>
            <a:pPr lvl="1"/>
            <a:r>
              <a:rPr lang="en-US" sz="1100"/>
              <a:t>Identifying top Programming Languages in the industry.</a:t>
            </a:r>
          </a:p>
          <a:p>
            <a:pPr lvl="1"/>
            <a:r>
              <a:rPr lang="en-US" sz="1100"/>
              <a:t>Top Database Skills in high demand.</a:t>
            </a:r>
          </a:p>
          <a:p>
            <a:pPr lvl="1"/>
            <a:r>
              <a:rPr lang="en-US" sz="1100"/>
              <a:t>Popular IDEs among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75" y="987425"/>
            <a:ext cx="4873625" cy="4873625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kern="1200">
                <a:latin typeface="IBM Plex Mono Text" panose="020B0509050203000203" pitchFamily="49" charset="0"/>
                <a:ea typeface="+mn-ea"/>
                <a:cs typeface="+mn-cs"/>
              </a:rPr>
              <a:t>Emerging Trends and Future Skills:</a:t>
            </a:r>
          </a:p>
          <a:p>
            <a:pPr marL="0" indent="0">
              <a:buNone/>
            </a:pPr>
            <a:r>
              <a:rPr lang="en-US" sz="1200" kern="1200">
                <a:latin typeface="IBM Plex Mono Text" panose="020B0509050203000203" pitchFamily="49" charset="0"/>
                <a:ea typeface="+mn-ea"/>
                <a:cs typeface="+mn-cs"/>
              </a:rPr>
              <a:t>Top Programming Languages in Demand</a:t>
            </a:r>
          </a:p>
          <a:p>
            <a:pPr marL="0" indent="0">
              <a:buNone/>
            </a:pPr>
            <a:r>
              <a:rPr lang="en-US" sz="1200" kern="1200">
                <a:latin typeface="IBM Plex Mono Text" panose="020B0509050203000203" pitchFamily="49" charset="0"/>
                <a:ea typeface="+mn-ea"/>
                <a:cs typeface="+mn-cs"/>
              </a:rPr>
              <a:t>Top Database Skills in Demand</a:t>
            </a:r>
          </a:p>
          <a:p>
            <a:pPr marL="0" indent="0">
              <a:buNone/>
            </a:pPr>
            <a:r>
              <a:rPr lang="en-US" sz="1200" kern="1200">
                <a:latin typeface="IBM Plex Mono Text" panose="020B0509050203000203" pitchFamily="49" charset="0"/>
                <a:ea typeface="+mn-ea"/>
                <a:cs typeface="+mn-cs"/>
              </a:rPr>
              <a:t>Popular IDEs</a:t>
            </a:r>
          </a:p>
          <a:p>
            <a:pPr marL="0" indent="0">
              <a:buNone/>
            </a:pPr>
            <a:r>
              <a:rPr lang="en-US" sz="1200" kern="1200">
                <a:latin typeface="IBM Plex Mono Text" panose="020B0509050203000203" pitchFamily="49" charset="0"/>
                <a:ea typeface="+mn-ea"/>
                <a:cs typeface="+mn-cs"/>
              </a:rPr>
              <a:t>Data Collecting Sources:</a:t>
            </a:r>
          </a:p>
          <a:p>
            <a:pPr marL="0" indent="0">
              <a:buNone/>
            </a:pPr>
            <a:r>
              <a:rPr lang="en-US" sz="1200" kern="1200">
                <a:latin typeface="IBM Plex Mono Text" panose="020B0509050203000203" pitchFamily="49" charset="0"/>
                <a:ea typeface="+mn-ea"/>
                <a:cs typeface="+mn-cs"/>
              </a:rPr>
              <a:t>Job Postings</a:t>
            </a:r>
          </a:p>
          <a:p>
            <a:pPr marL="0" indent="0">
              <a:buNone/>
            </a:pPr>
            <a:r>
              <a:rPr lang="en-US" sz="1200" kern="1200">
                <a:latin typeface="IBM Plex Mono Text" panose="020B0509050203000203" pitchFamily="49" charset="0"/>
                <a:ea typeface="+mn-ea"/>
                <a:cs typeface="+mn-cs"/>
              </a:rPr>
              <a:t>Training Portals</a:t>
            </a:r>
          </a:p>
          <a:p>
            <a:pPr marL="0" indent="0">
              <a:buNone/>
            </a:pPr>
            <a:r>
              <a:rPr lang="en-US" sz="1200" kern="1200">
                <a:latin typeface="IBM Plex Mono Text" panose="020B0509050203000203" pitchFamily="49" charset="0"/>
                <a:ea typeface="+mn-ea"/>
                <a:cs typeface="+mn-cs"/>
              </a:rPr>
              <a:t>Surveys</a:t>
            </a:r>
          </a:p>
          <a:p>
            <a:pPr marL="0" indent="0">
              <a:buNone/>
            </a:pPr>
            <a:r>
              <a:rPr lang="en-US" sz="1200" kern="1200">
                <a:latin typeface="IBM Plex Mono Text" panose="020B0509050203000203" pitchFamily="49" charset="0"/>
                <a:ea typeface="+mn-ea"/>
                <a:cs typeface="+mn-cs"/>
              </a:rPr>
              <a:t>Role of Data Analyst:</a:t>
            </a:r>
          </a:p>
          <a:p>
            <a:pPr marL="0" indent="0">
              <a:buNone/>
            </a:pPr>
            <a:r>
              <a:rPr lang="en-US" sz="1200" b="1" kern="1200">
                <a:latin typeface="IBM Plex Mono Text" panose="020B0509050203000203" pitchFamily="49" charset="0"/>
                <a:ea typeface="+mn-ea"/>
                <a:cs typeface="+mn-cs"/>
              </a:rPr>
              <a:t>Context</a:t>
            </a:r>
            <a:r>
              <a:rPr lang="en-US" sz="1200" kern="1200">
                <a:latin typeface="IBM Plex Mono Text" panose="020B0509050203000203" pitchFamily="49" charset="0"/>
                <a:ea typeface="+mn-ea"/>
                <a:cs typeface="+mn-cs"/>
              </a:rPr>
              <a:t>: Working in a global IT and business consulting firm known for expertise in IT solutions.</a:t>
            </a:r>
          </a:p>
          <a:p>
            <a:pPr marL="0" indent="0">
              <a:buNone/>
            </a:pPr>
            <a:r>
              <a:rPr lang="en-US" sz="1200" b="1" kern="1200">
                <a:latin typeface="IBM Plex Mono Text" panose="020B0509050203000203" pitchFamily="49" charset="0"/>
                <a:ea typeface="+mn-ea"/>
                <a:cs typeface="+mn-cs"/>
              </a:rPr>
              <a:t>Objective</a:t>
            </a:r>
            <a:r>
              <a:rPr lang="en-US" sz="1200" kern="1200">
                <a:latin typeface="IBM Plex Mono Text" panose="020B0509050203000203" pitchFamily="49" charset="0"/>
                <a:ea typeface="+mn-ea"/>
                <a:cs typeface="+mn-cs"/>
              </a:rPr>
              <a:t>: Regularly analyze data to identify future skill requirements and keep pace with changing technologies.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053" y="1702205"/>
            <a:ext cx="7068725" cy="4351338"/>
          </a:xfrm>
        </p:spPr>
        <p:txBody>
          <a:bodyPr>
            <a:normAutofit fontScale="62500" lnSpcReduction="20000"/>
          </a:bodyPr>
          <a:lstStyle/>
          <a:p>
            <a:r>
              <a:rPr lang="en-CA" b="1" dirty="0"/>
              <a:t>Data Sources:</a:t>
            </a:r>
            <a:endParaRPr lang="en-CA" dirty="0"/>
          </a:p>
          <a:p>
            <a:pPr lvl="1"/>
            <a:r>
              <a:rPr lang="en-CA" b="1" dirty="0"/>
              <a:t>Stack Overflow</a:t>
            </a:r>
            <a:endParaRPr lang="en-CA" dirty="0"/>
          </a:p>
          <a:p>
            <a:pPr lvl="1"/>
            <a:r>
              <a:rPr lang="en-CA" b="1" dirty="0"/>
              <a:t>Survey Data Technologies:</a:t>
            </a:r>
            <a:endParaRPr lang="en-CA" dirty="0"/>
          </a:p>
          <a:p>
            <a:pPr lvl="2"/>
            <a:r>
              <a:rPr lang="en-CA" b="1" dirty="0"/>
              <a:t>Current Trends: </a:t>
            </a:r>
            <a:r>
              <a:rPr lang="en-CA" dirty="0"/>
              <a:t>Based on Language, Database, Platform &amp; Web Frame used or worked. </a:t>
            </a:r>
          </a:p>
          <a:p>
            <a:pPr lvl="2"/>
            <a:r>
              <a:rPr lang="en-CA" b="1" dirty="0"/>
              <a:t>Future Trends: </a:t>
            </a:r>
            <a:r>
              <a:rPr lang="en-CA" dirty="0"/>
              <a:t>Interest in learning new Language, Database, Platform &amp; Web Frame.</a:t>
            </a:r>
          </a:p>
          <a:p>
            <a:pPr lvl="1"/>
            <a:r>
              <a:rPr lang="en-CA" b="1" dirty="0"/>
              <a:t>Demographics Data: </a:t>
            </a:r>
            <a:endParaRPr lang="en-CA" dirty="0"/>
          </a:p>
          <a:p>
            <a:pPr lvl="2"/>
            <a:r>
              <a:rPr lang="en-CA" dirty="0"/>
              <a:t>Gender (Man and Woman), Age, Formal Education Level &amp; Countries</a:t>
            </a:r>
          </a:p>
          <a:p>
            <a:pPr lvl="1"/>
            <a:r>
              <a:rPr lang="en-CA" b="1" dirty="0"/>
              <a:t>Data Filtering:</a:t>
            </a:r>
            <a:endParaRPr lang="en-CA" dirty="0"/>
          </a:p>
          <a:p>
            <a:pPr lvl="2"/>
            <a:r>
              <a:rPr lang="en-CA" dirty="0"/>
              <a:t>Cleaned empty or Null entries</a:t>
            </a:r>
          </a:p>
          <a:p>
            <a:pPr lvl="2"/>
            <a:r>
              <a:rPr lang="en-CA" dirty="0"/>
              <a:t>Filtered to include only Man and Woman</a:t>
            </a:r>
          </a:p>
          <a:p>
            <a:endParaRPr lang="en-US" sz="2200" dirty="0"/>
          </a:p>
          <a:p>
            <a:r>
              <a:rPr lang="en-CA" b="1" dirty="0"/>
              <a:t>Illustration and Analysis Tools:</a:t>
            </a:r>
            <a:endParaRPr lang="en-CA" dirty="0"/>
          </a:p>
          <a:p>
            <a:pPr lvl="1"/>
            <a:r>
              <a:rPr lang="en-CA" b="1" dirty="0"/>
              <a:t>Python Libraries: </a:t>
            </a:r>
            <a:r>
              <a:rPr lang="en-CA" dirty="0" err="1"/>
              <a:t>Numpy</a:t>
            </a:r>
            <a:r>
              <a:rPr lang="en-CA" dirty="0"/>
              <a:t>, Matplotlib, Pandas &amp; Seaborn</a:t>
            </a:r>
          </a:p>
          <a:p>
            <a:pPr lvl="1"/>
            <a:r>
              <a:rPr lang="en-CA" b="1" dirty="0"/>
              <a:t>IBM Cognos Analytics Dashboard</a:t>
            </a:r>
            <a:endParaRPr lang="en-CA" dirty="0"/>
          </a:p>
          <a:p>
            <a:pPr lvl="1"/>
            <a:r>
              <a:rPr lang="en-CA" b="1" dirty="0" err="1"/>
              <a:t>Jupyter</a:t>
            </a:r>
            <a:r>
              <a:rPr lang="en-CA" b="1" dirty="0"/>
              <a:t> Notebook:</a:t>
            </a:r>
            <a:endParaRPr lang="en-CA" dirty="0"/>
          </a:p>
          <a:p>
            <a:pPr lvl="2"/>
            <a:r>
              <a:rPr lang="en-CA" dirty="0"/>
              <a:t>Data Cleaning</a:t>
            </a:r>
          </a:p>
          <a:p>
            <a:pPr lvl="2"/>
            <a:r>
              <a:rPr lang="en-CA" dirty="0"/>
              <a:t>Data Science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107" y="2005880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kern="1200"/>
          </a:p>
          <a:p>
            <a:endParaRPr lang="en-US" kern="1200"/>
          </a:p>
          <a:p>
            <a:endParaRPr lang="en-US" kern="1200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61CE75F0-5C1D-7DBA-02C8-1FA5C4A5CF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27627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F92F9-FFF3-BA40-5DCD-59B41620BA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50" r="14711" b="2"/>
          <a:stretch/>
        </p:blipFill>
        <p:spPr>
          <a:xfrm>
            <a:off x="839788" y="2505075"/>
            <a:ext cx="5157787" cy="368458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2708D-21A0-BBA0-1FBE-E4B19CBF67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90" r="15036" b="-1"/>
          <a:stretch/>
        </p:blipFill>
        <p:spPr>
          <a:xfrm>
            <a:off x="6172200" y="2505075"/>
            <a:ext cx="5183188" cy="3684588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sz="2700"/>
              <a:t>PROGRAMMING LANGUAGE TRENDS - FINDINGS &amp; 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Implications</a:t>
            </a:r>
          </a:p>
          <a:p>
            <a:pPr marL="0" indent="0">
              <a:buNone/>
            </a:pPr>
            <a:endParaRPr lang="en-US"/>
          </a:p>
          <a:p>
            <a:r>
              <a:rPr lang="en-US" u="sng"/>
              <a:t>JavaScript</a:t>
            </a:r>
            <a:r>
              <a:rPr lang="en-US"/>
              <a:t> is still most popular and widely used in programming language in IT industry.</a:t>
            </a:r>
          </a:p>
          <a:p>
            <a:r>
              <a:rPr lang="en-US" u="sng"/>
              <a:t>Python</a:t>
            </a:r>
            <a:r>
              <a:rPr lang="en-US"/>
              <a:t> has become a new desired and required skills in IT industry.</a:t>
            </a:r>
          </a:p>
          <a:p>
            <a:r>
              <a:rPr lang="en-US"/>
              <a:t>The Desire Skill for programming language has certainly Shifted.</a:t>
            </a:r>
          </a:p>
          <a:p>
            <a:r>
              <a:rPr lang="en-US"/>
              <a:t>Top 5 desired language:</a:t>
            </a:r>
          </a:p>
          <a:p>
            <a:pPr lvl="1"/>
            <a:r>
              <a:rPr lang="en-US" sz="1600"/>
              <a:t>JavaScript, Python, HTML/CSS,SQL, TypeScript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C6EFD6E-02D0-39A7-477F-64D3C6AA9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148890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DATABASE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5100C02-9AB6-4034-2C73-01DB7A50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07" r="21454" b="3"/>
          <a:stretch/>
        </p:blipFill>
        <p:spPr>
          <a:xfrm>
            <a:off x="839788" y="2505075"/>
            <a:ext cx="5157787" cy="368458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7CE285B-71A5-2D95-773A-F60B62F5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13" r="17371" b="2"/>
          <a:stretch/>
        </p:blipFill>
        <p:spPr>
          <a:xfrm>
            <a:off x="6172200" y="2505075"/>
            <a:ext cx="5183188" cy="3684588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1168</Words>
  <Application>Microsoft Office PowerPoint</Application>
  <PresentationFormat>Widescreen</PresentationFormat>
  <Paragraphs>207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Current Technology Usage and Future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IDE TRENDS</vt:lpstr>
      <vt:lpstr>IDE TRENDS - FINDINGS &amp; IMPLICATIONS</vt:lpstr>
      <vt:lpstr>DASHBOARD GITHUB LINK</vt:lpstr>
      <vt:lpstr>DASHBOARD TAB 1 – Current Technology Usage </vt:lpstr>
      <vt:lpstr>DASHBOARD TAB 2 – Future Technology Trend </vt:lpstr>
      <vt:lpstr>DASHBOARD TAB 3 – Demographics 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Home G</cp:lastModifiedBy>
  <cp:revision>36</cp:revision>
  <dcterms:created xsi:type="dcterms:W3CDTF">2020-10-28T18:29:43Z</dcterms:created>
  <dcterms:modified xsi:type="dcterms:W3CDTF">2024-08-08T22:41:58Z</dcterms:modified>
</cp:coreProperties>
</file>