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6A9BE3-9318-4129-A3BB-8123E1FC13B3}" v="18" dt="2019-04-08T22:30:17.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4" autoAdjust="0"/>
    <p:restoredTop sz="94660"/>
  </p:normalViewPr>
  <p:slideViewPr>
    <p:cSldViewPr snapToGrid="0">
      <p:cViewPr varScale="1">
        <p:scale>
          <a:sx n="104" d="100"/>
          <a:sy n="104"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HAWKS" userId="1aaca02d-58ef-48a0-9cd3-7db8479167e8" providerId="ADAL" clId="{5E6A9BE3-9318-4129-A3BB-8123E1FC13B3}"/>
    <pc:docChg chg="custSel addSld modSld">
      <pc:chgData name="JEREMY HAWKS" userId="1aaca02d-58ef-48a0-9cd3-7db8479167e8" providerId="ADAL" clId="{5E6A9BE3-9318-4129-A3BB-8123E1FC13B3}" dt="2019-04-08T22:34:47.094" v="2082" actId="20577"/>
      <pc:docMkLst>
        <pc:docMk/>
      </pc:docMkLst>
      <pc:sldChg chg="modSp">
        <pc:chgData name="JEREMY HAWKS" userId="1aaca02d-58ef-48a0-9cd3-7db8479167e8" providerId="ADAL" clId="{5E6A9BE3-9318-4129-A3BB-8123E1FC13B3}" dt="2019-03-30T02:45:45.841" v="28" actId="14100"/>
        <pc:sldMkLst>
          <pc:docMk/>
          <pc:sldMk cId="320502433" sldId="256"/>
        </pc:sldMkLst>
        <pc:spChg chg="mod">
          <ac:chgData name="JEREMY HAWKS" userId="1aaca02d-58ef-48a0-9cd3-7db8479167e8" providerId="ADAL" clId="{5E6A9BE3-9318-4129-A3BB-8123E1FC13B3}" dt="2019-03-30T02:45:45.841" v="28" actId="14100"/>
          <ac:spMkLst>
            <pc:docMk/>
            <pc:sldMk cId="320502433" sldId="256"/>
            <ac:spMk id="2" creationId="{955E0F03-E23D-4EBE-AADA-507B2921E063}"/>
          </ac:spMkLst>
        </pc:spChg>
        <pc:spChg chg="mod">
          <ac:chgData name="JEREMY HAWKS" userId="1aaca02d-58ef-48a0-9cd3-7db8479167e8" providerId="ADAL" clId="{5E6A9BE3-9318-4129-A3BB-8123E1FC13B3}" dt="2019-03-30T02:45:15.756" v="0"/>
          <ac:spMkLst>
            <pc:docMk/>
            <pc:sldMk cId="320502433" sldId="256"/>
            <ac:spMk id="3" creationId="{076DDC48-16D6-461D-8D24-293D67B87E89}"/>
          </ac:spMkLst>
        </pc:spChg>
      </pc:sldChg>
      <pc:sldChg chg="modSp add">
        <pc:chgData name="JEREMY HAWKS" userId="1aaca02d-58ef-48a0-9cd3-7db8479167e8" providerId="ADAL" clId="{5E6A9BE3-9318-4129-A3BB-8123E1FC13B3}" dt="2019-04-08T22:12:47.587" v="365" actId="20577"/>
        <pc:sldMkLst>
          <pc:docMk/>
          <pc:sldMk cId="3321217950" sldId="257"/>
        </pc:sldMkLst>
        <pc:spChg chg="mod">
          <ac:chgData name="JEREMY HAWKS" userId="1aaca02d-58ef-48a0-9cd3-7db8479167e8" providerId="ADAL" clId="{5E6A9BE3-9318-4129-A3BB-8123E1FC13B3}" dt="2019-04-08T22:07:41.743" v="40" actId="20577"/>
          <ac:spMkLst>
            <pc:docMk/>
            <pc:sldMk cId="3321217950" sldId="257"/>
            <ac:spMk id="2" creationId="{0676E30D-7F92-49BE-A9C6-74E65F773D11}"/>
          </ac:spMkLst>
        </pc:spChg>
        <pc:spChg chg="mod">
          <ac:chgData name="JEREMY HAWKS" userId="1aaca02d-58ef-48a0-9cd3-7db8479167e8" providerId="ADAL" clId="{5E6A9BE3-9318-4129-A3BB-8123E1FC13B3}" dt="2019-04-08T22:12:47.587" v="365" actId="20577"/>
          <ac:spMkLst>
            <pc:docMk/>
            <pc:sldMk cId="3321217950" sldId="257"/>
            <ac:spMk id="3" creationId="{CA7F98EB-7AD5-454D-8AFF-E47FF5F61BCB}"/>
          </ac:spMkLst>
        </pc:spChg>
      </pc:sldChg>
      <pc:sldChg chg="addSp modSp add">
        <pc:chgData name="JEREMY HAWKS" userId="1aaca02d-58ef-48a0-9cd3-7db8479167e8" providerId="ADAL" clId="{5E6A9BE3-9318-4129-A3BB-8123E1FC13B3}" dt="2019-04-08T22:13:55.163" v="427" actId="14100"/>
        <pc:sldMkLst>
          <pc:docMk/>
          <pc:sldMk cId="1349933422" sldId="258"/>
        </pc:sldMkLst>
        <pc:spChg chg="mod">
          <ac:chgData name="JEREMY HAWKS" userId="1aaca02d-58ef-48a0-9cd3-7db8479167e8" providerId="ADAL" clId="{5E6A9BE3-9318-4129-A3BB-8123E1FC13B3}" dt="2019-04-08T22:12:54.799" v="373" actId="20577"/>
          <ac:spMkLst>
            <pc:docMk/>
            <pc:sldMk cId="1349933422" sldId="258"/>
            <ac:spMk id="2" creationId="{05749C87-BB3C-4806-860E-0689ECFB23A6}"/>
          </ac:spMkLst>
        </pc:spChg>
        <pc:spChg chg="mod">
          <ac:chgData name="JEREMY HAWKS" userId="1aaca02d-58ef-48a0-9cd3-7db8479167e8" providerId="ADAL" clId="{5E6A9BE3-9318-4129-A3BB-8123E1FC13B3}" dt="2019-04-08T22:13:29.049" v="424" actId="20577"/>
          <ac:spMkLst>
            <pc:docMk/>
            <pc:sldMk cId="1349933422" sldId="258"/>
            <ac:spMk id="3" creationId="{E498D528-61C0-42EA-8044-E369D9F21E8D}"/>
          </ac:spMkLst>
        </pc:spChg>
        <pc:picChg chg="add mod">
          <ac:chgData name="JEREMY HAWKS" userId="1aaca02d-58ef-48a0-9cd3-7db8479167e8" providerId="ADAL" clId="{5E6A9BE3-9318-4129-A3BB-8123E1FC13B3}" dt="2019-04-08T22:13:55.163" v="427" actId="14100"/>
          <ac:picMkLst>
            <pc:docMk/>
            <pc:sldMk cId="1349933422" sldId="258"/>
            <ac:picMk id="4" creationId="{75437F86-2268-4619-AC37-EF8454B6DE5A}"/>
          </ac:picMkLst>
        </pc:picChg>
      </pc:sldChg>
      <pc:sldChg chg="modSp add">
        <pc:chgData name="JEREMY HAWKS" userId="1aaca02d-58ef-48a0-9cd3-7db8479167e8" providerId="ADAL" clId="{5E6A9BE3-9318-4129-A3BB-8123E1FC13B3}" dt="2019-04-08T22:25:15.351" v="1466" actId="207"/>
        <pc:sldMkLst>
          <pc:docMk/>
          <pc:sldMk cId="3227280222" sldId="259"/>
        </pc:sldMkLst>
        <pc:spChg chg="mod">
          <ac:chgData name="JEREMY HAWKS" userId="1aaca02d-58ef-48a0-9cd3-7db8479167e8" providerId="ADAL" clId="{5E6A9BE3-9318-4129-A3BB-8123E1FC13B3}" dt="2019-04-08T22:14:44.647" v="456" actId="20577"/>
          <ac:spMkLst>
            <pc:docMk/>
            <pc:sldMk cId="3227280222" sldId="259"/>
            <ac:spMk id="2" creationId="{AA469EF9-691E-4C19-8678-940F988A1DF2}"/>
          </ac:spMkLst>
        </pc:spChg>
        <pc:spChg chg="mod">
          <ac:chgData name="JEREMY HAWKS" userId="1aaca02d-58ef-48a0-9cd3-7db8479167e8" providerId="ADAL" clId="{5E6A9BE3-9318-4129-A3BB-8123E1FC13B3}" dt="2019-04-08T22:25:15.351" v="1466" actId="207"/>
          <ac:spMkLst>
            <pc:docMk/>
            <pc:sldMk cId="3227280222" sldId="259"/>
            <ac:spMk id="3" creationId="{A1968789-7DD0-4CB4-B62B-91BD305D01A0}"/>
          </ac:spMkLst>
        </pc:spChg>
      </pc:sldChg>
      <pc:sldChg chg="modSp add">
        <pc:chgData name="JEREMY HAWKS" userId="1aaca02d-58ef-48a0-9cd3-7db8479167e8" providerId="ADAL" clId="{5E6A9BE3-9318-4129-A3BB-8123E1FC13B3}" dt="2019-04-08T22:30:37.663" v="1733" actId="6549"/>
        <pc:sldMkLst>
          <pc:docMk/>
          <pc:sldMk cId="2808114147" sldId="260"/>
        </pc:sldMkLst>
        <pc:spChg chg="mod">
          <ac:chgData name="JEREMY HAWKS" userId="1aaca02d-58ef-48a0-9cd3-7db8479167e8" providerId="ADAL" clId="{5E6A9BE3-9318-4129-A3BB-8123E1FC13B3}" dt="2019-04-08T22:17:56.206" v="739" actId="20577"/>
          <ac:spMkLst>
            <pc:docMk/>
            <pc:sldMk cId="2808114147" sldId="260"/>
            <ac:spMk id="2" creationId="{AA469EF9-691E-4C19-8678-940F988A1DF2}"/>
          </ac:spMkLst>
        </pc:spChg>
        <pc:spChg chg="mod">
          <ac:chgData name="JEREMY HAWKS" userId="1aaca02d-58ef-48a0-9cd3-7db8479167e8" providerId="ADAL" clId="{5E6A9BE3-9318-4129-A3BB-8123E1FC13B3}" dt="2019-04-08T22:30:37.663" v="1733" actId="6549"/>
          <ac:spMkLst>
            <pc:docMk/>
            <pc:sldMk cId="2808114147" sldId="260"/>
            <ac:spMk id="3" creationId="{A1968789-7DD0-4CB4-B62B-91BD305D01A0}"/>
          </ac:spMkLst>
        </pc:spChg>
      </pc:sldChg>
      <pc:sldChg chg="modSp add">
        <pc:chgData name="JEREMY HAWKS" userId="1aaca02d-58ef-48a0-9cd3-7db8479167e8" providerId="ADAL" clId="{5E6A9BE3-9318-4129-A3BB-8123E1FC13B3}" dt="2019-04-08T22:34:47.094" v="2082" actId="20577"/>
        <pc:sldMkLst>
          <pc:docMk/>
          <pc:sldMk cId="770221396" sldId="261"/>
        </pc:sldMkLst>
        <pc:spChg chg="mod">
          <ac:chgData name="JEREMY HAWKS" userId="1aaca02d-58ef-48a0-9cd3-7db8479167e8" providerId="ADAL" clId="{5E6A9BE3-9318-4129-A3BB-8123E1FC13B3}" dt="2019-04-08T22:25:30.110" v="1471" actId="20577"/>
          <ac:spMkLst>
            <pc:docMk/>
            <pc:sldMk cId="770221396" sldId="261"/>
            <ac:spMk id="2" creationId="{AA469EF9-691E-4C19-8678-940F988A1DF2}"/>
          </ac:spMkLst>
        </pc:spChg>
        <pc:spChg chg="mod">
          <ac:chgData name="JEREMY HAWKS" userId="1aaca02d-58ef-48a0-9cd3-7db8479167e8" providerId="ADAL" clId="{5E6A9BE3-9318-4129-A3BB-8123E1FC13B3}" dt="2019-04-08T22:34:47.094" v="2082" actId="20577"/>
          <ac:spMkLst>
            <pc:docMk/>
            <pc:sldMk cId="770221396" sldId="261"/>
            <ac:spMk id="3" creationId="{A1968789-7DD0-4CB4-B62B-91BD305D01A0}"/>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4/8/2019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4/8/2019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adroid.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yahoo.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0F03-E23D-4EBE-AADA-507B2921E063}"/>
              </a:ext>
            </a:extLst>
          </p:cNvPr>
          <p:cNvSpPr>
            <a:spLocks noGrp="1"/>
          </p:cNvSpPr>
          <p:nvPr>
            <p:ph type="ctrTitle"/>
          </p:nvPr>
        </p:nvSpPr>
        <p:spPr>
          <a:xfrm>
            <a:off x="0" y="2733709"/>
            <a:ext cx="8898902" cy="1373070"/>
          </a:xfrm>
        </p:spPr>
        <p:txBody>
          <a:bodyPr/>
          <a:lstStyle/>
          <a:p>
            <a:r>
              <a:rPr lang="en-US" dirty="0"/>
              <a:t>Android </a:t>
            </a:r>
            <a:r>
              <a:rPr lang="en-US" dirty="0" err="1"/>
              <a:t>HttpURLConnection</a:t>
            </a:r>
            <a:endParaRPr lang="en-US" dirty="0"/>
          </a:p>
        </p:txBody>
      </p:sp>
      <p:sp>
        <p:nvSpPr>
          <p:cNvPr id="3" name="Subtitle 2">
            <a:extLst>
              <a:ext uri="{FF2B5EF4-FFF2-40B4-BE49-F238E27FC236}">
                <a16:creationId xmlns:a16="http://schemas.microsoft.com/office/drawing/2014/main" id="{076DDC48-16D6-461D-8D24-293D67B87E89}"/>
              </a:ext>
            </a:extLst>
          </p:cNvPr>
          <p:cNvSpPr>
            <a:spLocks noGrp="1"/>
          </p:cNvSpPr>
          <p:nvPr>
            <p:ph type="subTitle" idx="1"/>
          </p:nvPr>
        </p:nvSpPr>
        <p:spPr/>
        <p:txBody>
          <a:bodyPr/>
          <a:lstStyle/>
          <a:p>
            <a:r>
              <a:rPr lang="en-US" dirty="0"/>
              <a:t>Jeremy Hawks – CIT 360</a:t>
            </a:r>
          </a:p>
        </p:txBody>
      </p:sp>
    </p:spTree>
    <p:extLst>
      <p:ext uri="{BB962C8B-B14F-4D97-AF65-F5344CB8AC3E}">
        <p14:creationId xmlns:p14="http://schemas.microsoft.com/office/powerpoint/2010/main" val="32050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E30D-7F92-49BE-A9C6-74E65F773D11}"/>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CA7F98EB-7AD5-454D-8AFF-E47FF5F61BCB}"/>
              </a:ext>
            </a:extLst>
          </p:cNvPr>
          <p:cNvSpPr>
            <a:spLocks noGrp="1"/>
          </p:cNvSpPr>
          <p:nvPr>
            <p:ph idx="1"/>
          </p:nvPr>
        </p:nvSpPr>
        <p:spPr/>
        <p:txBody>
          <a:bodyPr/>
          <a:lstStyle/>
          <a:p>
            <a:r>
              <a:rPr lang="en-US" dirty="0" err="1"/>
              <a:t>HttpURLConnection</a:t>
            </a:r>
            <a:r>
              <a:rPr lang="en-US" dirty="0"/>
              <a:t> is a class that only works with the HTTP protocol</a:t>
            </a:r>
          </a:p>
          <a:p>
            <a:r>
              <a:rPr lang="en-US" dirty="0"/>
              <a:t>With the help of this class you can retrieve information from any HTTP URL such as the:</a:t>
            </a:r>
          </a:p>
          <a:p>
            <a:pPr lvl="1"/>
            <a:r>
              <a:rPr lang="en-US" dirty="0"/>
              <a:t>Header</a:t>
            </a:r>
          </a:p>
          <a:p>
            <a:pPr lvl="1"/>
            <a:r>
              <a:rPr lang="en-US" dirty="0"/>
              <a:t>Status code</a:t>
            </a:r>
          </a:p>
          <a:p>
            <a:pPr lvl="1"/>
            <a:r>
              <a:rPr lang="en-US" dirty="0"/>
              <a:t>Response code</a:t>
            </a:r>
          </a:p>
          <a:p>
            <a:r>
              <a:rPr lang="en-US" dirty="0"/>
              <a:t>It is a subclass of the </a:t>
            </a:r>
            <a:r>
              <a:rPr lang="en-US" dirty="0" err="1"/>
              <a:t>URLConnection</a:t>
            </a:r>
            <a:r>
              <a:rPr lang="en-US" dirty="0"/>
              <a:t> class</a:t>
            </a:r>
          </a:p>
          <a:p>
            <a:endParaRPr lang="en-US" dirty="0"/>
          </a:p>
          <a:p>
            <a:endParaRPr lang="en-US" dirty="0"/>
          </a:p>
        </p:txBody>
      </p:sp>
    </p:spTree>
    <p:extLst>
      <p:ext uri="{BB962C8B-B14F-4D97-AF65-F5344CB8AC3E}">
        <p14:creationId xmlns:p14="http://schemas.microsoft.com/office/powerpoint/2010/main" val="3321217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49C87-BB3C-4806-860E-0689ECFB23A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498D528-61C0-42EA-8044-E369D9F21E8D}"/>
              </a:ext>
            </a:extLst>
          </p:cNvPr>
          <p:cNvSpPr>
            <a:spLocks noGrp="1"/>
          </p:cNvSpPr>
          <p:nvPr>
            <p:ph idx="1"/>
          </p:nvPr>
        </p:nvSpPr>
        <p:spPr/>
        <p:txBody>
          <a:bodyPr/>
          <a:lstStyle/>
          <a:p>
            <a:r>
              <a:rPr lang="en-US" dirty="0"/>
              <a:t>To retrieve the webpage at </a:t>
            </a:r>
            <a:r>
              <a:rPr lang="en-US" dirty="0">
                <a:hlinkClick r:id="rId2"/>
              </a:rPr>
              <a:t>http://www.adroid.com</a:t>
            </a:r>
            <a:endParaRPr lang="en-US" dirty="0"/>
          </a:p>
          <a:p>
            <a:endParaRPr lang="en-US" dirty="0"/>
          </a:p>
        </p:txBody>
      </p:sp>
      <p:pic>
        <p:nvPicPr>
          <p:cNvPr id="4" name="Picture 3">
            <a:extLst>
              <a:ext uri="{FF2B5EF4-FFF2-40B4-BE49-F238E27FC236}">
                <a16:creationId xmlns:a16="http://schemas.microsoft.com/office/drawing/2014/main" id="{75437F86-2268-4619-AC37-EF8454B6DE5A}"/>
              </a:ext>
            </a:extLst>
          </p:cNvPr>
          <p:cNvPicPr>
            <a:picLocks noChangeAspect="1"/>
          </p:cNvPicPr>
          <p:nvPr/>
        </p:nvPicPr>
        <p:blipFill>
          <a:blip r:embed="rId3"/>
          <a:stretch>
            <a:fillRect/>
          </a:stretch>
        </p:blipFill>
        <p:spPr>
          <a:xfrm>
            <a:off x="680320" y="2971800"/>
            <a:ext cx="9706197" cy="2552700"/>
          </a:xfrm>
          <a:prstGeom prst="rect">
            <a:avLst/>
          </a:prstGeom>
        </p:spPr>
      </p:pic>
    </p:spTree>
    <p:extLst>
      <p:ext uri="{BB962C8B-B14F-4D97-AF65-F5344CB8AC3E}">
        <p14:creationId xmlns:p14="http://schemas.microsoft.com/office/powerpoint/2010/main" val="1349933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9EF9-691E-4C19-8678-940F988A1DF2}"/>
              </a:ext>
            </a:extLst>
          </p:cNvPr>
          <p:cNvSpPr>
            <a:spLocks noGrp="1"/>
          </p:cNvSpPr>
          <p:nvPr>
            <p:ph type="title"/>
          </p:nvPr>
        </p:nvSpPr>
        <p:spPr/>
        <p:txBody>
          <a:bodyPr/>
          <a:lstStyle/>
          <a:p>
            <a:r>
              <a:rPr lang="en-US" dirty="0"/>
              <a:t>6-Step Process (steps 1-2)</a:t>
            </a:r>
          </a:p>
        </p:txBody>
      </p:sp>
      <p:sp>
        <p:nvSpPr>
          <p:cNvPr id="3" name="Content Placeholder 2">
            <a:extLst>
              <a:ext uri="{FF2B5EF4-FFF2-40B4-BE49-F238E27FC236}">
                <a16:creationId xmlns:a16="http://schemas.microsoft.com/office/drawing/2014/main" id="{A1968789-7DD0-4CB4-B62B-91BD305D01A0}"/>
              </a:ext>
            </a:extLst>
          </p:cNvPr>
          <p:cNvSpPr>
            <a:spLocks noGrp="1"/>
          </p:cNvSpPr>
          <p:nvPr>
            <p:ph idx="1"/>
          </p:nvPr>
        </p:nvSpPr>
        <p:spPr/>
        <p:txBody>
          <a:bodyPr/>
          <a:lstStyle/>
          <a:p>
            <a:pPr marL="457200" indent="-457200">
              <a:buAutoNum type="arabicPeriod"/>
            </a:pPr>
            <a:r>
              <a:rPr lang="en-US" dirty="0"/>
              <a:t>Create a URL Instance</a:t>
            </a:r>
          </a:p>
          <a:p>
            <a:pPr marL="914400" lvl="1" indent="-457200">
              <a:buAutoNum type="arabicPeriod"/>
            </a:pPr>
            <a:endParaRPr lang="en-US" dirty="0"/>
          </a:p>
          <a:p>
            <a:pPr marL="457200" lvl="1" indent="0">
              <a:buNone/>
            </a:pPr>
            <a:r>
              <a:rPr lang="en-US" sz="1800" dirty="0">
                <a:solidFill>
                  <a:schemeClr val="accent6">
                    <a:lumMod val="50000"/>
                  </a:schemeClr>
                </a:solidFill>
              </a:rPr>
              <a:t>       URL </a:t>
            </a:r>
            <a:r>
              <a:rPr lang="en-US" sz="1800" dirty="0" err="1">
                <a:solidFill>
                  <a:schemeClr val="accent6">
                    <a:lumMod val="50000"/>
                  </a:schemeClr>
                </a:solidFill>
              </a:rPr>
              <a:t>url</a:t>
            </a:r>
            <a:r>
              <a:rPr lang="en-US" sz="1800" dirty="0">
                <a:solidFill>
                  <a:schemeClr val="accent6">
                    <a:lumMod val="50000"/>
                  </a:schemeClr>
                </a:solidFill>
              </a:rPr>
              <a:t> = new URL(</a:t>
            </a:r>
            <a:r>
              <a:rPr lang="en-US" sz="1800" dirty="0">
                <a:solidFill>
                  <a:schemeClr val="accent6">
                    <a:lumMod val="50000"/>
                  </a:schemeClr>
                </a:solidFill>
                <a:hlinkClick r:id="rId2">
                  <a:extLst>
                    <a:ext uri="{A12FA001-AC4F-418D-AE19-62706E023703}">
                      <ahyp:hlinkClr xmlns:ahyp="http://schemas.microsoft.com/office/drawing/2018/hyperlinkcolor" val="tx"/>
                    </a:ext>
                  </a:extLst>
                </a:hlinkClick>
              </a:rPr>
              <a:t>http://www.yahoo.com</a:t>
            </a:r>
            <a:r>
              <a:rPr lang="en-US" sz="1800" dirty="0">
                <a:solidFill>
                  <a:schemeClr val="accent6">
                    <a:lumMod val="50000"/>
                  </a:schemeClr>
                </a:solidFill>
              </a:rPr>
              <a:t>);</a:t>
            </a:r>
          </a:p>
          <a:p>
            <a:pPr marL="457200" lvl="1" indent="0">
              <a:buNone/>
            </a:pPr>
            <a:endParaRPr lang="en-US" dirty="0"/>
          </a:p>
          <a:p>
            <a:pPr marL="457200" lvl="1" indent="0">
              <a:buNone/>
            </a:pPr>
            <a:endParaRPr lang="en-US" dirty="0"/>
          </a:p>
          <a:p>
            <a:pPr marL="457200" indent="-457200">
              <a:buAutoNum type="arabicPeriod" startAt="2"/>
            </a:pPr>
            <a:r>
              <a:rPr lang="en-US" dirty="0"/>
              <a:t>Open URL connection and cast it to </a:t>
            </a:r>
            <a:r>
              <a:rPr lang="en-US" dirty="0" err="1"/>
              <a:t>HttpURLConnection</a:t>
            </a:r>
            <a:endParaRPr lang="en-US" dirty="0"/>
          </a:p>
          <a:p>
            <a:pPr marL="0" indent="0">
              <a:buNone/>
            </a:pPr>
            <a:r>
              <a:rPr lang="en-US" sz="1800" dirty="0"/>
              <a:t>	</a:t>
            </a:r>
            <a:r>
              <a:rPr lang="en-US" sz="1800" dirty="0" err="1">
                <a:solidFill>
                  <a:schemeClr val="accent6">
                    <a:lumMod val="50000"/>
                  </a:schemeClr>
                </a:solidFill>
              </a:rPr>
              <a:t>HttpURLConnection</a:t>
            </a:r>
            <a:r>
              <a:rPr lang="en-US" sz="1800" dirty="0">
                <a:solidFill>
                  <a:schemeClr val="accent6">
                    <a:lumMod val="50000"/>
                  </a:schemeClr>
                </a:solidFill>
              </a:rPr>
              <a:t> </a:t>
            </a:r>
            <a:r>
              <a:rPr lang="en-US" sz="1800" dirty="0" err="1">
                <a:solidFill>
                  <a:schemeClr val="accent6">
                    <a:lumMod val="50000"/>
                  </a:schemeClr>
                </a:solidFill>
              </a:rPr>
              <a:t>httpConn</a:t>
            </a:r>
            <a:r>
              <a:rPr lang="en-US" sz="1800" dirty="0">
                <a:solidFill>
                  <a:schemeClr val="accent6">
                    <a:lumMod val="50000"/>
                  </a:schemeClr>
                </a:solidFill>
              </a:rPr>
              <a:t> = (</a:t>
            </a:r>
            <a:r>
              <a:rPr lang="en-US" sz="1800" dirty="0" err="1">
                <a:solidFill>
                  <a:schemeClr val="accent6">
                    <a:lumMod val="50000"/>
                  </a:schemeClr>
                </a:solidFill>
              </a:rPr>
              <a:t>HttpURLConnection</a:t>
            </a:r>
            <a:r>
              <a:rPr lang="en-US" sz="1800" dirty="0">
                <a:solidFill>
                  <a:schemeClr val="accent6">
                    <a:lumMod val="50000"/>
                  </a:schemeClr>
                </a:solidFill>
              </a:rPr>
              <a:t>)</a:t>
            </a:r>
            <a:r>
              <a:rPr lang="en-US" sz="1800" dirty="0" err="1">
                <a:solidFill>
                  <a:schemeClr val="accent6">
                    <a:lumMod val="50000"/>
                  </a:schemeClr>
                </a:solidFill>
              </a:rPr>
              <a:t>url.openConnection</a:t>
            </a:r>
            <a:r>
              <a:rPr lang="en-US" sz="1800" dirty="0">
                <a:solidFill>
                  <a:schemeClr val="accent6">
                    <a:lumMod val="50000"/>
                  </a:schemeClr>
                </a:solidFill>
              </a:rPr>
              <a:t>();</a:t>
            </a:r>
          </a:p>
        </p:txBody>
      </p:sp>
    </p:spTree>
    <p:extLst>
      <p:ext uri="{BB962C8B-B14F-4D97-AF65-F5344CB8AC3E}">
        <p14:creationId xmlns:p14="http://schemas.microsoft.com/office/powerpoint/2010/main" val="3227280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9EF9-691E-4C19-8678-940F988A1DF2}"/>
              </a:ext>
            </a:extLst>
          </p:cNvPr>
          <p:cNvSpPr>
            <a:spLocks noGrp="1"/>
          </p:cNvSpPr>
          <p:nvPr>
            <p:ph type="title"/>
          </p:nvPr>
        </p:nvSpPr>
        <p:spPr/>
        <p:txBody>
          <a:bodyPr/>
          <a:lstStyle/>
          <a:p>
            <a:r>
              <a:rPr lang="en-US" dirty="0"/>
              <a:t>6-Step Process (steps 3-4)</a:t>
            </a:r>
          </a:p>
        </p:txBody>
      </p:sp>
      <p:sp>
        <p:nvSpPr>
          <p:cNvPr id="3" name="Content Placeholder 2">
            <a:extLst>
              <a:ext uri="{FF2B5EF4-FFF2-40B4-BE49-F238E27FC236}">
                <a16:creationId xmlns:a16="http://schemas.microsoft.com/office/drawing/2014/main" id="{A1968789-7DD0-4CB4-B62B-91BD305D01A0}"/>
              </a:ext>
            </a:extLst>
          </p:cNvPr>
          <p:cNvSpPr>
            <a:spLocks noGrp="1"/>
          </p:cNvSpPr>
          <p:nvPr>
            <p:ph idx="1"/>
          </p:nvPr>
        </p:nvSpPr>
        <p:spPr>
          <a:xfrm>
            <a:off x="680321" y="2336872"/>
            <a:ext cx="11151461" cy="4368727"/>
          </a:xfrm>
        </p:spPr>
        <p:txBody>
          <a:bodyPr/>
          <a:lstStyle/>
          <a:p>
            <a:pPr marL="0" indent="0">
              <a:buNone/>
            </a:pPr>
            <a:r>
              <a:rPr lang="en-US" sz="1800" dirty="0"/>
              <a:t>3. Set request method. The request method can be GET, POST, DELETE, etc. Request method must be uppercase, otherwise the following exception will be thrown: </a:t>
            </a:r>
            <a:r>
              <a:rPr lang="en-US" sz="1800" dirty="0" err="1">
                <a:solidFill>
                  <a:srgbClr val="FFFF00"/>
                </a:solidFill>
              </a:rPr>
              <a:t>java.net.ProtocolException</a:t>
            </a:r>
            <a:r>
              <a:rPr lang="en-US" sz="1800" dirty="0">
                <a:solidFill>
                  <a:srgbClr val="FFFF00"/>
                </a:solidFill>
              </a:rPr>
              <a:t>: Expected one [OPTIONS, GET, HEAD, POST, PUT, DELETE, TRACE, PATCH] but was get.</a:t>
            </a:r>
          </a:p>
          <a:p>
            <a:pPr marL="0" indent="0">
              <a:buNone/>
            </a:pPr>
            <a:r>
              <a:rPr lang="en-US" sz="1800" dirty="0"/>
              <a:t>	</a:t>
            </a:r>
            <a:r>
              <a:rPr lang="en-US" sz="1800" dirty="0" err="1">
                <a:solidFill>
                  <a:schemeClr val="accent6">
                    <a:lumMod val="50000"/>
                  </a:schemeClr>
                </a:solidFill>
              </a:rPr>
              <a:t>httpConn.setRequestMethod</a:t>
            </a:r>
            <a:r>
              <a:rPr lang="en-US" sz="1800" dirty="0">
                <a:solidFill>
                  <a:schemeClr val="accent6">
                    <a:lumMod val="50000"/>
                  </a:schemeClr>
                </a:solidFill>
              </a:rPr>
              <a:t>(“GET”);</a:t>
            </a:r>
          </a:p>
          <a:p>
            <a:pPr marL="0" indent="0">
              <a:buNone/>
            </a:pPr>
            <a:endParaRPr lang="en-US" sz="1800" dirty="0"/>
          </a:p>
          <a:p>
            <a:pPr marL="0" indent="0">
              <a:buNone/>
            </a:pPr>
            <a:r>
              <a:rPr lang="en-US" sz="1800" dirty="0"/>
              <a:t>4. If request method is GET, then use the code below to open the input stream and read the server response data.</a:t>
            </a:r>
          </a:p>
          <a:p>
            <a:pPr marL="0" indent="0">
              <a:buNone/>
            </a:pPr>
            <a:r>
              <a:rPr lang="en-US" sz="1800" dirty="0"/>
              <a:t>	</a:t>
            </a:r>
            <a:r>
              <a:rPr lang="en-US" sz="1800" dirty="0" err="1">
                <a:solidFill>
                  <a:schemeClr val="accent6">
                    <a:lumMod val="50000"/>
                  </a:schemeClr>
                </a:solidFill>
              </a:rPr>
              <a:t>InputStream</a:t>
            </a:r>
            <a:r>
              <a:rPr lang="en-US" sz="1800" dirty="0">
                <a:solidFill>
                  <a:schemeClr val="accent6">
                    <a:lumMod val="50000"/>
                  </a:schemeClr>
                </a:solidFill>
              </a:rPr>
              <a:t> </a:t>
            </a:r>
            <a:r>
              <a:rPr lang="en-US" sz="1800" dirty="0" err="1">
                <a:solidFill>
                  <a:schemeClr val="accent6">
                    <a:lumMod val="50000"/>
                  </a:schemeClr>
                </a:solidFill>
              </a:rPr>
              <a:t>inputStream</a:t>
            </a:r>
            <a:r>
              <a:rPr lang="en-US" sz="1800" dirty="0">
                <a:solidFill>
                  <a:schemeClr val="accent6">
                    <a:lumMod val="50000"/>
                  </a:schemeClr>
                </a:solidFill>
              </a:rPr>
              <a:t> = </a:t>
            </a:r>
            <a:r>
              <a:rPr lang="en-US" sz="1800" dirty="0" err="1">
                <a:solidFill>
                  <a:schemeClr val="accent6">
                    <a:lumMod val="50000"/>
                  </a:schemeClr>
                </a:solidFill>
              </a:rPr>
              <a:t>httpConn.getInputStream</a:t>
            </a:r>
            <a:r>
              <a:rPr lang="en-US" sz="1800" dirty="0">
                <a:solidFill>
                  <a:schemeClr val="accent6">
                    <a:lumMod val="50000"/>
                  </a:schemeClr>
                </a:solidFill>
              </a:rPr>
              <a:t>();</a:t>
            </a:r>
          </a:p>
          <a:p>
            <a:pPr marL="0" indent="0">
              <a:buNone/>
            </a:pPr>
            <a:r>
              <a:rPr lang="en-US" sz="1800" dirty="0">
                <a:solidFill>
                  <a:schemeClr val="accent6">
                    <a:lumMod val="50000"/>
                  </a:schemeClr>
                </a:solidFill>
              </a:rPr>
              <a:t>	</a:t>
            </a:r>
            <a:r>
              <a:rPr lang="en-US" sz="1800" dirty="0" err="1">
                <a:solidFill>
                  <a:schemeClr val="accent6">
                    <a:lumMod val="50000"/>
                  </a:schemeClr>
                </a:solidFill>
              </a:rPr>
              <a:t>InputStreamReader</a:t>
            </a:r>
            <a:r>
              <a:rPr lang="en-US" sz="1800" dirty="0">
                <a:solidFill>
                  <a:schemeClr val="accent6">
                    <a:lumMod val="50000"/>
                  </a:schemeClr>
                </a:solidFill>
              </a:rPr>
              <a:t> </a:t>
            </a:r>
            <a:r>
              <a:rPr lang="en-US" sz="1800" dirty="0" err="1">
                <a:solidFill>
                  <a:schemeClr val="accent6">
                    <a:lumMod val="50000"/>
                  </a:schemeClr>
                </a:solidFill>
              </a:rPr>
              <a:t>inputStreamReader</a:t>
            </a:r>
            <a:r>
              <a:rPr lang="en-US" sz="1800" dirty="0">
                <a:solidFill>
                  <a:schemeClr val="accent6">
                    <a:lumMod val="50000"/>
                  </a:schemeClr>
                </a:solidFill>
              </a:rPr>
              <a:t> = new </a:t>
            </a:r>
            <a:r>
              <a:rPr lang="en-US" sz="1800" dirty="0" err="1">
                <a:solidFill>
                  <a:schemeClr val="accent6">
                    <a:lumMod val="50000"/>
                  </a:schemeClr>
                </a:solidFill>
              </a:rPr>
              <a:t>InputStreamReader</a:t>
            </a:r>
            <a:r>
              <a:rPr lang="en-US" sz="1800" dirty="0">
                <a:solidFill>
                  <a:schemeClr val="accent6">
                    <a:lumMod val="50000"/>
                  </a:schemeClr>
                </a:solidFill>
              </a:rPr>
              <a:t>(</a:t>
            </a:r>
            <a:r>
              <a:rPr lang="en-US" sz="1800" dirty="0" err="1">
                <a:solidFill>
                  <a:schemeClr val="accent6">
                    <a:lumMod val="50000"/>
                  </a:schemeClr>
                </a:solidFill>
              </a:rPr>
              <a:t>inputStream</a:t>
            </a:r>
            <a:r>
              <a:rPr lang="en-US" sz="1800" dirty="0">
                <a:solidFill>
                  <a:schemeClr val="accent6">
                    <a:lumMod val="50000"/>
                  </a:schemeClr>
                </a:solidFill>
              </a:rPr>
              <a:t>);</a:t>
            </a:r>
          </a:p>
          <a:p>
            <a:pPr marL="0" indent="0">
              <a:buNone/>
            </a:pPr>
            <a:r>
              <a:rPr lang="en-US" sz="1800" dirty="0">
                <a:solidFill>
                  <a:schemeClr val="accent6">
                    <a:lumMod val="50000"/>
                  </a:schemeClr>
                </a:solidFill>
              </a:rPr>
              <a:t>	</a:t>
            </a:r>
            <a:r>
              <a:rPr lang="en-US" sz="1800" dirty="0" err="1">
                <a:solidFill>
                  <a:schemeClr val="accent6">
                    <a:lumMod val="50000"/>
                  </a:schemeClr>
                </a:solidFill>
              </a:rPr>
              <a:t>BufferedReader</a:t>
            </a:r>
            <a:r>
              <a:rPr lang="en-US" sz="1800" dirty="0">
                <a:solidFill>
                  <a:schemeClr val="accent6">
                    <a:lumMod val="50000"/>
                  </a:schemeClr>
                </a:solidFill>
              </a:rPr>
              <a:t> </a:t>
            </a:r>
            <a:r>
              <a:rPr lang="en-US" sz="1800" dirty="0" err="1">
                <a:solidFill>
                  <a:schemeClr val="accent6">
                    <a:lumMod val="50000"/>
                  </a:schemeClr>
                </a:solidFill>
              </a:rPr>
              <a:t>bufferedReader</a:t>
            </a:r>
            <a:r>
              <a:rPr lang="en-US" sz="1800" dirty="0">
                <a:solidFill>
                  <a:schemeClr val="accent6">
                    <a:lumMod val="50000"/>
                  </a:schemeClr>
                </a:solidFill>
              </a:rPr>
              <a:t> = new </a:t>
            </a:r>
            <a:r>
              <a:rPr lang="en-US" sz="1800" dirty="0" err="1">
                <a:solidFill>
                  <a:schemeClr val="accent6">
                    <a:lumMod val="50000"/>
                  </a:schemeClr>
                </a:solidFill>
              </a:rPr>
              <a:t>BufferedReader</a:t>
            </a:r>
            <a:r>
              <a:rPr lang="en-US" sz="1800" dirty="0">
                <a:solidFill>
                  <a:schemeClr val="accent6">
                    <a:lumMod val="50000"/>
                  </a:schemeClr>
                </a:solidFill>
              </a:rPr>
              <a:t> (</a:t>
            </a:r>
            <a:r>
              <a:rPr lang="en-US" sz="1800" dirty="0" err="1">
                <a:solidFill>
                  <a:schemeClr val="accent6">
                    <a:lumMod val="50000"/>
                  </a:schemeClr>
                </a:solidFill>
              </a:rPr>
              <a:t>inputStreamReader</a:t>
            </a:r>
            <a:r>
              <a:rPr lang="en-US" sz="1800" dirty="0">
                <a:solidFill>
                  <a:schemeClr val="accent6">
                    <a:lumMod val="50000"/>
                  </a:schemeClr>
                </a:solidFill>
              </a:rPr>
              <a:t>);</a:t>
            </a:r>
          </a:p>
          <a:p>
            <a:pPr marL="0" indent="0">
              <a:buNone/>
            </a:pPr>
            <a:r>
              <a:rPr lang="en-US" sz="1800" dirty="0">
                <a:solidFill>
                  <a:schemeClr val="accent6">
                    <a:lumMod val="50000"/>
                  </a:schemeClr>
                </a:solidFill>
              </a:rPr>
              <a:t>	String line = </a:t>
            </a:r>
            <a:r>
              <a:rPr lang="en-US" sz="1800" dirty="0" err="1">
                <a:solidFill>
                  <a:schemeClr val="accent6">
                    <a:lumMod val="50000"/>
                  </a:schemeClr>
                </a:solidFill>
              </a:rPr>
              <a:t>bufferedReader.readLine</a:t>
            </a:r>
            <a:r>
              <a:rPr lang="en-US" sz="1800" dirty="0">
                <a:solidFill>
                  <a:schemeClr val="accent6">
                    <a:lumMod val="50000"/>
                  </a:schemeClr>
                </a:solidFill>
              </a:rPr>
              <a:t>();</a:t>
            </a:r>
          </a:p>
        </p:txBody>
      </p:sp>
    </p:spTree>
    <p:extLst>
      <p:ext uri="{BB962C8B-B14F-4D97-AF65-F5344CB8AC3E}">
        <p14:creationId xmlns:p14="http://schemas.microsoft.com/office/powerpoint/2010/main" val="2808114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9EF9-691E-4C19-8678-940F988A1DF2}"/>
              </a:ext>
            </a:extLst>
          </p:cNvPr>
          <p:cNvSpPr>
            <a:spLocks noGrp="1"/>
          </p:cNvSpPr>
          <p:nvPr>
            <p:ph type="title"/>
          </p:nvPr>
        </p:nvSpPr>
        <p:spPr/>
        <p:txBody>
          <a:bodyPr/>
          <a:lstStyle/>
          <a:p>
            <a:r>
              <a:rPr lang="en-US" dirty="0"/>
              <a:t>6-Step Process (steps 5-6)</a:t>
            </a:r>
          </a:p>
        </p:txBody>
      </p:sp>
      <p:sp>
        <p:nvSpPr>
          <p:cNvPr id="3" name="Content Placeholder 2">
            <a:extLst>
              <a:ext uri="{FF2B5EF4-FFF2-40B4-BE49-F238E27FC236}">
                <a16:creationId xmlns:a16="http://schemas.microsoft.com/office/drawing/2014/main" id="{A1968789-7DD0-4CB4-B62B-91BD305D01A0}"/>
              </a:ext>
            </a:extLst>
          </p:cNvPr>
          <p:cNvSpPr>
            <a:spLocks noGrp="1"/>
          </p:cNvSpPr>
          <p:nvPr>
            <p:ph idx="1"/>
          </p:nvPr>
        </p:nvSpPr>
        <p:spPr>
          <a:xfrm>
            <a:off x="680321" y="2336872"/>
            <a:ext cx="11151461" cy="4368727"/>
          </a:xfrm>
        </p:spPr>
        <p:txBody>
          <a:bodyPr/>
          <a:lstStyle/>
          <a:p>
            <a:pPr marL="0" indent="0">
              <a:buNone/>
            </a:pPr>
            <a:r>
              <a:rPr lang="en-US" sz="1800" dirty="0"/>
              <a:t>5. For POST request method, use the code below to open the output stream to the server URL and write the post data to it. After post, open the input stream again to get the server response. </a:t>
            </a:r>
            <a:endParaRPr lang="en-US" sz="1800" dirty="0">
              <a:solidFill>
                <a:srgbClr val="FFFF00"/>
              </a:solidFill>
            </a:endParaRPr>
          </a:p>
          <a:p>
            <a:pPr marL="0" indent="0">
              <a:buNone/>
            </a:pPr>
            <a:r>
              <a:rPr lang="en-US" sz="1800" dirty="0"/>
              <a:t>	</a:t>
            </a:r>
            <a:r>
              <a:rPr lang="en-US" sz="1800" dirty="0" err="1">
                <a:solidFill>
                  <a:schemeClr val="accent6">
                    <a:lumMod val="50000"/>
                  </a:schemeClr>
                </a:solidFill>
              </a:rPr>
              <a:t>OutputStream</a:t>
            </a:r>
            <a:r>
              <a:rPr lang="en-US" sz="1800" dirty="0">
                <a:solidFill>
                  <a:schemeClr val="accent6">
                    <a:lumMod val="50000"/>
                  </a:schemeClr>
                </a:solidFill>
              </a:rPr>
              <a:t> </a:t>
            </a:r>
            <a:r>
              <a:rPr lang="en-US" sz="1800" dirty="0" err="1">
                <a:solidFill>
                  <a:schemeClr val="accent6">
                    <a:lumMod val="50000"/>
                  </a:schemeClr>
                </a:solidFill>
              </a:rPr>
              <a:t>outputStream</a:t>
            </a:r>
            <a:r>
              <a:rPr lang="en-US" sz="1800" dirty="0">
                <a:solidFill>
                  <a:schemeClr val="accent6">
                    <a:lumMod val="50000"/>
                  </a:schemeClr>
                </a:solidFill>
              </a:rPr>
              <a:t> = </a:t>
            </a:r>
            <a:r>
              <a:rPr lang="en-US" sz="1800" dirty="0" err="1">
                <a:solidFill>
                  <a:schemeClr val="accent6">
                    <a:lumMod val="50000"/>
                  </a:schemeClr>
                </a:solidFill>
              </a:rPr>
              <a:t>httpConn.getOuputStream</a:t>
            </a:r>
            <a:r>
              <a:rPr lang="en-US" sz="1800" dirty="0">
                <a:solidFill>
                  <a:schemeClr val="accent6">
                    <a:lumMod val="50000"/>
                  </a:schemeClr>
                </a:solidFill>
              </a:rPr>
              <a:t>();</a:t>
            </a:r>
          </a:p>
          <a:p>
            <a:pPr marL="0" indent="0">
              <a:buNone/>
            </a:pPr>
            <a:r>
              <a:rPr lang="en-US" sz="1800" dirty="0">
                <a:solidFill>
                  <a:schemeClr val="accent6">
                    <a:lumMod val="50000"/>
                  </a:schemeClr>
                </a:solidFill>
              </a:rPr>
              <a:t>	</a:t>
            </a:r>
            <a:r>
              <a:rPr lang="en-US" sz="1800" dirty="0" err="1">
                <a:solidFill>
                  <a:schemeClr val="accent6">
                    <a:lumMod val="50000"/>
                  </a:schemeClr>
                </a:solidFill>
              </a:rPr>
              <a:t>OutputStreamWriter</a:t>
            </a:r>
            <a:r>
              <a:rPr lang="en-US" sz="1800" dirty="0">
                <a:solidFill>
                  <a:schemeClr val="accent6">
                    <a:lumMod val="50000"/>
                  </a:schemeClr>
                </a:solidFill>
              </a:rPr>
              <a:t> </a:t>
            </a:r>
            <a:r>
              <a:rPr lang="en-US" sz="1800" dirty="0" err="1">
                <a:solidFill>
                  <a:schemeClr val="accent6">
                    <a:lumMod val="50000"/>
                  </a:schemeClr>
                </a:solidFill>
              </a:rPr>
              <a:t>outputStreamWriter</a:t>
            </a:r>
            <a:r>
              <a:rPr lang="en-US" sz="1800" dirty="0">
                <a:solidFill>
                  <a:schemeClr val="accent6">
                    <a:lumMod val="50000"/>
                  </a:schemeClr>
                </a:solidFill>
              </a:rPr>
              <a:t> = new </a:t>
            </a:r>
            <a:r>
              <a:rPr lang="en-US" sz="1800" dirty="0" err="1">
                <a:solidFill>
                  <a:schemeClr val="accent6">
                    <a:lumMod val="50000"/>
                  </a:schemeClr>
                </a:solidFill>
              </a:rPr>
              <a:t>OutputStreamWriter</a:t>
            </a:r>
            <a:r>
              <a:rPr lang="en-US" sz="1800" dirty="0">
                <a:solidFill>
                  <a:schemeClr val="accent6">
                    <a:lumMod val="50000"/>
                  </a:schemeClr>
                </a:solidFill>
              </a:rPr>
              <a:t>(</a:t>
            </a:r>
            <a:r>
              <a:rPr lang="en-US" sz="1800" dirty="0" err="1">
                <a:solidFill>
                  <a:schemeClr val="accent6">
                    <a:lumMod val="50000"/>
                  </a:schemeClr>
                </a:solidFill>
              </a:rPr>
              <a:t>outputStream</a:t>
            </a:r>
            <a:r>
              <a:rPr lang="en-US" sz="1800" dirty="0">
                <a:solidFill>
                  <a:schemeClr val="accent6">
                    <a:lumMod val="50000"/>
                  </a:schemeClr>
                </a:solidFill>
              </a:rPr>
              <a:t>);</a:t>
            </a:r>
          </a:p>
          <a:p>
            <a:pPr marL="0" indent="0">
              <a:buNone/>
            </a:pPr>
            <a:r>
              <a:rPr lang="en-US" sz="1800" dirty="0">
                <a:solidFill>
                  <a:schemeClr val="accent6">
                    <a:lumMod val="50000"/>
                  </a:schemeClr>
                </a:solidFill>
              </a:rPr>
              <a:t>	</a:t>
            </a:r>
            <a:r>
              <a:rPr lang="en-US" sz="1800" dirty="0" err="1">
                <a:solidFill>
                  <a:schemeClr val="accent6">
                    <a:lumMod val="50000"/>
                  </a:schemeClr>
                </a:solidFill>
              </a:rPr>
              <a:t>BufferedWriter</a:t>
            </a:r>
            <a:r>
              <a:rPr lang="en-US" sz="1800" dirty="0">
                <a:solidFill>
                  <a:schemeClr val="accent6">
                    <a:lumMod val="50000"/>
                  </a:schemeClr>
                </a:solidFill>
              </a:rPr>
              <a:t> </a:t>
            </a:r>
            <a:r>
              <a:rPr lang="en-US" sz="1800" dirty="0" err="1">
                <a:solidFill>
                  <a:schemeClr val="accent6">
                    <a:lumMod val="50000"/>
                  </a:schemeClr>
                </a:solidFill>
              </a:rPr>
              <a:t>bufferedWriter</a:t>
            </a:r>
            <a:r>
              <a:rPr lang="en-US" sz="1800" dirty="0">
                <a:solidFill>
                  <a:schemeClr val="accent6">
                    <a:lumMod val="50000"/>
                  </a:schemeClr>
                </a:solidFill>
              </a:rPr>
              <a:t> = new </a:t>
            </a:r>
            <a:r>
              <a:rPr lang="en-US" sz="1800" dirty="0" err="1">
                <a:solidFill>
                  <a:schemeClr val="accent6">
                    <a:lumMod val="50000"/>
                  </a:schemeClr>
                </a:solidFill>
              </a:rPr>
              <a:t>BufferedWriter</a:t>
            </a:r>
            <a:r>
              <a:rPr lang="en-US" sz="1800" dirty="0">
                <a:solidFill>
                  <a:schemeClr val="accent6">
                    <a:lumMod val="50000"/>
                  </a:schemeClr>
                </a:solidFill>
              </a:rPr>
              <a:t> (</a:t>
            </a:r>
            <a:r>
              <a:rPr lang="en-US" sz="1800" dirty="0" err="1">
                <a:solidFill>
                  <a:schemeClr val="accent6">
                    <a:lumMod val="50000"/>
                  </a:schemeClr>
                </a:solidFill>
              </a:rPr>
              <a:t>outputStreamWriter</a:t>
            </a:r>
            <a:r>
              <a:rPr lang="en-US" sz="1800" dirty="0">
                <a:solidFill>
                  <a:schemeClr val="accent6">
                    <a:lumMod val="50000"/>
                  </a:schemeClr>
                </a:solidFill>
              </a:rPr>
              <a:t>);</a:t>
            </a:r>
          </a:p>
          <a:p>
            <a:pPr marL="0" indent="0">
              <a:buNone/>
            </a:pPr>
            <a:r>
              <a:rPr lang="en-US" sz="1800" dirty="0">
                <a:solidFill>
                  <a:schemeClr val="accent6">
                    <a:lumMod val="50000"/>
                  </a:schemeClr>
                </a:solidFill>
              </a:rPr>
              <a:t>	</a:t>
            </a:r>
            <a:r>
              <a:rPr lang="en-US" sz="1800" dirty="0" err="1">
                <a:solidFill>
                  <a:schemeClr val="accent6">
                    <a:lumMod val="50000"/>
                  </a:schemeClr>
                </a:solidFill>
              </a:rPr>
              <a:t>bufferedWriter.write</a:t>
            </a:r>
            <a:r>
              <a:rPr lang="en-US" sz="1800" dirty="0">
                <a:solidFill>
                  <a:schemeClr val="accent6">
                    <a:lumMod val="50000"/>
                  </a:schemeClr>
                </a:solidFill>
              </a:rPr>
              <a:t>(“user=</a:t>
            </a:r>
            <a:r>
              <a:rPr lang="en-US" sz="1800" dirty="0" err="1">
                <a:solidFill>
                  <a:schemeClr val="accent6">
                    <a:lumMod val="50000"/>
                  </a:schemeClr>
                </a:solidFill>
              </a:rPr>
              <a:t>jerry&amp;password</a:t>
            </a:r>
            <a:r>
              <a:rPr lang="en-US" sz="1800" dirty="0">
                <a:solidFill>
                  <a:schemeClr val="accent6">
                    <a:lumMod val="50000"/>
                  </a:schemeClr>
                </a:solidFill>
              </a:rPr>
              <a:t>=66666”);</a:t>
            </a:r>
          </a:p>
          <a:p>
            <a:pPr marL="0" indent="0">
              <a:buNone/>
            </a:pPr>
            <a:endParaRPr lang="en-US" sz="1800" dirty="0"/>
          </a:p>
          <a:p>
            <a:pPr marL="0" indent="0">
              <a:buNone/>
            </a:pPr>
            <a:r>
              <a:rPr lang="en-US" sz="1800" dirty="0"/>
              <a:t>6. After using the </a:t>
            </a:r>
            <a:r>
              <a:rPr lang="en-US" sz="1800" dirty="0" err="1"/>
              <a:t>HttpURLConnection</a:t>
            </a:r>
            <a:r>
              <a:rPr lang="en-US" sz="1800" dirty="0"/>
              <a:t>, do not forget to close the related reader or writer by calling the </a:t>
            </a:r>
            <a:r>
              <a:rPr lang="en-US" sz="1800" dirty="0" err="1"/>
              <a:t>HttpURLConnection’s</a:t>
            </a:r>
            <a:r>
              <a:rPr lang="en-US" sz="1800" dirty="0"/>
              <a:t> disconnect method to close the connection and release the network resources.</a:t>
            </a:r>
          </a:p>
          <a:p>
            <a:pPr marL="0" indent="0">
              <a:buNone/>
            </a:pPr>
            <a:r>
              <a:rPr lang="en-US" sz="1800" dirty="0"/>
              <a:t>	</a:t>
            </a:r>
            <a:r>
              <a:rPr lang="en-US" sz="1800" err="1">
                <a:solidFill>
                  <a:schemeClr val="accent6">
                    <a:lumMod val="50000"/>
                  </a:schemeClr>
                </a:solidFill>
              </a:rPr>
              <a:t>httpConn</a:t>
            </a:r>
            <a:r>
              <a:rPr lang="en-US" sz="1800">
                <a:solidFill>
                  <a:schemeClr val="accent6">
                    <a:lumMod val="50000"/>
                  </a:schemeClr>
                </a:solidFill>
              </a:rPr>
              <a:t>.disconnect();</a:t>
            </a:r>
            <a:endParaRPr lang="en-US" sz="1800" dirty="0">
              <a:solidFill>
                <a:schemeClr val="accent6">
                  <a:lumMod val="50000"/>
                </a:schemeClr>
              </a:solidFill>
            </a:endParaRPr>
          </a:p>
        </p:txBody>
      </p:sp>
    </p:spTree>
    <p:extLst>
      <p:ext uri="{BB962C8B-B14F-4D97-AF65-F5344CB8AC3E}">
        <p14:creationId xmlns:p14="http://schemas.microsoft.com/office/powerpoint/2010/main" val="77022139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Berlin</Template>
  <TotalTime>59</TotalTime>
  <Words>212</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Trebuchet MS</vt:lpstr>
      <vt:lpstr>Berlin</vt:lpstr>
      <vt:lpstr>Android HttpURLConnection</vt:lpstr>
      <vt:lpstr>Description</vt:lpstr>
      <vt:lpstr>Example</vt:lpstr>
      <vt:lpstr>6-Step Process (steps 1-2)</vt:lpstr>
      <vt:lpstr>6-Step Process (steps 3-4)</vt:lpstr>
      <vt:lpstr>6-Step Process (steps 5-6)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Hawks</dc:creator>
  <cp:lastModifiedBy>Jeremy Hawks</cp:lastModifiedBy>
  <cp:revision>1</cp:revision>
  <dcterms:created xsi:type="dcterms:W3CDTF">2019-03-30T02:18:39Z</dcterms:created>
  <dcterms:modified xsi:type="dcterms:W3CDTF">2019-04-08T22:34:51Z</dcterms:modified>
</cp:coreProperties>
</file>