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dac021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dac021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dac021f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dac021f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dac021f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6dac021f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6dac021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6dac021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dac021f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dac021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5e5dd97e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5e5dd97e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dac021f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6dac021f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dac021f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dac021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6dac021f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6dac021f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dac021f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dac021f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5e5dd97e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5e5dd97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5e5dd97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5e5dd97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5e5dd97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5e5dd97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5e5dd97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5e5dd97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dac021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dac021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dac021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dac021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dac021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dac021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dac021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dac021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daniil-shumko/flutter_github_actions_basics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lutter.dev/docs/deployment/android#signing-the-app" TargetMode="External"/><Relationship Id="rId4" Type="http://schemas.openxmlformats.org/officeDocument/2006/relationships/hyperlink" Target="https://flutter.dev/docs/deployment/ios" TargetMode="External"/><Relationship Id="rId5" Type="http://schemas.openxmlformats.org/officeDocument/2006/relationships/hyperlink" Target="https://docs.fastlane.tools/actions/supply/#setu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791350" y="291275"/>
            <a:ext cx="62727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Flutter </a:t>
            </a:r>
            <a:r>
              <a:rPr lang="en-GB">
                <a:solidFill>
                  <a:srgbClr val="FFFFFF"/>
                </a:solidFill>
              </a:rPr>
              <a:t>CI/CD</a:t>
            </a:r>
            <a:r>
              <a:rPr lang="en-GB">
                <a:solidFill>
                  <a:srgbClr val="FFFFFF"/>
                </a:solidFill>
              </a:rPr>
              <a:t> basics with </a:t>
            </a:r>
            <a:r>
              <a:rPr lang="en-GB">
                <a:solidFill>
                  <a:srgbClr val="000000"/>
                </a:solidFill>
              </a:rPr>
              <a:t>GitHub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Actions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410225" y="3480775"/>
            <a:ext cx="2190900" cy="1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Daniil Shumko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@daniil_shumko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hi@daniilshumko.com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725" y="3987075"/>
            <a:ext cx="312500" cy="3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 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7</a:t>
            </a:r>
            <a:r>
              <a:rPr lang="en-GB" sz="1800">
                <a:solidFill>
                  <a:srgbClr val="000000"/>
                </a:solidFill>
              </a:rPr>
              <a:t>. 	</a:t>
            </a:r>
            <a:r>
              <a:rPr b="1" lang="en-GB" sz="1800">
                <a:solidFill>
                  <a:srgbClr val="000000"/>
                </a:solidFill>
              </a:rPr>
              <a:t>‘Next’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900" y="1950050"/>
            <a:ext cx="4824103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 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8</a:t>
            </a:r>
            <a:r>
              <a:rPr lang="en-GB" sz="1800">
                <a:solidFill>
                  <a:srgbClr val="000000"/>
                </a:solidFill>
              </a:rPr>
              <a:t>. 	Choose correct distribution certificate and provisioning profile, click </a:t>
            </a:r>
            <a:r>
              <a:rPr b="1" lang="en-GB" sz="1800">
                <a:solidFill>
                  <a:srgbClr val="000000"/>
                </a:solidFill>
              </a:rPr>
              <a:t>‘Next’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000" y="1990675"/>
            <a:ext cx="4908051" cy="30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 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9</a:t>
            </a:r>
            <a:r>
              <a:rPr lang="en-GB" sz="1800">
                <a:solidFill>
                  <a:srgbClr val="000000"/>
                </a:solidFill>
              </a:rPr>
              <a:t>. 	Click </a:t>
            </a:r>
            <a:r>
              <a:rPr b="1" lang="en-GB" sz="1800">
                <a:solidFill>
                  <a:srgbClr val="000000"/>
                </a:solidFill>
              </a:rPr>
              <a:t>‘</a:t>
            </a:r>
            <a:r>
              <a:rPr b="1" lang="en-GB" sz="1800">
                <a:solidFill>
                  <a:srgbClr val="000000"/>
                </a:solidFill>
              </a:rPr>
              <a:t>Export’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12" y="1941675"/>
            <a:ext cx="5094476" cy="30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 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10</a:t>
            </a:r>
            <a:r>
              <a:rPr lang="en-GB" sz="1800">
                <a:solidFill>
                  <a:srgbClr val="000000"/>
                </a:solidFill>
              </a:rPr>
              <a:t>. 	Choose your </a:t>
            </a:r>
            <a:r>
              <a:rPr lang="en-GB" sz="1800">
                <a:solidFill>
                  <a:srgbClr val="000000"/>
                </a:solidFill>
              </a:rPr>
              <a:t>preferred</a:t>
            </a:r>
            <a:r>
              <a:rPr lang="en-GB" sz="1800">
                <a:solidFill>
                  <a:srgbClr val="000000"/>
                </a:solidFill>
              </a:rPr>
              <a:t> location and click </a:t>
            </a:r>
            <a:r>
              <a:rPr b="1" lang="en-GB" sz="1800">
                <a:solidFill>
                  <a:srgbClr val="000000"/>
                </a:solidFill>
              </a:rPr>
              <a:t>‘Export’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925" y="1957950"/>
            <a:ext cx="3368149" cy="307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 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Victory 🎉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Add the </a:t>
            </a:r>
            <a:r>
              <a:rPr b="1" lang="en-GB" sz="1800">
                <a:solidFill>
                  <a:srgbClr val="000000"/>
                </a:solidFill>
              </a:rPr>
              <a:t>ExportOptions.plist</a:t>
            </a:r>
            <a:r>
              <a:rPr lang="en-GB" sz="1800">
                <a:solidFill>
                  <a:srgbClr val="000000"/>
                </a:solidFill>
              </a:rPr>
              <a:t> file to the </a:t>
            </a:r>
            <a:r>
              <a:rPr b="1" lang="en-GB" sz="1800">
                <a:solidFill>
                  <a:srgbClr val="000000"/>
                </a:solidFill>
              </a:rPr>
              <a:t>ios/</a:t>
            </a:r>
            <a:r>
              <a:rPr lang="en-GB" sz="1800">
                <a:solidFill>
                  <a:srgbClr val="000000"/>
                </a:solidFill>
              </a:rPr>
              <a:t> folder of your Flutter project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75" y="2992600"/>
            <a:ext cx="8086825" cy="16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</a:t>
            </a:r>
            <a:r>
              <a:rPr lang="en-GB">
                <a:solidFill>
                  <a:srgbClr val="000000"/>
                </a:solidFill>
              </a:rPr>
              <a:t>💪💪💪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955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Add your secrets to your GitHub repo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63" y="1373925"/>
            <a:ext cx="7900575" cy="357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</a:t>
            </a:r>
            <a:r>
              <a:rPr lang="en-GB">
                <a:solidFill>
                  <a:srgbClr val="000000"/>
                </a:solidFill>
              </a:rPr>
              <a:t>💪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955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Add your secrets to your GitHub repo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875" y="1376150"/>
            <a:ext cx="2530250" cy="3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💪💪💪</a:t>
            </a:r>
            <a:r>
              <a:rPr lang="en-GB">
                <a:solidFill>
                  <a:srgbClr val="000000"/>
                </a:solidFill>
              </a:rPr>
              <a:t>💪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2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Add your </a:t>
            </a:r>
            <a:r>
              <a:rPr b="1" lang="en-GB" sz="1800">
                <a:solidFill>
                  <a:srgbClr val="000000"/>
                </a:solidFill>
              </a:rPr>
              <a:t>.p12</a:t>
            </a:r>
            <a:r>
              <a:rPr lang="en-GB" sz="1800">
                <a:solidFill>
                  <a:srgbClr val="000000"/>
                </a:solidFill>
              </a:rPr>
              <a:t>, </a:t>
            </a:r>
            <a:r>
              <a:rPr b="1" lang="en-GB" sz="1800">
                <a:solidFill>
                  <a:srgbClr val="000000"/>
                </a:solidFill>
              </a:rPr>
              <a:t>.</a:t>
            </a:r>
            <a:r>
              <a:rPr b="1" lang="en-GB" sz="1800">
                <a:solidFill>
                  <a:srgbClr val="000000"/>
                </a:solidFill>
              </a:rPr>
              <a:t>mobileprovision</a:t>
            </a:r>
            <a:r>
              <a:rPr lang="en-GB" sz="1800">
                <a:solidFill>
                  <a:srgbClr val="000000"/>
                </a:solidFill>
              </a:rPr>
              <a:t>, </a:t>
            </a:r>
            <a:r>
              <a:rPr b="1" lang="en-GB" sz="1800">
                <a:solidFill>
                  <a:srgbClr val="000000"/>
                </a:solidFill>
              </a:rPr>
              <a:t>key.properties </a:t>
            </a:r>
            <a:r>
              <a:rPr lang="en-GB" sz="1800">
                <a:solidFill>
                  <a:srgbClr val="000000"/>
                </a:solidFill>
              </a:rPr>
              <a:t>&amp; </a:t>
            </a:r>
            <a:r>
              <a:rPr b="1" lang="en-GB" sz="1800">
                <a:solidFill>
                  <a:srgbClr val="000000"/>
                </a:solidFill>
              </a:rPr>
              <a:t>key.jks</a:t>
            </a:r>
            <a:r>
              <a:rPr lang="en-GB" sz="1800">
                <a:solidFill>
                  <a:srgbClr val="000000"/>
                </a:solidFill>
              </a:rPr>
              <a:t> files</a:t>
            </a:r>
            <a:r>
              <a:rPr lang="en-GB" sz="1800">
                <a:solidFill>
                  <a:srgbClr val="000000"/>
                </a:solidFill>
              </a:rPr>
              <a:t> to the GitHub Secrets.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Using Base64 encoded string: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openssl base64 -in &lt;input.file&gt; &gt; &lt;output.txt&gt; -A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75" y="3579000"/>
            <a:ext cx="78295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Workflow steps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297500" y="152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Run tests and code analysis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Set up code signing on VM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Set up Flutter on VM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Build the app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Upload artifacts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Deploy artifacts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00000"/>
                </a:solidFill>
              </a:rPr>
              <a:t>Q&amp;A - ask me anything :)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97500" y="152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Source code at: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https://github.com/daniil-shumko/flutter_github_actions_basics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213" y="2414325"/>
            <a:ext cx="2511575" cy="25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is GitHub Actions? </a:t>
            </a:r>
            <a:r>
              <a:rPr lang="en-GB">
                <a:solidFill>
                  <a:srgbClr val="000000"/>
                </a:solidFill>
              </a:rPr>
              <a:t>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CI/CD service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Makes it easy to automate all your software workflows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Access to Linux, macOS, Windows, ARM and containers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Over 7.4k actions on the marketplace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YAML only workflow configuration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Free for public repositories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Very </a:t>
            </a:r>
            <a:r>
              <a:rPr lang="en-GB" sz="1800">
                <a:solidFill>
                  <a:srgbClr val="000000"/>
                </a:solidFill>
              </a:rPr>
              <a:t>generous</a:t>
            </a:r>
            <a:r>
              <a:rPr lang="en-GB" sz="1800">
                <a:solidFill>
                  <a:srgbClr val="000000"/>
                </a:solidFill>
              </a:rPr>
              <a:t> free plan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Fairly new service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Any other options? 🤔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58200"/>
            <a:ext cx="70389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Bitrise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-GB" sz="1800">
                <a:solidFill>
                  <a:srgbClr val="000000"/>
                </a:solidFill>
              </a:rPr>
              <a:t>Mobile-first features that help you build, test and deploy faster and more efficiently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-GB" sz="1800">
                <a:solidFill>
                  <a:srgbClr val="000000"/>
                </a:solidFill>
              </a:rPr>
              <a:t>UI &amp; YAML support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-GB" sz="1800">
                <a:solidFill>
                  <a:srgbClr val="000000"/>
                </a:solidFill>
              </a:rPr>
              <a:t>Very good free plan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Codemagic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-GB" sz="1800">
                <a:solidFill>
                  <a:srgbClr val="000000"/>
                </a:solidFill>
              </a:rPr>
              <a:t>Started as a Flutter-first CI/CD service and moving towards Mobile-first.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-GB" sz="1800">
                <a:solidFill>
                  <a:srgbClr val="000000"/>
                </a:solidFill>
              </a:rPr>
              <a:t>UI &amp; YAML support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-GB" sz="1800">
                <a:solidFill>
                  <a:srgbClr val="000000"/>
                </a:solidFill>
              </a:rPr>
              <a:t>Good free plan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Why use GitHub Actions? ✅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Free for public repositories &amp; very generous free plan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Free extra build minutes with Pro, Team and Enterprise accounts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Your code and CI/CD configuration lives all in one repo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Integrates nicely with GitHub pull request rules, issues and projects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Used by big names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Lots of open source 3rd party actions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Signing keys/certificates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https://flutter.dev/docs/deployment/android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https://flutter.dev/docs/deployment/ios</a:t>
            </a:r>
            <a:r>
              <a:rPr lang="en-GB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ExportOptions.plist file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How to on repo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Google Service account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https://docs.fastlane.tools/actions/supply/#setup</a:t>
            </a:r>
            <a:r>
              <a:rPr lang="en-GB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Apple credentials and app-specific password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</a:t>
            </a:r>
            <a:r>
              <a:rPr lang="en-GB">
                <a:solidFill>
                  <a:srgbClr val="000000"/>
                </a:solidFill>
              </a:rPr>
              <a:t>💪💪 </a:t>
            </a:r>
            <a:r>
              <a:rPr lang="en-GB">
                <a:solidFill>
                  <a:srgbClr val="000000"/>
                </a:solidFill>
              </a:rPr>
              <a:t>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Open the iOS project in Xcode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Set the target to </a:t>
            </a:r>
            <a:r>
              <a:rPr b="1" lang="en-GB" sz="1800">
                <a:solidFill>
                  <a:srgbClr val="000000"/>
                </a:solidFill>
              </a:rPr>
              <a:t>‘Any iOS Device…’</a:t>
            </a:r>
            <a:endParaRPr b="1" sz="1800">
              <a:solidFill>
                <a:srgbClr val="000000"/>
              </a:solidFill>
            </a:endParaRPr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Archive the app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975" y="2277000"/>
            <a:ext cx="3251161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100" y="2683700"/>
            <a:ext cx="2246437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 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4. 	On the Archives window click on </a:t>
            </a:r>
            <a:r>
              <a:rPr b="1" lang="en-GB" sz="1800">
                <a:solidFill>
                  <a:srgbClr val="000000"/>
                </a:solidFill>
              </a:rPr>
              <a:t>‘Distribute App’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25" y="2303524"/>
            <a:ext cx="8388351" cy="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 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5</a:t>
            </a:r>
            <a:r>
              <a:rPr lang="en-GB" sz="1800">
                <a:solidFill>
                  <a:srgbClr val="000000"/>
                </a:solidFill>
              </a:rPr>
              <a:t>. 	Select your desired </a:t>
            </a:r>
            <a:r>
              <a:rPr lang="en-GB" sz="1800">
                <a:solidFill>
                  <a:srgbClr val="000000"/>
                </a:solidFill>
              </a:rPr>
              <a:t>destination and click </a:t>
            </a:r>
            <a:r>
              <a:rPr b="1" lang="en-GB" sz="1800">
                <a:solidFill>
                  <a:srgbClr val="000000"/>
                </a:solidFill>
              </a:rPr>
              <a:t>‘Next’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998" y="2109150"/>
            <a:ext cx="4823899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Prerequisites 💪💪 - ExportOptions.plist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6</a:t>
            </a:r>
            <a:r>
              <a:rPr lang="en-GB" sz="1800">
                <a:solidFill>
                  <a:srgbClr val="000000"/>
                </a:solidFill>
              </a:rPr>
              <a:t>. 	If your destination is </a:t>
            </a:r>
            <a:r>
              <a:rPr b="1" lang="en-GB" sz="1800">
                <a:solidFill>
                  <a:srgbClr val="000000"/>
                </a:solidFill>
              </a:rPr>
              <a:t>‘App Store Connect’</a:t>
            </a:r>
            <a:r>
              <a:rPr lang="en-GB" sz="1800">
                <a:solidFill>
                  <a:srgbClr val="000000"/>
                </a:solidFill>
              </a:rPr>
              <a:t> choose </a:t>
            </a:r>
            <a:r>
              <a:rPr b="1" lang="en-GB" sz="1800">
                <a:solidFill>
                  <a:srgbClr val="000000"/>
                </a:solidFill>
              </a:rPr>
              <a:t>‘Export’</a:t>
            </a:r>
            <a:r>
              <a:rPr lang="en-GB" sz="1800">
                <a:solidFill>
                  <a:srgbClr val="000000"/>
                </a:solidFill>
              </a:rPr>
              <a:t> and click </a:t>
            </a:r>
            <a:r>
              <a:rPr b="1" lang="en-GB" sz="1800">
                <a:solidFill>
                  <a:srgbClr val="000000"/>
                </a:solidFill>
              </a:rPr>
              <a:t>‘Next’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875" y="2019700"/>
            <a:ext cx="4658099" cy="281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