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4C"/>
    <a:srgbClr val="FFC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6" autoAdjust="0"/>
    <p:restoredTop sz="96247" autoAdjust="0"/>
  </p:normalViewPr>
  <p:slideViewPr>
    <p:cSldViewPr snapToGrid="0">
      <p:cViewPr>
        <p:scale>
          <a:sx n="25" d="100"/>
          <a:sy n="25" d="100"/>
        </p:scale>
        <p:origin x="1722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197-33D8-404B-BB46-46338D5CAA86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5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197-33D8-404B-BB46-46338D5CAA86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4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197-33D8-404B-BB46-46338D5CAA86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7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197-33D8-404B-BB46-46338D5CAA86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>
                    <a:tint val="82000"/>
                  </a:schemeClr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82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82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197-33D8-404B-BB46-46338D5CAA86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2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197-33D8-404B-BB46-46338D5CAA86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9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197-33D8-404B-BB46-46338D5CAA86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1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197-33D8-404B-BB46-46338D5CAA86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5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197-33D8-404B-BB46-46338D5CAA86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6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197-33D8-404B-BB46-46338D5CAA86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197-33D8-404B-BB46-46338D5CAA86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8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AD5197-33D8-404B-BB46-46338D5CAA86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A99D81E-B6A0-3E33-1145-2B459ABE6B7B}"/>
              </a:ext>
            </a:extLst>
          </p:cNvPr>
          <p:cNvSpPr txBox="1"/>
          <p:nvPr/>
        </p:nvSpPr>
        <p:spPr>
          <a:xfrm>
            <a:off x="696685" y="4764664"/>
            <a:ext cx="8289348" cy="14077117"/>
          </a:xfrm>
          <a:prstGeom prst="roundRect">
            <a:avLst>
              <a:gd name="adj" fmla="val 2915"/>
            </a:avLst>
          </a:prstGeom>
          <a:noFill/>
          <a:ln w="57150">
            <a:solidFill>
              <a:srgbClr val="FFCB05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D948DE99-9514-5369-D5DE-88CFB00CC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5" y="684060"/>
            <a:ext cx="3773261" cy="348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8FECAD15-917E-ECB2-9258-D4A9F326A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4119" y="-337226"/>
            <a:ext cx="6081033" cy="510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AD0946-1397-2735-B7B7-6DEEFB95494A}"/>
              </a:ext>
            </a:extLst>
          </p:cNvPr>
          <p:cNvSpPr txBox="1"/>
          <p:nvPr/>
        </p:nvSpPr>
        <p:spPr>
          <a:xfrm>
            <a:off x="5072744" y="519365"/>
            <a:ext cx="33506228" cy="3881914"/>
          </a:xfrm>
          <a:prstGeom prst="roundRect">
            <a:avLst/>
          </a:prstGeom>
          <a:solidFill>
            <a:srgbClr val="00274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</a:rPr>
              <a:t>Patterns and Pitfalls: Empirical Insights into CAN Bus Bugs in Open-Source Repositories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Michael </a:t>
            </a:r>
            <a:r>
              <a:rPr lang="en-US" sz="5400" dirty="0" err="1">
                <a:solidFill>
                  <a:schemeClr val="bg1"/>
                </a:solidFill>
                <a:latin typeface="+mj-lt"/>
              </a:rPr>
              <a:t>Gharbieh</a:t>
            </a:r>
            <a:r>
              <a:rPr lang="en-US" sz="5400" dirty="0">
                <a:solidFill>
                  <a:schemeClr val="bg1"/>
                </a:solidFill>
                <a:latin typeface="+mj-lt"/>
              </a:rPr>
              <a:t>, Dr. Foyzul Hassan, Dr. Bruce Maxim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College of Engineering and Computer Science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University of Michigan-Dearborn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F50B6F-4B85-D459-D210-468B13750D2E}"/>
              </a:ext>
            </a:extLst>
          </p:cNvPr>
          <p:cNvSpPr txBox="1"/>
          <p:nvPr/>
        </p:nvSpPr>
        <p:spPr>
          <a:xfrm>
            <a:off x="914230" y="4926723"/>
            <a:ext cx="7876150" cy="1066205"/>
          </a:xfrm>
          <a:prstGeom prst="roundRect">
            <a:avLst>
              <a:gd name="adj" fmla="val 23194"/>
            </a:avLst>
          </a:prstGeom>
          <a:solidFill>
            <a:srgbClr val="00274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ECC243-5A05-6A2C-871E-63F8C1F2AE69}"/>
              </a:ext>
            </a:extLst>
          </p:cNvPr>
          <p:cNvSpPr txBox="1">
            <a:spLocks noChangeAspect="1"/>
          </p:cNvSpPr>
          <p:nvPr/>
        </p:nvSpPr>
        <p:spPr>
          <a:xfrm>
            <a:off x="914229" y="5992928"/>
            <a:ext cx="7876150" cy="12765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CAN (Controller Area Network) protocol is the dominant intra-vehicle communications protocol in automotive applications</a:t>
            </a:r>
            <a:r>
              <a:rPr lang="en-US" sz="3600" baseline="30000" dirty="0"/>
              <a:t>1</a:t>
            </a:r>
            <a:r>
              <a:rPr lang="en-US" sz="3600" dirty="0"/>
              <a:t>. </a:t>
            </a:r>
          </a:p>
          <a:p>
            <a:endParaRPr lang="en-US" sz="105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While the protocol itself is standardized by bodies like ISO</a:t>
            </a:r>
            <a:r>
              <a:rPr lang="en-US" sz="3600" baseline="30000" dirty="0"/>
              <a:t>2</a:t>
            </a:r>
            <a:r>
              <a:rPr lang="en-US" sz="3600" dirty="0"/>
              <a:t> (International Standards Organization) and SAE</a:t>
            </a:r>
            <a:r>
              <a:rPr lang="en-US" sz="3600" baseline="30000" dirty="0"/>
              <a:t>3</a:t>
            </a:r>
            <a:r>
              <a:rPr lang="en-US" sz="3600" dirty="0"/>
              <a:t> (Society of Automotive Engineers), development tools vary wildly.</a:t>
            </a:r>
          </a:p>
          <a:p>
            <a:endParaRPr lang="en-US" sz="105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Lack of standard development tools can lead to confusion when working with different software vendor APIs (Application Protocol Interfaces) or ECU (Electronic Control Unit) Suppliers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Resources to unify different development tools may increase productivity and foster innovation through market competition by increasing accessibility and ease of development for CAN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D9C41-E772-E855-E1DE-9D92903DBCCC}"/>
              </a:ext>
            </a:extLst>
          </p:cNvPr>
          <p:cNvSpPr txBox="1"/>
          <p:nvPr/>
        </p:nvSpPr>
        <p:spPr>
          <a:xfrm>
            <a:off x="696685" y="19003840"/>
            <a:ext cx="8289348" cy="5270659"/>
          </a:xfrm>
          <a:prstGeom prst="roundRect">
            <a:avLst>
              <a:gd name="adj" fmla="val 4524"/>
            </a:avLst>
          </a:prstGeom>
          <a:noFill/>
          <a:ln w="57150">
            <a:solidFill>
              <a:srgbClr val="FFCB05"/>
            </a:solidFill>
          </a:ln>
        </p:spPr>
        <p:txBody>
          <a:bodyPr wrap="square" rtlCol="0">
            <a:spAutoFit/>
          </a:bodyPr>
          <a:lstStyle/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D81C6-B131-8117-882A-19BBC7DE0AE1}"/>
              </a:ext>
            </a:extLst>
          </p:cNvPr>
          <p:cNvSpPr txBox="1"/>
          <p:nvPr/>
        </p:nvSpPr>
        <p:spPr>
          <a:xfrm>
            <a:off x="914230" y="19165899"/>
            <a:ext cx="7876150" cy="1066205"/>
          </a:xfrm>
          <a:prstGeom prst="roundRect">
            <a:avLst>
              <a:gd name="adj" fmla="val 23194"/>
            </a:avLst>
          </a:prstGeom>
          <a:solidFill>
            <a:srgbClr val="00274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PURPOSE STATEMENT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9A1785-4123-BDC5-ECCE-C2CAE71EFFDF}"/>
              </a:ext>
            </a:extLst>
          </p:cNvPr>
          <p:cNvSpPr txBox="1">
            <a:spLocks noChangeAspect="1"/>
          </p:cNvSpPr>
          <p:nvPr/>
        </p:nvSpPr>
        <p:spPr>
          <a:xfrm>
            <a:off x="914229" y="20232104"/>
            <a:ext cx="78761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purpose of this project was to develop a static analysis tool to boost productivity for development and debugging of CAN related applications in various usage scenarios, irrespective of APIs or development tools used.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434FC6-A0D4-66DF-6FD2-28DEC50856FC}"/>
              </a:ext>
            </a:extLst>
          </p:cNvPr>
          <p:cNvSpPr txBox="1"/>
          <p:nvPr/>
        </p:nvSpPr>
        <p:spPr>
          <a:xfrm>
            <a:off x="696685" y="24436558"/>
            <a:ext cx="8289348" cy="7937361"/>
          </a:xfrm>
          <a:prstGeom prst="roundRect">
            <a:avLst>
              <a:gd name="adj" fmla="val 3084"/>
            </a:avLst>
          </a:prstGeom>
          <a:noFill/>
          <a:ln w="57150">
            <a:solidFill>
              <a:srgbClr val="FFCB05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BA60DB-6DB0-878E-A156-E65E4611B28B}"/>
              </a:ext>
            </a:extLst>
          </p:cNvPr>
          <p:cNvSpPr txBox="1"/>
          <p:nvPr/>
        </p:nvSpPr>
        <p:spPr>
          <a:xfrm>
            <a:off x="914229" y="24645162"/>
            <a:ext cx="7876150" cy="1066205"/>
          </a:xfrm>
          <a:prstGeom prst="roundRect">
            <a:avLst>
              <a:gd name="adj" fmla="val 23194"/>
            </a:avLst>
          </a:prstGeom>
          <a:solidFill>
            <a:srgbClr val="00274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SKILL: TECHNOLOGY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A56066-DFC7-74B4-3507-88D7C0310A71}"/>
              </a:ext>
            </a:extLst>
          </p:cNvPr>
          <p:cNvSpPr txBox="1">
            <a:spLocks noChangeAspect="1"/>
          </p:cNvSpPr>
          <p:nvPr/>
        </p:nvSpPr>
        <p:spPr>
          <a:xfrm>
            <a:off x="914229" y="25672490"/>
            <a:ext cx="787615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Navigated between various programming languages with ease.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Developed new automation tools while still utilizing existing tools and methods to boost productivity.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Studied existing development technologies to understand how they can be leveraged for use in future technologies.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Learned, implemented, and troubleshooted new mechanisms for faster knowledge collection.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C9EC8B-8361-7D6C-752B-F6FC7F367119}"/>
              </a:ext>
            </a:extLst>
          </p:cNvPr>
          <p:cNvSpPr txBox="1"/>
          <p:nvPr/>
        </p:nvSpPr>
        <p:spPr>
          <a:xfrm>
            <a:off x="28363365" y="27733856"/>
            <a:ext cx="14840828" cy="4611826"/>
          </a:xfrm>
          <a:prstGeom prst="roundRect">
            <a:avLst>
              <a:gd name="adj" fmla="val 9068"/>
            </a:avLst>
          </a:prstGeom>
          <a:noFill/>
          <a:ln w="57150">
            <a:solidFill>
              <a:srgbClr val="FFCB05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6CE2F0-5671-3CEF-2A64-5307D570D049}"/>
              </a:ext>
            </a:extLst>
          </p:cNvPr>
          <p:cNvSpPr txBox="1"/>
          <p:nvPr/>
        </p:nvSpPr>
        <p:spPr>
          <a:xfrm>
            <a:off x="28705880" y="27906580"/>
            <a:ext cx="14155797" cy="1066205"/>
          </a:xfrm>
          <a:prstGeom prst="roundRect">
            <a:avLst>
              <a:gd name="adj" fmla="val 23194"/>
            </a:avLst>
          </a:prstGeom>
          <a:solidFill>
            <a:srgbClr val="00274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736C52-28F6-67AD-1413-D53757C5420E}"/>
              </a:ext>
            </a:extLst>
          </p:cNvPr>
          <p:cNvSpPr txBox="1">
            <a:spLocks noChangeAspect="1"/>
          </p:cNvSpPr>
          <p:nvPr/>
        </p:nvSpPr>
        <p:spPr>
          <a:xfrm>
            <a:off x="28616669" y="29054260"/>
            <a:ext cx="141557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3200" dirty="0"/>
              <a:t>https://www.ni.com/en/shop/seamlessly-connect-to-third-party-devices-and-supervisory-system/controller-area-network--can--overview.html?srsltid=AfmBOorKEd5Qlz_YtJ_5vTBd-zO9C4jf6WamtYoeP_-IHzGqsyo0bknL</a:t>
            </a:r>
          </a:p>
          <a:p>
            <a:pPr marL="457200" indent="-457200">
              <a:buAutoNum type="arabicPeriod"/>
            </a:pPr>
            <a:r>
              <a:rPr lang="en-US" sz="3200" dirty="0"/>
              <a:t>https://www.iso.org/standard/86384.html#lifecycle</a:t>
            </a:r>
          </a:p>
          <a:p>
            <a:pPr marL="457200" indent="-457200">
              <a:buAutoNum type="arabicPeriod"/>
            </a:pPr>
            <a:r>
              <a:rPr lang="en-US" sz="3200" dirty="0"/>
              <a:t>https://www.sae.org/publications/collections/content/j1939_dl/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1B1B87-0113-47FD-68DC-336F8F4DB3B2}"/>
              </a:ext>
            </a:extLst>
          </p:cNvPr>
          <p:cNvSpPr txBox="1"/>
          <p:nvPr/>
        </p:nvSpPr>
        <p:spPr>
          <a:xfrm>
            <a:off x="28363365" y="4764664"/>
            <a:ext cx="14840828" cy="22806243"/>
          </a:xfrm>
          <a:prstGeom prst="roundRect">
            <a:avLst>
              <a:gd name="adj" fmla="val 2480"/>
            </a:avLst>
          </a:prstGeom>
          <a:noFill/>
          <a:ln w="57150">
            <a:solidFill>
              <a:srgbClr val="FFCB05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45DC48-E662-25C7-BC80-99CCC336E220}"/>
              </a:ext>
            </a:extLst>
          </p:cNvPr>
          <p:cNvSpPr txBox="1"/>
          <p:nvPr/>
        </p:nvSpPr>
        <p:spPr>
          <a:xfrm>
            <a:off x="28684547" y="4937388"/>
            <a:ext cx="14155797" cy="1066205"/>
          </a:xfrm>
          <a:prstGeom prst="roundRect">
            <a:avLst>
              <a:gd name="adj" fmla="val 23194"/>
            </a:avLst>
          </a:prstGeom>
          <a:solidFill>
            <a:srgbClr val="00274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TABLES &amp; FIGURES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D38BBB-C92D-A77F-F7EF-D849DE92CA42}"/>
              </a:ext>
            </a:extLst>
          </p:cNvPr>
          <p:cNvSpPr txBox="1"/>
          <p:nvPr/>
        </p:nvSpPr>
        <p:spPr>
          <a:xfrm>
            <a:off x="9572177" y="4764664"/>
            <a:ext cx="18205044" cy="9633347"/>
          </a:xfrm>
          <a:prstGeom prst="roundRect">
            <a:avLst>
              <a:gd name="adj" fmla="val 2736"/>
            </a:avLst>
          </a:prstGeom>
          <a:noFill/>
          <a:ln w="57150">
            <a:solidFill>
              <a:srgbClr val="FFCB05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1F9402-66C1-650D-D69C-5713A1770AB8}"/>
              </a:ext>
            </a:extLst>
          </p:cNvPr>
          <p:cNvSpPr txBox="1"/>
          <p:nvPr/>
        </p:nvSpPr>
        <p:spPr>
          <a:xfrm>
            <a:off x="9845144" y="4930423"/>
            <a:ext cx="17659110" cy="1066205"/>
          </a:xfrm>
          <a:prstGeom prst="roundRect">
            <a:avLst>
              <a:gd name="adj" fmla="val 23194"/>
            </a:avLst>
          </a:prstGeom>
          <a:solidFill>
            <a:srgbClr val="00274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A88224-56EE-2A3D-F750-C6145A4F2633}"/>
              </a:ext>
            </a:extLst>
          </p:cNvPr>
          <p:cNvSpPr txBox="1"/>
          <p:nvPr/>
        </p:nvSpPr>
        <p:spPr>
          <a:xfrm>
            <a:off x="9572175" y="25920057"/>
            <a:ext cx="18205045" cy="6425625"/>
          </a:xfrm>
          <a:prstGeom prst="roundRect">
            <a:avLst>
              <a:gd name="adj" fmla="val 6541"/>
            </a:avLst>
          </a:prstGeom>
          <a:noFill/>
          <a:ln w="57150">
            <a:solidFill>
              <a:srgbClr val="FFCB05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2C604D-455B-6B6C-39D7-76DE3EC5FEEF}"/>
              </a:ext>
            </a:extLst>
          </p:cNvPr>
          <p:cNvSpPr txBox="1"/>
          <p:nvPr/>
        </p:nvSpPr>
        <p:spPr>
          <a:xfrm>
            <a:off x="9845145" y="26128748"/>
            <a:ext cx="17659110" cy="1066205"/>
          </a:xfrm>
          <a:prstGeom prst="roundRect">
            <a:avLst>
              <a:gd name="adj" fmla="val 23194"/>
            </a:avLst>
          </a:prstGeom>
          <a:solidFill>
            <a:srgbClr val="00274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196CD1-96BE-FA00-67A3-7B0B59A8C9C7}"/>
              </a:ext>
            </a:extLst>
          </p:cNvPr>
          <p:cNvSpPr txBox="1"/>
          <p:nvPr/>
        </p:nvSpPr>
        <p:spPr>
          <a:xfrm>
            <a:off x="9572175" y="18134884"/>
            <a:ext cx="18205046" cy="7576483"/>
          </a:xfrm>
          <a:prstGeom prst="roundRect">
            <a:avLst>
              <a:gd name="adj" fmla="val 6541"/>
            </a:avLst>
          </a:prstGeom>
          <a:noFill/>
          <a:ln w="57150">
            <a:solidFill>
              <a:srgbClr val="FFCB05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B02613-A527-8DE1-C0ED-5AA50CFEC8A4}"/>
              </a:ext>
            </a:extLst>
          </p:cNvPr>
          <p:cNvSpPr txBox="1"/>
          <p:nvPr/>
        </p:nvSpPr>
        <p:spPr>
          <a:xfrm>
            <a:off x="9779098" y="18304290"/>
            <a:ext cx="17808959" cy="1066205"/>
          </a:xfrm>
          <a:prstGeom prst="roundRect">
            <a:avLst>
              <a:gd name="adj" fmla="val 23194"/>
            </a:avLst>
          </a:prstGeom>
          <a:solidFill>
            <a:srgbClr val="00274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FE0F5-AFB4-34DD-860C-EF9AFCE71C3F}"/>
              </a:ext>
            </a:extLst>
          </p:cNvPr>
          <p:cNvSpPr txBox="1">
            <a:spLocks noChangeAspect="1"/>
          </p:cNvSpPr>
          <p:nvPr/>
        </p:nvSpPr>
        <p:spPr>
          <a:xfrm>
            <a:off x="9695295" y="19370495"/>
            <a:ext cx="1765910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7,017 repositories in total were scraped from GitHub and GitLab.  Of the original repositories, 1,882 contained useful commits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250,902 total commits were analyzed with 39,361 commits being related to a bugfix (of any kind, not exclusive to CAN)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From the 39,361 bugfix commits, 1,311 were bugfixes that dealt specifically with CAN implementation and/or development from 128 repositories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 random sample of 300 commits was selected for manual verification, resulting in 95 different (relevant) bugs spanning 7 different categories and 4 subcategories (Fig. 2).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 total of </a:t>
            </a:r>
            <a:r>
              <a:rPr lang="en-US" sz="4000" dirty="0">
                <a:solidFill>
                  <a:srgbClr val="FF0000"/>
                </a:solidFill>
              </a:rPr>
              <a:t>###</a:t>
            </a:r>
            <a:r>
              <a:rPr lang="en-US" sz="4000" dirty="0"/>
              <a:t> ASTs were generated for use in pattern prediction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35D995-D360-E4F6-AF2C-BEF83A9DEE25}"/>
              </a:ext>
            </a:extLst>
          </p:cNvPr>
          <p:cNvSpPr txBox="1">
            <a:spLocks noChangeAspect="1"/>
          </p:cNvSpPr>
          <p:nvPr/>
        </p:nvSpPr>
        <p:spPr>
          <a:xfrm>
            <a:off x="9674173" y="27214973"/>
            <a:ext cx="176591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Results suggest most CAN related issues fit into one of the 7 categories defined in Figure 2, indicating similar issues regardless of standardization.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Preliminary examination of selected ASTs show similar contextual patterns for bugs of the same category.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Contextual patterns indicate potential for static analysis tools to increase productivity and decrease development time.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Future work is required to explore the viability of utilizing contextual trends with static analysis tools for bugs relating to CAN.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3004A3-37BD-4712-28E0-2440575A047A}"/>
              </a:ext>
            </a:extLst>
          </p:cNvPr>
          <p:cNvSpPr txBox="1">
            <a:spLocks noChangeAspect="1"/>
          </p:cNvSpPr>
          <p:nvPr/>
        </p:nvSpPr>
        <p:spPr>
          <a:xfrm>
            <a:off x="9845144" y="5985324"/>
            <a:ext cx="17659110" cy="84228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42950" indent="-74295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4000" dirty="0"/>
              <a:t>Open-source projects with the tag “can bus” were scraped from GitHub and GitLab.</a:t>
            </a:r>
          </a:p>
          <a:p>
            <a:pPr marL="228600" indent="-22860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endParaRPr lang="en-US" sz="200" dirty="0"/>
          </a:p>
          <a:p>
            <a:pPr marL="742950" indent="-74295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4000" dirty="0"/>
              <a:t>Multi-level filtering was applied on the commits of collected repositories.  First with automatic filtering, discarding anything not written in C or C++, then searching for commits that (attempted to) fix bug(s).  Those results were then further filtered automatically to restrict to commits that contained CAN related fixes.</a:t>
            </a:r>
          </a:p>
          <a:p>
            <a:pPr marL="228600" indent="-22860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endParaRPr lang="en-US" sz="200" dirty="0"/>
          </a:p>
          <a:p>
            <a:pPr marL="742950" indent="-74295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4000" dirty="0"/>
              <a:t>A random sample was applied on the remaining repositories for manual verification.  The random sample was then categorized by the type of bug.</a:t>
            </a:r>
          </a:p>
          <a:p>
            <a:pPr marL="228600" indent="-22860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endParaRPr lang="en-US" sz="200" dirty="0"/>
          </a:p>
          <a:p>
            <a:pPr marL="742950" indent="-74295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4000" dirty="0"/>
              <a:t>ASTs (Abstract Syntax Trees) were generated on the source code that the commits involved to be used for common pattern prediction.</a:t>
            </a:r>
          </a:p>
          <a:p>
            <a:pPr marL="228600" indent="-22860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endParaRPr lang="en-US" sz="200" dirty="0"/>
          </a:p>
          <a:p>
            <a:pPr marL="742950" indent="-74295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4000" dirty="0"/>
              <a:t>The ASTs were examined to look for contextual elements that could be used to map parts of code to different patterns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13AB8B-30CB-C3D2-73B3-AEC2D4855140}"/>
              </a:ext>
            </a:extLst>
          </p:cNvPr>
          <p:cNvSpPr txBox="1"/>
          <p:nvPr/>
        </p:nvSpPr>
        <p:spPr>
          <a:xfrm>
            <a:off x="9543117" y="14537556"/>
            <a:ext cx="18248928" cy="3404622"/>
          </a:xfrm>
          <a:prstGeom prst="roundRect">
            <a:avLst>
              <a:gd name="adj" fmla="val 7673"/>
            </a:avLst>
          </a:prstGeom>
          <a:solidFill>
            <a:srgbClr val="FFCB05"/>
          </a:solidFill>
          <a:ln>
            <a:solidFill>
              <a:srgbClr val="FFCB05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000" dirty="0"/>
          </a:p>
          <a:p>
            <a:endParaRPr lang="en-US" sz="1000" dirty="0"/>
          </a:p>
          <a:p>
            <a:endParaRPr lang="en-US" sz="800" dirty="0"/>
          </a:p>
          <a:p>
            <a:endParaRPr lang="en-US" sz="300" dirty="0"/>
          </a:p>
          <a:p>
            <a:endParaRPr lang="en-US" sz="300" dirty="0"/>
          </a:p>
          <a:p>
            <a:endParaRPr lang="en-US" sz="300" dirty="0"/>
          </a:p>
          <a:p>
            <a:endParaRPr 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84A1D2-AFD2-6779-B43D-E687CCD2FA3B}"/>
              </a:ext>
            </a:extLst>
          </p:cNvPr>
          <p:cNvSpPr txBox="1"/>
          <p:nvPr/>
        </p:nvSpPr>
        <p:spPr>
          <a:xfrm>
            <a:off x="9660309" y="14996907"/>
            <a:ext cx="6757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0274C"/>
                </a:solidFill>
              </a:rPr>
              <a:t>SCAN HERE TO LEARN MORE </a:t>
            </a: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54FC1385-CB8F-D00C-85B8-39F6A96DCC0C}"/>
              </a:ext>
            </a:extLst>
          </p:cNvPr>
          <p:cNvSpPr>
            <a:spLocks noChangeAspect="1"/>
          </p:cNvSpPr>
          <p:nvPr/>
        </p:nvSpPr>
        <p:spPr>
          <a:xfrm>
            <a:off x="16606479" y="14590717"/>
            <a:ext cx="3305810" cy="3305810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0027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68142C4E-A930-D682-38A3-76B38C574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5" t="11608" r="12060" b="13079"/>
          <a:stretch>
            <a:fillRect/>
          </a:stretch>
        </p:blipFill>
        <p:spPr>
          <a:xfrm>
            <a:off x="17191150" y="15189282"/>
            <a:ext cx="2136468" cy="21340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AB84554-FF91-EA2A-9C3F-6511A6E982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73758" y="20012179"/>
            <a:ext cx="14066588" cy="636177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5CB1A41-1147-163A-B37A-706D61851A24}"/>
              </a:ext>
            </a:extLst>
          </p:cNvPr>
          <p:cNvSpPr txBox="1"/>
          <p:nvPr/>
        </p:nvSpPr>
        <p:spPr>
          <a:xfrm>
            <a:off x="28937306" y="26548622"/>
            <a:ext cx="14066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Figure 2: Taxonomy of bug categories with bug count per category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599B92-563E-5442-4888-AF8B30AF7CE0}"/>
              </a:ext>
            </a:extLst>
          </p:cNvPr>
          <p:cNvSpPr txBox="1"/>
          <p:nvPr/>
        </p:nvSpPr>
        <p:spPr>
          <a:xfrm>
            <a:off x="28937306" y="18882000"/>
            <a:ext cx="13578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Figure 1: Approach Overview for Pattern Extraction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38A493-5C0F-823A-F02C-EE11231BE9C1}"/>
              </a:ext>
            </a:extLst>
          </p:cNvPr>
          <p:cNvSpPr txBox="1"/>
          <p:nvPr/>
        </p:nvSpPr>
        <p:spPr>
          <a:xfrm>
            <a:off x="20093707" y="14873796"/>
            <a:ext cx="75169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00274C"/>
                </a:solidFill>
              </a:rPr>
              <a:t>SCAN HERE TO LEARN MORE 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24C282F-4E66-ACE3-483D-F133C5495F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29151" y="6189483"/>
            <a:ext cx="14132526" cy="126522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907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606</TotalTime>
  <Words>659</Words>
  <Application>Microsoft Office PowerPoint</Application>
  <PresentationFormat>Custom</PresentationFormat>
  <Paragraphs>341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Gharbieh, Michael</dc:creator>
  <cp:lastModifiedBy>Gharbieh, Michael</cp:lastModifiedBy>
  <cp:revision>39</cp:revision>
  <dcterms:created xsi:type="dcterms:W3CDTF">2025-07-31T17:19:46Z</dcterms:created>
  <dcterms:modified xsi:type="dcterms:W3CDTF">2025-08-08T20:04:14Z</dcterms:modified>
</cp:coreProperties>
</file>