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74C"/>
    <a:srgbClr val="FFC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6247" autoAdjust="0"/>
  </p:normalViewPr>
  <p:slideViewPr>
    <p:cSldViewPr snapToGrid="0">
      <p:cViewPr varScale="1">
        <p:scale>
          <a:sx n="23" d="100"/>
          <a:sy n="23" d="100"/>
        </p:scale>
        <p:origin x="20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4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7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2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9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58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7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8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5197-33D8-404B-BB46-46338D5CAA8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9553F-D06D-40CE-96B8-8B99F13A0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A99D81E-B6A0-3E33-1145-2B459ABE6B7B}"/>
              </a:ext>
            </a:extLst>
          </p:cNvPr>
          <p:cNvSpPr txBox="1"/>
          <p:nvPr/>
        </p:nvSpPr>
        <p:spPr>
          <a:xfrm>
            <a:off x="696685" y="4764664"/>
            <a:ext cx="8289348" cy="15419606"/>
          </a:xfrm>
          <a:prstGeom prst="roundRect">
            <a:avLst>
              <a:gd name="adj" fmla="val 2915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 descr="Logo&#10;&#10;Description automatically generated">
            <a:extLst>
              <a:ext uri="{FF2B5EF4-FFF2-40B4-BE49-F238E27FC236}">
                <a16:creationId xmlns:a16="http://schemas.microsoft.com/office/drawing/2014/main" id="{D948DE99-9514-5369-D5DE-88CFB00CC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85" y="684060"/>
            <a:ext cx="3773261" cy="348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8FECAD15-917E-ECB2-9258-D4A9F326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8810" y="-90623"/>
            <a:ext cx="6081033" cy="510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AD0946-1397-2735-B7B7-6DEEFB95494A}"/>
              </a:ext>
            </a:extLst>
          </p:cNvPr>
          <p:cNvSpPr txBox="1"/>
          <p:nvPr/>
        </p:nvSpPr>
        <p:spPr>
          <a:xfrm>
            <a:off x="5072744" y="519365"/>
            <a:ext cx="33506228" cy="3881914"/>
          </a:xfrm>
          <a:prstGeom prst="roundRect">
            <a:avLst/>
          </a:prstGeom>
          <a:solidFill>
            <a:srgbClr val="00274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+mj-lt"/>
              </a:rPr>
              <a:t>Patterns and Pitfalls: Empirical Insights into CAN Bus Bugs in Open-Source Repositories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Michael </a:t>
            </a:r>
            <a:r>
              <a:rPr lang="en-US" sz="5400" dirty="0" err="1">
                <a:solidFill>
                  <a:schemeClr val="bg1"/>
                </a:solidFill>
                <a:latin typeface="+mj-lt"/>
              </a:rPr>
              <a:t>Gharbieh</a:t>
            </a:r>
            <a:r>
              <a:rPr lang="en-US" sz="5400" dirty="0">
                <a:solidFill>
                  <a:schemeClr val="bg1"/>
                </a:solidFill>
                <a:latin typeface="+mj-lt"/>
              </a:rPr>
              <a:t>, Dr. Foyzul Hassan, Dr. Bruce Maxim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College of Engineering and Computer Science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University of Michigan-Dearborn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50B6F-4B85-D459-D210-468B13750D2E}"/>
              </a:ext>
            </a:extLst>
          </p:cNvPr>
          <p:cNvSpPr txBox="1"/>
          <p:nvPr/>
        </p:nvSpPr>
        <p:spPr>
          <a:xfrm>
            <a:off x="914230" y="4926723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ECC243-5A05-6A2C-871E-63F8C1F2AE69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5992928"/>
            <a:ext cx="7876150" cy="14380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CAN (Controller Area Network) protocol is the dominant intra-vehicle communications protocol in automotive applications</a:t>
            </a:r>
            <a:r>
              <a:rPr lang="en-US" sz="3900" baseline="30000" dirty="0"/>
              <a:t>1</a:t>
            </a:r>
            <a:r>
              <a:rPr lang="en-US" sz="3900" dirty="0"/>
              <a:t>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While the protocol itself is standardized by bodies like ISO</a:t>
            </a:r>
            <a:r>
              <a:rPr lang="en-US" sz="3900" baseline="30000" dirty="0"/>
              <a:t>2</a:t>
            </a:r>
            <a:r>
              <a:rPr lang="en-US" sz="3900" dirty="0"/>
              <a:t> (International Standards Organization) and SAE</a:t>
            </a:r>
            <a:r>
              <a:rPr lang="en-US" sz="3900" baseline="30000" dirty="0"/>
              <a:t>3</a:t>
            </a:r>
            <a:r>
              <a:rPr lang="en-US" sz="3900" dirty="0"/>
              <a:t> (Society of Automotive Engineers), development tools vary wildly.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Lack of standard development tools can lead to confusion when working with different software vendor APIs (Application Protocol Interfaces) or ECU (Electronic Control Unit) Suppliers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900" dirty="0"/>
              <a:t>Resources to unify different development tools may increase productivity and foster innovation through market competition by increasing accessibility and ease of development for CAN 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2D9C41-E772-E855-E1DE-9D92903DBCCC}"/>
              </a:ext>
            </a:extLst>
          </p:cNvPr>
          <p:cNvSpPr txBox="1"/>
          <p:nvPr/>
        </p:nvSpPr>
        <p:spPr>
          <a:xfrm>
            <a:off x="696685" y="20373788"/>
            <a:ext cx="8289348" cy="5615761"/>
          </a:xfrm>
          <a:prstGeom prst="roundRect">
            <a:avLst>
              <a:gd name="adj" fmla="val 452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D81C6-B131-8117-882A-19BBC7DE0AE1}"/>
              </a:ext>
            </a:extLst>
          </p:cNvPr>
          <p:cNvSpPr txBox="1"/>
          <p:nvPr/>
        </p:nvSpPr>
        <p:spPr>
          <a:xfrm>
            <a:off x="914230" y="20535847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PURPOSE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1785-4123-BDC5-ECCE-C2CAE71EFFDF}"/>
              </a:ext>
            </a:extLst>
          </p:cNvPr>
          <p:cNvSpPr txBox="1">
            <a:spLocks noChangeAspect="1"/>
          </p:cNvSpPr>
          <p:nvPr/>
        </p:nvSpPr>
        <p:spPr>
          <a:xfrm>
            <a:off x="914229" y="21602052"/>
            <a:ext cx="78761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purpose of this project was to develop a static analysis tool to boost productivity for development and debugging of CAN related applications in various usage scenarios, irrespective of APIs or development tools used.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34FC6-A0D4-66DF-6FD2-28DEC50856FC}"/>
              </a:ext>
            </a:extLst>
          </p:cNvPr>
          <p:cNvSpPr txBox="1"/>
          <p:nvPr/>
        </p:nvSpPr>
        <p:spPr>
          <a:xfrm>
            <a:off x="687007" y="26161695"/>
            <a:ext cx="8289348" cy="6183987"/>
          </a:xfrm>
          <a:prstGeom prst="roundRect">
            <a:avLst>
              <a:gd name="adj" fmla="val 3084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BA60DB-6DB0-878E-A156-E65E4611B28B}"/>
              </a:ext>
            </a:extLst>
          </p:cNvPr>
          <p:cNvSpPr txBox="1"/>
          <p:nvPr/>
        </p:nvSpPr>
        <p:spPr>
          <a:xfrm>
            <a:off x="898437" y="26308333"/>
            <a:ext cx="787615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SKILL: TECHNOLOGY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A56066-DFC7-74B4-3507-88D7C0310A71}"/>
              </a:ext>
            </a:extLst>
          </p:cNvPr>
          <p:cNvSpPr txBox="1">
            <a:spLocks noChangeAspect="1"/>
          </p:cNvSpPr>
          <p:nvPr/>
        </p:nvSpPr>
        <p:spPr>
          <a:xfrm>
            <a:off x="898437" y="27268212"/>
            <a:ext cx="78761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Developed new automation tools while still utilizing existing tools and methods to boost productivity.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Studied existing development technologies to understand how they can be leveraged for use in future technologies.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9EC8B-8361-7D6C-752B-F6FC7F367119}"/>
              </a:ext>
            </a:extLst>
          </p:cNvPr>
          <p:cNvSpPr txBox="1"/>
          <p:nvPr/>
        </p:nvSpPr>
        <p:spPr>
          <a:xfrm>
            <a:off x="28363365" y="27733856"/>
            <a:ext cx="14840828" cy="4611826"/>
          </a:xfrm>
          <a:prstGeom prst="roundRect">
            <a:avLst>
              <a:gd name="adj" fmla="val 9068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6CE2F0-5671-3CEF-2A64-5307D570D049}"/>
              </a:ext>
            </a:extLst>
          </p:cNvPr>
          <p:cNvSpPr txBox="1"/>
          <p:nvPr/>
        </p:nvSpPr>
        <p:spPr>
          <a:xfrm>
            <a:off x="28705880" y="27906580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736C52-28F6-67AD-1413-D53757C5420E}"/>
              </a:ext>
            </a:extLst>
          </p:cNvPr>
          <p:cNvSpPr txBox="1">
            <a:spLocks noChangeAspect="1"/>
          </p:cNvSpPr>
          <p:nvPr/>
        </p:nvSpPr>
        <p:spPr>
          <a:xfrm>
            <a:off x="28616669" y="29054260"/>
            <a:ext cx="141557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3200" dirty="0"/>
              <a:t>https://www.ni.com/en/shop/seamlessly-connect-to-third-party-devices-and-supervisory-system/controller-area-network--can--overview.html?srsltid=AfmBOorKEd5Qlz_YtJ_5vTBd-zO9C4jf6WamtYoeP_-IHzGqsyo0bknL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https://www.iso.org/standard/86384.html#lifecycle</a:t>
            </a:r>
          </a:p>
          <a:p>
            <a:pPr marL="457200" indent="-457200">
              <a:buAutoNum type="arabicPeriod"/>
            </a:pPr>
            <a:r>
              <a:rPr lang="en-US" sz="3200" dirty="0"/>
              <a:t>https://www.sae.org/publications/collections/content/j1939_dl/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1B1B87-0113-47FD-68DC-336F8F4DB3B2}"/>
              </a:ext>
            </a:extLst>
          </p:cNvPr>
          <p:cNvSpPr txBox="1"/>
          <p:nvPr/>
        </p:nvSpPr>
        <p:spPr>
          <a:xfrm>
            <a:off x="28363365" y="4764664"/>
            <a:ext cx="14840828" cy="22806243"/>
          </a:xfrm>
          <a:prstGeom prst="roundRect">
            <a:avLst>
              <a:gd name="adj" fmla="val 2480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45DC48-E662-25C7-BC80-99CCC336E220}"/>
              </a:ext>
            </a:extLst>
          </p:cNvPr>
          <p:cNvSpPr txBox="1"/>
          <p:nvPr/>
        </p:nvSpPr>
        <p:spPr>
          <a:xfrm>
            <a:off x="28684547" y="4937388"/>
            <a:ext cx="14155797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FIGURES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38BBB-C92D-A77F-F7EF-D849DE92CA42}"/>
              </a:ext>
            </a:extLst>
          </p:cNvPr>
          <p:cNvSpPr txBox="1"/>
          <p:nvPr/>
        </p:nvSpPr>
        <p:spPr>
          <a:xfrm>
            <a:off x="9572177" y="4764664"/>
            <a:ext cx="18205044" cy="9633347"/>
          </a:xfrm>
          <a:prstGeom prst="roundRect">
            <a:avLst>
              <a:gd name="adj" fmla="val 2736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1F9402-66C1-650D-D69C-5713A1770AB8}"/>
              </a:ext>
            </a:extLst>
          </p:cNvPr>
          <p:cNvSpPr txBox="1"/>
          <p:nvPr/>
        </p:nvSpPr>
        <p:spPr>
          <a:xfrm>
            <a:off x="9845144" y="4930423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A88224-56EE-2A3D-F750-C6145A4F2633}"/>
              </a:ext>
            </a:extLst>
          </p:cNvPr>
          <p:cNvSpPr txBox="1"/>
          <p:nvPr/>
        </p:nvSpPr>
        <p:spPr>
          <a:xfrm>
            <a:off x="9572175" y="25920057"/>
            <a:ext cx="18205045" cy="6425625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2C604D-455B-6B6C-39D7-76DE3EC5FEEF}"/>
              </a:ext>
            </a:extLst>
          </p:cNvPr>
          <p:cNvSpPr txBox="1"/>
          <p:nvPr/>
        </p:nvSpPr>
        <p:spPr>
          <a:xfrm>
            <a:off x="9845145" y="26128748"/>
            <a:ext cx="17659110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96CD1-96BE-FA00-67A3-7B0B59A8C9C7}"/>
              </a:ext>
            </a:extLst>
          </p:cNvPr>
          <p:cNvSpPr txBox="1"/>
          <p:nvPr/>
        </p:nvSpPr>
        <p:spPr>
          <a:xfrm>
            <a:off x="9572175" y="18134884"/>
            <a:ext cx="18205046" cy="7576483"/>
          </a:xfrm>
          <a:prstGeom prst="roundRect">
            <a:avLst>
              <a:gd name="adj" fmla="val 6541"/>
            </a:avLst>
          </a:prstGeom>
          <a:noFill/>
          <a:ln w="57150"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B02613-A527-8DE1-C0ED-5AA50CFEC8A4}"/>
              </a:ext>
            </a:extLst>
          </p:cNvPr>
          <p:cNvSpPr txBox="1"/>
          <p:nvPr/>
        </p:nvSpPr>
        <p:spPr>
          <a:xfrm>
            <a:off x="9779098" y="18304290"/>
            <a:ext cx="17808959" cy="1066205"/>
          </a:xfrm>
          <a:prstGeom prst="roundRect">
            <a:avLst>
              <a:gd name="adj" fmla="val 23194"/>
            </a:avLst>
          </a:prstGeom>
          <a:solidFill>
            <a:srgbClr val="00274C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FE0F5-AFB4-34DD-860C-EF9AFCE71C3F}"/>
              </a:ext>
            </a:extLst>
          </p:cNvPr>
          <p:cNvSpPr txBox="1">
            <a:spLocks noChangeAspect="1"/>
          </p:cNvSpPr>
          <p:nvPr/>
        </p:nvSpPr>
        <p:spPr>
          <a:xfrm>
            <a:off x="9695295" y="19370495"/>
            <a:ext cx="1765910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7,017 repositories in total were scraped from GitHub and GitLab.  Of the original repositories, 1,882 contained useful commits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250,902 total commits were analyzed with 39,361 commits being related to a bugfix (of any kind, not exclusive to CAN)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From the 39,361 bugfix commits, 1,311 were bugfixes that dealt specifically with CAN implementation and/or development from 128 repositories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random sample of 300 commits was selected for manual verification, resulting in 95 different (relevant) bugs spanning 7 different categories and 4 subcategories (Fig. 2).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 total of 122 ASTs were generated for use in pattern prediction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35D995-D360-E4F6-AF2C-BEF83A9DEE25}"/>
              </a:ext>
            </a:extLst>
          </p:cNvPr>
          <p:cNvSpPr txBox="1">
            <a:spLocks noChangeAspect="1"/>
          </p:cNvSpPr>
          <p:nvPr/>
        </p:nvSpPr>
        <p:spPr>
          <a:xfrm>
            <a:off x="9674173" y="27214973"/>
            <a:ext cx="176591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Results suggest most CAN related issues fit into one of the 7 categories defined in Figure 2, indicating similar issues regardless of standardization.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Preliminary examination of selected ASTs show similar contextual patterns for bugs of the same category.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Contextual patterns indicate potential for static analysis tools to increase productivity and decrease development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Future work is required to explore the viability of utilizing contextual trends with static analysis tools for bugs relating to CAN.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3004A3-37BD-4712-28E0-2440575A047A}"/>
              </a:ext>
            </a:extLst>
          </p:cNvPr>
          <p:cNvSpPr txBox="1">
            <a:spLocks noChangeAspect="1"/>
          </p:cNvSpPr>
          <p:nvPr/>
        </p:nvSpPr>
        <p:spPr>
          <a:xfrm>
            <a:off x="9845144" y="5985324"/>
            <a:ext cx="17659110" cy="84228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Open-source projects with the tag “can bus” were scraped from GitHub and GitLab.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Multi-level filtering was applied on the commits of collected repositories.  First with automatic filtering, discarding anything not written in C or C++, then searching for commits that (attempted to) fix bug(s).  Those results were then further filtered automatically to restrict to commits that contained CAN related fixes.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 random sample was applied on the remaining repositories for manual verification.  The random sample was then categorized by the type of bug.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ASTs (Abstract Syntax Trees) were generated on the source code that the commits involved to be used for common pattern prediction.</a:t>
            </a:r>
          </a:p>
          <a:p>
            <a:pPr marL="228600" indent="-22860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endParaRPr lang="en-US" sz="200" dirty="0"/>
          </a:p>
          <a:p>
            <a:pPr marL="742950" indent="-742950">
              <a:spcBef>
                <a:spcPts val="100"/>
              </a:spcBef>
              <a:spcAft>
                <a:spcPts val="100"/>
              </a:spcAft>
              <a:buFont typeface="+mj-lt"/>
              <a:buAutoNum type="arabicPeriod"/>
            </a:pPr>
            <a:r>
              <a:rPr lang="en-US" sz="4000" dirty="0"/>
              <a:t>The ASTs were examined to look for contextual elements that could be used to map parts of code to different patterns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13AB8B-30CB-C3D2-73B3-AEC2D4855140}"/>
              </a:ext>
            </a:extLst>
          </p:cNvPr>
          <p:cNvSpPr txBox="1"/>
          <p:nvPr/>
        </p:nvSpPr>
        <p:spPr>
          <a:xfrm>
            <a:off x="9543117" y="14537556"/>
            <a:ext cx="18248928" cy="3404622"/>
          </a:xfrm>
          <a:prstGeom prst="roundRect">
            <a:avLst>
              <a:gd name="adj" fmla="val 7673"/>
            </a:avLst>
          </a:prstGeom>
          <a:solidFill>
            <a:srgbClr val="FFCB05"/>
          </a:solidFill>
          <a:ln>
            <a:solidFill>
              <a:srgbClr val="FFCB05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sz="1000" dirty="0"/>
          </a:p>
          <a:p>
            <a:endParaRPr lang="en-US" sz="800" dirty="0"/>
          </a:p>
          <a:p>
            <a:endParaRPr lang="en-US" sz="300" dirty="0"/>
          </a:p>
          <a:p>
            <a:endParaRPr lang="en-US" sz="300" dirty="0"/>
          </a:p>
          <a:p>
            <a:endParaRPr lang="en-US" sz="300" dirty="0"/>
          </a:p>
          <a:p>
            <a:endParaRPr 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84A1D2-AFD2-6779-B43D-E687CCD2FA3B}"/>
              </a:ext>
            </a:extLst>
          </p:cNvPr>
          <p:cNvSpPr txBox="1"/>
          <p:nvPr/>
        </p:nvSpPr>
        <p:spPr>
          <a:xfrm>
            <a:off x="9660309" y="14996907"/>
            <a:ext cx="67579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274C"/>
                </a:solidFill>
              </a:rPr>
              <a:t>SCAN HERE TO LEARN MORE 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54FC1385-CB8F-D00C-85B8-39F6A96DCC0C}"/>
              </a:ext>
            </a:extLst>
          </p:cNvPr>
          <p:cNvSpPr>
            <a:spLocks noChangeAspect="1"/>
          </p:cNvSpPr>
          <p:nvPr/>
        </p:nvSpPr>
        <p:spPr>
          <a:xfrm>
            <a:off x="16606479" y="14590717"/>
            <a:ext cx="3305810" cy="3305810"/>
          </a:xfrm>
          <a:prstGeom prst="flowChartConnector">
            <a:avLst/>
          </a:prstGeom>
          <a:solidFill>
            <a:schemeClr val="bg1"/>
          </a:solidFill>
          <a:ln w="76200">
            <a:solidFill>
              <a:srgbClr val="0027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8142C4E-A930-D682-38A3-76B38C574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55" t="11608" r="12060" b="13079"/>
          <a:stretch>
            <a:fillRect/>
          </a:stretch>
        </p:blipFill>
        <p:spPr>
          <a:xfrm>
            <a:off x="17191150" y="15189282"/>
            <a:ext cx="2136468" cy="21340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AB84554-FF91-EA2A-9C3F-6511A6E98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3758" y="20012179"/>
            <a:ext cx="14066588" cy="636177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5CB1A41-1147-163A-B37A-706D61851A24}"/>
              </a:ext>
            </a:extLst>
          </p:cNvPr>
          <p:cNvSpPr txBox="1"/>
          <p:nvPr/>
        </p:nvSpPr>
        <p:spPr>
          <a:xfrm>
            <a:off x="28937306" y="26548622"/>
            <a:ext cx="14066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2: Taxonomy of bug categories with bug count per category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599B92-563E-5442-4888-AF8B30AF7CE0}"/>
              </a:ext>
            </a:extLst>
          </p:cNvPr>
          <p:cNvSpPr txBox="1"/>
          <p:nvPr/>
        </p:nvSpPr>
        <p:spPr>
          <a:xfrm>
            <a:off x="28937306" y="18882000"/>
            <a:ext cx="1357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Figure 1: Approach Overview for Pattern Extraction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38A493-5C0F-823A-F02C-EE11231BE9C1}"/>
              </a:ext>
            </a:extLst>
          </p:cNvPr>
          <p:cNvSpPr txBox="1"/>
          <p:nvPr/>
        </p:nvSpPr>
        <p:spPr>
          <a:xfrm>
            <a:off x="20093707" y="14873796"/>
            <a:ext cx="75169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00274C"/>
                </a:solidFill>
              </a:rPr>
              <a:t>SCAN HERE TO LEARN MORE 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24C282F-4E66-ACE3-483D-F133C5495F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9151" y="6189483"/>
            <a:ext cx="14132526" cy="126522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9074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636</Words>
  <Application>Microsoft Office PowerPoint</Application>
  <PresentationFormat>Custom</PresentationFormat>
  <Paragraphs>343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Gharbieh, Michael</dc:creator>
  <cp:lastModifiedBy>Gharbieh, Michael</cp:lastModifiedBy>
  <cp:revision>44</cp:revision>
  <dcterms:created xsi:type="dcterms:W3CDTF">2025-07-31T17:19:46Z</dcterms:created>
  <dcterms:modified xsi:type="dcterms:W3CDTF">2025-08-11T18:41:33Z</dcterms:modified>
</cp:coreProperties>
</file>