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B05"/>
    <a:srgbClr val="0027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47" autoAdjust="0"/>
  </p:normalViewPr>
  <p:slideViewPr>
    <p:cSldViewPr snapToGrid="0">
      <p:cViewPr varScale="1">
        <p:scale>
          <a:sx n="20" d="100"/>
          <a:sy n="20" d="100"/>
        </p:scale>
        <p:origin x="160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5197-33D8-404B-BB46-46338D5CAA86}"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304125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5197-33D8-404B-BB46-46338D5CAA86}"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1765543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5197-33D8-404B-BB46-46338D5CAA86}"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1107774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5197-33D8-404B-BB46-46338D5CAA86}"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27544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5197-33D8-404B-BB46-46338D5CAA86}"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210552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5197-33D8-404B-BB46-46338D5CAA86}"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265839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5197-33D8-404B-BB46-46338D5CAA86}" type="datetimeFigureOut">
              <a:rPr lang="en-US" smtClean="0"/>
              <a:t>8/8/2025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143221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AD5197-33D8-404B-BB46-46338D5CAA86}" type="datetimeFigureOut">
              <a:rPr lang="en-US" smtClean="0"/>
              <a:t>8/8/2025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185435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D5197-33D8-404B-BB46-46338D5CAA86}" type="datetimeFigureOut">
              <a:rPr lang="en-US" smtClean="0"/>
              <a:t>8/8/2025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349166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AAD5197-33D8-404B-BB46-46338D5CAA86}"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270647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AAD5197-33D8-404B-BB46-46338D5CAA86}"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382178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4AAD5197-33D8-404B-BB46-46338D5CAA86}" type="datetimeFigureOut">
              <a:rPr lang="en-US" smtClean="0"/>
              <a:t>8/8/2025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0B69553F-D06D-40CE-96B8-8B99F13A00D7}" type="slidenum">
              <a:rPr lang="en-US" smtClean="0"/>
              <a:t>‹#›</a:t>
            </a:fld>
            <a:endParaRPr lang="en-US"/>
          </a:p>
        </p:txBody>
      </p:sp>
    </p:spTree>
    <p:extLst>
      <p:ext uri="{BB962C8B-B14F-4D97-AF65-F5344CB8AC3E}">
        <p14:creationId xmlns:p14="http://schemas.microsoft.com/office/powerpoint/2010/main" val="3811596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A99D81E-B6A0-3E33-1145-2B459ABE6B7B}"/>
              </a:ext>
            </a:extLst>
          </p:cNvPr>
          <p:cNvSpPr txBox="1"/>
          <p:nvPr/>
        </p:nvSpPr>
        <p:spPr>
          <a:xfrm>
            <a:off x="696685" y="4764664"/>
            <a:ext cx="8289348" cy="14077117"/>
          </a:xfrm>
          <a:prstGeom prst="roundRect">
            <a:avLst>
              <a:gd name="adj" fmla="val 4524"/>
            </a:avLst>
          </a:prstGeom>
          <a:noFill/>
          <a:ln w="57150">
            <a:solidFill>
              <a:srgbClr val="FFCB05"/>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6" name="Picture 2" descr="Logo&#10;&#10;Description automatically generated">
            <a:extLst>
              <a:ext uri="{FF2B5EF4-FFF2-40B4-BE49-F238E27FC236}">
                <a16:creationId xmlns:a16="http://schemas.microsoft.com/office/drawing/2014/main" id="{D948DE99-9514-5369-D5DE-88CFB00CC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85" y="684060"/>
            <a:ext cx="3773261" cy="34852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xt&#10;&#10;Description automatically generated with medium confidence">
            <a:extLst>
              <a:ext uri="{FF2B5EF4-FFF2-40B4-BE49-F238E27FC236}">
                <a16:creationId xmlns:a16="http://schemas.microsoft.com/office/drawing/2014/main" id="{8FECAD15-917E-ECB2-9258-D4A9F326A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54119" y="-337226"/>
            <a:ext cx="6081033" cy="51018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DAD0946-1397-2735-B7B7-6DEEFB95494A}"/>
              </a:ext>
            </a:extLst>
          </p:cNvPr>
          <p:cNvSpPr txBox="1"/>
          <p:nvPr/>
        </p:nvSpPr>
        <p:spPr>
          <a:xfrm>
            <a:off x="5072744" y="519365"/>
            <a:ext cx="33506228" cy="3881914"/>
          </a:xfrm>
          <a:prstGeom prst="roundRect">
            <a:avLst/>
          </a:prstGeom>
          <a:solidFill>
            <a:srgbClr val="00274C"/>
          </a:solidFill>
          <a:ln>
            <a:solidFill>
              <a:schemeClr val="accent1"/>
            </a:solidFill>
          </a:ln>
        </p:spPr>
        <p:txBody>
          <a:bodyPr wrap="square" rtlCol="0">
            <a:spAutoFit/>
          </a:bodyPr>
          <a:lstStyle/>
          <a:p>
            <a:pPr algn="ctr"/>
            <a:r>
              <a:rPr lang="en-US" sz="6000" b="1" dirty="0">
                <a:solidFill>
                  <a:schemeClr val="bg1"/>
                </a:solidFill>
                <a:latin typeface="+mj-lt"/>
              </a:rPr>
              <a:t>Patterns and Pitfalls: Empirical Insights into CAN Bus Bugs in Open-Source Repositories</a:t>
            </a:r>
          </a:p>
          <a:p>
            <a:pPr algn="ctr"/>
            <a:r>
              <a:rPr lang="en-US" sz="5400" dirty="0">
                <a:solidFill>
                  <a:schemeClr val="bg1"/>
                </a:solidFill>
                <a:latin typeface="+mj-lt"/>
              </a:rPr>
              <a:t>Michael </a:t>
            </a:r>
            <a:r>
              <a:rPr lang="en-US" sz="5400" dirty="0" err="1">
                <a:solidFill>
                  <a:schemeClr val="bg1"/>
                </a:solidFill>
                <a:latin typeface="+mj-lt"/>
              </a:rPr>
              <a:t>Gharbieh</a:t>
            </a:r>
            <a:r>
              <a:rPr lang="en-US" sz="5400" dirty="0">
                <a:solidFill>
                  <a:schemeClr val="bg1"/>
                </a:solidFill>
                <a:latin typeface="+mj-lt"/>
              </a:rPr>
              <a:t>, Dr. Foyzul Hassan, Dr. Bruce Maxim</a:t>
            </a:r>
          </a:p>
          <a:p>
            <a:pPr algn="ctr"/>
            <a:r>
              <a:rPr lang="en-US" sz="5400" dirty="0">
                <a:solidFill>
                  <a:schemeClr val="bg1"/>
                </a:solidFill>
                <a:latin typeface="+mj-lt"/>
              </a:rPr>
              <a:t>College of Engineering and Computer Science</a:t>
            </a:r>
          </a:p>
          <a:p>
            <a:pPr algn="ctr"/>
            <a:r>
              <a:rPr lang="en-US" sz="5400" dirty="0">
                <a:solidFill>
                  <a:schemeClr val="bg1"/>
                </a:solidFill>
                <a:latin typeface="+mj-lt"/>
              </a:rPr>
              <a:t>University of Michigan-Dearborn</a:t>
            </a:r>
          </a:p>
        </p:txBody>
      </p:sp>
      <p:sp>
        <p:nvSpPr>
          <p:cNvPr id="7" name="TextBox 6">
            <a:extLst>
              <a:ext uri="{FF2B5EF4-FFF2-40B4-BE49-F238E27FC236}">
                <a16:creationId xmlns:a16="http://schemas.microsoft.com/office/drawing/2014/main" id="{F8F50B6F-4B85-D459-D210-468B13750D2E}"/>
              </a:ext>
            </a:extLst>
          </p:cNvPr>
          <p:cNvSpPr txBox="1"/>
          <p:nvPr/>
        </p:nvSpPr>
        <p:spPr>
          <a:xfrm>
            <a:off x="914230" y="4926723"/>
            <a:ext cx="7876150" cy="1066205"/>
          </a:xfrm>
          <a:prstGeom prst="roundRect">
            <a:avLst>
              <a:gd name="adj" fmla="val 23194"/>
            </a:avLst>
          </a:prstGeom>
          <a:solidFill>
            <a:srgbClr val="00274C"/>
          </a:solidFill>
        </p:spPr>
        <p:txBody>
          <a:bodyPr wrap="square" rtlCol="0">
            <a:spAutoFit/>
          </a:bodyPr>
          <a:lstStyle/>
          <a:p>
            <a:pPr algn="ctr"/>
            <a:r>
              <a:rPr lang="en-US" sz="5400" b="1" dirty="0">
                <a:solidFill>
                  <a:schemeClr val="bg1"/>
                </a:solidFill>
              </a:rPr>
              <a:t>INTRODUCTION</a:t>
            </a:r>
          </a:p>
        </p:txBody>
      </p:sp>
      <p:sp>
        <p:nvSpPr>
          <p:cNvPr id="8" name="TextBox 7">
            <a:extLst>
              <a:ext uri="{FF2B5EF4-FFF2-40B4-BE49-F238E27FC236}">
                <a16:creationId xmlns:a16="http://schemas.microsoft.com/office/drawing/2014/main" id="{BEECC243-5A05-6A2C-871E-63F8C1F2AE69}"/>
              </a:ext>
            </a:extLst>
          </p:cNvPr>
          <p:cNvSpPr txBox="1">
            <a:spLocks noChangeAspect="1"/>
          </p:cNvSpPr>
          <p:nvPr/>
        </p:nvSpPr>
        <p:spPr>
          <a:xfrm>
            <a:off x="914229" y="5992928"/>
            <a:ext cx="7876150" cy="12765033"/>
          </a:xfrm>
          <a:prstGeom prst="rect">
            <a:avLst/>
          </a:prstGeom>
          <a:noFill/>
        </p:spPr>
        <p:txBody>
          <a:bodyPr wrap="square" rtlCol="0">
            <a:spAutoFit/>
          </a:bodyPr>
          <a:lstStyle/>
          <a:p>
            <a:pPr marL="571500" indent="-571500">
              <a:buFont typeface="Arial" panose="020B0604020202020204" pitchFamily="34" charset="0"/>
              <a:buChar char="•"/>
            </a:pPr>
            <a:r>
              <a:rPr lang="en-US" sz="3600" dirty="0"/>
              <a:t>CAN (Controller Area Network) protocol is the dominant intra-vehicle communications protocol in automotive applications</a:t>
            </a:r>
            <a:r>
              <a:rPr lang="en-US" sz="3600" baseline="30000" dirty="0"/>
              <a:t>1</a:t>
            </a:r>
            <a:r>
              <a:rPr lang="en-US" sz="3600" dirty="0"/>
              <a:t>. </a:t>
            </a:r>
          </a:p>
          <a:p>
            <a:endParaRPr lang="en-US" sz="1050" dirty="0"/>
          </a:p>
          <a:p>
            <a:pPr marL="571500" indent="-571500">
              <a:buFont typeface="Arial" panose="020B0604020202020204" pitchFamily="34" charset="0"/>
              <a:buChar char="•"/>
            </a:pPr>
            <a:r>
              <a:rPr lang="en-US" sz="3600" dirty="0"/>
              <a:t>While the protocol itself is standardized by bodies like ISO (International Standards Organization) and SAE (Society of Automotive Engineers), development tools vary wildly.</a:t>
            </a:r>
          </a:p>
          <a:p>
            <a:endParaRPr lang="en-US" sz="1050" dirty="0"/>
          </a:p>
          <a:p>
            <a:pPr marL="571500" indent="-571500">
              <a:buFont typeface="Arial" panose="020B0604020202020204" pitchFamily="34" charset="0"/>
              <a:buChar char="•"/>
            </a:pPr>
            <a:r>
              <a:rPr lang="en-US" sz="3600" dirty="0"/>
              <a:t>Lack of standard development tools can lead to confusion when working with different software vendor APIs (Application Protocol Interfaces) or ECU (Electronic Control Unit) Suppliers </a:t>
            </a:r>
          </a:p>
          <a:p>
            <a:pPr marL="571500" indent="-571500">
              <a:buFont typeface="Arial" panose="020B0604020202020204" pitchFamily="34" charset="0"/>
              <a:buChar char="•"/>
            </a:pPr>
            <a:endParaRPr lang="en-US" sz="1050" dirty="0"/>
          </a:p>
          <a:p>
            <a:pPr marL="571500" indent="-571500">
              <a:buFont typeface="Arial" panose="020B0604020202020204" pitchFamily="34" charset="0"/>
              <a:buChar char="•"/>
            </a:pPr>
            <a:r>
              <a:rPr lang="en-US" sz="3600" dirty="0"/>
              <a:t>Resources to unify different development tools may increase productivity and foster innovation through market competition by increasing accessibility and ease of development for CAN systems</a:t>
            </a:r>
          </a:p>
        </p:txBody>
      </p:sp>
      <p:sp>
        <p:nvSpPr>
          <p:cNvPr id="6" name="TextBox 5">
            <a:extLst>
              <a:ext uri="{FF2B5EF4-FFF2-40B4-BE49-F238E27FC236}">
                <a16:creationId xmlns:a16="http://schemas.microsoft.com/office/drawing/2014/main" id="{8D2D9C41-E772-E855-E1DE-9D92903DBCCC}"/>
              </a:ext>
            </a:extLst>
          </p:cNvPr>
          <p:cNvSpPr txBox="1"/>
          <p:nvPr/>
        </p:nvSpPr>
        <p:spPr>
          <a:xfrm>
            <a:off x="696685" y="19181820"/>
            <a:ext cx="8289348" cy="5270659"/>
          </a:xfrm>
          <a:prstGeom prst="roundRect">
            <a:avLst>
              <a:gd name="adj" fmla="val 4524"/>
            </a:avLst>
          </a:prstGeom>
          <a:noFill/>
          <a:ln w="57150">
            <a:solidFill>
              <a:srgbClr val="FFCB05"/>
            </a:solidFill>
          </a:ln>
        </p:spPr>
        <p:txBody>
          <a:bodyPr wrap="square" rtlCol="0">
            <a:spAutoFit/>
          </a:bodyPr>
          <a:lstStyle/>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p:txBody>
      </p:sp>
      <p:sp>
        <p:nvSpPr>
          <p:cNvPr id="9" name="TextBox 8">
            <a:extLst>
              <a:ext uri="{FF2B5EF4-FFF2-40B4-BE49-F238E27FC236}">
                <a16:creationId xmlns:a16="http://schemas.microsoft.com/office/drawing/2014/main" id="{279D81C6-B131-8117-882A-19BBC7DE0AE1}"/>
              </a:ext>
            </a:extLst>
          </p:cNvPr>
          <p:cNvSpPr txBox="1"/>
          <p:nvPr/>
        </p:nvSpPr>
        <p:spPr>
          <a:xfrm>
            <a:off x="914230" y="19343879"/>
            <a:ext cx="7876150" cy="1066205"/>
          </a:xfrm>
          <a:prstGeom prst="roundRect">
            <a:avLst>
              <a:gd name="adj" fmla="val 23194"/>
            </a:avLst>
          </a:prstGeom>
          <a:solidFill>
            <a:srgbClr val="00274C"/>
          </a:solidFill>
        </p:spPr>
        <p:txBody>
          <a:bodyPr wrap="square" rtlCol="0">
            <a:spAutoFit/>
          </a:bodyPr>
          <a:lstStyle/>
          <a:p>
            <a:pPr algn="ctr"/>
            <a:r>
              <a:rPr lang="en-US" sz="5400" b="1" dirty="0">
                <a:solidFill>
                  <a:schemeClr val="bg1"/>
                </a:solidFill>
              </a:rPr>
              <a:t>PURPOSE STATEMENT</a:t>
            </a:r>
          </a:p>
        </p:txBody>
      </p:sp>
      <p:sp>
        <p:nvSpPr>
          <p:cNvPr id="10" name="TextBox 9">
            <a:extLst>
              <a:ext uri="{FF2B5EF4-FFF2-40B4-BE49-F238E27FC236}">
                <a16:creationId xmlns:a16="http://schemas.microsoft.com/office/drawing/2014/main" id="{EC9A1785-4123-BDC5-ECCE-C2CAE71EFFDF}"/>
              </a:ext>
            </a:extLst>
          </p:cNvPr>
          <p:cNvSpPr txBox="1">
            <a:spLocks noChangeAspect="1"/>
          </p:cNvSpPr>
          <p:nvPr/>
        </p:nvSpPr>
        <p:spPr>
          <a:xfrm>
            <a:off x="914229" y="20410084"/>
            <a:ext cx="7876150" cy="3970318"/>
          </a:xfrm>
          <a:prstGeom prst="rect">
            <a:avLst/>
          </a:prstGeom>
          <a:noFill/>
        </p:spPr>
        <p:txBody>
          <a:bodyPr wrap="square" rtlCol="0">
            <a:spAutoFit/>
          </a:bodyPr>
          <a:lstStyle/>
          <a:p>
            <a:r>
              <a:rPr lang="en-US" sz="3600" dirty="0"/>
              <a:t>The purpose of this project was to develop a static analysis tool to boost productivity for development and debugging of CAN related applications in various usage scenarios, irrespective of APIs or development tools used.</a:t>
            </a:r>
          </a:p>
        </p:txBody>
      </p:sp>
      <p:sp>
        <p:nvSpPr>
          <p:cNvPr id="11" name="TextBox 10">
            <a:extLst>
              <a:ext uri="{FF2B5EF4-FFF2-40B4-BE49-F238E27FC236}">
                <a16:creationId xmlns:a16="http://schemas.microsoft.com/office/drawing/2014/main" id="{50434FC6-A0D4-66DF-6FD2-28DEC50856FC}"/>
              </a:ext>
            </a:extLst>
          </p:cNvPr>
          <p:cNvSpPr txBox="1"/>
          <p:nvPr/>
        </p:nvSpPr>
        <p:spPr>
          <a:xfrm>
            <a:off x="696685" y="24792518"/>
            <a:ext cx="8289348" cy="7435394"/>
          </a:xfrm>
          <a:prstGeom prst="roundRect">
            <a:avLst>
              <a:gd name="adj" fmla="val 4524"/>
            </a:avLst>
          </a:prstGeom>
          <a:noFill/>
          <a:ln w="57150">
            <a:solidFill>
              <a:srgbClr val="FFCB05"/>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2" name="TextBox 11">
            <a:extLst>
              <a:ext uri="{FF2B5EF4-FFF2-40B4-BE49-F238E27FC236}">
                <a16:creationId xmlns:a16="http://schemas.microsoft.com/office/drawing/2014/main" id="{43BA60DB-6DB0-878E-A156-E65E4611B28B}"/>
              </a:ext>
            </a:extLst>
          </p:cNvPr>
          <p:cNvSpPr txBox="1"/>
          <p:nvPr/>
        </p:nvSpPr>
        <p:spPr>
          <a:xfrm>
            <a:off x="914230" y="24954577"/>
            <a:ext cx="7876150" cy="1066205"/>
          </a:xfrm>
          <a:prstGeom prst="roundRect">
            <a:avLst>
              <a:gd name="adj" fmla="val 23194"/>
            </a:avLst>
          </a:prstGeom>
          <a:solidFill>
            <a:srgbClr val="00274C"/>
          </a:solidFill>
        </p:spPr>
        <p:txBody>
          <a:bodyPr wrap="square" rtlCol="0">
            <a:spAutoFit/>
          </a:bodyPr>
          <a:lstStyle/>
          <a:p>
            <a:pPr algn="ctr"/>
            <a:r>
              <a:rPr lang="en-US" sz="5400" b="1" dirty="0">
                <a:solidFill>
                  <a:schemeClr val="bg1"/>
                </a:solidFill>
              </a:rPr>
              <a:t>SKILL: [SKILL HERE]</a:t>
            </a:r>
          </a:p>
        </p:txBody>
      </p:sp>
      <p:sp>
        <p:nvSpPr>
          <p:cNvPr id="13" name="TextBox 12">
            <a:extLst>
              <a:ext uri="{FF2B5EF4-FFF2-40B4-BE49-F238E27FC236}">
                <a16:creationId xmlns:a16="http://schemas.microsoft.com/office/drawing/2014/main" id="{0EA56066-DFC7-74B4-3507-88D7C0310A71}"/>
              </a:ext>
            </a:extLst>
          </p:cNvPr>
          <p:cNvSpPr txBox="1">
            <a:spLocks noChangeAspect="1"/>
          </p:cNvSpPr>
          <p:nvPr/>
        </p:nvSpPr>
        <p:spPr>
          <a:xfrm>
            <a:off x="914229" y="26020782"/>
            <a:ext cx="7876150" cy="3170099"/>
          </a:xfrm>
          <a:prstGeom prst="rect">
            <a:avLst/>
          </a:prstGeom>
          <a:noFill/>
        </p:spPr>
        <p:txBody>
          <a:bodyPr wrap="square" rtlCol="0">
            <a:spAutoFit/>
          </a:bodyPr>
          <a:lstStyle/>
          <a:p>
            <a:r>
              <a:rPr lang="en-US" sz="4000" dirty="0"/>
              <a:t>This is filler text</a:t>
            </a:r>
          </a:p>
          <a:p>
            <a:endParaRPr lang="en-US" sz="4000" dirty="0"/>
          </a:p>
          <a:p>
            <a:endParaRPr lang="en-US" sz="4000" dirty="0"/>
          </a:p>
          <a:p>
            <a:endParaRPr lang="en-US" sz="4000" dirty="0"/>
          </a:p>
          <a:p>
            <a:r>
              <a:rPr lang="en-US" sz="4000" dirty="0"/>
              <a:t>l</a:t>
            </a:r>
          </a:p>
        </p:txBody>
      </p:sp>
      <p:sp>
        <p:nvSpPr>
          <p:cNvPr id="14" name="TextBox 13">
            <a:extLst>
              <a:ext uri="{FF2B5EF4-FFF2-40B4-BE49-F238E27FC236}">
                <a16:creationId xmlns:a16="http://schemas.microsoft.com/office/drawing/2014/main" id="{44C9EC8B-8361-7D6C-752B-F6FC7F367119}"/>
              </a:ext>
            </a:extLst>
          </p:cNvPr>
          <p:cNvSpPr txBox="1"/>
          <p:nvPr/>
        </p:nvSpPr>
        <p:spPr>
          <a:xfrm>
            <a:off x="28363365" y="27893724"/>
            <a:ext cx="14613606" cy="4329470"/>
          </a:xfrm>
          <a:prstGeom prst="roundRect">
            <a:avLst>
              <a:gd name="adj" fmla="val 4524"/>
            </a:avLst>
          </a:prstGeom>
          <a:noFill/>
          <a:ln w="57150">
            <a:solidFill>
              <a:srgbClr val="FFCB05"/>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5" name="TextBox 14">
            <a:extLst>
              <a:ext uri="{FF2B5EF4-FFF2-40B4-BE49-F238E27FC236}">
                <a16:creationId xmlns:a16="http://schemas.microsoft.com/office/drawing/2014/main" id="{C26CE2F0-5671-3CEF-2A64-5307D570D049}"/>
              </a:ext>
            </a:extLst>
          </p:cNvPr>
          <p:cNvSpPr txBox="1"/>
          <p:nvPr/>
        </p:nvSpPr>
        <p:spPr>
          <a:xfrm>
            <a:off x="28536311" y="28055783"/>
            <a:ext cx="14155797" cy="1066205"/>
          </a:xfrm>
          <a:prstGeom prst="roundRect">
            <a:avLst>
              <a:gd name="adj" fmla="val 23194"/>
            </a:avLst>
          </a:prstGeom>
          <a:solidFill>
            <a:srgbClr val="00274C"/>
          </a:solidFill>
        </p:spPr>
        <p:txBody>
          <a:bodyPr wrap="square" rtlCol="0">
            <a:spAutoFit/>
          </a:bodyPr>
          <a:lstStyle/>
          <a:p>
            <a:pPr algn="ctr"/>
            <a:r>
              <a:rPr lang="en-US" sz="5400" b="1" dirty="0">
                <a:solidFill>
                  <a:schemeClr val="bg1"/>
                </a:solidFill>
              </a:rPr>
              <a:t>REFERENCES</a:t>
            </a:r>
          </a:p>
        </p:txBody>
      </p:sp>
      <p:sp>
        <p:nvSpPr>
          <p:cNvPr id="17" name="TextBox 16">
            <a:extLst>
              <a:ext uri="{FF2B5EF4-FFF2-40B4-BE49-F238E27FC236}">
                <a16:creationId xmlns:a16="http://schemas.microsoft.com/office/drawing/2014/main" id="{50736C52-28F6-67AD-1413-D53757C5420E}"/>
              </a:ext>
            </a:extLst>
          </p:cNvPr>
          <p:cNvSpPr txBox="1">
            <a:spLocks noChangeAspect="1"/>
          </p:cNvSpPr>
          <p:nvPr/>
        </p:nvSpPr>
        <p:spPr>
          <a:xfrm>
            <a:off x="28625520" y="29121988"/>
            <a:ext cx="14155797" cy="707886"/>
          </a:xfrm>
          <a:prstGeom prst="rect">
            <a:avLst/>
          </a:prstGeom>
          <a:noFill/>
        </p:spPr>
        <p:txBody>
          <a:bodyPr wrap="square" rtlCol="0">
            <a:spAutoFit/>
          </a:bodyPr>
          <a:lstStyle/>
          <a:p>
            <a:r>
              <a:rPr lang="en-US" sz="2000" dirty="0"/>
              <a:t>1. https://www.ni.com/en/shop/seamlessly-connect-to-third-party-devices-and-supervisory-system/controller-area-network--can--overview.html?srsltid=AfmBOorKEd5Qlz_YtJ_5vTBd-zO9C4jf6WamtYoeP_-IHzGqsyo0bknL</a:t>
            </a:r>
          </a:p>
        </p:txBody>
      </p:sp>
      <p:sp>
        <p:nvSpPr>
          <p:cNvPr id="19" name="TextBox 18">
            <a:extLst>
              <a:ext uri="{FF2B5EF4-FFF2-40B4-BE49-F238E27FC236}">
                <a16:creationId xmlns:a16="http://schemas.microsoft.com/office/drawing/2014/main" id="{DC1B1B87-0113-47FD-68DC-336F8F4DB3B2}"/>
              </a:ext>
            </a:extLst>
          </p:cNvPr>
          <p:cNvSpPr txBox="1"/>
          <p:nvPr/>
        </p:nvSpPr>
        <p:spPr>
          <a:xfrm>
            <a:off x="28363365" y="4837559"/>
            <a:ext cx="14840828" cy="22747129"/>
          </a:xfrm>
          <a:prstGeom prst="roundRect">
            <a:avLst>
              <a:gd name="adj" fmla="val 2480"/>
            </a:avLst>
          </a:prstGeom>
          <a:noFill/>
          <a:ln w="57150">
            <a:solidFill>
              <a:srgbClr val="FFCB05"/>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0" name="TextBox 19">
            <a:extLst>
              <a:ext uri="{FF2B5EF4-FFF2-40B4-BE49-F238E27FC236}">
                <a16:creationId xmlns:a16="http://schemas.microsoft.com/office/drawing/2014/main" id="{F845DC48-E662-25C7-BC80-99CCC336E220}"/>
              </a:ext>
            </a:extLst>
          </p:cNvPr>
          <p:cNvSpPr txBox="1"/>
          <p:nvPr/>
        </p:nvSpPr>
        <p:spPr>
          <a:xfrm>
            <a:off x="28661276" y="4975633"/>
            <a:ext cx="14155797" cy="1066205"/>
          </a:xfrm>
          <a:prstGeom prst="roundRect">
            <a:avLst>
              <a:gd name="adj" fmla="val 23194"/>
            </a:avLst>
          </a:prstGeom>
          <a:solidFill>
            <a:srgbClr val="00274C"/>
          </a:solidFill>
        </p:spPr>
        <p:txBody>
          <a:bodyPr wrap="square" rtlCol="0">
            <a:spAutoFit/>
          </a:bodyPr>
          <a:lstStyle/>
          <a:p>
            <a:pPr algn="ctr"/>
            <a:r>
              <a:rPr lang="en-US" sz="5400" b="1" dirty="0">
                <a:solidFill>
                  <a:schemeClr val="bg1"/>
                </a:solidFill>
              </a:rPr>
              <a:t>TABLES &amp; FIGURES</a:t>
            </a:r>
          </a:p>
        </p:txBody>
      </p:sp>
      <p:sp>
        <p:nvSpPr>
          <p:cNvPr id="21" name="TextBox 20">
            <a:extLst>
              <a:ext uri="{FF2B5EF4-FFF2-40B4-BE49-F238E27FC236}">
                <a16:creationId xmlns:a16="http://schemas.microsoft.com/office/drawing/2014/main" id="{1CD38BBB-C92D-A77F-F7EF-D849DE92CA42}"/>
              </a:ext>
            </a:extLst>
          </p:cNvPr>
          <p:cNvSpPr txBox="1"/>
          <p:nvPr/>
        </p:nvSpPr>
        <p:spPr>
          <a:xfrm>
            <a:off x="9572177" y="4768621"/>
            <a:ext cx="18205044" cy="9302770"/>
          </a:xfrm>
          <a:prstGeom prst="roundRect">
            <a:avLst>
              <a:gd name="adj" fmla="val 2736"/>
            </a:avLst>
          </a:prstGeom>
          <a:noFill/>
          <a:ln w="57150">
            <a:solidFill>
              <a:srgbClr val="FFCB05"/>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2" name="TextBox 21">
            <a:extLst>
              <a:ext uri="{FF2B5EF4-FFF2-40B4-BE49-F238E27FC236}">
                <a16:creationId xmlns:a16="http://schemas.microsoft.com/office/drawing/2014/main" id="{5D1F9402-66C1-650D-D69C-5713A1770AB8}"/>
              </a:ext>
            </a:extLst>
          </p:cNvPr>
          <p:cNvSpPr txBox="1"/>
          <p:nvPr/>
        </p:nvSpPr>
        <p:spPr>
          <a:xfrm>
            <a:off x="9845144" y="4934380"/>
            <a:ext cx="17659110" cy="1066205"/>
          </a:xfrm>
          <a:prstGeom prst="roundRect">
            <a:avLst>
              <a:gd name="adj" fmla="val 23194"/>
            </a:avLst>
          </a:prstGeom>
          <a:solidFill>
            <a:srgbClr val="00274C"/>
          </a:solidFill>
        </p:spPr>
        <p:txBody>
          <a:bodyPr wrap="square" rtlCol="0">
            <a:spAutoFit/>
          </a:bodyPr>
          <a:lstStyle/>
          <a:p>
            <a:pPr algn="ctr"/>
            <a:r>
              <a:rPr lang="en-US" sz="5400" b="1" dirty="0">
                <a:solidFill>
                  <a:schemeClr val="bg1"/>
                </a:solidFill>
              </a:rPr>
              <a:t>METHODS</a:t>
            </a:r>
          </a:p>
        </p:txBody>
      </p:sp>
      <p:sp>
        <p:nvSpPr>
          <p:cNvPr id="23" name="TextBox 22">
            <a:extLst>
              <a:ext uri="{FF2B5EF4-FFF2-40B4-BE49-F238E27FC236}">
                <a16:creationId xmlns:a16="http://schemas.microsoft.com/office/drawing/2014/main" id="{93A88224-56EE-2A3D-F750-C6145A4F2633}"/>
              </a:ext>
            </a:extLst>
          </p:cNvPr>
          <p:cNvSpPr txBox="1"/>
          <p:nvPr/>
        </p:nvSpPr>
        <p:spPr>
          <a:xfrm>
            <a:off x="9517901" y="26085284"/>
            <a:ext cx="18205044" cy="6137910"/>
          </a:xfrm>
          <a:prstGeom prst="roundRect">
            <a:avLst>
              <a:gd name="adj" fmla="val 6541"/>
            </a:avLst>
          </a:prstGeom>
          <a:noFill/>
          <a:ln w="57150">
            <a:solidFill>
              <a:srgbClr val="FFCB05"/>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4" name="TextBox 23">
            <a:extLst>
              <a:ext uri="{FF2B5EF4-FFF2-40B4-BE49-F238E27FC236}">
                <a16:creationId xmlns:a16="http://schemas.microsoft.com/office/drawing/2014/main" id="{9C2C604D-455B-6B6C-39D7-76DE3EC5FEEF}"/>
              </a:ext>
            </a:extLst>
          </p:cNvPr>
          <p:cNvSpPr txBox="1"/>
          <p:nvPr/>
        </p:nvSpPr>
        <p:spPr>
          <a:xfrm>
            <a:off x="9772890" y="26255001"/>
            <a:ext cx="17659110" cy="1066205"/>
          </a:xfrm>
          <a:prstGeom prst="roundRect">
            <a:avLst>
              <a:gd name="adj" fmla="val 23194"/>
            </a:avLst>
          </a:prstGeom>
          <a:solidFill>
            <a:srgbClr val="00274C"/>
          </a:solidFill>
        </p:spPr>
        <p:txBody>
          <a:bodyPr wrap="square" rtlCol="0">
            <a:spAutoFit/>
          </a:bodyPr>
          <a:lstStyle/>
          <a:p>
            <a:pPr algn="ctr"/>
            <a:r>
              <a:rPr lang="en-US" sz="5400" b="1" dirty="0">
                <a:solidFill>
                  <a:schemeClr val="bg1"/>
                </a:solidFill>
              </a:rPr>
              <a:t>Conclusion &amp; Future Work</a:t>
            </a:r>
          </a:p>
        </p:txBody>
      </p:sp>
      <p:sp>
        <p:nvSpPr>
          <p:cNvPr id="25" name="TextBox 24">
            <a:extLst>
              <a:ext uri="{FF2B5EF4-FFF2-40B4-BE49-F238E27FC236}">
                <a16:creationId xmlns:a16="http://schemas.microsoft.com/office/drawing/2014/main" id="{8F196CD1-96BE-FA00-67A3-7B0B59A8C9C7}"/>
              </a:ext>
            </a:extLst>
          </p:cNvPr>
          <p:cNvSpPr txBox="1"/>
          <p:nvPr/>
        </p:nvSpPr>
        <p:spPr>
          <a:xfrm>
            <a:off x="9517901" y="19489494"/>
            <a:ext cx="18205044" cy="6137910"/>
          </a:xfrm>
          <a:prstGeom prst="roundRect">
            <a:avLst>
              <a:gd name="adj" fmla="val 6541"/>
            </a:avLst>
          </a:prstGeom>
          <a:noFill/>
          <a:ln w="57150">
            <a:solidFill>
              <a:srgbClr val="FFCB05"/>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6" name="TextBox 25">
            <a:extLst>
              <a:ext uri="{FF2B5EF4-FFF2-40B4-BE49-F238E27FC236}">
                <a16:creationId xmlns:a16="http://schemas.microsoft.com/office/drawing/2014/main" id="{38B02613-A527-8DE1-C0ED-5AA50CFEC8A4}"/>
              </a:ext>
            </a:extLst>
          </p:cNvPr>
          <p:cNvSpPr txBox="1"/>
          <p:nvPr/>
        </p:nvSpPr>
        <p:spPr>
          <a:xfrm>
            <a:off x="9772890" y="19659211"/>
            <a:ext cx="17659110" cy="1066205"/>
          </a:xfrm>
          <a:prstGeom prst="roundRect">
            <a:avLst>
              <a:gd name="adj" fmla="val 23194"/>
            </a:avLst>
          </a:prstGeom>
          <a:solidFill>
            <a:srgbClr val="00274C"/>
          </a:solidFill>
        </p:spPr>
        <p:txBody>
          <a:bodyPr wrap="square" rtlCol="0">
            <a:spAutoFit/>
          </a:bodyPr>
          <a:lstStyle/>
          <a:p>
            <a:pPr algn="ctr"/>
            <a:r>
              <a:rPr lang="en-US" sz="5400" b="1" dirty="0">
                <a:solidFill>
                  <a:schemeClr val="bg1"/>
                </a:solidFill>
              </a:rPr>
              <a:t>Results</a:t>
            </a:r>
          </a:p>
        </p:txBody>
      </p:sp>
      <p:sp>
        <p:nvSpPr>
          <p:cNvPr id="27" name="TextBox 26">
            <a:extLst>
              <a:ext uri="{FF2B5EF4-FFF2-40B4-BE49-F238E27FC236}">
                <a16:creationId xmlns:a16="http://schemas.microsoft.com/office/drawing/2014/main" id="{7D0FE0F5-AFB4-34DD-860C-EF9AFCE71C3F}"/>
              </a:ext>
            </a:extLst>
          </p:cNvPr>
          <p:cNvSpPr txBox="1">
            <a:spLocks noChangeAspect="1"/>
          </p:cNvSpPr>
          <p:nvPr/>
        </p:nvSpPr>
        <p:spPr>
          <a:xfrm>
            <a:off x="9772889" y="20706055"/>
            <a:ext cx="17659109" cy="3170099"/>
          </a:xfrm>
          <a:prstGeom prst="rect">
            <a:avLst/>
          </a:prstGeom>
          <a:noFill/>
        </p:spPr>
        <p:txBody>
          <a:bodyPr wrap="square" rtlCol="0">
            <a:spAutoFit/>
          </a:bodyPr>
          <a:lstStyle/>
          <a:p>
            <a:r>
              <a:rPr lang="en-US" sz="4000" dirty="0">
                <a:solidFill>
                  <a:srgbClr val="FF0000"/>
                </a:solidFill>
              </a:rPr>
              <a:t>Include summary of empirical analysis outcome a bullet point </a:t>
            </a:r>
          </a:p>
          <a:p>
            <a:endParaRPr lang="en-US" sz="4000" dirty="0"/>
          </a:p>
          <a:p>
            <a:endParaRPr lang="en-US" sz="4000" dirty="0"/>
          </a:p>
          <a:p>
            <a:endParaRPr lang="en-US" sz="4000" dirty="0"/>
          </a:p>
          <a:p>
            <a:r>
              <a:rPr lang="en-US" sz="4000" dirty="0"/>
              <a:t>l</a:t>
            </a:r>
          </a:p>
        </p:txBody>
      </p:sp>
      <p:sp>
        <p:nvSpPr>
          <p:cNvPr id="28" name="TextBox 27">
            <a:extLst>
              <a:ext uri="{FF2B5EF4-FFF2-40B4-BE49-F238E27FC236}">
                <a16:creationId xmlns:a16="http://schemas.microsoft.com/office/drawing/2014/main" id="{7035D995-D360-E4F6-AF2C-BEF83A9DEE25}"/>
              </a:ext>
            </a:extLst>
          </p:cNvPr>
          <p:cNvSpPr txBox="1">
            <a:spLocks noChangeAspect="1"/>
          </p:cNvSpPr>
          <p:nvPr/>
        </p:nvSpPr>
        <p:spPr>
          <a:xfrm>
            <a:off x="9683681" y="27321206"/>
            <a:ext cx="17659110" cy="3785652"/>
          </a:xfrm>
          <a:prstGeom prst="rect">
            <a:avLst/>
          </a:prstGeom>
          <a:noFill/>
        </p:spPr>
        <p:txBody>
          <a:bodyPr wrap="square" rtlCol="0">
            <a:spAutoFit/>
          </a:bodyPr>
          <a:lstStyle/>
          <a:p>
            <a:r>
              <a:rPr lang="en-US" sz="4000" dirty="0"/>
              <a:t>Discuss summary of the work and include some future work directions that we want to develop statis analyzer for detecting these problems.</a:t>
            </a:r>
          </a:p>
          <a:p>
            <a:endParaRPr lang="en-US" sz="4000" dirty="0"/>
          </a:p>
          <a:p>
            <a:endParaRPr lang="en-US" sz="4000" dirty="0"/>
          </a:p>
          <a:p>
            <a:endParaRPr lang="en-US" sz="4000" dirty="0"/>
          </a:p>
          <a:p>
            <a:r>
              <a:rPr lang="en-US" sz="4000" dirty="0"/>
              <a:t>l</a:t>
            </a:r>
          </a:p>
        </p:txBody>
      </p:sp>
      <p:sp>
        <p:nvSpPr>
          <p:cNvPr id="29" name="TextBox 28">
            <a:extLst>
              <a:ext uri="{FF2B5EF4-FFF2-40B4-BE49-F238E27FC236}">
                <a16:creationId xmlns:a16="http://schemas.microsoft.com/office/drawing/2014/main" id="{F63004A3-37BD-4712-28E0-2440575A047A}"/>
              </a:ext>
            </a:extLst>
          </p:cNvPr>
          <p:cNvSpPr txBox="1">
            <a:spLocks noChangeAspect="1"/>
          </p:cNvSpPr>
          <p:nvPr/>
        </p:nvSpPr>
        <p:spPr>
          <a:xfrm>
            <a:off x="9845144" y="5989281"/>
            <a:ext cx="17659110" cy="6288901"/>
          </a:xfrm>
          <a:prstGeom prst="rect">
            <a:avLst/>
          </a:prstGeom>
          <a:noFill/>
        </p:spPr>
        <p:txBody>
          <a:bodyPr wrap="square" numCol="1" rtlCol="0">
            <a:spAutoFit/>
          </a:bodyPr>
          <a:lstStyle/>
          <a:p>
            <a:pPr marL="742950" indent="-742950">
              <a:spcBef>
                <a:spcPts val="100"/>
              </a:spcBef>
              <a:spcAft>
                <a:spcPts val="100"/>
              </a:spcAft>
              <a:buFont typeface="+mj-lt"/>
              <a:buAutoNum type="arabicPeriod"/>
            </a:pPr>
            <a:r>
              <a:rPr lang="en-US" sz="3600" dirty="0"/>
              <a:t>Open-source projects with the tag “can bus” were scraped from </a:t>
            </a:r>
            <a:r>
              <a:rPr lang="en-US" sz="3600" dirty="0" err="1"/>
              <a:t>Github</a:t>
            </a:r>
            <a:r>
              <a:rPr lang="en-US" sz="3600" dirty="0"/>
              <a:t> and Gitlab.</a:t>
            </a:r>
          </a:p>
          <a:p>
            <a:pPr marL="742950" indent="-742950">
              <a:spcBef>
                <a:spcPts val="100"/>
              </a:spcBef>
              <a:spcAft>
                <a:spcPts val="100"/>
              </a:spcAft>
              <a:buFont typeface="+mj-lt"/>
              <a:buAutoNum type="arabicPeriod"/>
            </a:pPr>
            <a:r>
              <a:rPr lang="en-US" sz="3600" dirty="0"/>
              <a:t>Multi-level filtering was applied on the commits of collected repositories.  First with automatic filtering, searching for commits that (attempted to) fix bug(s).  Those results were then further filtered automatically to restrict to commits that contained CAN related fixes.</a:t>
            </a:r>
          </a:p>
          <a:p>
            <a:pPr marL="742950" indent="-742950">
              <a:spcBef>
                <a:spcPts val="100"/>
              </a:spcBef>
              <a:spcAft>
                <a:spcPts val="100"/>
              </a:spcAft>
              <a:buFont typeface="+mj-lt"/>
              <a:buAutoNum type="arabicPeriod"/>
            </a:pPr>
            <a:r>
              <a:rPr lang="en-US" sz="3600" dirty="0"/>
              <a:t>A random sample was applied on the remaining repositories for manual verification.  The random sample was then categorized by the type of bug (Fig. 1)</a:t>
            </a:r>
          </a:p>
          <a:p>
            <a:pPr marL="742950" indent="-742950">
              <a:spcBef>
                <a:spcPts val="100"/>
              </a:spcBef>
              <a:spcAft>
                <a:spcPts val="100"/>
              </a:spcAft>
              <a:buFont typeface="+mj-lt"/>
              <a:buAutoNum type="arabicPeriod"/>
            </a:pPr>
            <a:r>
              <a:rPr lang="en-US" sz="3600" dirty="0">
                <a:solidFill>
                  <a:srgbClr val="FF0000"/>
                </a:solidFill>
              </a:rPr>
              <a:t>An AST (Abstract Syntax Tree) was generated for the source code which the commits were working on to be used for common pattern prediction. (For SURE elaborate more on empirical part)</a:t>
            </a:r>
          </a:p>
          <a:p>
            <a:pPr marL="742950" indent="-742950">
              <a:spcBef>
                <a:spcPts val="100"/>
              </a:spcBef>
              <a:spcAft>
                <a:spcPts val="100"/>
              </a:spcAft>
              <a:buFont typeface="+mj-lt"/>
              <a:buAutoNum type="arabicPeriod"/>
            </a:pPr>
            <a:endParaRPr lang="en-US" sz="3600" dirty="0"/>
          </a:p>
        </p:txBody>
      </p:sp>
      <p:sp>
        <p:nvSpPr>
          <p:cNvPr id="30" name="TextBox 29">
            <a:extLst>
              <a:ext uri="{FF2B5EF4-FFF2-40B4-BE49-F238E27FC236}">
                <a16:creationId xmlns:a16="http://schemas.microsoft.com/office/drawing/2014/main" id="{1213AB8B-30CB-C3D2-73B3-AEC2D4855140}"/>
              </a:ext>
            </a:extLst>
          </p:cNvPr>
          <p:cNvSpPr txBox="1"/>
          <p:nvPr/>
        </p:nvSpPr>
        <p:spPr>
          <a:xfrm>
            <a:off x="9494583" y="15492865"/>
            <a:ext cx="18282638" cy="1328023"/>
          </a:xfrm>
          <a:prstGeom prst="roundRect">
            <a:avLst/>
          </a:prstGeom>
          <a:solidFill>
            <a:srgbClr val="FFCB05"/>
          </a:solidFill>
          <a:ln>
            <a:solidFill>
              <a:srgbClr val="FFCB05"/>
            </a:solidFill>
          </a:ln>
        </p:spPr>
        <p:txBody>
          <a:bodyPr wrap="square" rtlCol="0">
            <a:spAutoFit/>
          </a:bodyPr>
          <a:lstStyle/>
          <a:p>
            <a:endParaRPr lang="en-US" dirty="0"/>
          </a:p>
          <a:p>
            <a:endParaRPr lang="en-US" dirty="0"/>
          </a:p>
          <a:p>
            <a:endParaRPr lang="en-US" dirty="0"/>
          </a:p>
          <a:p>
            <a:endParaRPr lang="en-US" dirty="0"/>
          </a:p>
        </p:txBody>
      </p:sp>
      <p:sp>
        <p:nvSpPr>
          <p:cNvPr id="33" name="Flowchart: Connector 32">
            <a:extLst>
              <a:ext uri="{FF2B5EF4-FFF2-40B4-BE49-F238E27FC236}">
                <a16:creationId xmlns:a16="http://schemas.microsoft.com/office/drawing/2014/main" id="{37E9C206-584E-A993-9441-B321C22F1CD9}"/>
              </a:ext>
            </a:extLst>
          </p:cNvPr>
          <p:cNvSpPr>
            <a:spLocks noChangeAspect="1"/>
          </p:cNvSpPr>
          <p:nvPr/>
        </p:nvSpPr>
        <p:spPr>
          <a:xfrm>
            <a:off x="16783106" y="14359667"/>
            <a:ext cx="3749040" cy="3749040"/>
          </a:xfrm>
          <a:prstGeom prst="flowChartConnector">
            <a:avLst/>
          </a:prstGeom>
          <a:solidFill>
            <a:srgbClr val="FFCB05"/>
          </a:solidFill>
          <a:ln>
            <a:solidFill>
              <a:srgbClr val="FFCB0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684A1D2-AFD2-6779-B43D-E687CCD2FA3B}"/>
              </a:ext>
            </a:extLst>
          </p:cNvPr>
          <p:cNvSpPr txBox="1"/>
          <p:nvPr/>
        </p:nvSpPr>
        <p:spPr>
          <a:xfrm>
            <a:off x="9298929" y="15819274"/>
            <a:ext cx="7903869" cy="738664"/>
          </a:xfrm>
          <a:prstGeom prst="rect">
            <a:avLst/>
          </a:prstGeom>
          <a:noFill/>
        </p:spPr>
        <p:txBody>
          <a:bodyPr wrap="square" rtlCol="0">
            <a:spAutoFit/>
          </a:bodyPr>
          <a:lstStyle/>
          <a:p>
            <a:pPr algn="ctr"/>
            <a:r>
              <a:rPr lang="en-US" sz="4200" b="1" dirty="0">
                <a:solidFill>
                  <a:srgbClr val="00274C"/>
                </a:solidFill>
              </a:rPr>
              <a:t>SCAN HERE TO LEARN MORE</a:t>
            </a:r>
          </a:p>
        </p:txBody>
      </p:sp>
      <p:sp>
        <p:nvSpPr>
          <p:cNvPr id="35" name="TextBox 34">
            <a:extLst>
              <a:ext uri="{FF2B5EF4-FFF2-40B4-BE49-F238E27FC236}">
                <a16:creationId xmlns:a16="http://schemas.microsoft.com/office/drawing/2014/main" id="{251C9551-4621-20E5-664C-07BC35651682}"/>
              </a:ext>
            </a:extLst>
          </p:cNvPr>
          <p:cNvSpPr txBox="1"/>
          <p:nvPr/>
        </p:nvSpPr>
        <p:spPr>
          <a:xfrm>
            <a:off x="20116940" y="15787544"/>
            <a:ext cx="7903869" cy="738664"/>
          </a:xfrm>
          <a:prstGeom prst="rect">
            <a:avLst/>
          </a:prstGeom>
          <a:noFill/>
        </p:spPr>
        <p:txBody>
          <a:bodyPr wrap="square" rtlCol="0">
            <a:spAutoFit/>
          </a:bodyPr>
          <a:lstStyle/>
          <a:p>
            <a:pPr algn="ctr"/>
            <a:r>
              <a:rPr lang="en-US" sz="4200" b="1" dirty="0">
                <a:solidFill>
                  <a:srgbClr val="00274C"/>
                </a:solidFill>
              </a:rPr>
              <a:t>SCAN HERE TO LEARN MORE</a:t>
            </a:r>
          </a:p>
        </p:txBody>
      </p:sp>
      <p:sp>
        <p:nvSpPr>
          <p:cNvPr id="38" name="Flowchart: Connector 37">
            <a:extLst>
              <a:ext uri="{FF2B5EF4-FFF2-40B4-BE49-F238E27FC236}">
                <a16:creationId xmlns:a16="http://schemas.microsoft.com/office/drawing/2014/main" id="{54FC1385-CB8F-D00C-85B8-39F6A96DCC0C}"/>
              </a:ext>
            </a:extLst>
          </p:cNvPr>
          <p:cNvSpPr/>
          <p:nvPr/>
        </p:nvSpPr>
        <p:spPr>
          <a:xfrm>
            <a:off x="17011706" y="14588267"/>
            <a:ext cx="3291840" cy="3291840"/>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qr code on a white background&#10;&#10;AI-generated content may be incorrect.">
            <a:extLst>
              <a:ext uri="{FF2B5EF4-FFF2-40B4-BE49-F238E27FC236}">
                <a16:creationId xmlns:a16="http://schemas.microsoft.com/office/drawing/2014/main" id="{68142C4E-A930-D682-38A3-76B38C574269}"/>
              </a:ext>
            </a:extLst>
          </p:cNvPr>
          <p:cNvPicPr>
            <a:picLocks noChangeAspect="1"/>
          </p:cNvPicPr>
          <p:nvPr/>
        </p:nvPicPr>
        <p:blipFill>
          <a:blip r:embed="rId4">
            <a:extLst>
              <a:ext uri="{28A0092B-C50C-407E-A947-70E740481C1C}">
                <a14:useLocalDpi xmlns:a14="http://schemas.microsoft.com/office/drawing/2010/main" val="0"/>
              </a:ext>
            </a:extLst>
          </a:blip>
          <a:srcRect l="9074" t="9688" r="9788" b="9692"/>
          <a:stretch>
            <a:fillRect/>
          </a:stretch>
        </p:blipFill>
        <p:spPr>
          <a:xfrm>
            <a:off x="17522951" y="15082339"/>
            <a:ext cx="2318527" cy="2303695"/>
          </a:xfrm>
          <a:prstGeom prst="rect">
            <a:avLst/>
          </a:prstGeom>
        </p:spPr>
      </p:pic>
      <p:pic>
        <p:nvPicPr>
          <p:cNvPr id="18" name="Picture 17">
            <a:extLst>
              <a:ext uri="{FF2B5EF4-FFF2-40B4-BE49-F238E27FC236}">
                <a16:creationId xmlns:a16="http://schemas.microsoft.com/office/drawing/2014/main" id="{7AB84554-FF91-EA2A-9C3F-6511A6E982B3}"/>
              </a:ext>
            </a:extLst>
          </p:cNvPr>
          <p:cNvPicPr>
            <a:picLocks noChangeAspect="1"/>
          </p:cNvPicPr>
          <p:nvPr/>
        </p:nvPicPr>
        <p:blipFill>
          <a:blip r:embed="rId5"/>
          <a:stretch>
            <a:fillRect/>
          </a:stretch>
        </p:blipFill>
        <p:spPr>
          <a:xfrm>
            <a:off x="28957004" y="17398763"/>
            <a:ext cx="14066588" cy="6361773"/>
          </a:xfrm>
          <a:prstGeom prst="rect">
            <a:avLst/>
          </a:prstGeom>
          <a:ln w="9525">
            <a:solidFill>
              <a:schemeClr val="tx1"/>
            </a:solidFill>
          </a:ln>
        </p:spPr>
      </p:pic>
      <p:sp>
        <p:nvSpPr>
          <p:cNvPr id="31" name="TextBox 30">
            <a:extLst>
              <a:ext uri="{FF2B5EF4-FFF2-40B4-BE49-F238E27FC236}">
                <a16:creationId xmlns:a16="http://schemas.microsoft.com/office/drawing/2014/main" id="{A5CB1A41-1147-163A-B37A-706D61851A24}"/>
              </a:ext>
            </a:extLst>
          </p:cNvPr>
          <p:cNvSpPr txBox="1"/>
          <p:nvPr/>
        </p:nvSpPr>
        <p:spPr>
          <a:xfrm>
            <a:off x="30513971" y="23915054"/>
            <a:ext cx="14066588" cy="523220"/>
          </a:xfrm>
          <a:prstGeom prst="rect">
            <a:avLst/>
          </a:prstGeom>
          <a:noFill/>
        </p:spPr>
        <p:txBody>
          <a:bodyPr wrap="square" rtlCol="0">
            <a:spAutoFit/>
          </a:bodyPr>
          <a:lstStyle/>
          <a:p>
            <a:r>
              <a:rPr lang="en-US" sz="2800" dirty="0"/>
              <a:t>Figure 2: Taxonomy of bug categories with bug count per category</a:t>
            </a:r>
          </a:p>
        </p:txBody>
      </p:sp>
      <p:pic>
        <p:nvPicPr>
          <p:cNvPr id="4" name="Picture 3">
            <a:extLst>
              <a:ext uri="{FF2B5EF4-FFF2-40B4-BE49-F238E27FC236}">
                <a16:creationId xmlns:a16="http://schemas.microsoft.com/office/drawing/2014/main" id="{EC46A3E4-9D5F-248B-C6CD-0F1E607A7F95}"/>
              </a:ext>
            </a:extLst>
          </p:cNvPr>
          <p:cNvPicPr>
            <a:picLocks noChangeAspect="1"/>
          </p:cNvPicPr>
          <p:nvPr/>
        </p:nvPicPr>
        <p:blipFill>
          <a:blip r:embed="rId6"/>
          <a:stretch>
            <a:fillRect/>
          </a:stretch>
        </p:blipFill>
        <p:spPr>
          <a:xfrm>
            <a:off x="31432680" y="6503970"/>
            <a:ext cx="8351520" cy="7855697"/>
          </a:xfrm>
          <a:prstGeom prst="rect">
            <a:avLst/>
          </a:prstGeom>
        </p:spPr>
      </p:pic>
      <p:sp>
        <p:nvSpPr>
          <p:cNvPr id="32" name="TextBox 31">
            <a:extLst>
              <a:ext uri="{FF2B5EF4-FFF2-40B4-BE49-F238E27FC236}">
                <a16:creationId xmlns:a16="http://schemas.microsoft.com/office/drawing/2014/main" id="{A4599B92-563E-5442-4888-AF8B30AF7CE0}"/>
              </a:ext>
            </a:extLst>
          </p:cNvPr>
          <p:cNvSpPr txBox="1"/>
          <p:nvPr/>
        </p:nvSpPr>
        <p:spPr>
          <a:xfrm>
            <a:off x="33798711" y="14766248"/>
            <a:ext cx="6924746" cy="1384995"/>
          </a:xfrm>
          <a:prstGeom prst="rect">
            <a:avLst/>
          </a:prstGeom>
          <a:noFill/>
        </p:spPr>
        <p:txBody>
          <a:bodyPr wrap="square" rtlCol="0">
            <a:spAutoFit/>
          </a:bodyPr>
          <a:lstStyle/>
          <a:p>
            <a:r>
              <a:rPr lang="en-US" sz="2800" dirty="0">
                <a:solidFill>
                  <a:srgbClr val="FF0000"/>
                </a:solidFill>
              </a:rPr>
              <a:t>Figure 1: Approach Overview (This one is sample, you have to update for your projects)</a:t>
            </a:r>
          </a:p>
        </p:txBody>
      </p:sp>
    </p:spTree>
    <p:extLst>
      <p:ext uri="{BB962C8B-B14F-4D97-AF65-F5344CB8AC3E}">
        <p14:creationId xmlns:p14="http://schemas.microsoft.com/office/powerpoint/2010/main" val="16990744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371</TotalTime>
  <Words>428</Words>
  <Application>Microsoft Office PowerPoint</Application>
  <PresentationFormat>Custom</PresentationFormat>
  <Paragraphs>305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Gharbieh, Michael</dc:creator>
  <cp:lastModifiedBy>Hassan, Foyzul</cp:lastModifiedBy>
  <cp:revision>20</cp:revision>
  <dcterms:created xsi:type="dcterms:W3CDTF">2025-07-31T17:19:46Z</dcterms:created>
  <dcterms:modified xsi:type="dcterms:W3CDTF">2025-08-08T15:16:22Z</dcterms:modified>
</cp:coreProperties>
</file>