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C44C4-1E25-4952-B164-C778D3F01770}" v="54" dt="2022-04-14T14:59:47.382"/>
    <p1510:client id="{DC9EAC91-4A2B-4232-AD70-23B36363044D}" v="553" dt="2022-04-14T14:53:15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10" d="100"/>
          <a:sy n="110" d="100"/>
        </p:scale>
        <p:origin x="6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C0540-D590-49D9-A155-F1B68BA4DD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DACF2D-9EDB-46C4-98A3-85745F4C4447}">
      <dgm:prSet/>
      <dgm:spPr/>
      <dgm:t>
        <a:bodyPr/>
        <a:lstStyle/>
        <a:p>
          <a:r>
            <a:rPr lang="ru-RU"/>
            <a:t>Язык программирования </a:t>
          </a:r>
          <a:r>
            <a:rPr lang="en-US"/>
            <a:t>Python</a:t>
          </a:r>
        </a:p>
      </dgm:t>
    </dgm:pt>
    <dgm:pt modelId="{4AD15585-E699-406D-8BB1-6904D9D339E7}" type="parTrans" cxnId="{16710352-203C-467C-8C35-B039A843797C}">
      <dgm:prSet/>
      <dgm:spPr/>
      <dgm:t>
        <a:bodyPr/>
        <a:lstStyle/>
        <a:p>
          <a:endParaRPr lang="en-US"/>
        </a:p>
      </dgm:t>
    </dgm:pt>
    <dgm:pt modelId="{D459A744-40EC-41A9-8802-8A72544688F0}" type="sibTrans" cxnId="{16710352-203C-467C-8C35-B039A843797C}">
      <dgm:prSet/>
      <dgm:spPr/>
      <dgm:t>
        <a:bodyPr/>
        <a:lstStyle/>
        <a:p>
          <a:endParaRPr lang="en-US"/>
        </a:p>
      </dgm:t>
    </dgm:pt>
    <dgm:pt modelId="{7B378D5D-111F-48E1-8728-29C51D0B547E}">
      <dgm:prSet/>
      <dgm:spPr/>
      <dgm:t>
        <a:bodyPr/>
        <a:lstStyle/>
        <a:p>
          <a:r>
            <a:rPr lang="en-US" dirty="0"/>
            <a:t>Telegram API (</a:t>
          </a:r>
          <a:r>
            <a:rPr lang="ru-RU" dirty="0"/>
            <a:t>библиотека </a:t>
          </a:r>
          <a:r>
            <a:rPr lang="en-US" dirty="0"/>
            <a:t>aiogram)</a:t>
          </a:r>
        </a:p>
      </dgm:t>
    </dgm:pt>
    <dgm:pt modelId="{921F9F2F-EE63-4653-9B3E-A074C45BA2BC}" type="parTrans" cxnId="{3307D7F8-04C5-4B9F-A1F2-CD4C7D5B3D99}">
      <dgm:prSet/>
      <dgm:spPr/>
      <dgm:t>
        <a:bodyPr/>
        <a:lstStyle/>
        <a:p>
          <a:endParaRPr lang="en-US"/>
        </a:p>
      </dgm:t>
    </dgm:pt>
    <dgm:pt modelId="{0E15DB52-5D95-4431-80F7-33A99028CD46}" type="sibTrans" cxnId="{3307D7F8-04C5-4B9F-A1F2-CD4C7D5B3D99}">
      <dgm:prSet/>
      <dgm:spPr/>
      <dgm:t>
        <a:bodyPr/>
        <a:lstStyle/>
        <a:p>
          <a:endParaRPr lang="en-US"/>
        </a:p>
      </dgm:t>
    </dgm:pt>
    <dgm:pt modelId="{BD03786C-206C-4AE8-93F2-1DC9B7F2D188}">
      <dgm:prSet/>
      <dgm:spPr/>
      <dgm:t>
        <a:bodyPr/>
        <a:lstStyle/>
        <a:p>
          <a:r>
            <a:rPr lang="ru-RU"/>
            <a:t>База Данных </a:t>
          </a:r>
          <a:r>
            <a:rPr lang="en-US"/>
            <a:t>MySQL</a:t>
          </a:r>
        </a:p>
      </dgm:t>
    </dgm:pt>
    <dgm:pt modelId="{F85CCB82-66F3-4275-A70D-EB645CF75BF8}" type="parTrans" cxnId="{9A82BEF3-88F5-4980-A947-02C4F822D376}">
      <dgm:prSet/>
      <dgm:spPr/>
      <dgm:t>
        <a:bodyPr/>
        <a:lstStyle/>
        <a:p>
          <a:endParaRPr lang="en-US"/>
        </a:p>
      </dgm:t>
    </dgm:pt>
    <dgm:pt modelId="{0AC2841A-6F5C-4410-A9D2-26B6F45FD5D2}" type="sibTrans" cxnId="{9A82BEF3-88F5-4980-A947-02C4F822D376}">
      <dgm:prSet/>
      <dgm:spPr/>
      <dgm:t>
        <a:bodyPr/>
        <a:lstStyle/>
        <a:p>
          <a:endParaRPr lang="en-US"/>
        </a:p>
      </dgm:t>
    </dgm:pt>
    <dgm:pt modelId="{5431B1AB-2FC0-4233-B093-CD3E0AF08D43}" type="pres">
      <dgm:prSet presAssocID="{500C0540-D590-49D9-A155-F1B68BA4DD8F}" presName="root" presStyleCnt="0">
        <dgm:presLayoutVars>
          <dgm:dir/>
          <dgm:resizeHandles val="exact"/>
        </dgm:presLayoutVars>
      </dgm:prSet>
      <dgm:spPr/>
    </dgm:pt>
    <dgm:pt modelId="{D9AFCAF5-512C-402F-AA10-027D12A90D2B}" type="pres">
      <dgm:prSet presAssocID="{9ADACF2D-9EDB-46C4-98A3-85745F4C4447}" presName="compNode" presStyleCnt="0"/>
      <dgm:spPr/>
    </dgm:pt>
    <dgm:pt modelId="{2326BEBC-6422-41C0-A45B-0B94D696F3A6}" type="pres">
      <dgm:prSet presAssocID="{9ADACF2D-9EDB-46C4-98A3-85745F4C4447}" presName="bgRect" presStyleLbl="bgShp" presStyleIdx="0" presStyleCnt="3"/>
      <dgm:spPr/>
    </dgm:pt>
    <dgm:pt modelId="{D1FEC510-676B-46BA-8C80-69BD1DAA9716}" type="pres">
      <dgm:prSet presAssocID="{9ADACF2D-9EDB-46C4-98A3-85745F4C44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F0BD5B37-9E3B-41DD-8067-8FB21C3E2476}" type="pres">
      <dgm:prSet presAssocID="{9ADACF2D-9EDB-46C4-98A3-85745F4C4447}" presName="spaceRect" presStyleCnt="0"/>
      <dgm:spPr/>
    </dgm:pt>
    <dgm:pt modelId="{3C9F0B55-75F3-4543-B99C-BE81F76F46FF}" type="pres">
      <dgm:prSet presAssocID="{9ADACF2D-9EDB-46C4-98A3-85745F4C4447}" presName="parTx" presStyleLbl="revTx" presStyleIdx="0" presStyleCnt="3">
        <dgm:presLayoutVars>
          <dgm:chMax val="0"/>
          <dgm:chPref val="0"/>
        </dgm:presLayoutVars>
      </dgm:prSet>
      <dgm:spPr/>
    </dgm:pt>
    <dgm:pt modelId="{18B1B1B2-3A39-4DB6-BC29-AFF63D4C8FA2}" type="pres">
      <dgm:prSet presAssocID="{D459A744-40EC-41A9-8802-8A72544688F0}" presName="sibTrans" presStyleCnt="0"/>
      <dgm:spPr/>
    </dgm:pt>
    <dgm:pt modelId="{3F1B1D70-A423-4486-A003-C7A4E365CE5F}" type="pres">
      <dgm:prSet presAssocID="{7B378D5D-111F-48E1-8728-29C51D0B547E}" presName="compNode" presStyleCnt="0"/>
      <dgm:spPr/>
    </dgm:pt>
    <dgm:pt modelId="{873DE0D1-00CF-468D-B455-84B47B6A6428}" type="pres">
      <dgm:prSet presAssocID="{7B378D5D-111F-48E1-8728-29C51D0B547E}" presName="bgRect" presStyleLbl="bgShp" presStyleIdx="1" presStyleCnt="3"/>
      <dgm:spPr/>
    </dgm:pt>
    <dgm:pt modelId="{D12658ED-0E53-4699-8D58-8332BA90FDFA}" type="pres">
      <dgm:prSet presAssocID="{7B378D5D-111F-48E1-8728-29C51D0B5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5D5A4ED6-3CE8-410D-A637-F8194C655F56}" type="pres">
      <dgm:prSet presAssocID="{7B378D5D-111F-48E1-8728-29C51D0B547E}" presName="spaceRect" presStyleCnt="0"/>
      <dgm:spPr/>
    </dgm:pt>
    <dgm:pt modelId="{24B98CE4-1CB7-4E41-AECC-51599EEA17CB}" type="pres">
      <dgm:prSet presAssocID="{7B378D5D-111F-48E1-8728-29C51D0B547E}" presName="parTx" presStyleLbl="revTx" presStyleIdx="1" presStyleCnt="3">
        <dgm:presLayoutVars>
          <dgm:chMax val="0"/>
          <dgm:chPref val="0"/>
        </dgm:presLayoutVars>
      </dgm:prSet>
      <dgm:spPr/>
    </dgm:pt>
    <dgm:pt modelId="{3865AEEB-E26A-461E-8842-A3569137C54E}" type="pres">
      <dgm:prSet presAssocID="{0E15DB52-5D95-4431-80F7-33A99028CD46}" presName="sibTrans" presStyleCnt="0"/>
      <dgm:spPr/>
    </dgm:pt>
    <dgm:pt modelId="{8986C922-94AB-46BD-80C6-41BD6C7D0C72}" type="pres">
      <dgm:prSet presAssocID="{BD03786C-206C-4AE8-93F2-1DC9B7F2D188}" presName="compNode" presStyleCnt="0"/>
      <dgm:spPr/>
    </dgm:pt>
    <dgm:pt modelId="{918AD2FD-1DDA-4520-89D5-D88C994D91E8}" type="pres">
      <dgm:prSet presAssocID="{BD03786C-206C-4AE8-93F2-1DC9B7F2D188}" presName="bgRect" presStyleLbl="bgShp" presStyleIdx="2" presStyleCnt="3"/>
      <dgm:spPr/>
    </dgm:pt>
    <dgm:pt modelId="{990041C9-1ED7-4401-886F-3495D8939B46}" type="pres">
      <dgm:prSet presAssocID="{BD03786C-206C-4AE8-93F2-1DC9B7F2D1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281E7279-CF6A-46C2-8EB9-0D43AC1DD7EC}" type="pres">
      <dgm:prSet presAssocID="{BD03786C-206C-4AE8-93F2-1DC9B7F2D188}" presName="spaceRect" presStyleCnt="0"/>
      <dgm:spPr/>
    </dgm:pt>
    <dgm:pt modelId="{5E4E2917-BB1E-4FB0-85D2-1064913009E2}" type="pres">
      <dgm:prSet presAssocID="{BD03786C-206C-4AE8-93F2-1DC9B7F2D1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C91860-D19D-4D34-87F5-7226675ADDFC}" type="presOf" srcId="{500C0540-D590-49D9-A155-F1B68BA4DD8F}" destId="{5431B1AB-2FC0-4233-B093-CD3E0AF08D43}" srcOrd="0" destOrd="0" presId="urn:microsoft.com/office/officeart/2018/2/layout/IconVerticalSolidList"/>
    <dgm:cxn modelId="{16710352-203C-467C-8C35-B039A843797C}" srcId="{500C0540-D590-49D9-A155-F1B68BA4DD8F}" destId="{9ADACF2D-9EDB-46C4-98A3-85745F4C4447}" srcOrd="0" destOrd="0" parTransId="{4AD15585-E699-406D-8BB1-6904D9D339E7}" sibTransId="{D459A744-40EC-41A9-8802-8A72544688F0}"/>
    <dgm:cxn modelId="{6C1589C1-79FB-4C33-B365-3535584CB9F4}" type="presOf" srcId="{BD03786C-206C-4AE8-93F2-1DC9B7F2D188}" destId="{5E4E2917-BB1E-4FB0-85D2-1064913009E2}" srcOrd="0" destOrd="0" presId="urn:microsoft.com/office/officeart/2018/2/layout/IconVerticalSolidList"/>
    <dgm:cxn modelId="{63589AE6-A6C7-452B-AD48-F6C4370E1E1D}" type="presOf" srcId="{7B378D5D-111F-48E1-8728-29C51D0B547E}" destId="{24B98CE4-1CB7-4E41-AECC-51599EEA17CB}" srcOrd="0" destOrd="0" presId="urn:microsoft.com/office/officeart/2018/2/layout/IconVerticalSolidList"/>
    <dgm:cxn modelId="{9A82BEF3-88F5-4980-A947-02C4F822D376}" srcId="{500C0540-D590-49D9-A155-F1B68BA4DD8F}" destId="{BD03786C-206C-4AE8-93F2-1DC9B7F2D188}" srcOrd="2" destOrd="0" parTransId="{F85CCB82-66F3-4275-A70D-EB645CF75BF8}" sibTransId="{0AC2841A-6F5C-4410-A9D2-26B6F45FD5D2}"/>
    <dgm:cxn modelId="{361027F7-E1B2-471D-A613-9DE2D5A80FD9}" type="presOf" srcId="{9ADACF2D-9EDB-46C4-98A3-85745F4C4447}" destId="{3C9F0B55-75F3-4543-B99C-BE81F76F46FF}" srcOrd="0" destOrd="0" presId="urn:microsoft.com/office/officeart/2018/2/layout/IconVerticalSolidList"/>
    <dgm:cxn modelId="{3307D7F8-04C5-4B9F-A1F2-CD4C7D5B3D99}" srcId="{500C0540-D590-49D9-A155-F1B68BA4DD8F}" destId="{7B378D5D-111F-48E1-8728-29C51D0B547E}" srcOrd="1" destOrd="0" parTransId="{921F9F2F-EE63-4653-9B3E-A074C45BA2BC}" sibTransId="{0E15DB52-5D95-4431-80F7-33A99028CD46}"/>
    <dgm:cxn modelId="{EB3DF652-51B8-4A34-9458-008B7D7AFE7E}" type="presParOf" srcId="{5431B1AB-2FC0-4233-B093-CD3E0AF08D43}" destId="{D9AFCAF5-512C-402F-AA10-027D12A90D2B}" srcOrd="0" destOrd="0" presId="urn:microsoft.com/office/officeart/2018/2/layout/IconVerticalSolidList"/>
    <dgm:cxn modelId="{9F6A2D39-016E-421F-9A42-FD1DDACD3380}" type="presParOf" srcId="{D9AFCAF5-512C-402F-AA10-027D12A90D2B}" destId="{2326BEBC-6422-41C0-A45B-0B94D696F3A6}" srcOrd="0" destOrd="0" presId="urn:microsoft.com/office/officeart/2018/2/layout/IconVerticalSolidList"/>
    <dgm:cxn modelId="{868A0F0A-CEF5-4069-9337-1AD61797381A}" type="presParOf" srcId="{D9AFCAF5-512C-402F-AA10-027D12A90D2B}" destId="{D1FEC510-676B-46BA-8C80-69BD1DAA9716}" srcOrd="1" destOrd="0" presId="urn:microsoft.com/office/officeart/2018/2/layout/IconVerticalSolidList"/>
    <dgm:cxn modelId="{3B0473F2-C890-461C-A355-E6350FCF165F}" type="presParOf" srcId="{D9AFCAF5-512C-402F-AA10-027D12A90D2B}" destId="{F0BD5B37-9E3B-41DD-8067-8FB21C3E2476}" srcOrd="2" destOrd="0" presId="urn:microsoft.com/office/officeart/2018/2/layout/IconVerticalSolidList"/>
    <dgm:cxn modelId="{3CF2C371-1A6B-40EF-B367-624699069BC3}" type="presParOf" srcId="{D9AFCAF5-512C-402F-AA10-027D12A90D2B}" destId="{3C9F0B55-75F3-4543-B99C-BE81F76F46FF}" srcOrd="3" destOrd="0" presId="urn:microsoft.com/office/officeart/2018/2/layout/IconVerticalSolidList"/>
    <dgm:cxn modelId="{1E25C8C1-1000-4D04-ADA7-4E05C6D5C675}" type="presParOf" srcId="{5431B1AB-2FC0-4233-B093-CD3E0AF08D43}" destId="{18B1B1B2-3A39-4DB6-BC29-AFF63D4C8FA2}" srcOrd="1" destOrd="0" presId="urn:microsoft.com/office/officeart/2018/2/layout/IconVerticalSolidList"/>
    <dgm:cxn modelId="{239826DD-94B6-435E-B77F-8C7FAEB73796}" type="presParOf" srcId="{5431B1AB-2FC0-4233-B093-CD3E0AF08D43}" destId="{3F1B1D70-A423-4486-A003-C7A4E365CE5F}" srcOrd="2" destOrd="0" presId="urn:microsoft.com/office/officeart/2018/2/layout/IconVerticalSolidList"/>
    <dgm:cxn modelId="{0C30FE29-2111-4144-82A5-7FF17FD83417}" type="presParOf" srcId="{3F1B1D70-A423-4486-A003-C7A4E365CE5F}" destId="{873DE0D1-00CF-468D-B455-84B47B6A6428}" srcOrd="0" destOrd="0" presId="urn:microsoft.com/office/officeart/2018/2/layout/IconVerticalSolidList"/>
    <dgm:cxn modelId="{3C547BA6-26D0-4E2B-9DEA-2D74E255CBF6}" type="presParOf" srcId="{3F1B1D70-A423-4486-A003-C7A4E365CE5F}" destId="{D12658ED-0E53-4699-8D58-8332BA90FDFA}" srcOrd="1" destOrd="0" presId="urn:microsoft.com/office/officeart/2018/2/layout/IconVerticalSolidList"/>
    <dgm:cxn modelId="{EC6D3A94-C0BB-4F82-9CB0-B9AF30E1D37A}" type="presParOf" srcId="{3F1B1D70-A423-4486-A003-C7A4E365CE5F}" destId="{5D5A4ED6-3CE8-410D-A637-F8194C655F56}" srcOrd="2" destOrd="0" presId="urn:microsoft.com/office/officeart/2018/2/layout/IconVerticalSolidList"/>
    <dgm:cxn modelId="{41A348EA-8F98-4F70-BB96-DEE00C95E3C1}" type="presParOf" srcId="{3F1B1D70-A423-4486-A003-C7A4E365CE5F}" destId="{24B98CE4-1CB7-4E41-AECC-51599EEA17CB}" srcOrd="3" destOrd="0" presId="urn:microsoft.com/office/officeart/2018/2/layout/IconVerticalSolidList"/>
    <dgm:cxn modelId="{B2E180B0-79FA-483D-98B5-25C312D252D1}" type="presParOf" srcId="{5431B1AB-2FC0-4233-B093-CD3E0AF08D43}" destId="{3865AEEB-E26A-461E-8842-A3569137C54E}" srcOrd="3" destOrd="0" presId="urn:microsoft.com/office/officeart/2018/2/layout/IconVerticalSolidList"/>
    <dgm:cxn modelId="{7CEE30C0-4D72-4BAE-94F9-0B3136DD4DD2}" type="presParOf" srcId="{5431B1AB-2FC0-4233-B093-CD3E0AF08D43}" destId="{8986C922-94AB-46BD-80C6-41BD6C7D0C72}" srcOrd="4" destOrd="0" presId="urn:microsoft.com/office/officeart/2018/2/layout/IconVerticalSolidList"/>
    <dgm:cxn modelId="{4EE43C99-5DB5-4506-82B4-E2047D5A507D}" type="presParOf" srcId="{8986C922-94AB-46BD-80C6-41BD6C7D0C72}" destId="{918AD2FD-1DDA-4520-89D5-D88C994D91E8}" srcOrd="0" destOrd="0" presId="urn:microsoft.com/office/officeart/2018/2/layout/IconVerticalSolidList"/>
    <dgm:cxn modelId="{EB716735-995F-4621-9336-CD2276E54F53}" type="presParOf" srcId="{8986C922-94AB-46BD-80C6-41BD6C7D0C72}" destId="{990041C9-1ED7-4401-886F-3495D8939B46}" srcOrd="1" destOrd="0" presId="urn:microsoft.com/office/officeart/2018/2/layout/IconVerticalSolidList"/>
    <dgm:cxn modelId="{A3F42756-E790-4F0E-829F-70206573206F}" type="presParOf" srcId="{8986C922-94AB-46BD-80C6-41BD6C7D0C72}" destId="{281E7279-CF6A-46C2-8EB9-0D43AC1DD7EC}" srcOrd="2" destOrd="0" presId="urn:microsoft.com/office/officeart/2018/2/layout/IconVerticalSolidList"/>
    <dgm:cxn modelId="{03E76DA9-85E3-4C41-BFFD-11A89A0734FA}" type="presParOf" srcId="{8986C922-94AB-46BD-80C6-41BD6C7D0C72}" destId="{5E4E2917-BB1E-4FB0-85D2-1064913009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BEBC-6422-41C0-A45B-0B94D696F3A6}">
      <dsp:nvSpPr>
        <dsp:cNvPr id="0" name=""/>
        <dsp:cNvSpPr/>
      </dsp:nvSpPr>
      <dsp:spPr>
        <a:xfrm>
          <a:off x="0" y="680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EC510-676B-46BA-8C80-69BD1DAA9716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F0B55-75F3-4543-B99C-BE81F76F46FF}">
      <dsp:nvSpPr>
        <dsp:cNvPr id="0" name=""/>
        <dsp:cNvSpPr/>
      </dsp:nvSpPr>
      <dsp:spPr>
        <a:xfrm>
          <a:off x="1838002" y="68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Язык программирования </a:t>
          </a:r>
          <a:r>
            <a:rPr lang="en-US" sz="2500" kern="1200"/>
            <a:t>Python</a:t>
          </a:r>
        </a:p>
      </dsp:txBody>
      <dsp:txXfrm>
        <a:off x="1838002" y="680"/>
        <a:ext cx="3978747" cy="1591344"/>
      </dsp:txXfrm>
    </dsp:sp>
    <dsp:sp modelId="{873DE0D1-00CF-468D-B455-84B47B6A6428}">
      <dsp:nvSpPr>
        <dsp:cNvPr id="0" name=""/>
        <dsp:cNvSpPr/>
      </dsp:nvSpPr>
      <dsp:spPr>
        <a:xfrm>
          <a:off x="0" y="1989860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658ED-0E53-4699-8D58-8332BA90FDFA}">
      <dsp:nvSpPr>
        <dsp:cNvPr id="0" name=""/>
        <dsp:cNvSpPr/>
      </dsp:nvSpPr>
      <dsp:spPr>
        <a:xfrm>
          <a:off x="481381" y="2347913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98CE4-1CB7-4E41-AECC-51599EEA17CB}">
      <dsp:nvSpPr>
        <dsp:cNvPr id="0" name=""/>
        <dsp:cNvSpPr/>
      </dsp:nvSpPr>
      <dsp:spPr>
        <a:xfrm>
          <a:off x="1838002" y="198986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Telegram API (</a:t>
          </a:r>
          <a:r>
            <a:rPr lang="ru-RU" sz="2500" kern="1200" dirty="0"/>
            <a:t>библиотека </a:t>
          </a:r>
          <a:r>
            <a:rPr lang="en-US" sz="2500" kern="1200" dirty="0"/>
            <a:t>aiogram)</a:t>
          </a:r>
        </a:p>
      </dsp:txBody>
      <dsp:txXfrm>
        <a:off x="1838002" y="1989860"/>
        <a:ext cx="3978747" cy="1591344"/>
      </dsp:txXfrm>
    </dsp:sp>
    <dsp:sp modelId="{918AD2FD-1DDA-4520-89D5-D88C994D91E8}">
      <dsp:nvSpPr>
        <dsp:cNvPr id="0" name=""/>
        <dsp:cNvSpPr/>
      </dsp:nvSpPr>
      <dsp:spPr>
        <a:xfrm>
          <a:off x="0" y="3979041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041C9-1ED7-4401-886F-3495D8939B46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E2917-BB1E-4FB0-85D2-1064913009E2}">
      <dsp:nvSpPr>
        <dsp:cNvPr id="0" name=""/>
        <dsp:cNvSpPr/>
      </dsp:nvSpPr>
      <dsp:spPr>
        <a:xfrm>
          <a:off x="1838002" y="3979041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База Данных </a:t>
          </a:r>
          <a:r>
            <a:rPr lang="en-US" sz="2500" kern="1200"/>
            <a:t>MySQL</a:t>
          </a:r>
        </a:p>
      </dsp:txBody>
      <dsp:txXfrm>
        <a:off x="1838002" y="3979041"/>
        <a:ext cx="3978747" cy="1591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1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35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96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03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4/14/2022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3EFB2-649A-124D-A166-691CC6899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Чат-бот </a:t>
            </a:r>
            <a:r>
              <a:rPr lang="en-US" dirty="0">
                <a:solidFill>
                  <a:schemeClr val="bg1"/>
                </a:solidFill>
              </a:rPr>
              <a:t>Ingredior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64E01B-7831-2748-9BE8-78379642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ru-RU"/>
              <a:t>ГБПОУ КАИТ №20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F99D9-F74C-0ED5-FE80-AA69A6D9B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" r="-3" b="25214"/>
          <a:stretch/>
        </p:blipFill>
        <p:spPr>
          <a:xfrm>
            <a:off x="20" y="10"/>
            <a:ext cx="4657325" cy="34289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A78173-532B-4344-BB80-39E3A0231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7" r="3" b="3"/>
          <a:stretch/>
        </p:blipFill>
        <p:spPr>
          <a:xfrm>
            <a:off x="20" y="3429000"/>
            <a:ext cx="4657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9F06B-2016-3743-9C28-48715CB1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5EB4A-7137-474E-8FB9-9D8DA6F0C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dirty="0">
                <a:solidFill>
                  <a:schemeClr val="bg1"/>
                </a:solidFill>
              </a:rPr>
              <a:t>MySQL </a:t>
            </a:r>
            <a:r>
              <a:rPr lang="ru-RU" dirty="0">
                <a:solidFill>
                  <a:schemeClr val="bg1"/>
                </a:solidFill>
              </a:rPr>
              <a:t>является одной из самых надёжных и популярных БД с повышенной скоростью разработки за счёт удобства использования и широкого распространения среди ОС.</a:t>
            </a:r>
          </a:p>
        </p:txBody>
      </p:sp>
      <p:pic>
        <p:nvPicPr>
          <p:cNvPr id="1026" name="Picture 2" descr="MySQL — Википедия">
            <a:extLst>
              <a:ext uri="{FF2B5EF4-FFF2-40B4-BE49-F238E27FC236}">
                <a16:creationId xmlns:a16="http://schemas.microsoft.com/office/drawing/2014/main" id="{D56CAD52-9393-BC47-B316-CC06EF2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822" y="2189755"/>
            <a:ext cx="4795019" cy="247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8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A651B-B96F-D240-99D5-A9F1D122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Финансовый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3C531-FF7D-5146-A855-BB4FCCD1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546018"/>
            <a:ext cx="6954161" cy="425218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1000"/>
              </a:lnSpc>
            </a:pPr>
            <a:r>
              <a:rPr lang="ru-RU" dirty="0"/>
              <a:t>На поддержание работы чат-бота требуется сервер с средне-топовыми комплектующими для обеспечения комфортной работы каждого пользователя при высокой нагрузке, специалист для решения технических проблем. </a:t>
            </a:r>
          </a:p>
          <a:p>
            <a:pPr>
              <a:lnSpc>
                <a:spcPct val="91000"/>
              </a:lnSpc>
            </a:pPr>
            <a:endParaRPr lang="ru-RU" dirty="0"/>
          </a:p>
          <a:p>
            <a:pPr>
              <a:lnSpc>
                <a:spcPct val="91000"/>
              </a:lnSpc>
            </a:pPr>
            <a:r>
              <a:rPr lang="ru-RU" dirty="0"/>
              <a:t>Цена подобного решения в месяц:</a:t>
            </a:r>
            <a:br>
              <a:rPr lang="ru-RU" dirty="0"/>
            </a:br>
            <a:r>
              <a:rPr lang="ru-RU" dirty="0"/>
              <a:t>- </a:t>
            </a:r>
            <a:r>
              <a:rPr lang="ru-RU" dirty="0">
                <a:ea typeface="+mn-lt"/>
                <a:cs typeface="+mn-lt"/>
              </a:rPr>
              <a:t>800₽</a:t>
            </a:r>
            <a:r>
              <a:rPr lang="ru-RU" dirty="0"/>
              <a:t> (сервер)</a:t>
            </a:r>
            <a:br>
              <a:rPr lang="ru-RU" dirty="0"/>
            </a:br>
            <a:r>
              <a:rPr lang="ru-RU" dirty="0"/>
              <a:t>- 36 тыс. </a:t>
            </a:r>
            <a:r>
              <a:rPr lang="ru-RU" dirty="0">
                <a:ea typeface="+mn-lt"/>
                <a:cs typeface="+mn-lt"/>
              </a:rPr>
              <a:t>₽ (реклама от </a:t>
            </a:r>
            <a:r>
              <a:rPr lang="ru-RU" dirty="0" err="1">
                <a:ea typeface="+mn-lt"/>
                <a:cs typeface="+mn-lt"/>
              </a:rPr>
              <a:t>Telegram</a:t>
            </a:r>
            <a:r>
              <a:rPr lang="ru-RU" dirty="0">
                <a:ea typeface="+mn-lt"/>
                <a:cs typeface="+mn-lt"/>
              </a:rPr>
              <a:t>)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-</a:t>
            </a:r>
            <a:r>
              <a:rPr lang="ru-RU" dirty="0"/>
              <a:t> 20 тыс. </a:t>
            </a:r>
            <a:r>
              <a:rPr lang="ru-RU" dirty="0">
                <a:ea typeface="+mn-lt"/>
                <a:cs typeface="+mn-lt"/>
              </a:rPr>
              <a:t>₽ (системная поддержка)</a:t>
            </a:r>
          </a:p>
          <a:p>
            <a:pPr>
              <a:lnSpc>
                <a:spcPct val="91000"/>
              </a:lnSpc>
            </a:pPr>
            <a:r>
              <a:rPr lang="ru-RU" dirty="0"/>
              <a:t>Итого в год: </a:t>
            </a:r>
            <a:r>
              <a:rPr lang="ru-RU" u="sng" dirty="0"/>
              <a:t>681</a:t>
            </a:r>
            <a:r>
              <a:rPr lang="ru-RU" u="sng" dirty="0">
                <a:ea typeface="+mn-lt"/>
                <a:cs typeface="+mn-lt"/>
              </a:rPr>
              <a:t> 600₽</a:t>
            </a:r>
            <a:endParaRPr lang="ru-RU" u="sng" dirty="0"/>
          </a:p>
          <a:p>
            <a:pPr>
              <a:lnSpc>
                <a:spcPct val="91000"/>
              </a:lnSpc>
            </a:pP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9813B3-344E-7942-9E06-5F26AFD4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99" y="2852382"/>
            <a:ext cx="3759544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2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A651B-B96F-D240-99D5-A9F1D122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Финансовый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3C531-FF7D-5146-A855-BB4FCCD1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95" y="2374568"/>
            <a:ext cx="5582561" cy="4395056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ru-RU" dirty="0"/>
              <a:t>Монетизация через продажу рекламы.</a:t>
            </a:r>
          </a:p>
          <a:p>
            <a:pPr>
              <a:lnSpc>
                <a:spcPct val="91000"/>
              </a:lnSpc>
            </a:pPr>
            <a:endParaRPr lang="ru-RU" dirty="0"/>
          </a:p>
          <a:p>
            <a:pPr>
              <a:lnSpc>
                <a:spcPct val="91000"/>
              </a:lnSpc>
            </a:pPr>
            <a:r>
              <a:rPr lang="ru-RU" dirty="0"/>
              <a:t>Окупаемость напрямую зависит от текущего количества пользователей: </a:t>
            </a:r>
          </a:p>
          <a:p>
            <a:pPr>
              <a:lnSpc>
                <a:spcPct val="91000"/>
              </a:lnSpc>
            </a:pPr>
            <a:r>
              <a:rPr lang="ru-RU" dirty="0"/>
              <a:t>3 * 8000₽ </a:t>
            </a:r>
            <a:r>
              <a:rPr lang="ru-RU" sz="2000" dirty="0"/>
              <a:t>(~40 тыс. подписчиков)</a:t>
            </a:r>
            <a:br>
              <a:rPr lang="ru-RU" sz="2000" dirty="0"/>
            </a:br>
            <a:r>
              <a:rPr lang="ru-RU" dirty="0"/>
              <a:t>+ 6 * 20000</a:t>
            </a:r>
            <a:r>
              <a:rPr lang="ru-RU" dirty="0">
                <a:ea typeface="+mn-lt"/>
                <a:cs typeface="+mn-lt"/>
              </a:rPr>
              <a:t>₽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000" dirty="0">
                <a:ea typeface="+mn-lt"/>
                <a:cs typeface="+mn-lt"/>
              </a:rPr>
              <a:t>(~100 тыс. Подписчиков)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dirty="0"/>
              <a:t>+ n * 50000</a:t>
            </a:r>
            <a:r>
              <a:rPr lang="ru-RU" dirty="0">
                <a:ea typeface="+mn-lt"/>
                <a:cs typeface="+mn-lt"/>
              </a:rPr>
              <a:t>₽ </a:t>
            </a:r>
            <a:r>
              <a:rPr lang="ru-RU" sz="2000" dirty="0">
                <a:ea typeface="+mn-lt"/>
                <a:cs typeface="+mn-lt"/>
              </a:rPr>
              <a:t>(~300+ тыс. Подписчиков)</a:t>
            </a:r>
            <a:endParaRPr lang="ru-RU" sz="2000" dirty="0"/>
          </a:p>
          <a:p>
            <a:pPr>
              <a:lnSpc>
                <a:spcPct val="91000"/>
              </a:lnSpc>
            </a:pPr>
            <a:endParaRPr lang="ru-RU" sz="2000" dirty="0"/>
          </a:p>
          <a:p>
            <a:pPr>
              <a:lnSpc>
                <a:spcPct val="91000"/>
              </a:lnSpc>
            </a:pP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9813B3-344E-7942-9E06-5F26AFD4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99" y="2852382"/>
            <a:ext cx="3759544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9D672-2CAE-DD5D-6413-D6A7A1F8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7DE5E6E-45D6-DB05-2D67-82E24AFD8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" y="2692527"/>
            <a:ext cx="3593592" cy="3593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2F156-4E8E-4A07-EB91-3AB5E59B8D3E}"/>
              </a:ext>
            </a:extLst>
          </p:cNvPr>
          <p:cNvSpPr txBox="1"/>
          <p:nvPr/>
        </p:nvSpPr>
        <p:spPr>
          <a:xfrm>
            <a:off x="4475390" y="2690133"/>
            <a:ext cx="7489370" cy="316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ru-RU" sz="2600" dirty="0"/>
              <a:t>Оптимизация текущего кода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ru-RU" sz="2600" dirty="0"/>
              <a:t>Расширение функционала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ru-RU" sz="2600" dirty="0"/>
              <a:t>Машина состояний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ru-RU" sz="2600" dirty="0"/>
              <a:t>Интеграция внешних источников данных (API)</a:t>
            </a:r>
          </a:p>
        </p:txBody>
      </p:sp>
    </p:spTree>
    <p:extLst>
      <p:ext uri="{BB962C8B-B14F-4D97-AF65-F5344CB8AC3E}">
        <p14:creationId xmlns:p14="http://schemas.microsoft.com/office/powerpoint/2010/main" val="424298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CAE6A-5043-8A44-8F35-35F382B1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36ED9-FFD2-3E4C-8F27-52C1B7EB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4572003"/>
            <a:ext cx="10268712" cy="1690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CD0B748-0C71-B49B-3767-255216AD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2328" y="561788"/>
            <a:ext cx="3082664" cy="30826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30F075-AF08-0E47-9033-D96DD6FF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30" y="595670"/>
            <a:ext cx="3158924" cy="31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CD6D3-A41E-1B46-BC50-B9EE723B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Ingredior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693B3-1377-3146-8ADF-31E65172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«</a:t>
            </a:r>
            <a:r>
              <a:rPr lang="en-US" dirty="0" err="1"/>
              <a:t>ingredior</a:t>
            </a:r>
            <a:r>
              <a:rPr lang="ru-RU" dirty="0"/>
              <a:t>» (лат.) – </a:t>
            </a:r>
            <a:r>
              <a:rPr lang="ru-RU" u="sng" dirty="0"/>
              <a:t>ходить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Логотип представляет из себя лестницу с порталом на вершине: кто знает, куда он вас приведёт?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CE34A9-0002-EE4E-9D5B-4987C2096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69" b="28404"/>
          <a:stretch/>
        </p:blipFill>
        <p:spPr>
          <a:xfrm>
            <a:off x="3484626" y="4559372"/>
            <a:ext cx="5219700" cy="16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4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21254-43FD-6D41-994C-B6504EBD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Ingredior </a:t>
            </a:r>
            <a:r>
              <a:rPr lang="ru-RU" dirty="0"/>
              <a:t>Бот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121562-7645-9B42-A191-DFF32E5BD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5656" y="0"/>
            <a:ext cx="3256344" cy="6878089"/>
          </a:xfr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F6E341EA-BCBC-5B47-9632-06CFB8AD16A4}"/>
              </a:ext>
            </a:extLst>
          </p:cNvPr>
          <p:cNvSpPr txBox="1">
            <a:spLocks/>
          </p:cNvSpPr>
          <p:nvPr/>
        </p:nvSpPr>
        <p:spPr>
          <a:xfrm>
            <a:off x="960438" y="2916936"/>
            <a:ext cx="7176565" cy="3263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1000"/>
              </a:lnSpc>
            </a:pPr>
            <a:r>
              <a:rPr lang="ru-RU" dirty="0"/>
              <a:t>Бот предназначен для поиска досуговых мероприятий по всей Москве! </a:t>
            </a:r>
          </a:p>
          <a:p>
            <a:pPr>
              <a:lnSpc>
                <a:spcPct val="91000"/>
              </a:lnSpc>
            </a:pPr>
            <a:r>
              <a:rPr lang="ru-RU" dirty="0"/>
              <a:t>Также пользователи могут организовывать свои мероприятия и приглашать всех желающих.</a:t>
            </a:r>
          </a:p>
          <a:p>
            <a:pPr>
              <a:lnSpc>
                <a:spcPct val="91000"/>
              </a:lnSpc>
            </a:pPr>
            <a:r>
              <a:rPr lang="ru-RU" dirty="0"/>
              <a:t>Попробуйте прямо сейчас: </a:t>
            </a:r>
            <a:r>
              <a:rPr lang="en" dirty="0"/>
              <a:t>@</a:t>
            </a:r>
            <a:r>
              <a:rPr lang="en" dirty="0" err="1"/>
              <a:t>ingredior_bot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41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56FE69-948B-5943-A44E-CE15F7D03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3308" r="19992"/>
          <a:stretch/>
        </p:blipFill>
        <p:spPr>
          <a:xfrm>
            <a:off x="-6" y="10"/>
            <a:ext cx="6099048" cy="685799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660454-9E65-8044-8829-C89A3B871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</a:blip>
          <a:srcRect r="1" b="15584"/>
          <a:stretch/>
        </p:blipFill>
        <p:spPr>
          <a:xfrm>
            <a:off x="6099048" y="10"/>
            <a:ext cx="609295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0E962-F1BE-3F49-8598-228FC7FA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0"/>
            <a:ext cx="10268712" cy="1553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67480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064B74-6715-5E42-8E47-786B28F97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3CBAEA-ADE5-3047-B92B-6C65269A5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AFCD4-3778-8340-BA86-48F17933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pPr algn="ctr"/>
            <a:r>
              <a:rPr lang="ru-RU" sz="2600" dirty="0"/>
              <a:t>При создании </a:t>
            </a:r>
            <a:br>
              <a:rPr lang="ru-RU" sz="2600" dirty="0"/>
            </a:br>
            <a:br>
              <a:rPr lang="ru-RU" sz="2600" dirty="0"/>
            </a:br>
            <a:br>
              <a:rPr lang="ru-RU" sz="2600" dirty="0"/>
            </a:br>
            <a:br>
              <a:rPr lang="ru-RU" sz="2600" dirty="0"/>
            </a:br>
            <a:br>
              <a:rPr lang="ru-RU" sz="2600" dirty="0"/>
            </a:br>
            <a:br>
              <a:rPr lang="ru-RU" sz="2600" dirty="0"/>
            </a:br>
            <a:br>
              <a:rPr lang="ru-RU" sz="2600" dirty="0"/>
            </a:br>
            <a:br>
              <a:rPr lang="ru-RU" sz="2600" dirty="0"/>
            </a:br>
            <a:r>
              <a:rPr lang="ru-RU" sz="2600" dirty="0"/>
              <a:t>Использовалось</a:t>
            </a:r>
          </a:p>
        </p:txBody>
      </p:sp>
      <p:graphicFrame>
        <p:nvGraphicFramePr>
          <p:cNvPr id="15" name="Объект 2">
            <a:extLst>
              <a:ext uri="{FF2B5EF4-FFF2-40B4-BE49-F238E27FC236}">
                <a16:creationId xmlns:a16="http://schemas.microsoft.com/office/drawing/2014/main" id="{5327A121-116D-ABE0-30B3-476BBD881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54742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98FE2E-312F-5448-96DA-FF79A034AE1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49" y="2544233"/>
            <a:ext cx="1769534" cy="17695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27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934A71-8A99-8B4A-8502-511E23380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CABDE-A646-FA48-8234-DB54036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8BC86D-8452-BBC6-BE2B-920055C4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r>
              <a:rPr lang="ru-RU" dirty="0"/>
              <a:t>Для разработки бота было принято решение использовать язык программирования </a:t>
            </a:r>
            <a:r>
              <a:rPr lang="en-US" dirty="0"/>
              <a:t>Python</a:t>
            </a:r>
            <a:r>
              <a:rPr lang="ru-RU" dirty="0"/>
              <a:t> в силу его декларативности и простоты использования.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AD44BF-23B4-374D-A841-402306A40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524" y="10"/>
            <a:ext cx="1218897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80147-395B-6F42-B4DA-629FF96D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dirty="0"/>
              <a:t>Aiogram	</a:t>
            </a: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F8B1F0-1614-A799-0292-033EC5E6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r>
              <a:rPr lang="ru-RU" dirty="0"/>
              <a:t>Асинхронная библиотека </a:t>
            </a:r>
            <a:r>
              <a:rPr lang="en-US" dirty="0"/>
              <a:t>Telegram API </a:t>
            </a:r>
            <a:r>
              <a:rPr lang="ru-RU" dirty="0"/>
              <a:t>позволила реализовать основной функционал чат-бота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6508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5E8E2"/>
      </a:lt2>
      <a:accent1>
        <a:srgbClr val="B285D7"/>
      </a:accent1>
      <a:accent2>
        <a:srgbClr val="CA6ACE"/>
      </a:accent2>
      <a:accent3>
        <a:srgbClr val="D785B8"/>
      </a:accent3>
      <a:accent4>
        <a:srgbClr val="CE6A7F"/>
      </a:accent4>
      <a:accent5>
        <a:srgbClr val="D69382"/>
      </a:accent5>
      <a:accent6>
        <a:srgbClr val="C29D5E"/>
      </a:accent6>
      <a:hlink>
        <a:srgbClr val="6E8C5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184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JuxtaposeVTI</vt:lpstr>
      <vt:lpstr>Чат-бот Ingredior</vt:lpstr>
      <vt:lpstr>Ingredior?</vt:lpstr>
      <vt:lpstr>Ingredior Бот</vt:lpstr>
      <vt:lpstr>Разработка</vt:lpstr>
      <vt:lpstr>Презентация PowerPoint</vt:lpstr>
      <vt:lpstr>Презентация PowerPoint</vt:lpstr>
      <vt:lpstr>При создании         Использовалось</vt:lpstr>
      <vt:lpstr>Python</vt:lpstr>
      <vt:lpstr>Aiogram </vt:lpstr>
      <vt:lpstr>База данных</vt:lpstr>
      <vt:lpstr>Финансовый вопрос</vt:lpstr>
      <vt:lpstr>Финансовый вопрос</vt:lpstr>
      <vt:lpstr>Масштабируемость</vt:lpstr>
      <vt:lpstr>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Ingredior</dc:title>
  <dc:creator>Илья Безридный</dc:creator>
  <cp:lastModifiedBy>Илья Безридный</cp:lastModifiedBy>
  <cp:revision>161</cp:revision>
  <dcterms:created xsi:type="dcterms:W3CDTF">2022-04-14T10:38:24Z</dcterms:created>
  <dcterms:modified xsi:type="dcterms:W3CDTF">2022-04-14T14:59:55Z</dcterms:modified>
</cp:coreProperties>
</file>