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3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208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8624C-80C2-4AEA-9371-3220221A9F21}" type="datetimeFigureOut">
              <a:rPr lang="pl-PL" smtClean="0"/>
              <a:pPr/>
              <a:t>2024-10-03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75EF0-7E85-4E05-9A25-3C0BA596AC0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l-PL"/>
              <a:t>Rok IV ostatni – 10 tygodni</a:t>
            </a:r>
          </a:p>
          <a:p>
            <a:pPr eaLnBrk="1" hangingPunct="1">
              <a:spcBef>
                <a:spcPct val="0"/>
              </a:spcBef>
            </a:pPr>
            <a:r>
              <a:rPr lang="pl-PL"/>
              <a:t>Tylko ćwiczenia</a:t>
            </a:r>
          </a:p>
          <a:p>
            <a:pPr eaLnBrk="1" hangingPunct="1">
              <a:spcBef>
                <a:spcPct val="0"/>
              </a:spcBef>
            </a:pPr>
            <a:r>
              <a:rPr lang="pl-PL"/>
              <a:t>Po:</a:t>
            </a:r>
          </a:p>
          <a:p>
            <a:pPr eaLnBrk="1" hangingPunct="1">
              <a:spcBef>
                <a:spcPct val="0"/>
              </a:spcBef>
            </a:pPr>
            <a:r>
              <a:rPr lang="pl-PL"/>
              <a:t>PSI</a:t>
            </a:r>
          </a:p>
          <a:p>
            <a:pPr eaLnBrk="1" hangingPunct="1">
              <a:spcBef>
                <a:spcPct val="0"/>
              </a:spcBef>
            </a:pPr>
            <a:r>
              <a:rPr lang="pl-PL"/>
              <a:t>Inżynierii oprogramowania</a:t>
            </a:r>
          </a:p>
        </p:txBody>
      </p:sp>
      <p:sp>
        <p:nvSpPr>
          <p:cNvPr id="8090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0126EF-5EDA-47EF-9181-94B6922287CF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3220-9715-43AA-B8C4-F3F03C2DAB45}" type="datetimeFigureOut">
              <a:rPr lang="pl-PL" smtClean="0"/>
              <a:pPr/>
              <a:t>2024-10-03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00_Przypomnienie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2800" dirty="0"/>
              <a:t>Halina Tańska</a:t>
            </a:r>
          </a:p>
          <a:p>
            <a:endParaRPr lang="pl-PL" sz="2800" dirty="0"/>
          </a:p>
          <a:p>
            <a:endParaRPr lang="pl-PL" sz="2800" dirty="0"/>
          </a:p>
          <a:p>
            <a:r>
              <a:rPr lang="pl-PL" sz="2400" dirty="0"/>
              <a:t>Olsztyn 2024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3"/>
            <a:ext cx="7772400" cy="1944216"/>
          </a:xfrm>
        </p:spPr>
        <p:txBody>
          <a:bodyPr>
            <a:normAutofit/>
          </a:bodyPr>
          <a:lstStyle/>
          <a:p>
            <a:pPr eaLnBrk="1" hangingPunct="1"/>
            <a:r>
              <a:rPr lang="pl-PL" altLang="pl-PL" sz="3600" b="1" dirty="0"/>
              <a:t>Zarządzanie projektami informatycznymi </a:t>
            </a:r>
            <a:br>
              <a:rPr lang="pl-PL" altLang="pl-PL" sz="3600" b="1" dirty="0"/>
            </a:br>
            <a:r>
              <a:rPr lang="pl-PL" altLang="pl-PL" sz="2800" b="1" dirty="0"/>
              <a:t>ćwiczenia 2</a:t>
            </a:r>
          </a:p>
        </p:txBody>
      </p:sp>
      <p:pic>
        <p:nvPicPr>
          <p:cNvPr id="5" name="Picture 4" descr="Poczta - UWM">
            <a:extLst>
              <a:ext uri="{FF2B5EF4-FFF2-40B4-BE49-F238E27FC236}">
                <a16:creationId xmlns:a16="http://schemas.microsoft.com/office/drawing/2014/main" id="{8C01719D-CF77-44E1-82C2-9DA56A039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04" y="764423"/>
            <a:ext cx="3544884" cy="93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zaokrąglony 4"/>
          <p:cNvSpPr/>
          <p:nvPr/>
        </p:nvSpPr>
        <p:spPr bwMode="auto">
          <a:xfrm>
            <a:off x="323528" y="1628800"/>
            <a:ext cx="8686800" cy="2088232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9221" name="Tytuł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sz="3600" b="1" dirty="0"/>
              <a:t>Plan na dzisiaj</a:t>
            </a:r>
            <a:br>
              <a:rPr lang="pl-PL" dirty="0"/>
            </a:br>
            <a:r>
              <a:rPr lang="pl-PL" sz="3600" dirty="0"/>
              <a:t>diagnoza kompetencji zawodowych</a:t>
            </a:r>
          </a:p>
        </p:txBody>
      </p:sp>
      <p:sp>
        <p:nvSpPr>
          <p:cNvPr id="9222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450"/>
          </a:xfrm>
        </p:spPr>
        <p:txBody>
          <a:bodyPr/>
          <a:lstStyle/>
          <a:p>
            <a:r>
              <a:rPr lang="pl-PL" sz="2800" dirty="0"/>
              <a:t>Przypomnienie podstaw</a:t>
            </a:r>
          </a:p>
          <a:p>
            <a:r>
              <a:rPr lang="pl-PL" sz="2800" dirty="0"/>
              <a:t>Przygotowanie stanowiska pracy</a:t>
            </a:r>
            <a:endParaRPr lang="pl-PL" sz="2000" dirty="0"/>
          </a:p>
          <a:p>
            <a:r>
              <a:rPr lang="pl-PL" sz="2800" dirty="0"/>
              <a:t>Omówienie doświadczenia z realizacji prac projektowych </a:t>
            </a:r>
            <a:r>
              <a:rPr lang="pl-PL" sz="2000" dirty="0"/>
              <a:t>(+ opracować CV zawodowe: </a:t>
            </a:r>
            <a:r>
              <a:rPr lang="pl-PL" sz="2000" b="1" dirty="0">
                <a:solidFill>
                  <a:srgbClr val="FF0000"/>
                </a:solidFill>
              </a:rPr>
              <a:t>sprawozdanie 1</a:t>
            </a:r>
            <a:r>
              <a:rPr lang="pl-PL" dirty="0"/>
              <a:t>)</a:t>
            </a:r>
          </a:p>
          <a:p>
            <a:r>
              <a:rPr lang="pl-PL" sz="2800" dirty="0"/>
              <a:t>Autodiagnoza kompetencji zawodowych </a:t>
            </a:r>
            <a:r>
              <a:rPr lang="pl-PL" sz="2000" dirty="0"/>
              <a:t>(opracować formularze i opracować ocenę zasadności i kompletności kompetencji według kategorii zadań – </a:t>
            </a:r>
            <a:r>
              <a:rPr lang="pl-PL" sz="2000" b="1" dirty="0">
                <a:solidFill>
                  <a:srgbClr val="FF0000"/>
                </a:solidFill>
              </a:rPr>
              <a:t>sprawozdanie 2</a:t>
            </a:r>
            <a:r>
              <a:rPr lang="pl-PL" sz="2000" dirty="0"/>
              <a:t>)</a:t>
            </a:r>
          </a:p>
          <a:p>
            <a:r>
              <a:rPr lang="pl-PL" sz="2800" dirty="0"/>
              <a:t>Style zachowania w grupie projektowej </a:t>
            </a:r>
            <a:r>
              <a:rPr lang="pl-PL" sz="2000" dirty="0"/>
              <a:t>(odpowiedzieć na pytania ankietowe i opracować </a:t>
            </a:r>
            <a:r>
              <a:rPr lang="pl-PL" sz="2000" b="1" dirty="0">
                <a:solidFill>
                  <a:srgbClr val="FF0000"/>
                </a:solidFill>
              </a:rPr>
              <a:t>sprawozdanie 3 </a:t>
            </a:r>
            <a:r>
              <a:rPr lang="pl-PL" sz="2000" dirty="0"/>
              <a:t>)</a:t>
            </a:r>
          </a:p>
        </p:txBody>
      </p:sp>
      <p:sp>
        <p:nvSpPr>
          <p:cNvPr id="4" name="Prostokąt zaokrąglony 3">
            <a:hlinkClick r:id="rId2" action="ppaction://hlinkpres?slideindex=1&amp;slidetitle="/>
          </p:cNvPr>
          <p:cNvSpPr/>
          <p:nvPr/>
        </p:nvSpPr>
        <p:spPr>
          <a:xfrm>
            <a:off x="6156176" y="1484784"/>
            <a:ext cx="2736304" cy="720080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b="1" kern="0" dirty="0">
                <a:solidFill>
                  <a:sysClr val="windowText" lastClr="000000"/>
                </a:solidFill>
                <a:latin typeface="Calibri"/>
              </a:rPr>
              <a:t>Przypomnienie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l-PL" sz="3600" b="1" dirty="0"/>
              <a:t>Autodiagnoza kompetencji zawodowych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0825" y="1196975"/>
            <a:ext cx="8713788" cy="547211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pl-PL" sz="2400" dirty="0"/>
              <a:t>wypełnić formularze (</a:t>
            </a:r>
            <a:r>
              <a:rPr lang="pl-PL" sz="2000" i="1" dirty="0"/>
              <a:t>weryfikujemy metodę identyfikacji kompetencji zawodowych na sobie</a:t>
            </a:r>
            <a:r>
              <a:rPr lang="pl-PL" sz="2400" dirty="0"/>
              <a:t>)</a:t>
            </a:r>
          </a:p>
          <a:p>
            <a:pPr lvl="1">
              <a:defRPr/>
            </a:pPr>
            <a:r>
              <a:rPr lang="pl-PL" sz="2400" dirty="0"/>
              <a:t>zrozumieć zadania i umiejętności</a:t>
            </a:r>
          </a:p>
          <a:p>
            <a:pPr lvl="1">
              <a:defRPr/>
            </a:pPr>
            <a:r>
              <a:rPr lang="pl-PL" sz="2400" dirty="0"/>
              <a:t>ocenić swój poziom kompetencji</a:t>
            </a:r>
          </a:p>
          <a:p>
            <a:pPr>
              <a:defRPr/>
            </a:pPr>
            <a:r>
              <a:rPr lang="pl-PL" sz="2400" b="1" dirty="0">
                <a:solidFill>
                  <a:srgbClr val="FF0000"/>
                </a:solidFill>
              </a:rPr>
              <a:t>sprawozdanie 2</a:t>
            </a:r>
            <a:endParaRPr lang="pl-PL" sz="2400" dirty="0"/>
          </a:p>
          <a:p>
            <a:pPr lvl="1">
              <a:defRPr/>
            </a:pPr>
            <a:r>
              <a:rPr lang="pl-PL" sz="2400" dirty="0"/>
              <a:t>opracować ocenę zasadności i kompletności kompetencji według kategorii zadań</a:t>
            </a:r>
          </a:p>
          <a:p>
            <a:pPr lvl="1">
              <a:defRPr/>
            </a:pPr>
            <a:r>
              <a:rPr lang="pl-PL" sz="2400" dirty="0"/>
              <a:t>tzn.: W moim przekonaniu wszystkie/jakie? formularze</a:t>
            </a:r>
          </a:p>
          <a:p>
            <a:pPr lvl="2">
              <a:defRPr/>
            </a:pPr>
            <a:r>
              <a:rPr lang="pl-PL" sz="2000" dirty="0"/>
              <a:t>są zasadne, gdyż … (</a:t>
            </a:r>
            <a:r>
              <a:rPr lang="pl-PL" sz="1800" i="1" dirty="0"/>
              <a:t>dlaczego</a:t>
            </a:r>
            <a:r>
              <a:rPr lang="pl-PL" sz="2000" dirty="0"/>
              <a:t>)</a:t>
            </a:r>
          </a:p>
          <a:p>
            <a:pPr lvl="2">
              <a:defRPr/>
            </a:pPr>
            <a:r>
              <a:rPr lang="pl-PL" sz="2000" dirty="0"/>
              <a:t>nie są zasadne, gdyż … </a:t>
            </a:r>
            <a:r>
              <a:rPr lang="pl-PL" sz="2000" dirty="0">
                <a:solidFill>
                  <a:prstClr val="black"/>
                </a:solidFill>
              </a:rPr>
              <a:t>(</a:t>
            </a:r>
            <a:r>
              <a:rPr lang="pl-PL" sz="1800" i="1" dirty="0">
                <a:solidFill>
                  <a:prstClr val="black"/>
                </a:solidFill>
              </a:rPr>
              <a:t>dlaczego</a:t>
            </a:r>
            <a:r>
              <a:rPr lang="pl-PL" sz="2000" dirty="0">
                <a:solidFill>
                  <a:prstClr val="black"/>
                </a:solidFill>
              </a:rPr>
              <a:t>)</a:t>
            </a:r>
            <a:endParaRPr lang="pl-PL" sz="2000" dirty="0"/>
          </a:p>
          <a:p>
            <a:pPr lvl="1">
              <a:defRPr/>
            </a:pPr>
            <a:r>
              <a:rPr lang="pl-PL" sz="2400" dirty="0"/>
              <a:t>Uważam, że wszystkie/jakie? formularze </a:t>
            </a:r>
          </a:p>
          <a:p>
            <a:pPr lvl="2">
              <a:defRPr/>
            </a:pPr>
            <a:r>
              <a:rPr lang="pl-PL" sz="2000" dirty="0"/>
              <a:t>są kompletne, gdyż … (</a:t>
            </a:r>
            <a:r>
              <a:rPr lang="pl-PL" sz="1800" i="1" dirty="0"/>
              <a:t>uzasadnić</a:t>
            </a:r>
            <a:r>
              <a:rPr lang="pl-PL" sz="2000" dirty="0"/>
              <a:t>)</a:t>
            </a:r>
          </a:p>
          <a:p>
            <a:pPr lvl="2">
              <a:defRPr/>
            </a:pPr>
            <a:r>
              <a:rPr lang="pl-PL" sz="2000" dirty="0"/>
              <a:t>nie są kompletne, gdyż … (</a:t>
            </a:r>
            <a:r>
              <a:rPr lang="pl-PL" sz="2000" i="1" dirty="0"/>
              <a:t>uzasadnić</a:t>
            </a:r>
            <a:r>
              <a:rPr lang="pl-PL" sz="2000" dirty="0"/>
              <a:t>)</a:t>
            </a:r>
          </a:p>
          <a:p>
            <a:pPr lvl="1">
              <a:defRPr/>
            </a:pPr>
            <a:r>
              <a:rPr lang="pl-PL" sz="2400" dirty="0"/>
              <a:t>Ponadto ….</a:t>
            </a:r>
          </a:p>
          <a:p>
            <a:pPr lvl="1">
              <a:defRPr/>
            </a:pPr>
            <a:endParaRPr lang="pl-PL" sz="2400" dirty="0"/>
          </a:p>
          <a:p>
            <a:pPr lvl="1">
              <a:defRPr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ytuł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792163"/>
          </a:xfrm>
        </p:spPr>
        <p:txBody>
          <a:bodyPr/>
          <a:lstStyle/>
          <a:p>
            <a:r>
              <a:rPr lang="pl-PL" sz="3600" b="1" dirty="0"/>
              <a:t>Style zachowania w grupie projektowej</a:t>
            </a:r>
          </a:p>
        </p:txBody>
      </p:sp>
      <p:sp>
        <p:nvSpPr>
          <p:cNvPr id="11267" name="Symbol zastępczy zawartości 2"/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1798637"/>
          </a:xfrm>
        </p:spPr>
        <p:txBody>
          <a:bodyPr/>
          <a:lstStyle/>
          <a:p>
            <a:r>
              <a:rPr lang="pl-PL" sz="2400" dirty="0"/>
              <a:t>odpowiedzieć na pytania ankietowe pt. </a:t>
            </a:r>
            <a:r>
              <a:rPr lang="pl-PL" sz="2400" b="1" dirty="0"/>
              <a:t>Test określający własny styl zachowania w grupie</a:t>
            </a:r>
            <a:r>
              <a:rPr lang="pl-PL" sz="2400" dirty="0"/>
              <a:t> tzn. </a:t>
            </a:r>
            <a:r>
              <a:rPr lang="pl-PL" sz="2400" i="1" dirty="0"/>
              <a:t>jakim się jest, a nie jakim chciałoby się być</a:t>
            </a:r>
          </a:p>
          <a:p>
            <a:r>
              <a:rPr lang="pl-PL" sz="2400" dirty="0"/>
              <a:t>opracować </a:t>
            </a:r>
            <a:r>
              <a:rPr lang="pl-PL" sz="2400" b="1" dirty="0">
                <a:solidFill>
                  <a:srgbClr val="FF0000"/>
                </a:solidFill>
              </a:rPr>
              <a:t>sprawozdanie 3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rostokąt 36"/>
          <p:cNvSpPr/>
          <p:nvPr/>
        </p:nvSpPr>
        <p:spPr bwMode="auto">
          <a:xfrm>
            <a:off x="4572000" y="3429000"/>
            <a:ext cx="1440160" cy="144016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6" name="Prostokąt 35"/>
          <p:cNvSpPr/>
          <p:nvPr/>
        </p:nvSpPr>
        <p:spPr bwMode="auto">
          <a:xfrm>
            <a:off x="3131840" y="3429000"/>
            <a:ext cx="1440160" cy="144016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5" name="Prostokąt 34"/>
          <p:cNvSpPr/>
          <p:nvPr/>
        </p:nvSpPr>
        <p:spPr bwMode="auto">
          <a:xfrm>
            <a:off x="4572000" y="1988840"/>
            <a:ext cx="1440160" cy="144016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4" name="Prostokąt 33"/>
          <p:cNvSpPr/>
          <p:nvPr/>
        </p:nvSpPr>
        <p:spPr bwMode="auto">
          <a:xfrm>
            <a:off x="3131840" y="1988840"/>
            <a:ext cx="1440160" cy="144016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pl-PL"/>
          </a:p>
        </p:txBody>
      </p:sp>
      <p:cxnSp>
        <p:nvCxnSpPr>
          <p:cNvPr id="12302" name="Łącznik prosty ze strzałką 3"/>
          <p:cNvCxnSpPr>
            <a:cxnSpLocks noChangeShapeType="1"/>
          </p:cNvCxnSpPr>
          <p:nvPr/>
        </p:nvCxnSpPr>
        <p:spPr bwMode="auto">
          <a:xfrm flipV="1">
            <a:off x="4572000" y="1439863"/>
            <a:ext cx="11113" cy="39338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03" name="Łącznik prosty ze strzałką 4"/>
          <p:cNvCxnSpPr>
            <a:cxnSpLocks noChangeShapeType="1"/>
          </p:cNvCxnSpPr>
          <p:nvPr/>
        </p:nvCxnSpPr>
        <p:spPr bwMode="auto">
          <a:xfrm>
            <a:off x="2124075" y="3455988"/>
            <a:ext cx="511175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04" name="Łącznik prosty 5"/>
          <p:cNvCxnSpPr>
            <a:cxnSpLocks noChangeShapeType="1"/>
          </p:cNvCxnSpPr>
          <p:nvPr/>
        </p:nvCxnSpPr>
        <p:spPr bwMode="auto">
          <a:xfrm>
            <a:off x="4427538" y="4895850"/>
            <a:ext cx="288925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5" name="Łącznik prosty 6"/>
          <p:cNvCxnSpPr>
            <a:cxnSpLocks noChangeShapeType="1"/>
          </p:cNvCxnSpPr>
          <p:nvPr/>
        </p:nvCxnSpPr>
        <p:spPr bwMode="auto">
          <a:xfrm>
            <a:off x="4427538" y="4176713"/>
            <a:ext cx="288925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6" name="Łącznik prosty 7"/>
          <p:cNvCxnSpPr>
            <a:cxnSpLocks noChangeShapeType="1"/>
          </p:cNvCxnSpPr>
          <p:nvPr/>
        </p:nvCxnSpPr>
        <p:spPr bwMode="auto">
          <a:xfrm>
            <a:off x="4427538" y="3455988"/>
            <a:ext cx="288925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7" name="Łącznik prosty 8"/>
          <p:cNvCxnSpPr>
            <a:cxnSpLocks noChangeShapeType="1"/>
          </p:cNvCxnSpPr>
          <p:nvPr/>
        </p:nvCxnSpPr>
        <p:spPr bwMode="auto">
          <a:xfrm>
            <a:off x="4427538" y="2736850"/>
            <a:ext cx="288925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8" name="Łącznik prosty 9"/>
          <p:cNvCxnSpPr>
            <a:cxnSpLocks noChangeShapeType="1"/>
          </p:cNvCxnSpPr>
          <p:nvPr/>
        </p:nvCxnSpPr>
        <p:spPr bwMode="auto">
          <a:xfrm>
            <a:off x="4427538" y="2016125"/>
            <a:ext cx="288925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9" name="Łącznik prosty 10"/>
          <p:cNvCxnSpPr>
            <a:cxnSpLocks noChangeShapeType="1"/>
          </p:cNvCxnSpPr>
          <p:nvPr/>
        </p:nvCxnSpPr>
        <p:spPr bwMode="auto">
          <a:xfrm>
            <a:off x="3132138" y="3313113"/>
            <a:ext cx="0" cy="28733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0" name="Łącznik prosty 11"/>
          <p:cNvCxnSpPr>
            <a:cxnSpLocks noChangeShapeType="1"/>
          </p:cNvCxnSpPr>
          <p:nvPr/>
        </p:nvCxnSpPr>
        <p:spPr bwMode="auto">
          <a:xfrm>
            <a:off x="3851275" y="3313113"/>
            <a:ext cx="0" cy="28733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1" name="Łącznik prosty 12"/>
          <p:cNvCxnSpPr>
            <a:cxnSpLocks noChangeShapeType="1"/>
          </p:cNvCxnSpPr>
          <p:nvPr/>
        </p:nvCxnSpPr>
        <p:spPr bwMode="auto">
          <a:xfrm>
            <a:off x="4572000" y="3313113"/>
            <a:ext cx="0" cy="28733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2" name="Łącznik prosty 13"/>
          <p:cNvCxnSpPr>
            <a:cxnSpLocks noChangeShapeType="1"/>
          </p:cNvCxnSpPr>
          <p:nvPr/>
        </p:nvCxnSpPr>
        <p:spPr bwMode="auto">
          <a:xfrm>
            <a:off x="5292725" y="3313113"/>
            <a:ext cx="0" cy="28733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3" name="Łącznik prosty 14"/>
          <p:cNvCxnSpPr>
            <a:cxnSpLocks noChangeShapeType="1"/>
          </p:cNvCxnSpPr>
          <p:nvPr/>
        </p:nvCxnSpPr>
        <p:spPr bwMode="auto">
          <a:xfrm>
            <a:off x="6011863" y="3313113"/>
            <a:ext cx="0" cy="28733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4" name="pole tekstowe 15"/>
          <p:cNvSpPr txBox="1">
            <a:spLocks noChangeArrowheads="1"/>
          </p:cNvSpPr>
          <p:nvPr/>
        </p:nvSpPr>
        <p:spPr bwMode="auto">
          <a:xfrm>
            <a:off x="2987675" y="3600450"/>
            <a:ext cx="360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000" b="1"/>
              <a:t>1</a:t>
            </a:r>
          </a:p>
        </p:txBody>
      </p:sp>
      <p:sp>
        <p:nvSpPr>
          <p:cNvPr id="12315" name="pole tekstowe 16"/>
          <p:cNvSpPr txBox="1">
            <a:spLocks noChangeArrowheads="1"/>
          </p:cNvSpPr>
          <p:nvPr/>
        </p:nvSpPr>
        <p:spPr bwMode="auto">
          <a:xfrm>
            <a:off x="3635375" y="3600450"/>
            <a:ext cx="360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000" b="1"/>
              <a:t>2</a:t>
            </a:r>
          </a:p>
        </p:txBody>
      </p:sp>
      <p:sp>
        <p:nvSpPr>
          <p:cNvPr id="12316" name="pole tekstowe 17"/>
          <p:cNvSpPr txBox="1">
            <a:spLocks noChangeArrowheads="1"/>
          </p:cNvSpPr>
          <p:nvPr/>
        </p:nvSpPr>
        <p:spPr bwMode="auto">
          <a:xfrm>
            <a:off x="5148263" y="3600450"/>
            <a:ext cx="360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000" b="1"/>
              <a:t>4</a:t>
            </a:r>
          </a:p>
        </p:txBody>
      </p:sp>
      <p:sp>
        <p:nvSpPr>
          <p:cNvPr id="12317" name="pole tekstowe 18"/>
          <p:cNvSpPr txBox="1">
            <a:spLocks noChangeArrowheads="1"/>
          </p:cNvSpPr>
          <p:nvPr/>
        </p:nvSpPr>
        <p:spPr bwMode="auto">
          <a:xfrm>
            <a:off x="5867400" y="3600450"/>
            <a:ext cx="360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000" b="1"/>
              <a:t>5</a:t>
            </a:r>
          </a:p>
        </p:txBody>
      </p:sp>
      <p:sp>
        <p:nvSpPr>
          <p:cNvPr id="12318" name="pole tekstowe 19"/>
          <p:cNvSpPr txBox="1">
            <a:spLocks noChangeArrowheads="1"/>
          </p:cNvSpPr>
          <p:nvPr/>
        </p:nvSpPr>
        <p:spPr bwMode="auto">
          <a:xfrm>
            <a:off x="4716463" y="4640263"/>
            <a:ext cx="360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000" b="1"/>
              <a:t>1</a:t>
            </a:r>
          </a:p>
        </p:txBody>
      </p:sp>
      <p:sp>
        <p:nvSpPr>
          <p:cNvPr id="12319" name="pole tekstowe 20"/>
          <p:cNvSpPr txBox="1">
            <a:spLocks noChangeArrowheads="1"/>
          </p:cNvSpPr>
          <p:nvPr/>
        </p:nvSpPr>
        <p:spPr bwMode="auto">
          <a:xfrm>
            <a:off x="4716463" y="3960813"/>
            <a:ext cx="360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000" b="1"/>
              <a:t>2</a:t>
            </a:r>
          </a:p>
        </p:txBody>
      </p:sp>
      <p:sp>
        <p:nvSpPr>
          <p:cNvPr id="12320" name="pole tekstowe 21"/>
          <p:cNvSpPr txBox="1">
            <a:spLocks noChangeArrowheads="1"/>
          </p:cNvSpPr>
          <p:nvPr/>
        </p:nvSpPr>
        <p:spPr bwMode="auto">
          <a:xfrm>
            <a:off x="4716463" y="2520950"/>
            <a:ext cx="360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000" b="1"/>
              <a:t>4</a:t>
            </a:r>
          </a:p>
        </p:txBody>
      </p:sp>
      <p:sp>
        <p:nvSpPr>
          <p:cNvPr id="12321" name="pole tekstowe 22"/>
          <p:cNvSpPr txBox="1">
            <a:spLocks noChangeArrowheads="1"/>
          </p:cNvSpPr>
          <p:nvPr/>
        </p:nvSpPr>
        <p:spPr bwMode="auto">
          <a:xfrm>
            <a:off x="4716463" y="1800225"/>
            <a:ext cx="360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000" b="1"/>
              <a:t>5</a:t>
            </a:r>
          </a:p>
        </p:txBody>
      </p:sp>
      <p:sp>
        <p:nvSpPr>
          <p:cNvPr id="12322" name="pole tekstowe 23"/>
          <p:cNvSpPr txBox="1">
            <a:spLocks noChangeArrowheads="1"/>
          </p:cNvSpPr>
          <p:nvPr/>
        </p:nvSpPr>
        <p:spPr bwMode="auto">
          <a:xfrm>
            <a:off x="4284663" y="5373688"/>
            <a:ext cx="863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b="1"/>
              <a:t>Oś A</a:t>
            </a:r>
          </a:p>
        </p:txBody>
      </p:sp>
      <p:sp>
        <p:nvSpPr>
          <p:cNvPr id="12323" name="pole tekstowe 24"/>
          <p:cNvSpPr txBox="1">
            <a:spLocks noChangeArrowheads="1"/>
          </p:cNvSpPr>
          <p:nvPr/>
        </p:nvSpPr>
        <p:spPr bwMode="auto">
          <a:xfrm>
            <a:off x="1403350" y="3213100"/>
            <a:ext cx="8651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b="1"/>
              <a:t>Oś B</a:t>
            </a:r>
          </a:p>
        </p:txBody>
      </p:sp>
      <p:sp>
        <p:nvSpPr>
          <p:cNvPr id="12324" name="Prostokąt 37"/>
          <p:cNvSpPr>
            <a:spLocks noChangeArrowheads="1"/>
          </p:cNvSpPr>
          <p:nvPr/>
        </p:nvSpPr>
        <p:spPr bwMode="auto">
          <a:xfrm>
            <a:off x="827088" y="404813"/>
            <a:ext cx="77057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800" b="1" dirty="0"/>
              <a:t>Test określający własny styl zachowania w grupie</a:t>
            </a:r>
            <a:endParaRPr lang="pl-PL" sz="2800" dirty="0"/>
          </a:p>
        </p:txBody>
      </p:sp>
      <p:sp>
        <p:nvSpPr>
          <p:cNvPr id="12325" name="pole tekstowe 38"/>
          <p:cNvSpPr txBox="1">
            <a:spLocks noChangeArrowheads="1"/>
          </p:cNvSpPr>
          <p:nvPr/>
        </p:nvSpPr>
        <p:spPr bwMode="auto">
          <a:xfrm>
            <a:off x="215900" y="1125538"/>
            <a:ext cx="1116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Etap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14" name="Łącznik prosty ze strzałką 3"/>
          <p:cNvCxnSpPr>
            <a:cxnSpLocks noChangeShapeType="1"/>
          </p:cNvCxnSpPr>
          <p:nvPr/>
        </p:nvCxnSpPr>
        <p:spPr bwMode="auto">
          <a:xfrm flipV="1">
            <a:off x="4572000" y="1439863"/>
            <a:ext cx="11113" cy="39338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15" name="Łącznik prosty ze strzałką 4"/>
          <p:cNvCxnSpPr>
            <a:cxnSpLocks noChangeShapeType="1"/>
          </p:cNvCxnSpPr>
          <p:nvPr/>
        </p:nvCxnSpPr>
        <p:spPr bwMode="auto">
          <a:xfrm>
            <a:off x="2124075" y="3455988"/>
            <a:ext cx="511175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16" name="Łącznik prosty 5"/>
          <p:cNvCxnSpPr>
            <a:cxnSpLocks noChangeShapeType="1"/>
          </p:cNvCxnSpPr>
          <p:nvPr/>
        </p:nvCxnSpPr>
        <p:spPr bwMode="auto">
          <a:xfrm>
            <a:off x="4427538" y="4895850"/>
            <a:ext cx="288925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17" name="Łącznik prosty 6"/>
          <p:cNvCxnSpPr>
            <a:cxnSpLocks noChangeShapeType="1"/>
          </p:cNvCxnSpPr>
          <p:nvPr/>
        </p:nvCxnSpPr>
        <p:spPr bwMode="auto">
          <a:xfrm>
            <a:off x="4427538" y="4176713"/>
            <a:ext cx="288925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18" name="Łącznik prosty 7"/>
          <p:cNvCxnSpPr>
            <a:cxnSpLocks noChangeShapeType="1"/>
          </p:cNvCxnSpPr>
          <p:nvPr/>
        </p:nvCxnSpPr>
        <p:spPr bwMode="auto">
          <a:xfrm>
            <a:off x="4427538" y="3455988"/>
            <a:ext cx="288925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19" name="Łącznik prosty 8"/>
          <p:cNvCxnSpPr>
            <a:cxnSpLocks noChangeShapeType="1"/>
          </p:cNvCxnSpPr>
          <p:nvPr/>
        </p:nvCxnSpPr>
        <p:spPr bwMode="auto">
          <a:xfrm>
            <a:off x="4427538" y="2736850"/>
            <a:ext cx="288925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0" name="Łącznik prosty 9"/>
          <p:cNvCxnSpPr>
            <a:cxnSpLocks noChangeShapeType="1"/>
          </p:cNvCxnSpPr>
          <p:nvPr/>
        </p:nvCxnSpPr>
        <p:spPr bwMode="auto">
          <a:xfrm>
            <a:off x="4427538" y="2016125"/>
            <a:ext cx="288925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1" name="Łącznik prosty 10"/>
          <p:cNvCxnSpPr>
            <a:cxnSpLocks noChangeShapeType="1"/>
          </p:cNvCxnSpPr>
          <p:nvPr/>
        </p:nvCxnSpPr>
        <p:spPr bwMode="auto">
          <a:xfrm>
            <a:off x="3132138" y="3313113"/>
            <a:ext cx="0" cy="28733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2" name="Łącznik prosty 11"/>
          <p:cNvCxnSpPr>
            <a:cxnSpLocks noChangeShapeType="1"/>
          </p:cNvCxnSpPr>
          <p:nvPr/>
        </p:nvCxnSpPr>
        <p:spPr bwMode="auto">
          <a:xfrm>
            <a:off x="3851275" y="3313113"/>
            <a:ext cx="0" cy="28733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3" name="Łącznik prosty 12"/>
          <p:cNvCxnSpPr>
            <a:cxnSpLocks noChangeShapeType="1"/>
          </p:cNvCxnSpPr>
          <p:nvPr/>
        </p:nvCxnSpPr>
        <p:spPr bwMode="auto">
          <a:xfrm>
            <a:off x="4572000" y="3313113"/>
            <a:ext cx="0" cy="28733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4" name="Łącznik prosty 13"/>
          <p:cNvCxnSpPr>
            <a:cxnSpLocks noChangeShapeType="1"/>
          </p:cNvCxnSpPr>
          <p:nvPr/>
        </p:nvCxnSpPr>
        <p:spPr bwMode="auto">
          <a:xfrm>
            <a:off x="5292725" y="3313113"/>
            <a:ext cx="0" cy="28733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5" name="Łącznik prosty 14"/>
          <p:cNvCxnSpPr>
            <a:cxnSpLocks noChangeShapeType="1"/>
          </p:cNvCxnSpPr>
          <p:nvPr/>
        </p:nvCxnSpPr>
        <p:spPr bwMode="auto">
          <a:xfrm>
            <a:off x="6011863" y="3313113"/>
            <a:ext cx="0" cy="28733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26" name="pole tekstowe 15"/>
          <p:cNvSpPr txBox="1">
            <a:spLocks noChangeArrowheads="1"/>
          </p:cNvSpPr>
          <p:nvPr/>
        </p:nvSpPr>
        <p:spPr bwMode="auto">
          <a:xfrm>
            <a:off x="2987675" y="3600450"/>
            <a:ext cx="360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000" b="1"/>
              <a:t>1</a:t>
            </a:r>
          </a:p>
        </p:txBody>
      </p:sp>
      <p:sp>
        <p:nvSpPr>
          <p:cNvPr id="13327" name="pole tekstowe 16"/>
          <p:cNvSpPr txBox="1">
            <a:spLocks noChangeArrowheads="1"/>
          </p:cNvSpPr>
          <p:nvPr/>
        </p:nvSpPr>
        <p:spPr bwMode="auto">
          <a:xfrm>
            <a:off x="3635375" y="3600450"/>
            <a:ext cx="360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000" b="1"/>
              <a:t>2</a:t>
            </a:r>
          </a:p>
        </p:txBody>
      </p:sp>
      <p:sp>
        <p:nvSpPr>
          <p:cNvPr id="13328" name="pole tekstowe 17"/>
          <p:cNvSpPr txBox="1">
            <a:spLocks noChangeArrowheads="1"/>
          </p:cNvSpPr>
          <p:nvPr/>
        </p:nvSpPr>
        <p:spPr bwMode="auto">
          <a:xfrm>
            <a:off x="5148263" y="3600450"/>
            <a:ext cx="360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000" b="1"/>
              <a:t>4</a:t>
            </a:r>
          </a:p>
        </p:txBody>
      </p:sp>
      <p:sp>
        <p:nvSpPr>
          <p:cNvPr id="13329" name="pole tekstowe 18"/>
          <p:cNvSpPr txBox="1">
            <a:spLocks noChangeArrowheads="1"/>
          </p:cNvSpPr>
          <p:nvPr/>
        </p:nvSpPr>
        <p:spPr bwMode="auto">
          <a:xfrm>
            <a:off x="5867400" y="3600450"/>
            <a:ext cx="360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000" b="1"/>
              <a:t>5</a:t>
            </a:r>
          </a:p>
        </p:txBody>
      </p:sp>
      <p:sp>
        <p:nvSpPr>
          <p:cNvPr id="13330" name="pole tekstowe 19"/>
          <p:cNvSpPr txBox="1">
            <a:spLocks noChangeArrowheads="1"/>
          </p:cNvSpPr>
          <p:nvPr/>
        </p:nvSpPr>
        <p:spPr bwMode="auto">
          <a:xfrm>
            <a:off x="4716463" y="4640263"/>
            <a:ext cx="360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000" b="1"/>
              <a:t>1</a:t>
            </a:r>
          </a:p>
        </p:txBody>
      </p:sp>
      <p:sp>
        <p:nvSpPr>
          <p:cNvPr id="13331" name="pole tekstowe 20"/>
          <p:cNvSpPr txBox="1">
            <a:spLocks noChangeArrowheads="1"/>
          </p:cNvSpPr>
          <p:nvPr/>
        </p:nvSpPr>
        <p:spPr bwMode="auto">
          <a:xfrm>
            <a:off x="4716463" y="3960813"/>
            <a:ext cx="360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000" b="1"/>
              <a:t>2</a:t>
            </a:r>
          </a:p>
        </p:txBody>
      </p:sp>
      <p:sp>
        <p:nvSpPr>
          <p:cNvPr id="13332" name="pole tekstowe 21"/>
          <p:cNvSpPr txBox="1">
            <a:spLocks noChangeArrowheads="1"/>
          </p:cNvSpPr>
          <p:nvPr/>
        </p:nvSpPr>
        <p:spPr bwMode="auto">
          <a:xfrm>
            <a:off x="4716463" y="2520950"/>
            <a:ext cx="360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000" b="1"/>
              <a:t>4</a:t>
            </a:r>
          </a:p>
        </p:txBody>
      </p:sp>
      <p:sp>
        <p:nvSpPr>
          <p:cNvPr id="13333" name="pole tekstowe 22"/>
          <p:cNvSpPr txBox="1">
            <a:spLocks noChangeArrowheads="1"/>
          </p:cNvSpPr>
          <p:nvPr/>
        </p:nvSpPr>
        <p:spPr bwMode="auto">
          <a:xfrm>
            <a:off x="4716463" y="1800225"/>
            <a:ext cx="360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000" b="1"/>
              <a:t>5</a:t>
            </a:r>
          </a:p>
        </p:txBody>
      </p:sp>
      <p:sp>
        <p:nvSpPr>
          <p:cNvPr id="13334" name="pole tekstowe 23"/>
          <p:cNvSpPr txBox="1">
            <a:spLocks noChangeArrowheads="1"/>
          </p:cNvSpPr>
          <p:nvPr/>
        </p:nvSpPr>
        <p:spPr bwMode="auto">
          <a:xfrm>
            <a:off x="4284663" y="5373688"/>
            <a:ext cx="863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Oś A</a:t>
            </a:r>
          </a:p>
        </p:txBody>
      </p:sp>
      <p:sp>
        <p:nvSpPr>
          <p:cNvPr id="13335" name="pole tekstowe 24"/>
          <p:cNvSpPr txBox="1">
            <a:spLocks noChangeArrowheads="1"/>
          </p:cNvSpPr>
          <p:nvPr/>
        </p:nvSpPr>
        <p:spPr bwMode="auto">
          <a:xfrm>
            <a:off x="1403350" y="3213100"/>
            <a:ext cx="8651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Oś B</a:t>
            </a:r>
          </a:p>
        </p:txBody>
      </p:sp>
      <p:sp>
        <p:nvSpPr>
          <p:cNvPr id="26" name="pole tekstowe 25"/>
          <p:cNvSpPr txBox="1">
            <a:spLocks noChangeArrowheads="1"/>
          </p:cNvSpPr>
          <p:nvPr/>
        </p:nvSpPr>
        <p:spPr bwMode="auto">
          <a:xfrm>
            <a:off x="468313" y="2492375"/>
            <a:ext cx="1871662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/>
              <a:t>Agresywny styl zachowania</a:t>
            </a:r>
          </a:p>
        </p:txBody>
      </p:sp>
      <p:sp>
        <p:nvSpPr>
          <p:cNvPr id="27" name="pole tekstowe 26"/>
          <p:cNvSpPr txBox="1">
            <a:spLocks noChangeArrowheads="1"/>
          </p:cNvSpPr>
          <p:nvPr/>
        </p:nvSpPr>
        <p:spPr bwMode="auto">
          <a:xfrm>
            <a:off x="6227763" y="2492375"/>
            <a:ext cx="187325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/>
              <a:t>Pasywny styl zachowania</a:t>
            </a:r>
          </a:p>
        </p:txBody>
      </p:sp>
      <p:sp>
        <p:nvSpPr>
          <p:cNvPr id="28" name="pole tekstowe 27"/>
          <p:cNvSpPr txBox="1">
            <a:spLocks noChangeArrowheads="1"/>
          </p:cNvSpPr>
          <p:nvPr/>
        </p:nvSpPr>
        <p:spPr bwMode="auto">
          <a:xfrm>
            <a:off x="3708400" y="5805488"/>
            <a:ext cx="187166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/>
              <a:t>Formalny styl zachowania</a:t>
            </a:r>
          </a:p>
        </p:txBody>
      </p:sp>
      <p:sp>
        <p:nvSpPr>
          <p:cNvPr id="29" name="pole tekstowe 28"/>
          <p:cNvSpPr txBox="1">
            <a:spLocks noChangeArrowheads="1"/>
          </p:cNvSpPr>
          <p:nvPr/>
        </p:nvSpPr>
        <p:spPr bwMode="auto">
          <a:xfrm>
            <a:off x="3635375" y="692150"/>
            <a:ext cx="187325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/>
              <a:t>Nieformalny styl zachowania</a:t>
            </a:r>
          </a:p>
        </p:txBody>
      </p:sp>
      <p:sp>
        <p:nvSpPr>
          <p:cNvPr id="30" name="pole tekstowe 29"/>
          <p:cNvSpPr txBox="1">
            <a:spLocks noChangeArrowheads="1"/>
          </p:cNvSpPr>
          <p:nvPr/>
        </p:nvSpPr>
        <p:spPr bwMode="auto">
          <a:xfrm>
            <a:off x="1979613" y="4292600"/>
            <a:ext cx="2087562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400" b="1"/>
              <a:t>Zarządzający</a:t>
            </a:r>
          </a:p>
        </p:txBody>
      </p:sp>
      <p:sp>
        <p:nvSpPr>
          <p:cNvPr id="31" name="pole tekstowe 30"/>
          <p:cNvSpPr txBox="1">
            <a:spLocks noChangeArrowheads="1"/>
          </p:cNvSpPr>
          <p:nvPr/>
        </p:nvSpPr>
        <p:spPr bwMode="auto">
          <a:xfrm>
            <a:off x="2339975" y="1916113"/>
            <a:ext cx="1584325" cy="4619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400" b="1"/>
              <a:t>Promotor</a:t>
            </a:r>
          </a:p>
        </p:txBody>
      </p:sp>
      <p:sp>
        <p:nvSpPr>
          <p:cNvPr id="32" name="pole tekstowe 31"/>
          <p:cNvSpPr txBox="1">
            <a:spLocks noChangeArrowheads="1"/>
          </p:cNvSpPr>
          <p:nvPr/>
        </p:nvSpPr>
        <p:spPr bwMode="auto">
          <a:xfrm>
            <a:off x="5292725" y="4292600"/>
            <a:ext cx="1366838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400" b="1"/>
              <a:t>Analityk</a:t>
            </a:r>
          </a:p>
        </p:txBody>
      </p:sp>
      <p:sp>
        <p:nvSpPr>
          <p:cNvPr id="33" name="pole tekstowe 32"/>
          <p:cNvSpPr txBox="1">
            <a:spLocks noChangeArrowheads="1"/>
          </p:cNvSpPr>
          <p:nvPr/>
        </p:nvSpPr>
        <p:spPr bwMode="auto">
          <a:xfrm>
            <a:off x="5292725" y="1958975"/>
            <a:ext cx="1511300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400" b="1"/>
              <a:t>Pomocnik</a:t>
            </a:r>
          </a:p>
        </p:txBody>
      </p:sp>
      <p:sp>
        <p:nvSpPr>
          <p:cNvPr id="13344" name="Prostokąt 33"/>
          <p:cNvSpPr>
            <a:spLocks noChangeArrowheads="1"/>
          </p:cNvSpPr>
          <p:nvPr/>
        </p:nvSpPr>
        <p:spPr bwMode="auto">
          <a:xfrm>
            <a:off x="827088" y="115888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800" b="1"/>
              <a:t>Test określający własny styl zachowania w grupie</a:t>
            </a:r>
            <a:endParaRPr lang="pl-PL" sz="2800"/>
          </a:p>
        </p:txBody>
      </p:sp>
      <p:sp>
        <p:nvSpPr>
          <p:cNvPr id="13345" name="pole tekstowe 34"/>
          <p:cNvSpPr txBox="1">
            <a:spLocks noChangeArrowheads="1"/>
          </p:cNvSpPr>
          <p:nvPr/>
        </p:nvSpPr>
        <p:spPr bwMode="auto">
          <a:xfrm>
            <a:off x="215900" y="836613"/>
            <a:ext cx="1116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Etap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pl-PL" sz="2800" b="1" dirty="0"/>
              <a:t>Opis stylów zachowania w grupie</a:t>
            </a:r>
            <a:endParaRPr lang="pl-PL" b="1" dirty="0"/>
          </a:p>
        </p:txBody>
      </p:sp>
      <p:sp>
        <p:nvSpPr>
          <p:cNvPr id="14339" name="Symbol zastępczy tekstu 5"/>
          <p:cNvSpPr>
            <a:spLocks noGrp="1"/>
          </p:cNvSpPr>
          <p:nvPr>
            <p:ph type="body" idx="1"/>
          </p:nvPr>
        </p:nvSpPr>
        <p:spPr>
          <a:xfrm>
            <a:off x="457200" y="1133475"/>
            <a:ext cx="4040188" cy="639763"/>
          </a:xfrm>
        </p:spPr>
        <p:txBody>
          <a:bodyPr/>
          <a:lstStyle/>
          <a:p>
            <a:pPr algn="ctr"/>
            <a:r>
              <a:rPr lang="pl-PL"/>
              <a:t>Zarządzający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sz="half" idx="2"/>
          </p:nvPr>
        </p:nvSpPr>
        <p:spPr>
          <a:xfrm>
            <a:off x="457200" y="1773238"/>
            <a:ext cx="4040188" cy="4608512"/>
          </a:xfrm>
        </p:spPr>
        <p:txBody>
          <a:bodyPr/>
          <a:lstStyle/>
          <a:p>
            <a:r>
              <a:rPr lang="pl-PL" sz="2000"/>
              <a:t>+ naturalny lider </a:t>
            </a:r>
          </a:p>
          <a:p>
            <a:r>
              <a:rPr lang="pl-PL" sz="2000"/>
              <a:t>+ aktywny i ambitny </a:t>
            </a:r>
          </a:p>
          <a:p>
            <a:r>
              <a:rPr lang="pl-PL" sz="2000"/>
              <a:t>+ niezależny </a:t>
            </a:r>
          </a:p>
          <a:p>
            <a:r>
              <a:rPr lang="pl-PL" sz="2000"/>
              <a:t>+ skuteczny </a:t>
            </a:r>
          </a:p>
          <a:p>
            <a:r>
              <a:rPr lang="pl-PL" sz="2000"/>
              <a:t>+ kompetentny </a:t>
            </a:r>
          </a:p>
          <a:p>
            <a:r>
              <a:rPr lang="pl-PL" sz="2000"/>
              <a:t>+ odpowiedzialny</a:t>
            </a:r>
          </a:p>
          <a:p>
            <a:endParaRPr lang="pl-PL" sz="2000"/>
          </a:p>
          <a:p>
            <a:r>
              <a:rPr lang="pl-PL" sz="2000"/>
              <a:t>- niecierpliwy</a:t>
            </a:r>
          </a:p>
          <a:p>
            <a:r>
              <a:rPr lang="pl-PL" sz="2000"/>
              <a:t>- nie wspierający</a:t>
            </a:r>
          </a:p>
          <a:p>
            <a:r>
              <a:rPr lang="pl-PL" sz="2000"/>
              <a:t>- arogancki</a:t>
            </a:r>
          </a:p>
          <a:p>
            <a:r>
              <a:rPr lang="pl-PL" sz="2000"/>
              <a:t>- żądny władzy</a:t>
            </a:r>
          </a:p>
          <a:p>
            <a:r>
              <a:rPr lang="pl-PL" sz="2000"/>
              <a:t>- nie podnoszący na duchu</a:t>
            </a:r>
          </a:p>
          <a:p>
            <a:endParaRPr lang="pl-PL"/>
          </a:p>
        </p:txBody>
      </p:sp>
      <p:sp>
        <p:nvSpPr>
          <p:cNvPr id="14341" name="Symbol zastępczy tekstu 7"/>
          <p:cNvSpPr>
            <a:spLocks noGrp="1"/>
          </p:cNvSpPr>
          <p:nvPr>
            <p:ph type="body" sz="quarter" idx="3"/>
          </p:nvPr>
        </p:nvSpPr>
        <p:spPr>
          <a:xfrm>
            <a:off x="4645025" y="1125538"/>
            <a:ext cx="4041775" cy="638175"/>
          </a:xfrm>
        </p:spPr>
        <p:txBody>
          <a:bodyPr/>
          <a:lstStyle/>
          <a:p>
            <a:pPr algn="ctr"/>
            <a:r>
              <a:rPr lang="pl-PL"/>
              <a:t>Analityk</a:t>
            </a:r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4"/>
          </p:nvPr>
        </p:nvSpPr>
        <p:spPr>
          <a:xfrm>
            <a:off x="4922838" y="1773238"/>
            <a:ext cx="4041775" cy="4751387"/>
          </a:xfrm>
        </p:spPr>
        <p:txBody>
          <a:bodyPr/>
          <a:lstStyle/>
          <a:p>
            <a:r>
              <a:rPr lang="pl-PL" sz="2000" dirty="0"/>
              <a:t>+ ustabilizowany</a:t>
            </a:r>
          </a:p>
          <a:p>
            <a:r>
              <a:rPr lang="pl-PL" sz="2000" dirty="0"/>
              <a:t>+ pomysłowy</a:t>
            </a:r>
          </a:p>
          <a:p>
            <a:r>
              <a:rPr lang="pl-PL" sz="2000" dirty="0"/>
              <a:t>+ zbiera fakty</a:t>
            </a:r>
          </a:p>
          <a:p>
            <a:r>
              <a:rPr lang="pl-PL" sz="2000" dirty="0"/>
              <a:t>+ dobry słuchacz</a:t>
            </a:r>
          </a:p>
          <a:p>
            <a:r>
              <a:rPr lang="pl-PL" sz="2000" dirty="0"/>
              <a:t>+ bardzo systematyczny</a:t>
            </a:r>
          </a:p>
          <a:p>
            <a:r>
              <a:rPr lang="pl-PL" sz="2000" dirty="0"/>
              <a:t>+ godny zaufania</a:t>
            </a:r>
          </a:p>
          <a:p>
            <a:endParaRPr lang="pl-PL" sz="2000" dirty="0"/>
          </a:p>
          <a:p>
            <a:r>
              <a:rPr lang="pl-PL" sz="2000" dirty="0"/>
              <a:t>- niekomunikatywny</a:t>
            </a:r>
          </a:p>
          <a:p>
            <a:r>
              <a:rPr lang="pl-PL" sz="2000" dirty="0"/>
              <a:t>- introwertyczny</a:t>
            </a:r>
          </a:p>
          <a:p>
            <a:r>
              <a:rPr lang="pl-PL" sz="2000" dirty="0"/>
              <a:t>- cokolwiek nudny</a:t>
            </a:r>
          </a:p>
          <a:p>
            <a:r>
              <a:rPr lang="pl-PL" sz="2000" dirty="0"/>
              <a:t>- ma wyrzuty sumienia</a:t>
            </a:r>
          </a:p>
          <a:p>
            <a:r>
              <a:rPr lang="pl-PL" sz="2000" dirty="0"/>
              <a:t>- unika konfliktów</a:t>
            </a:r>
          </a:p>
          <a:p>
            <a:endParaRPr lang="pl-PL" dirty="0"/>
          </a:p>
        </p:txBody>
      </p:sp>
      <p:sp>
        <p:nvSpPr>
          <p:cNvPr id="14343" name="pole tekstowe 9"/>
          <p:cNvSpPr txBox="1">
            <a:spLocks noChangeArrowheads="1"/>
          </p:cNvSpPr>
          <p:nvPr/>
        </p:nvSpPr>
        <p:spPr bwMode="auto">
          <a:xfrm>
            <a:off x="215900" y="836613"/>
            <a:ext cx="1116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Etap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0"/>
                            </p:stCondLst>
                            <p:childTnLst>
                              <p:par>
                                <p:cTn id="10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000"/>
                            </p:stCondLst>
                            <p:childTnLst>
                              <p:par>
                                <p:cTn id="12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9000"/>
                            </p:stCondLst>
                            <p:childTnLst>
                              <p:par>
                                <p:cTn id="1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pl-PL" sz="2800" b="1" dirty="0"/>
              <a:t>Opis stylów zachowania w grupie</a:t>
            </a:r>
            <a:endParaRPr lang="pl-PL" b="1" dirty="0"/>
          </a:p>
        </p:txBody>
      </p:sp>
      <p:sp>
        <p:nvSpPr>
          <p:cNvPr id="15363" name="Symbol zastępczy tekstu 5"/>
          <p:cNvSpPr>
            <a:spLocks noGrp="1"/>
          </p:cNvSpPr>
          <p:nvPr>
            <p:ph type="body" idx="1"/>
          </p:nvPr>
        </p:nvSpPr>
        <p:spPr>
          <a:xfrm>
            <a:off x="457200" y="1133475"/>
            <a:ext cx="4040188" cy="639763"/>
          </a:xfrm>
        </p:spPr>
        <p:txBody>
          <a:bodyPr/>
          <a:lstStyle/>
          <a:p>
            <a:pPr algn="ctr"/>
            <a:r>
              <a:rPr lang="pl-PL"/>
              <a:t>Promotor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sz="half" idx="2"/>
          </p:nvPr>
        </p:nvSpPr>
        <p:spPr>
          <a:xfrm>
            <a:off x="398463" y="1773238"/>
            <a:ext cx="4244975" cy="4608512"/>
          </a:xfrm>
        </p:spPr>
        <p:txBody>
          <a:bodyPr/>
          <a:lstStyle/>
          <a:p>
            <a:r>
              <a:rPr lang="pl-PL" sz="2000"/>
              <a:t>+ dobrze współpracujący</a:t>
            </a:r>
          </a:p>
          <a:p>
            <a:r>
              <a:rPr lang="pl-PL" sz="2000"/>
              <a:t>+ chce szybkich zmian</a:t>
            </a:r>
          </a:p>
          <a:p>
            <a:r>
              <a:rPr lang="pl-PL" sz="2000"/>
              <a:t>+ myślący o głównych rzeczach</a:t>
            </a:r>
          </a:p>
          <a:p>
            <a:r>
              <a:rPr lang="pl-PL" sz="2000"/>
              <a:t>+ spontaniczny  </a:t>
            </a:r>
          </a:p>
          <a:p>
            <a:r>
              <a:rPr lang="pl-PL" sz="2000"/>
              <a:t>+ myśli głośno </a:t>
            </a:r>
          </a:p>
          <a:p>
            <a:r>
              <a:rPr lang="pl-PL" sz="2000"/>
              <a:t>+ stymulujący</a:t>
            </a:r>
          </a:p>
          <a:p>
            <a:endParaRPr lang="pl-PL" sz="2000"/>
          </a:p>
          <a:p>
            <a:r>
              <a:rPr lang="pl-PL" sz="2000"/>
              <a:t>- manipulacyjny</a:t>
            </a:r>
          </a:p>
          <a:p>
            <a:r>
              <a:rPr lang="pl-PL" sz="2000"/>
              <a:t>- konkurujący</a:t>
            </a:r>
          </a:p>
          <a:p>
            <a:r>
              <a:rPr lang="pl-PL" sz="2000"/>
              <a:t>- prowokacyjny</a:t>
            </a:r>
          </a:p>
          <a:p>
            <a:r>
              <a:rPr lang="pl-PL" sz="2000"/>
              <a:t>- głośny i niekonsekwentny</a:t>
            </a:r>
          </a:p>
          <a:p>
            <a:r>
              <a:rPr lang="pl-PL" sz="2000"/>
              <a:t>- niesystematyczny</a:t>
            </a:r>
          </a:p>
          <a:p>
            <a:endParaRPr lang="pl-PL"/>
          </a:p>
        </p:txBody>
      </p:sp>
      <p:sp>
        <p:nvSpPr>
          <p:cNvPr id="15365" name="Symbol zastępczy tekstu 7"/>
          <p:cNvSpPr>
            <a:spLocks noGrp="1"/>
          </p:cNvSpPr>
          <p:nvPr>
            <p:ph type="body" sz="quarter" idx="3"/>
          </p:nvPr>
        </p:nvSpPr>
        <p:spPr>
          <a:xfrm>
            <a:off x="4645025" y="1125538"/>
            <a:ext cx="4041775" cy="638175"/>
          </a:xfrm>
        </p:spPr>
        <p:txBody>
          <a:bodyPr/>
          <a:lstStyle/>
          <a:p>
            <a:pPr algn="ctr"/>
            <a:r>
              <a:rPr lang="pl-PL"/>
              <a:t>Pomocnik</a:t>
            </a:r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4"/>
          </p:nvPr>
        </p:nvSpPr>
        <p:spPr>
          <a:xfrm>
            <a:off x="4994275" y="1773238"/>
            <a:ext cx="4041775" cy="4751387"/>
          </a:xfrm>
        </p:spPr>
        <p:txBody>
          <a:bodyPr/>
          <a:lstStyle/>
          <a:p>
            <a:r>
              <a:rPr lang="pl-PL" sz="2000"/>
              <a:t>+ wrażliwy</a:t>
            </a:r>
          </a:p>
          <a:p>
            <a:r>
              <a:rPr lang="pl-PL" sz="2000"/>
              <a:t>+ pomocny</a:t>
            </a:r>
          </a:p>
          <a:p>
            <a:r>
              <a:rPr lang="pl-PL" sz="2000"/>
              <a:t>+ intuicyjny</a:t>
            </a:r>
          </a:p>
          <a:p>
            <a:r>
              <a:rPr lang="pl-PL" sz="2000"/>
              <a:t>+ unikający konfliktów</a:t>
            </a:r>
          </a:p>
          <a:p>
            <a:r>
              <a:rPr lang="pl-PL" sz="2000"/>
              <a:t>+ dobry słuchacz</a:t>
            </a:r>
          </a:p>
          <a:p>
            <a:r>
              <a:rPr lang="pl-PL" sz="2000"/>
              <a:t>+ dobry współpracownik</a:t>
            </a:r>
          </a:p>
          <a:p>
            <a:endParaRPr lang="pl-PL" sz="2000"/>
          </a:p>
          <a:p>
            <a:r>
              <a:rPr lang="pl-PL" sz="2000"/>
              <a:t>- czuły na komplementy</a:t>
            </a:r>
          </a:p>
          <a:p>
            <a:r>
              <a:rPr lang="pl-PL" sz="2000"/>
              <a:t>- nie ustrukturyzowany</a:t>
            </a:r>
          </a:p>
          <a:p>
            <a:r>
              <a:rPr lang="pl-PL" sz="2000"/>
              <a:t>- musi być miły</a:t>
            </a:r>
          </a:p>
          <a:p>
            <a:r>
              <a:rPr lang="pl-PL" sz="2000"/>
              <a:t>- bez zasad</a:t>
            </a:r>
          </a:p>
          <a:p>
            <a:r>
              <a:rPr lang="pl-PL" sz="2000"/>
              <a:t>- łatwo się poddaje</a:t>
            </a:r>
          </a:p>
          <a:p>
            <a:endParaRPr lang="pl-PL"/>
          </a:p>
        </p:txBody>
      </p:sp>
      <p:sp>
        <p:nvSpPr>
          <p:cNvPr id="15367" name="pole tekstowe 9"/>
          <p:cNvSpPr txBox="1">
            <a:spLocks noChangeArrowheads="1"/>
          </p:cNvSpPr>
          <p:nvPr/>
        </p:nvSpPr>
        <p:spPr bwMode="auto">
          <a:xfrm>
            <a:off x="215900" y="836613"/>
            <a:ext cx="1116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Etap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0"/>
                            </p:stCondLst>
                            <p:childTnLst>
                              <p:par>
                                <p:cTn id="10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000"/>
                            </p:stCondLst>
                            <p:childTnLst>
                              <p:par>
                                <p:cTn id="12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9000"/>
                            </p:stCondLst>
                            <p:childTnLst>
                              <p:par>
                                <p:cTn id="1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aktywność </a:t>
            </a:r>
            <a:br>
              <a:rPr lang="pl-PL" dirty="0"/>
            </a:br>
            <a:r>
              <a:rPr lang="pl-PL" dirty="0"/>
              <a:t>na zajęciach</a:t>
            </a:r>
          </a:p>
        </p:txBody>
      </p:sp>
      <p:sp>
        <p:nvSpPr>
          <p:cNvPr id="8195" name="Podtytuł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Halina Tańska</a:t>
            </a:r>
          </a:p>
          <a:p>
            <a:r>
              <a:rPr lang="pl-PL" dirty="0"/>
              <a:t>tanska@uwm.edu.pl</a:t>
            </a:r>
          </a:p>
          <a:p>
            <a:r>
              <a:rPr lang="pl-PL" dirty="0"/>
              <a:t>Nazwa pliku: </a:t>
            </a:r>
            <a:r>
              <a:rPr lang="pl-PL" dirty="0" err="1"/>
              <a:t>HT_S_ZPI_Sprawozdanie</a:t>
            </a:r>
            <a:r>
              <a:rPr lang="pl-PL" dirty="0"/>
              <a:t> X 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308304" y="55892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inicjały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7308304" y="6381328"/>
            <a:ext cx="18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numer </a:t>
            </a:r>
            <a:r>
              <a:rPr lang="pl-PL" dirty="0" err="1"/>
              <a:t>sprawozd</a:t>
            </a:r>
            <a:r>
              <a:rPr lang="pl-PL" dirty="0"/>
              <a:t>.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7308304" y="61653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przedmiot 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7308304" y="58772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tryb studiów</a:t>
            </a:r>
          </a:p>
        </p:txBody>
      </p:sp>
      <p:cxnSp>
        <p:nvCxnSpPr>
          <p:cNvPr id="9" name="Łącznik prosty 8"/>
          <p:cNvCxnSpPr/>
          <p:nvPr/>
        </p:nvCxnSpPr>
        <p:spPr>
          <a:xfrm>
            <a:off x="3707904" y="551723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3707904" y="5877272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>
            <a:off x="4211960" y="551723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>
            <a:off x="4788024" y="5517232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>
            <a:off x="7164288" y="5517232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/>
          <p:nvPr/>
        </p:nvCxnSpPr>
        <p:spPr>
          <a:xfrm>
            <a:off x="4211960" y="6165304"/>
            <a:ext cx="37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>
            <a:off x="4788024" y="6453336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>
            <a:off x="7164288" y="666936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A6616AEF5D06B4C836A2A7EDC5083E2" ma:contentTypeVersion="4" ma:contentTypeDescription="Utwórz nowy dokument." ma:contentTypeScope="" ma:versionID="5e8d4cc6200130d8f45b8ddce5ac2672">
  <xsd:schema xmlns:xsd="http://www.w3.org/2001/XMLSchema" xmlns:xs="http://www.w3.org/2001/XMLSchema" xmlns:p="http://schemas.microsoft.com/office/2006/metadata/properties" xmlns:ns2="3d63fd63-a5a7-4359-95ba-b5cdeb385ae5" targetNamespace="http://schemas.microsoft.com/office/2006/metadata/properties" ma:root="true" ma:fieldsID="896a3bc8a9d4fd725c561529d5a770ac" ns2:_="">
    <xsd:import namespace="3d63fd63-a5a7-4359-95ba-b5cdeb385a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3fd63-a5a7-4359-95ba-b5cdeb385a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4F0151-9EC8-41C5-B3EE-01BE0C6E1BD9}"/>
</file>

<file path=customXml/itemProps2.xml><?xml version="1.0" encoding="utf-8"?>
<ds:datastoreItem xmlns:ds="http://schemas.openxmlformats.org/officeDocument/2006/customXml" ds:itemID="{C03FAF66-9DB4-4298-B2B9-D450E20857A4}"/>
</file>

<file path=customXml/itemProps3.xml><?xml version="1.0" encoding="utf-8"?>
<ds:datastoreItem xmlns:ds="http://schemas.openxmlformats.org/officeDocument/2006/customXml" ds:itemID="{32FF4332-096A-4017-BDA6-B9E12B75506D}"/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439</Words>
  <Application>Microsoft Office PowerPoint</Application>
  <PresentationFormat>Pokaz na ekranie (4:3)</PresentationFormat>
  <Paragraphs>130</Paragraphs>
  <Slides>9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Arial</vt:lpstr>
      <vt:lpstr>Calibri</vt:lpstr>
      <vt:lpstr>Motyw pakietu Office</vt:lpstr>
      <vt:lpstr>Zarządzanie projektami informatycznymi  ćwiczenia 2</vt:lpstr>
      <vt:lpstr>Plan na dzisiaj diagnoza kompetencji zawodowych</vt:lpstr>
      <vt:lpstr>Autodiagnoza kompetencji zawodowych</vt:lpstr>
      <vt:lpstr>Style zachowania w grupie projektowej</vt:lpstr>
      <vt:lpstr>Prezentacja programu PowerPoint</vt:lpstr>
      <vt:lpstr>Prezentacja programu PowerPoint</vt:lpstr>
      <vt:lpstr>Opis stylów zachowania w grupie</vt:lpstr>
      <vt:lpstr>Opis stylów zachowania w grupie</vt:lpstr>
      <vt:lpstr>Dziękuję za aktywność  na zajęciach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Zarządzanie projektami informatycznymi  ćwiczenia 1</dc:title>
  <dc:creator>Admin</dc:creator>
  <cp:lastModifiedBy>Halina Tańska</cp:lastModifiedBy>
  <cp:revision>14</cp:revision>
  <dcterms:created xsi:type="dcterms:W3CDTF">2017-10-14T20:32:48Z</dcterms:created>
  <dcterms:modified xsi:type="dcterms:W3CDTF">2024-10-03T11:13:04Z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0x010100DA6616AEF5D06B4C836A2A7EDC5083E2</vt:lpwstr>
  </property>
</Properties>
</file>