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72" r:id="rId3"/>
    <p:sldId id="273" r:id="rId4"/>
    <p:sldId id="274" r:id="rId5"/>
    <p:sldId id="275" r:id="rId6"/>
    <p:sldId id="276" r:id="rId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283" autoAdjust="0"/>
  </p:normalViewPr>
  <p:slideViewPr>
    <p:cSldViewPr>
      <p:cViewPr varScale="1">
        <p:scale>
          <a:sx n="78" d="100"/>
          <a:sy n="78" d="100"/>
        </p:scale>
        <p:origin x="11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8624C-80C2-4AEA-9371-3220221A9F21}" type="datetimeFigureOut">
              <a:rPr lang="pl-PL" smtClean="0"/>
              <a:pPr/>
              <a:t>2024-10-08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75EF0-7E85-4E05-9A25-3C0BA596AC01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l-PL"/>
              <a:t>Rok IV ostatni – 10 tygodni</a:t>
            </a:r>
          </a:p>
          <a:p>
            <a:pPr eaLnBrk="1" hangingPunct="1">
              <a:spcBef>
                <a:spcPct val="0"/>
              </a:spcBef>
            </a:pPr>
            <a:r>
              <a:rPr lang="pl-PL"/>
              <a:t>Tylko ćwiczenia</a:t>
            </a:r>
          </a:p>
          <a:p>
            <a:pPr eaLnBrk="1" hangingPunct="1">
              <a:spcBef>
                <a:spcPct val="0"/>
              </a:spcBef>
            </a:pPr>
            <a:r>
              <a:rPr lang="pl-PL"/>
              <a:t>Po:</a:t>
            </a:r>
          </a:p>
          <a:p>
            <a:pPr eaLnBrk="1" hangingPunct="1">
              <a:spcBef>
                <a:spcPct val="0"/>
              </a:spcBef>
            </a:pPr>
            <a:r>
              <a:rPr lang="pl-PL"/>
              <a:t>PSI</a:t>
            </a:r>
          </a:p>
          <a:p>
            <a:pPr eaLnBrk="1" hangingPunct="1">
              <a:spcBef>
                <a:spcPct val="0"/>
              </a:spcBef>
            </a:pPr>
            <a:r>
              <a:rPr lang="pl-PL"/>
              <a:t>Inżynierii oprogramowania</a:t>
            </a:r>
          </a:p>
        </p:txBody>
      </p:sp>
      <p:sp>
        <p:nvSpPr>
          <p:cNvPr id="8090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60126EF-5EDA-47EF-9181-94B6922287CF}" type="slidenum">
              <a:rPr lang="pl-PL" smtClean="0"/>
              <a:pPr/>
              <a:t>1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3220-9715-43AA-B8C4-F3F03C2DAB45}" type="datetimeFigureOut">
              <a:rPr lang="pl-PL" smtClean="0"/>
              <a:pPr/>
              <a:t>2024-10-08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F6A3-96DF-4E65-9F53-826D26D79D1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3220-9715-43AA-B8C4-F3F03C2DAB45}" type="datetimeFigureOut">
              <a:rPr lang="pl-PL" smtClean="0"/>
              <a:pPr/>
              <a:t>2024-10-08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F6A3-96DF-4E65-9F53-826D26D79D1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3220-9715-43AA-B8C4-F3F03C2DAB45}" type="datetimeFigureOut">
              <a:rPr lang="pl-PL" smtClean="0"/>
              <a:pPr/>
              <a:t>2024-10-08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F6A3-96DF-4E65-9F53-826D26D79D1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3220-9715-43AA-B8C4-F3F03C2DAB45}" type="datetimeFigureOut">
              <a:rPr lang="pl-PL" smtClean="0"/>
              <a:pPr/>
              <a:t>2024-10-08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F6A3-96DF-4E65-9F53-826D26D79D1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3220-9715-43AA-B8C4-F3F03C2DAB45}" type="datetimeFigureOut">
              <a:rPr lang="pl-PL" smtClean="0"/>
              <a:pPr/>
              <a:t>2024-10-08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F6A3-96DF-4E65-9F53-826D26D79D1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3220-9715-43AA-B8C4-F3F03C2DAB45}" type="datetimeFigureOut">
              <a:rPr lang="pl-PL" smtClean="0"/>
              <a:pPr/>
              <a:t>2024-10-08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F6A3-96DF-4E65-9F53-826D26D79D1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3220-9715-43AA-B8C4-F3F03C2DAB45}" type="datetimeFigureOut">
              <a:rPr lang="pl-PL" smtClean="0"/>
              <a:pPr/>
              <a:t>2024-10-08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F6A3-96DF-4E65-9F53-826D26D79D1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3220-9715-43AA-B8C4-F3F03C2DAB45}" type="datetimeFigureOut">
              <a:rPr lang="pl-PL" smtClean="0"/>
              <a:pPr/>
              <a:t>2024-10-08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F6A3-96DF-4E65-9F53-826D26D79D1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3220-9715-43AA-B8C4-F3F03C2DAB45}" type="datetimeFigureOut">
              <a:rPr lang="pl-PL" smtClean="0"/>
              <a:pPr/>
              <a:t>2024-10-08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F6A3-96DF-4E65-9F53-826D26D79D1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3220-9715-43AA-B8C4-F3F03C2DAB45}" type="datetimeFigureOut">
              <a:rPr lang="pl-PL" smtClean="0"/>
              <a:pPr/>
              <a:t>2024-10-08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F6A3-96DF-4E65-9F53-826D26D79D1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3220-9715-43AA-B8C4-F3F03C2DAB45}" type="datetimeFigureOut">
              <a:rPr lang="pl-PL" smtClean="0"/>
              <a:pPr/>
              <a:t>2024-10-08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F6A3-96DF-4E65-9F53-826D26D79D1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B3220-9715-43AA-B8C4-F3F03C2DAB45}" type="datetimeFigureOut">
              <a:rPr lang="pl-PL" smtClean="0"/>
              <a:pPr/>
              <a:t>2024-10-08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6F6A3-96DF-4E65-9F53-826D26D79D1E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sz="2800" dirty="0"/>
              <a:t>Halina Tańska</a:t>
            </a:r>
          </a:p>
          <a:p>
            <a:endParaRPr lang="pl-PL" sz="2800" dirty="0"/>
          </a:p>
          <a:p>
            <a:endParaRPr lang="pl-PL" sz="2800" dirty="0"/>
          </a:p>
          <a:p>
            <a:r>
              <a:rPr lang="pl-PL" sz="2400" dirty="0"/>
              <a:t>Olsztyn 2024</a:t>
            </a: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833"/>
            <a:ext cx="7772400" cy="1944216"/>
          </a:xfrm>
        </p:spPr>
        <p:txBody>
          <a:bodyPr>
            <a:normAutofit/>
          </a:bodyPr>
          <a:lstStyle/>
          <a:p>
            <a:pPr eaLnBrk="1" hangingPunct="1"/>
            <a:r>
              <a:rPr lang="pl-PL" altLang="pl-PL" sz="3600" b="1" dirty="0"/>
              <a:t>Zarządzanie projektami informatycznymi </a:t>
            </a:r>
            <a:br>
              <a:rPr lang="pl-PL" altLang="pl-PL" sz="3600" b="1" dirty="0"/>
            </a:br>
            <a:r>
              <a:rPr lang="pl-PL" altLang="pl-PL" sz="2800" b="1" dirty="0"/>
              <a:t>ćwiczenia 3</a:t>
            </a:r>
          </a:p>
        </p:txBody>
      </p:sp>
      <p:pic>
        <p:nvPicPr>
          <p:cNvPr id="5" name="Picture 4" descr="Poczta - UWM">
            <a:extLst>
              <a:ext uri="{FF2B5EF4-FFF2-40B4-BE49-F238E27FC236}">
                <a16:creationId xmlns:a16="http://schemas.microsoft.com/office/drawing/2014/main" id="{BDB3A134-33F5-479D-A7FD-1402D7AEB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04" y="764423"/>
            <a:ext cx="3544884" cy="93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Plan 1</a:t>
            </a:r>
            <a:br>
              <a:rPr lang="pl-PL" dirty="0"/>
            </a:br>
            <a:r>
              <a:rPr lang="pl-PL" sz="4000" dirty="0"/>
              <a:t>syntetyczne tematy zadaniowe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888233"/>
            <a:ext cx="8229600" cy="3196951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Pechowy (typowy) projekt - ekspertyza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solidFill>
                  <a:srgbClr val="000000"/>
                </a:solidFill>
              </a:rPr>
              <a:t>Ścieżka krytyczna – obliczenia czasu trwania projektu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solidFill>
                  <a:srgbClr val="000000"/>
                </a:solidFill>
              </a:rPr>
              <a:t>Metodyki zarządzania projektami – prezentacje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solidFill>
                  <a:srgbClr val="000000"/>
                </a:solidFill>
              </a:rPr>
              <a:t>Założenia innowacyjnego projektu wraz z dokumentacją – MS Project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solidFill>
                  <a:srgbClr val="000000"/>
                </a:solidFill>
              </a:rPr>
              <a:t>Sprawozdanie z przebiegu prac aplikacyjnych do pracy inżynierskiej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solidFill>
                  <a:srgbClr val="000000"/>
                </a:solidFill>
              </a:rPr>
              <a:t>Metody oceny projektu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pl-PL" dirty="0"/>
              <a:t>Harmonogram pracy i sprawozdań 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251520" y="197954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Pechowy projekt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251520" y="2843644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rgbClr val="000000"/>
                </a:solidFill>
              </a:rPr>
              <a:t>Ścieżka krytyczna</a:t>
            </a:r>
            <a:endParaRPr lang="pl-PL" sz="20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251520" y="3635732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rgbClr val="000000"/>
                </a:solidFill>
              </a:rPr>
              <a:t>Metodyki ZPI</a:t>
            </a:r>
            <a:endParaRPr lang="pl-PL" sz="20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251520" y="4283804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rgbClr val="000000"/>
                </a:solidFill>
              </a:rPr>
              <a:t>Założenia – MS Project</a:t>
            </a:r>
            <a:endParaRPr lang="pl-PL" sz="2000" dirty="0"/>
          </a:p>
        </p:txBody>
      </p:sp>
      <p:sp>
        <p:nvSpPr>
          <p:cNvPr id="8" name="pole tekstowe 7"/>
          <p:cNvSpPr txBox="1"/>
          <p:nvPr/>
        </p:nvSpPr>
        <p:spPr>
          <a:xfrm>
            <a:off x="251520" y="5085184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rgbClr val="000000"/>
                </a:solidFill>
              </a:rPr>
              <a:t>Praca inżynierska</a:t>
            </a:r>
            <a:endParaRPr lang="pl-PL" sz="2000" dirty="0"/>
          </a:p>
        </p:txBody>
      </p:sp>
      <p:sp>
        <p:nvSpPr>
          <p:cNvPr id="9" name="pole tekstowe 8"/>
          <p:cNvSpPr txBox="1"/>
          <p:nvPr/>
        </p:nvSpPr>
        <p:spPr>
          <a:xfrm>
            <a:off x="251520" y="5795972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rgbClr val="000000"/>
                </a:solidFill>
              </a:rPr>
              <a:t>Metody oceny</a:t>
            </a:r>
            <a:endParaRPr lang="pl-PL" sz="2000" dirty="0"/>
          </a:p>
        </p:txBody>
      </p:sp>
      <p:sp>
        <p:nvSpPr>
          <p:cNvPr id="10" name="Prostokąt 9"/>
          <p:cNvSpPr/>
          <p:nvPr/>
        </p:nvSpPr>
        <p:spPr>
          <a:xfrm>
            <a:off x="2915816" y="1916832"/>
            <a:ext cx="576064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3779912" y="1916832"/>
            <a:ext cx="576064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4644008" y="1916832"/>
            <a:ext cx="648072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/>
          <p:cNvSpPr txBox="1"/>
          <p:nvPr/>
        </p:nvSpPr>
        <p:spPr>
          <a:xfrm>
            <a:off x="2987824" y="1268760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3</a:t>
            </a:r>
          </a:p>
        </p:txBody>
      </p:sp>
      <p:sp>
        <p:nvSpPr>
          <p:cNvPr id="14" name="pole tekstowe 13"/>
          <p:cNvSpPr txBox="1"/>
          <p:nvPr/>
        </p:nvSpPr>
        <p:spPr>
          <a:xfrm>
            <a:off x="3851920" y="1268760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4</a:t>
            </a:r>
          </a:p>
        </p:txBody>
      </p:sp>
      <p:sp>
        <p:nvSpPr>
          <p:cNvPr id="15" name="pole tekstowe 14"/>
          <p:cNvSpPr txBox="1"/>
          <p:nvPr/>
        </p:nvSpPr>
        <p:spPr>
          <a:xfrm>
            <a:off x="4716016" y="1268760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5</a:t>
            </a:r>
          </a:p>
        </p:txBody>
      </p:sp>
      <p:sp>
        <p:nvSpPr>
          <p:cNvPr id="20" name="Prostokąt 19"/>
          <p:cNvSpPr/>
          <p:nvPr/>
        </p:nvSpPr>
        <p:spPr>
          <a:xfrm>
            <a:off x="5508104" y="1916832"/>
            <a:ext cx="576064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6372200" y="1916832"/>
            <a:ext cx="576064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/>
          <p:cNvSpPr/>
          <p:nvPr/>
        </p:nvSpPr>
        <p:spPr>
          <a:xfrm>
            <a:off x="7236296" y="1916832"/>
            <a:ext cx="648072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ole tekstowe 22"/>
          <p:cNvSpPr txBox="1"/>
          <p:nvPr/>
        </p:nvSpPr>
        <p:spPr>
          <a:xfrm>
            <a:off x="5580112" y="1268760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6</a:t>
            </a:r>
          </a:p>
        </p:txBody>
      </p:sp>
      <p:sp>
        <p:nvSpPr>
          <p:cNvPr id="24" name="pole tekstowe 23"/>
          <p:cNvSpPr txBox="1"/>
          <p:nvPr/>
        </p:nvSpPr>
        <p:spPr>
          <a:xfrm>
            <a:off x="6444208" y="1268760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7</a:t>
            </a:r>
          </a:p>
        </p:txBody>
      </p:sp>
      <p:sp>
        <p:nvSpPr>
          <p:cNvPr id="25" name="pole tekstowe 24"/>
          <p:cNvSpPr txBox="1"/>
          <p:nvPr/>
        </p:nvSpPr>
        <p:spPr>
          <a:xfrm>
            <a:off x="7308304" y="1268760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8</a:t>
            </a:r>
          </a:p>
        </p:txBody>
      </p:sp>
      <p:cxnSp>
        <p:nvCxnSpPr>
          <p:cNvPr id="26" name="Łącznik prosty ze strzałką 25"/>
          <p:cNvCxnSpPr/>
          <p:nvPr/>
        </p:nvCxnSpPr>
        <p:spPr>
          <a:xfrm>
            <a:off x="5580112" y="5877272"/>
            <a:ext cx="194421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/>
          <p:cNvCxnSpPr/>
          <p:nvPr/>
        </p:nvCxnSpPr>
        <p:spPr>
          <a:xfrm>
            <a:off x="3923928" y="5301208"/>
            <a:ext cx="3600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ze strzałką 15"/>
          <p:cNvCxnSpPr/>
          <p:nvPr/>
        </p:nvCxnSpPr>
        <p:spPr>
          <a:xfrm>
            <a:off x="3275856" y="2204864"/>
            <a:ext cx="108012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/>
          <p:cNvCxnSpPr/>
          <p:nvPr/>
        </p:nvCxnSpPr>
        <p:spPr>
          <a:xfrm>
            <a:off x="4860032" y="2996952"/>
            <a:ext cx="18002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ze strzałką 18"/>
          <p:cNvCxnSpPr/>
          <p:nvPr/>
        </p:nvCxnSpPr>
        <p:spPr>
          <a:xfrm>
            <a:off x="4067944" y="4509120"/>
            <a:ext cx="194421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/>
          <p:cNvCxnSpPr/>
          <p:nvPr/>
        </p:nvCxnSpPr>
        <p:spPr>
          <a:xfrm>
            <a:off x="3275856" y="3789040"/>
            <a:ext cx="187220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dirty="0"/>
              <a:t>Pechowy (typowy) projekt - ekspertyza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>
          <a:xfrm>
            <a:off x="251520" y="1412776"/>
            <a:ext cx="8686800" cy="5257800"/>
          </a:xfrm>
        </p:spPr>
        <p:txBody>
          <a:bodyPr>
            <a:normAutofit/>
          </a:bodyPr>
          <a:lstStyle/>
          <a:p>
            <a:pPr marL="457200" indent="-457200"/>
            <a:r>
              <a:rPr lang="pl-PL" sz="2800" dirty="0"/>
              <a:t>Powołanie zespołów 2-4 osoby, </a:t>
            </a:r>
          </a:p>
          <a:p>
            <a:pPr marL="457200" indent="-457200"/>
            <a:r>
              <a:rPr lang="pl-PL" sz="2800" dirty="0"/>
              <a:t>Zapoznanie z tekstem pt. Pechowy (typowy) projekt</a:t>
            </a:r>
          </a:p>
          <a:p>
            <a:pPr marL="457200" indent="-457200"/>
            <a:r>
              <a:rPr lang="pl-PL" sz="2800" dirty="0"/>
              <a:t>Ustnie omówić odpowiedzi </a:t>
            </a:r>
          </a:p>
          <a:p>
            <a:pPr marL="457200" indent="-457200"/>
            <a:r>
              <a:rPr lang="pl-PL" sz="2800" dirty="0"/>
              <a:t>Opracować </a:t>
            </a:r>
            <a:r>
              <a:rPr lang="pl-PL" sz="2800" b="1" dirty="0">
                <a:solidFill>
                  <a:srgbClr val="FF0000"/>
                </a:solidFill>
              </a:rPr>
              <a:t>sprawozdanie 4</a:t>
            </a:r>
            <a:r>
              <a:rPr lang="pl-PL" sz="2800" dirty="0"/>
              <a:t> – odpowiedzi pisemne</a:t>
            </a:r>
          </a:p>
          <a:p>
            <a:pPr marL="457200" indent="-457200"/>
            <a:r>
              <a:rPr lang="pl-PL" sz="2800" dirty="0">
                <a:solidFill>
                  <a:schemeClr val="accent1"/>
                </a:solidFill>
              </a:rPr>
              <a:t>Charakter ekspertyzy</a:t>
            </a:r>
            <a:r>
              <a:rPr lang="pl-PL" sz="2800" dirty="0"/>
              <a:t>: </a:t>
            </a:r>
          </a:p>
          <a:p>
            <a:pPr marL="857250" lvl="1" indent="-457200"/>
            <a:r>
              <a:rPr lang="pl-PL" sz="2400" dirty="0"/>
              <a:t>Ile trwał projekt, a ile powinien trwać?, </a:t>
            </a:r>
          </a:p>
          <a:p>
            <a:pPr marL="857250" lvl="1" indent="-457200"/>
            <a:r>
              <a:rPr lang="pl-PL" sz="2400" dirty="0"/>
              <a:t>Co było przedmiotem  projektu – jaki zakres? </a:t>
            </a:r>
          </a:p>
          <a:p>
            <a:pPr marL="857250" lvl="1" indent="-457200"/>
            <a:r>
              <a:rPr lang="pl-PL" sz="2400" dirty="0"/>
              <a:t>Jakie były koszty projektu? </a:t>
            </a:r>
          </a:p>
          <a:p>
            <a:pPr marL="857250" lvl="1" indent="-457200"/>
            <a:r>
              <a:rPr lang="pl-PL" sz="2400" dirty="0" err="1"/>
              <a:t>Interesariusze</a:t>
            </a:r>
            <a:r>
              <a:rPr lang="pl-PL" sz="2400" dirty="0"/>
              <a:t> i ich kompetencje …</a:t>
            </a:r>
          </a:p>
          <a:p>
            <a:pPr marL="857250" lvl="1" indent="-457200"/>
            <a:r>
              <a:rPr lang="pl-PL" sz="2400" dirty="0"/>
              <a:t>Etapy realizacji projektu …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0000"/>
                </a:solidFill>
              </a:rPr>
              <a:t>Metodyki zarządzania projektami prezentacje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 fontScale="85000" lnSpcReduction="20000"/>
          </a:bodyPr>
          <a:lstStyle/>
          <a:p>
            <a:r>
              <a:rPr lang="pl-PL" dirty="0"/>
              <a:t>Praca grupowa</a:t>
            </a:r>
          </a:p>
          <a:p>
            <a:r>
              <a:rPr lang="pl-PL" dirty="0"/>
              <a:t>Opracowanie prezentacji na spotkanie z nowym zespołem projektowym</a:t>
            </a:r>
          </a:p>
          <a:p>
            <a:r>
              <a:rPr lang="pl-PL" dirty="0">
                <a:solidFill>
                  <a:schemeClr val="accent1"/>
                </a:solidFill>
              </a:rPr>
              <a:t>Metodyki ZPI do wyboru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Uzasadnienie wyboru charakterem projektu</a:t>
            </a:r>
          </a:p>
          <a:p>
            <a:pPr lvl="1"/>
            <a:r>
              <a:rPr lang="pl-PL" dirty="0"/>
              <a:t>PRICE2, </a:t>
            </a:r>
            <a:r>
              <a:rPr lang="pl-PL" dirty="0" err="1"/>
              <a:t>AgilePM</a:t>
            </a:r>
            <a:r>
              <a:rPr lang="pl-PL" dirty="0"/>
              <a:t>, </a:t>
            </a:r>
          </a:p>
          <a:p>
            <a:pPr lvl="1"/>
            <a:r>
              <a:rPr lang="pl-PL" dirty="0"/>
              <a:t>ITIL, RUP, </a:t>
            </a:r>
          </a:p>
          <a:p>
            <a:pPr lvl="1"/>
            <a:r>
              <a:rPr lang="pl-PL" dirty="0"/>
              <a:t>CMMI, PMBOK, </a:t>
            </a:r>
          </a:p>
          <a:p>
            <a:pPr lvl="1"/>
            <a:r>
              <a:rPr lang="pl-PL" dirty="0"/>
              <a:t>PMI, SCRUM, IIBA– BABOK, </a:t>
            </a:r>
          </a:p>
          <a:p>
            <a:pPr lvl="1"/>
            <a:r>
              <a:rPr lang="pl-PL" dirty="0" err="1"/>
              <a:t>eXtreme</a:t>
            </a:r>
            <a:r>
              <a:rPr lang="pl-PL" dirty="0"/>
              <a:t> Programming XP, </a:t>
            </a:r>
            <a:r>
              <a:rPr lang="pl-PL" dirty="0" err="1"/>
              <a:t>Six</a:t>
            </a:r>
            <a:r>
              <a:rPr lang="pl-PL" dirty="0"/>
              <a:t> Sigma</a:t>
            </a:r>
          </a:p>
          <a:p>
            <a:pPr lvl="1"/>
            <a:r>
              <a:rPr lang="pl-PL" dirty="0"/>
              <a:t>IPMA, LEAN</a:t>
            </a:r>
          </a:p>
          <a:p>
            <a:r>
              <a:rPr lang="pl-PL" dirty="0"/>
              <a:t>Część pisemna w formacie </a:t>
            </a:r>
            <a:r>
              <a:rPr lang="pl-PL" dirty="0" err="1"/>
              <a:t>ppt</a:t>
            </a:r>
            <a:r>
              <a:rPr lang="pl-PL" dirty="0"/>
              <a:t> + część ustna „na spotkaniu inicjującym nowy projekt”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Dziękuję za aktywność </a:t>
            </a:r>
            <a:br>
              <a:rPr lang="pl-PL" dirty="0"/>
            </a:br>
            <a:r>
              <a:rPr lang="pl-PL" dirty="0"/>
              <a:t>na zajęciach</a:t>
            </a:r>
          </a:p>
        </p:txBody>
      </p:sp>
      <p:sp>
        <p:nvSpPr>
          <p:cNvPr id="8195" name="Podtytuł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pl-PL" dirty="0"/>
              <a:t>Halina Tańska</a:t>
            </a:r>
          </a:p>
          <a:p>
            <a:r>
              <a:rPr lang="pl-PL" dirty="0"/>
              <a:t>tanska@uwm.edu.pl</a:t>
            </a:r>
          </a:p>
          <a:p>
            <a:r>
              <a:rPr lang="pl-PL" dirty="0"/>
              <a:t>Nazwa pliku: </a:t>
            </a:r>
            <a:r>
              <a:rPr lang="pl-PL"/>
              <a:t>HT_</a:t>
            </a:r>
            <a:r>
              <a:rPr lang="pl-PL" dirty="0"/>
              <a:t>S</a:t>
            </a:r>
            <a:r>
              <a:rPr lang="pl-PL"/>
              <a:t>_</a:t>
            </a:r>
            <a:r>
              <a:rPr lang="pl-PL" dirty="0" err="1"/>
              <a:t>ZPI_Sprawozdanie</a:t>
            </a:r>
            <a:r>
              <a:rPr lang="pl-PL" dirty="0"/>
              <a:t> X </a:t>
            </a:r>
          </a:p>
          <a:p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7308304" y="55892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inicjały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7308304" y="6381328"/>
            <a:ext cx="183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numer </a:t>
            </a:r>
            <a:r>
              <a:rPr lang="pl-PL" dirty="0" err="1"/>
              <a:t>sprawozd</a:t>
            </a:r>
            <a:r>
              <a:rPr lang="pl-PL" dirty="0"/>
              <a:t>.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7308304" y="616530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przedmiot 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7308304" y="5877272"/>
            <a:ext cx="183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tryb studiów N/S</a:t>
            </a:r>
          </a:p>
        </p:txBody>
      </p:sp>
      <p:cxnSp>
        <p:nvCxnSpPr>
          <p:cNvPr id="9" name="Łącznik prosty 8"/>
          <p:cNvCxnSpPr/>
          <p:nvPr/>
        </p:nvCxnSpPr>
        <p:spPr>
          <a:xfrm>
            <a:off x="3707904" y="5517232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/>
          <p:cNvCxnSpPr/>
          <p:nvPr/>
        </p:nvCxnSpPr>
        <p:spPr>
          <a:xfrm>
            <a:off x="3707904" y="5877272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/>
          <p:cNvCxnSpPr/>
          <p:nvPr/>
        </p:nvCxnSpPr>
        <p:spPr>
          <a:xfrm>
            <a:off x="4211960" y="551723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16"/>
          <p:cNvCxnSpPr/>
          <p:nvPr/>
        </p:nvCxnSpPr>
        <p:spPr>
          <a:xfrm>
            <a:off x="4788024" y="5517232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18"/>
          <p:cNvCxnSpPr/>
          <p:nvPr/>
        </p:nvCxnSpPr>
        <p:spPr>
          <a:xfrm>
            <a:off x="7164288" y="5517232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20"/>
          <p:cNvCxnSpPr/>
          <p:nvPr/>
        </p:nvCxnSpPr>
        <p:spPr>
          <a:xfrm>
            <a:off x="4211960" y="6165304"/>
            <a:ext cx="3744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22"/>
          <p:cNvCxnSpPr/>
          <p:nvPr/>
        </p:nvCxnSpPr>
        <p:spPr>
          <a:xfrm>
            <a:off x="4788024" y="6453336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17"/>
          <p:cNvCxnSpPr/>
          <p:nvPr/>
        </p:nvCxnSpPr>
        <p:spPr>
          <a:xfrm>
            <a:off x="7164288" y="6669360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A6616AEF5D06B4C836A2A7EDC5083E2" ma:contentTypeVersion="4" ma:contentTypeDescription="Utwórz nowy dokument." ma:contentTypeScope="" ma:versionID="5e8d4cc6200130d8f45b8ddce5ac2672">
  <xsd:schema xmlns:xsd="http://www.w3.org/2001/XMLSchema" xmlns:xs="http://www.w3.org/2001/XMLSchema" xmlns:p="http://schemas.microsoft.com/office/2006/metadata/properties" xmlns:ns2="3d63fd63-a5a7-4359-95ba-b5cdeb385ae5" targetNamespace="http://schemas.microsoft.com/office/2006/metadata/properties" ma:root="true" ma:fieldsID="896a3bc8a9d4fd725c561529d5a770ac" ns2:_="">
    <xsd:import namespace="3d63fd63-a5a7-4359-95ba-b5cdeb385a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63fd63-a5a7-4359-95ba-b5cdeb385a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6665B9-75B1-48F3-AA7A-3D6CB06E3226}"/>
</file>

<file path=customXml/itemProps2.xml><?xml version="1.0" encoding="utf-8"?>
<ds:datastoreItem xmlns:ds="http://schemas.openxmlformats.org/officeDocument/2006/customXml" ds:itemID="{200886C8-40B9-4151-92C0-267859E5E873}"/>
</file>

<file path=customXml/itemProps3.xml><?xml version="1.0" encoding="utf-8"?>
<ds:datastoreItem xmlns:ds="http://schemas.openxmlformats.org/officeDocument/2006/customXml" ds:itemID="{9E379C17-F74C-490A-8A21-07ED2D31A4AB}"/>
</file>

<file path=docProps/app.xml><?xml version="1.0" encoding="utf-8"?>
<Properties xmlns="http://schemas.openxmlformats.org/officeDocument/2006/extended-properties" xmlns:vt="http://schemas.openxmlformats.org/officeDocument/2006/docPropsVTypes">
  <TotalTime>2562</TotalTime>
  <Words>261</Words>
  <Application>Microsoft Office PowerPoint</Application>
  <PresentationFormat>Pokaz na ekranie (4:3)</PresentationFormat>
  <Paragraphs>62</Paragraphs>
  <Slides>6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9" baseType="lpstr">
      <vt:lpstr>Arial</vt:lpstr>
      <vt:lpstr>Calibri</vt:lpstr>
      <vt:lpstr>Motyw pakietu Office</vt:lpstr>
      <vt:lpstr>Zarządzanie projektami informatycznymi  ćwiczenia 3</vt:lpstr>
      <vt:lpstr>Plan 1 syntetyczne tematy zadaniowe</vt:lpstr>
      <vt:lpstr>Harmonogram pracy i sprawozdań </vt:lpstr>
      <vt:lpstr>Pechowy (typowy) projekt - ekspertyza</vt:lpstr>
      <vt:lpstr>Metodyki zarządzania projektami prezentacje</vt:lpstr>
      <vt:lpstr>Dziękuję za aktywność  na zajęciach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Zarządzanie projektami informatycznymi  ćwiczenia 1</dc:title>
  <dc:creator>Admin</dc:creator>
  <cp:lastModifiedBy>Halina Tańska</cp:lastModifiedBy>
  <cp:revision>18</cp:revision>
  <dcterms:created xsi:type="dcterms:W3CDTF">2017-10-14T20:32:48Z</dcterms:created>
  <dcterms:modified xsi:type="dcterms:W3CDTF">2024-10-08T19:43:04Z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0x010100DA6616AEF5D06B4C836A2A7EDC5083E2</vt:lpwstr>
  </property>
</Properties>
</file>