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Kliknij, aby przesunąć slajd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l-PL" sz="2000" b="0" strike="noStrike" spc="-1">
                <a:latin typeface="Arial"/>
              </a:rPr>
              <a:t>Kliknij, aby edytować format notatek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l-PL" sz="1400" b="0" strike="noStrike" spc="-1">
                <a:latin typeface="Times New Roman"/>
              </a:rPr>
              <a:t>&lt;główka&gt;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l-PL" sz="1400" b="0" strike="noStrike" spc="-1">
                <a:latin typeface="Times New Roman"/>
              </a:rPr>
              <a:t>&lt;data/godzina&gt;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pl-PL" sz="1400" b="0" strike="noStrike" spc="-1">
                <a:latin typeface="Times New Roman"/>
              </a:rPr>
              <a:t>&lt;stopka&gt;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1DC4736D-689E-4C88-B326-E898CBC6388E}" type="slidenum">
              <a:rPr lang="pl-PL" sz="1400" b="0" strike="noStrike" spc="-1">
                <a:latin typeface="Times New Roman"/>
              </a:rPr>
              <a:t>‹#›</a:t>
            </a:fld>
            <a:endParaRPr lang="pl-PL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pl-PL" sz="2000" b="0" strike="noStrike" spc="-1">
                <a:latin typeface="Arial"/>
              </a:rPr>
              <a:t>Rok IV ostatni – 10 tygodni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pl-PL" sz="2000" b="0" strike="noStrike" spc="-1">
                <a:latin typeface="Arial"/>
              </a:rPr>
              <a:t>Tylko ćwiczenia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pl-PL" sz="2000" b="0" strike="noStrike" spc="-1">
                <a:latin typeface="Arial"/>
              </a:rPr>
              <a:t>Po: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pl-PL" sz="2000" b="0" strike="noStrike" spc="-1">
                <a:latin typeface="Arial"/>
              </a:rPr>
              <a:t>PSI</a:t>
            </a:r>
          </a:p>
          <a:p>
            <a:pPr marL="216000" indent="0">
              <a:lnSpc>
                <a:spcPct val="100000"/>
              </a:lnSpc>
              <a:buNone/>
            </a:pPr>
            <a:r>
              <a:rPr lang="pl-PL" sz="2000" b="0" strike="noStrike" spc="-1">
                <a:latin typeface="Arial"/>
              </a:rPr>
              <a:t>Inżynierii oprogramowania</a:t>
            </a:r>
          </a:p>
        </p:txBody>
      </p:sp>
      <p:sp>
        <p:nvSpPr>
          <p:cNvPr id="24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pl-PL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FA5787-FA79-4042-B170-79EEA3E61459}" type="slidenum">
              <a:rPr lang="pl-PL" sz="1200" b="0" strike="noStrike" spc="-1">
                <a:latin typeface="Times New Roman"/>
              </a:rPr>
              <a:t>1</a:t>
            </a:fld>
            <a:endParaRPr lang="pl-PL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7C78FB-DB6C-473B-B104-1B4E34CCBFA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E453F2-2C8B-477F-8E64-F134F44B6E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54A9B49-7B39-45F8-A857-920BB93645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66D106-F357-457B-8BD8-135A78292B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8BF2E-6CE9-4303-A580-1F73112AAE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BE73CF-B2B8-44A9-9A50-D8794235B3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581036-07EC-4F84-972A-E2E4194AE5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7EBDE2-5B17-4B50-915B-32C5FF6DEA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748394-F3D9-4F4E-B84A-7842AEB2E7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8FE51B-E85F-4761-A52F-23E07907F1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21CF92-768B-4B36-8F60-DA44BB5CC7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372BF2-BC68-45C0-931A-87CFFE8442C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9A95A8-11A5-4B03-B8FB-AF58E99F81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03B841-5B5D-4CEC-A554-A6FF26CD02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8431C6-607D-4715-B8DC-82F4B2F909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215343-C60E-4844-9189-7DC238AC42E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523DB0-B6C2-481F-A3FA-793D46FA39D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B9852CB-2D6E-4E7E-AE86-7C521FC942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B883F1E-DE37-4B01-9313-43A06DED42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D87EC44-AEA9-4791-A6EE-0EA91E5E8E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0F95303-CF12-41C4-857E-B70C5001CA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BC952A-2481-4F3A-86EF-1888221C26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D57B01-4640-4676-BF78-0E9F96FCCF7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8FA038E-792F-407A-9542-FBE940F6E5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55D1E3-3446-4A28-90B7-BEB7E65FB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B5F4104-B982-43FE-B21F-59F4F90B30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D47D47A-FB2F-40A1-83F2-06EFD07DAC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E2C8A09-688A-44ED-849A-7373E88025D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F0DE5D9-A880-4DE6-B99C-B3F487FF3B8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66FD900-8B2B-403B-9216-E7C3B20E522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6FBA98-ACE7-4162-8938-A70A58A47F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E8C8A81-82EB-49A4-8C05-EFBCB64219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F242F7-4CCC-4C9F-B330-AB4C05076A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585922-D6E8-40D2-9386-D711AE8065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857E7F-9B2A-4AE5-891D-7ADCCAF7E5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A6ACEA-EA47-4875-807B-EDA7381338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B92E3E-1F17-4AFB-8B9D-A8AA59CF7A6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D42B48D-226E-4BE2-A7D5-513A8080E2C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FA3226-203A-496A-9071-0429286C88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3EC883A-7315-4D7D-BE30-A0ED829DD9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6BA360-C7D1-4C00-BD38-9B6C30C3B2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7D47D2-6886-4A53-AEF2-55298288CAA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AF6F3F-547A-45F4-992B-F0E805F057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6A4735-3F20-4D9E-AC38-45EC60CF62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5F761A-A8C2-4A41-8CC3-778B1A2610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DBA014-8C22-4004-8305-DF763802F6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5EA817-E16D-4474-A861-1D4FEC059C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69CB3E-4AB7-463F-A98A-8F62E13D39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Kliknij, aby edytować styl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pl-PL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l-PL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E14DBE-0D1D-4F31-950D-183BA3D61450}" type="slidenum">
              <a:rPr lang="pl-PL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Kliknij, aby edytować styl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</a:rPr>
              <a:t>&lt;data/godzina&gt;</a:t>
            </a:r>
            <a:endParaRPr lang="pl-PL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l-PL" sz="1400" b="0" strike="noStrike" spc="-1">
                <a:latin typeface="Times New Roman"/>
              </a:rPr>
              <a:t>&lt;stopka&gt;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6B5F826-35E6-4597-A384-8852E03AE8B0}" type="slidenum">
              <a:rPr lang="pl-PL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Kliknij, aby edytować styl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Kliknij, aby edytować style wzorca tekstu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Drugi poziom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Trzeci poziom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Czwarty poziom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Piąty poziom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</a:rPr>
              <a:t>&lt;data/godzina&gt;</a:t>
            </a:r>
            <a:endParaRPr lang="pl-PL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l-PL" sz="1400" b="0" strike="noStrike" spc="-1">
                <a:latin typeface="Times New Roman"/>
              </a:rPr>
              <a:t>&lt;stopka&gt;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1D6DAE-53D1-4E67-9031-7FF0D38BCFD9}" type="slidenum">
              <a:rPr lang="pl-PL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l-PL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l-PL" sz="1200" b="0" strike="noStrike" spc="-1">
                <a:solidFill>
                  <a:srgbClr val="8B8B8B"/>
                </a:solidFill>
                <a:latin typeface="Calibri"/>
              </a:rPr>
              <a:t>&lt;data/godzina&gt;</a:t>
            </a:r>
            <a:endParaRPr lang="pl-PL" sz="1200" b="0" strike="noStrike" spc="-1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l-PL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l-PL" sz="1400" b="0" strike="noStrike" spc="-1">
                <a:latin typeface="Times New Roman"/>
              </a:rPr>
              <a:t>&lt;stopka&gt;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l-P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249229-A58F-404C-A506-004177E30BB9}" type="slidenum">
              <a:rPr lang="pl-PL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Kliknij, aby edytować format tekstu tytułu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zemyslprzyszlosci.gov.pl/czym-rozni-sie-zarzadzanie-zespolem-w-przemysle-2-0-3-0-i-4-0/" TargetMode="External"/><Relationship Id="rId2" Type="http://schemas.openxmlformats.org/officeDocument/2006/relationships/hyperlink" Target="https://przemyslprzyszlosci.gov.pl/najwazniejsze-kompetencje-menadzera-4-0/?utm_source=email&amp;utm_medium=newsletter&amp;utm_campaign=N/27/10/2020&amp;utm_content=news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l-PL" sz="2800" b="0" strike="noStrike" spc="-1">
                <a:solidFill>
                  <a:srgbClr val="8B8B8B"/>
                </a:solidFill>
                <a:latin typeface="Calibri"/>
              </a:rPr>
              <a:t>Halina Tańska</a:t>
            </a:r>
            <a:endParaRPr lang="pl-PL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pl-PL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pl-PL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l-PL" sz="2400" b="0" strike="noStrike" spc="-1">
                <a:solidFill>
                  <a:srgbClr val="8B8B8B"/>
                </a:solidFill>
                <a:latin typeface="Calibri"/>
              </a:rPr>
              <a:t>Olsztyn 2024</a:t>
            </a:r>
            <a:endParaRPr lang="pl-PL" sz="2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685800" y="1917000"/>
            <a:ext cx="7772040" cy="194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3600" b="1" strike="noStrike" spc="-1">
                <a:solidFill>
                  <a:srgbClr val="000000"/>
                </a:solidFill>
                <a:latin typeface="Calibri"/>
              </a:rPr>
              <a:t>Zarządzanie projektami informatycznymi </a:t>
            </a:r>
            <a:br>
              <a:rPr sz="3600"/>
            </a:b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ćwiczenia 4</a:t>
            </a:r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4" descr="Poczta - UWM"/>
          <p:cNvPicPr/>
          <p:nvPr/>
        </p:nvPicPr>
        <p:blipFill>
          <a:blip r:embed="rId3"/>
          <a:stretch/>
        </p:blipFill>
        <p:spPr>
          <a:xfrm>
            <a:off x="5419440" y="764280"/>
            <a:ext cx="3544560" cy="93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1"/>
          <p:cNvSpPr/>
          <p:nvPr/>
        </p:nvSpPr>
        <p:spPr>
          <a:xfrm>
            <a:off x="1589040" y="3094920"/>
            <a:ext cx="5324400" cy="20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  </a:t>
            </a:r>
            <a:r>
              <a:rPr lang="pl-PL" sz="12900" b="0" strike="noStrike" spc="-1">
                <a:solidFill>
                  <a:srgbClr val="000000"/>
                </a:solidFill>
                <a:latin typeface="Arial"/>
              </a:rPr>
              <a:t>           </a:t>
            </a:r>
            <a:endParaRPr lang="pl-PL" sz="12900" b="0" strike="noStrike" spc="-1">
              <a:latin typeface="Arial"/>
            </a:endParaRPr>
          </a:p>
        </p:txBody>
      </p:sp>
      <p:pic>
        <p:nvPicPr>
          <p:cNvPr id="223" name="Picture 2"/>
          <p:cNvPicPr/>
          <p:nvPr/>
        </p:nvPicPr>
        <p:blipFill>
          <a:blip r:embed="rId2"/>
          <a:stretch/>
        </p:blipFill>
        <p:spPr>
          <a:xfrm>
            <a:off x="1691640" y="3141000"/>
            <a:ext cx="4762080" cy="2047680"/>
          </a:xfrm>
          <a:prstGeom prst="rect">
            <a:avLst/>
          </a:prstGeom>
          <a:ln w="0">
            <a:noFill/>
          </a:ln>
        </p:spPr>
      </p:pic>
      <p:sp>
        <p:nvSpPr>
          <p:cNvPr id="224" name="Prostokąt 2"/>
          <p:cNvSpPr/>
          <p:nvPr/>
        </p:nvSpPr>
        <p:spPr>
          <a:xfrm>
            <a:off x="107640" y="5162400"/>
            <a:ext cx="8856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i="1" strike="noStrike" spc="-1">
                <a:solidFill>
                  <a:srgbClr val="000000"/>
                </a:solidFill>
                <a:latin typeface="Arial"/>
              </a:rPr>
              <a:t>(Schematy poznawcze wpływają na zachowanie</a:t>
            </a: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 – graf. P. Kaczmarek-Kurczak)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5" name="pole tekstowe 3"/>
          <p:cNvSpPr/>
          <p:nvPr/>
        </p:nvSpPr>
        <p:spPr>
          <a:xfrm>
            <a:off x="1475640" y="1340640"/>
            <a:ext cx="6696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Proces -  działania w projekcie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Założenia innowacyjnego projektu wraz z dokumentacją – MS Project</a:t>
            </a: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Sprawozdanie z przebiegu prac aplikacyjnych do pracy inżynierskiej</a:t>
            </a: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Dziękuję za aktywność </a:t>
            </a:r>
            <a:br>
              <a:rPr sz="4400"/>
            </a:b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na zajęciach</a:t>
            </a: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l-PL" sz="3200" b="0" strike="noStrike" spc="-1">
                <a:solidFill>
                  <a:srgbClr val="8B8B8B"/>
                </a:solidFill>
                <a:latin typeface="Calibri"/>
              </a:rPr>
              <a:t>Halina Tańska</a:t>
            </a:r>
            <a:endParaRPr lang="pl-PL" sz="3200" b="0" strike="noStrike" spc="-1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l-PL" sz="3200" b="0" strike="noStrike" spc="-1">
                <a:solidFill>
                  <a:srgbClr val="8B8B8B"/>
                </a:solidFill>
                <a:latin typeface="Calibri"/>
              </a:rPr>
              <a:t>tanska@uwm.edu.pl</a:t>
            </a:r>
            <a:endParaRPr lang="pl-PL" sz="3200" b="0" strike="noStrike" spc="-1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l-PL" sz="3200" b="0" strike="noStrike" spc="-1">
                <a:solidFill>
                  <a:srgbClr val="8B8B8B"/>
                </a:solidFill>
                <a:latin typeface="Calibri"/>
              </a:rPr>
              <a:t>Nazwa pliku: HT_S_ZPI_Sprawozdanie X </a:t>
            </a:r>
            <a:endParaRPr lang="pl-PL" sz="3200" b="0" strike="noStrike" spc="-1"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l-PL" sz="3200" b="0" strike="noStrike" spc="-1">
              <a:latin typeface="Arial"/>
            </a:endParaRPr>
          </a:p>
        </p:txBody>
      </p:sp>
      <p:sp>
        <p:nvSpPr>
          <p:cNvPr id="232" name="pole tekstowe 3"/>
          <p:cNvSpPr/>
          <p:nvPr/>
        </p:nvSpPr>
        <p:spPr>
          <a:xfrm>
            <a:off x="7308360" y="5589360"/>
            <a:ext cx="935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inicjały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3" name="pole tekstowe 4"/>
          <p:cNvSpPr/>
          <p:nvPr/>
        </p:nvSpPr>
        <p:spPr>
          <a:xfrm>
            <a:off x="7308360" y="6381360"/>
            <a:ext cx="183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numer sprawozd.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4" name="pole tekstowe 5"/>
          <p:cNvSpPr/>
          <p:nvPr/>
        </p:nvSpPr>
        <p:spPr>
          <a:xfrm>
            <a:off x="7308360" y="6165360"/>
            <a:ext cx="122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przedmiot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5" name="pole tekstowe 6"/>
          <p:cNvSpPr/>
          <p:nvPr/>
        </p:nvSpPr>
        <p:spPr>
          <a:xfrm>
            <a:off x="7308360" y="5877360"/>
            <a:ext cx="183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tryb studiów N/S</a:t>
            </a:r>
            <a:endParaRPr lang="pl-PL" sz="1800" b="0" strike="noStrike" spc="-1">
              <a:latin typeface="Arial"/>
            </a:endParaRPr>
          </a:p>
        </p:txBody>
      </p:sp>
      <p:cxnSp>
        <p:nvCxnSpPr>
          <p:cNvPr id="236" name="Łącznik prosty 8"/>
          <p:cNvCxnSpPr/>
          <p:nvPr/>
        </p:nvCxnSpPr>
        <p:spPr>
          <a:xfrm>
            <a:off x="3707640" y="5517000"/>
            <a:ext cx="360" cy="360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37" name="Łącznik prosty 10"/>
          <p:cNvCxnSpPr/>
          <p:nvPr/>
        </p:nvCxnSpPr>
        <p:spPr>
          <a:xfrm>
            <a:off x="3707640" y="5877000"/>
            <a:ext cx="4177080" cy="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38" name="Łącznik prosty 14"/>
          <p:cNvCxnSpPr/>
          <p:nvPr/>
        </p:nvCxnSpPr>
        <p:spPr>
          <a:xfrm>
            <a:off x="4211640" y="5517000"/>
            <a:ext cx="360" cy="648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39" name="Łącznik prosty 16"/>
          <p:cNvCxnSpPr/>
          <p:nvPr/>
        </p:nvCxnSpPr>
        <p:spPr>
          <a:xfrm>
            <a:off x="4788000" y="5517000"/>
            <a:ext cx="360" cy="936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40" name="Łącznik prosty 18"/>
          <p:cNvCxnSpPr/>
          <p:nvPr/>
        </p:nvCxnSpPr>
        <p:spPr>
          <a:xfrm>
            <a:off x="7164000" y="5517000"/>
            <a:ext cx="360" cy="115272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41" name="Łącznik prosty 20"/>
          <p:cNvCxnSpPr/>
          <p:nvPr/>
        </p:nvCxnSpPr>
        <p:spPr>
          <a:xfrm>
            <a:off x="4211640" y="6165000"/>
            <a:ext cx="3745080" cy="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42" name="Łącznik prosty 22"/>
          <p:cNvCxnSpPr/>
          <p:nvPr/>
        </p:nvCxnSpPr>
        <p:spPr>
          <a:xfrm>
            <a:off x="4788000" y="6453000"/>
            <a:ext cx="3168720" cy="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  <p:cxnSp>
        <p:nvCxnSpPr>
          <p:cNvPr id="243" name="Łącznik prosty 17"/>
          <p:cNvCxnSpPr/>
          <p:nvPr/>
        </p:nvCxnSpPr>
        <p:spPr>
          <a:xfrm>
            <a:off x="7164000" y="6669360"/>
            <a:ext cx="864720" cy="360"/>
          </a:xfrm>
          <a:prstGeom prst="straightConnector1">
            <a:avLst/>
          </a:prstGeom>
          <a:ln>
            <a:solidFill>
              <a:srgbClr val="4A7EBB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Harmonogram pracy i sprawozdań </a:t>
            </a:r>
          </a:p>
        </p:txBody>
      </p:sp>
      <p:sp>
        <p:nvSpPr>
          <p:cNvPr id="174" name="pole tekstowe 3"/>
          <p:cNvSpPr/>
          <p:nvPr/>
        </p:nvSpPr>
        <p:spPr>
          <a:xfrm>
            <a:off x="251640" y="1979640"/>
            <a:ext cx="2016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Pechowy projekt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75" name="pole tekstowe 4"/>
          <p:cNvSpPr/>
          <p:nvPr/>
        </p:nvSpPr>
        <p:spPr>
          <a:xfrm>
            <a:off x="251640" y="2843640"/>
            <a:ext cx="2736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Ścieżka krytyczna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76" name="pole tekstowe 5"/>
          <p:cNvSpPr/>
          <p:nvPr/>
        </p:nvSpPr>
        <p:spPr>
          <a:xfrm>
            <a:off x="251640" y="3635640"/>
            <a:ext cx="2448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Metodyki PSI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77" name="pole tekstowe 6"/>
          <p:cNvSpPr/>
          <p:nvPr/>
        </p:nvSpPr>
        <p:spPr>
          <a:xfrm>
            <a:off x="251640" y="4283640"/>
            <a:ext cx="2520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Założenia – MS Project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78" name="pole tekstowe 7"/>
          <p:cNvSpPr/>
          <p:nvPr/>
        </p:nvSpPr>
        <p:spPr>
          <a:xfrm>
            <a:off x="251640" y="5085360"/>
            <a:ext cx="2232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Praca inżynierska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79" name="pole tekstowe 8"/>
          <p:cNvSpPr/>
          <p:nvPr/>
        </p:nvSpPr>
        <p:spPr>
          <a:xfrm>
            <a:off x="251640" y="5796000"/>
            <a:ext cx="2088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Metody oceny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80" name="Prostokąt 9"/>
          <p:cNvSpPr/>
          <p:nvPr/>
        </p:nvSpPr>
        <p:spPr>
          <a:xfrm>
            <a:off x="2915640" y="1917000"/>
            <a:ext cx="575640" cy="4392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81" name="Prostokąt 10"/>
          <p:cNvSpPr/>
          <p:nvPr/>
        </p:nvSpPr>
        <p:spPr>
          <a:xfrm>
            <a:off x="3780000" y="1917000"/>
            <a:ext cx="575640" cy="4392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82" name="Prostokąt 11"/>
          <p:cNvSpPr/>
          <p:nvPr/>
        </p:nvSpPr>
        <p:spPr>
          <a:xfrm>
            <a:off x="4644000" y="1917000"/>
            <a:ext cx="647640" cy="4392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83" name="pole tekstowe 12"/>
          <p:cNvSpPr/>
          <p:nvPr/>
        </p:nvSpPr>
        <p:spPr>
          <a:xfrm>
            <a:off x="2988000" y="1268640"/>
            <a:ext cx="719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pl-PL" sz="2800" b="0" strike="noStrike" spc="-1">
              <a:latin typeface="Arial"/>
            </a:endParaRPr>
          </a:p>
        </p:txBody>
      </p:sp>
      <p:sp>
        <p:nvSpPr>
          <p:cNvPr id="184" name="pole tekstowe 13"/>
          <p:cNvSpPr/>
          <p:nvPr/>
        </p:nvSpPr>
        <p:spPr>
          <a:xfrm>
            <a:off x="3852000" y="1268640"/>
            <a:ext cx="719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pl-PL" sz="2800" b="0" strike="noStrike" spc="-1">
              <a:latin typeface="Arial"/>
            </a:endParaRPr>
          </a:p>
        </p:txBody>
      </p:sp>
      <p:sp>
        <p:nvSpPr>
          <p:cNvPr id="185" name="pole tekstowe 14"/>
          <p:cNvSpPr/>
          <p:nvPr/>
        </p:nvSpPr>
        <p:spPr>
          <a:xfrm>
            <a:off x="4716000" y="1268640"/>
            <a:ext cx="719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pl-PL" sz="2800" b="0" strike="noStrike" spc="-1">
              <a:latin typeface="Arial"/>
            </a:endParaRPr>
          </a:p>
        </p:txBody>
      </p:sp>
      <p:sp>
        <p:nvSpPr>
          <p:cNvPr id="186" name="Prostokąt 19"/>
          <p:cNvSpPr/>
          <p:nvPr/>
        </p:nvSpPr>
        <p:spPr>
          <a:xfrm>
            <a:off x="5508000" y="1917000"/>
            <a:ext cx="575640" cy="4392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87" name="Prostokąt 20"/>
          <p:cNvSpPr/>
          <p:nvPr/>
        </p:nvSpPr>
        <p:spPr>
          <a:xfrm>
            <a:off x="6372360" y="1917000"/>
            <a:ext cx="575640" cy="4392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88" name="Prostokąt 21"/>
          <p:cNvSpPr/>
          <p:nvPr/>
        </p:nvSpPr>
        <p:spPr>
          <a:xfrm>
            <a:off x="7236360" y="1917000"/>
            <a:ext cx="647640" cy="4392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89" name="pole tekstowe 22"/>
          <p:cNvSpPr/>
          <p:nvPr/>
        </p:nvSpPr>
        <p:spPr>
          <a:xfrm>
            <a:off x="5580000" y="1268640"/>
            <a:ext cx="719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pl-PL" sz="2800" b="0" strike="noStrike" spc="-1">
              <a:latin typeface="Arial"/>
            </a:endParaRPr>
          </a:p>
        </p:txBody>
      </p:sp>
      <p:sp>
        <p:nvSpPr>
          <p:cNvPr id="190" name="pole tekstowe 23"/>
          <p:cNvSpPr/>
          <p:nvPr/>
        </p:nvSpPr>
        <p:spPr>
          <a:xfrm>
            <a:off x="6444360" y="1268640"/>
            <a:ext cx="719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7</a:t>
            </a:r>
            <a:endParaRPr lang="pl-PL" sz="2800" b="0" strike="noStrike" spc="-1">
              <a:latin typeface="Arial"/>
            </a:endParaRPr>
          </a:p>
        </p:txBody>
      </p:sp>
      <p:sp>
        <p:nvSpPr>
          <p:cNvPr id="191" name="pole tekstowe 24"/>
          <p:cNvSpPr/>
          <p:nvPr/>
        </p:nvSpPr>
        <p:spPr>
          <a:xfrm>
            <a:off x="7308360" y="1268640"/>
            <a:ext cx="719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pl-PL" sz="2800" b="0" strike="noStrike" spc="-1">
              <a:latin typeface="Arial"/>
            </a:endParaRPr>
          </a:p>
        </p:txBody>
      </p:sp>
      <p:cxnSp>
        <p:nvCxnSpPr>
          <p:cNvPr id="192" name="Łącznik prosty ze strzałką 25"/>
          <p:cNvCxnSpPr/>
          <p:nvPr/>
        </p:nvCxnSpPr>
        <p:spPr>
          <a:xfrm>
            <a:off x="5580000" y="5877000"/>
            <a:ext cx="1944360" cy="3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type="arrow" w="med" len="med"/>
          </a:ln>
        </p:spPr>
      </p:cxnSp>
      <p:cxnSp>
        <p:nvCxnSpPr>
          <p:cNvPr id="193" name="Łącznik prosty ze strzałką 26"/>
          <p:cNvCxnSpPr/>
          <p:nvPr/>
        </p:nvCxnSpPr>
        <p:spPr>
          <a:xfrm>
            <a:off x="3923640" y="5301000"/>
            <a:ext cx="3600720" cy="3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type="arrow" w="med" len="med"/>
          </a:ln>
        </p:spPr>
      </p:cxnSp>
      <p:cxnSp>
        <p:nvCxnSpPr>
          <p:cNvPr id="194" name="Łącznik prosty ze strzałką 15"/>
          <p:cNvCxnSpPr/>
          <p:nvPr/>
        </p:nvCxnSpPr>
        <p:spPr>
          <a:xfrm>
            <a:off x="3275640" y="2204640"/>
            <a:ext cx="1080360" cy="3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type="arrow" w="med" len="med"/>
          </a:ln>
        </p:spPr>
      </p:cxnSp>
      <p:cxnSp>
        <p:nvCxnSpPr>
          <p:cNvPr id="195" name="Łącznik prosty ze strzałką 17"/>
          <p:cNvCxnSpPr/>
          <p:nvPr/>
        </p:nvCxnSpPr>
        <p:spPr>
          <a:xfrm>
            <a:off x="4860000" y="2996640"/>
            <a:ext cx="1800360" cy="3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type="arrow" w="med" len="med"/>
          </a:ln>
        </p:spPr>
      </p:cxnSp>
      <p:cxnSp>
        <p:nvCxnSpPr>
          <p:cNvPr id="196" name="Łącznik prosty ze strzałką 18"/>
          <p:cNvCxnSpPr/>
          <p:nvPr/>
        </p:nvCxnSpPr>
        <p:spPr>
          <a:xfrm>
            <a:off x="4067640" y="4509000"/>
            <a:ext cx="1944720" cy="3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type="arrow" w="med" len="med"/>
          </a:ln>
        </p:spPr>
      </p:cxnSp>
      <p:cxnSp>
        <p:nvCxnSpPr>
          <p:cNvPr id="197" name="Łącznik prosty ze strzałką 16"/>
          <p:cNvCxnSpPr/>
          <p:nvPr/>
        </p:nvCxnSpPr>
        <p:spPr>
          <a:xfrm>
            <a:off x="3059640" y="3789000"/>
            <a:ext cx="3024720" cy="3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stokąt zaokrąglony 7"/>
          <p:cNvSpPr/>
          <p:nvPr/>
        </p:nvSpPr>
        <p:spPr>
          <a:xfrm>
            <a:off x="179640" y="3213000"/>
            <a:ext cx="8784720" cy="647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199" name="Prostokąt zaokrąglony 8"/>
          <p:cNvSpPr/>
          <p:nvPr/>
        </p:nvSpPr>
        <p:spPr>
          <a:xfrm>
            <a:off x="179640" y="3933000"/>
            <a:ext cx="8784720" cy="647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200" name="Prostokąt zaokrąglony 4"/>
          <p:cNvSpPr/>
          <p:nvPr/>
        </p:nvSpPr>
        <p:spPr>
          <a:xfrm>
            <a:off x="179640" y="2709000"/>
            <a:ext cx="87847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201" name="Prostokąt zaokrąglony 3"/>
          <p:cNvSpPr/>
          <p:nvPr/>
        </p:nvSpPr>
        <p:spPr>
          <a:xfrm>
            <a:off x="179640" y="1845000"/>
            <a:ext cx="8784720" cy="431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l-PL"/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Plan 1</a:t>
            </a:r>
            <a:br>
              <a:rPr sz="4400"/>
            </a:br>
            <a:r>
              <a:rPr lang="pl-PL" sz="4000" b="0" strike="noStrike" spc="-1">
                <a:solidFill>
                  <a:srgbClr val="000000"/>
                </a:solidFill>
                <a:latin typeface="Calibri"/>
              </a:rPr>
              <a:t>syntetyczne tematy zadaniowe</a:t>
            </a: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888200"/>
            <a:ext cx="8229240" cy="319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Pechowy (typowy) projekt - ekspertyza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Ścieżka krytyczna – obliczenia czasu trwania projektu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Metodyki zarządzania projektami – prezentacje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Założenia innowacyjnego projektu wraz z dokumentacją – MS Project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Sprawozdanie z przebiegu prac aplikacyjnych do pracy inżynierskiej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Metody oceny projektu</a:t>
            </a:r>
          </a:p>
        </p:txBody>
      </p:sp>
      <p:sp>
        <p:nvSpPr>
          <p:cNvPr id="204" name="Prostokąt zaokrąglony 5"/>
          <p:cNvSpPr/>
          <p:nvPr/>
        </p:nvSpPr>
        <p:spPr>
          <a:xfrm>
            <a:off x="358920" y="5589360"/>
            <a:ext cx="1764360" cy="359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kończymy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5" name="Prostokąt zaokrąglony 6"/>
          <p:cNvSpPr/>
          <p:nvPr/>
        </p:nvSpPr>
        <p:spPr>
          <a:xfrm>
            <a:off x="323640" y="6093360"/>
            <a:ext cx="1764360" cy="359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zaczynamy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Pechowy (typowy) projekt - ekspertyza</a:t>
            </a: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251640" y="1412640"/>
            <a:ext cx="868644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Powołanie zespołów 2-4 osoby, 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Zapoznanie z tekstem pt. Pechowy (typowy) projekt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Ustnie omówić odpowiedzi 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Opracować </a:t>
            </a:r>
            <a:r>
              <a:rPr lang="pl-PL" sz="2800" b="1" strike="noStrike" spc="-1">
                <a:solidFill>
                  <a:srgbClr val="FF0000"/>
                </a:solidFill>
                <a:latin typeface="Calibri"/>
              </a:rPr>
              <a:t>sprawozdanie 4</a:t>
            </a: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 – odpowiedzi pisemne</a:t>
            </a: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Charakter ekspertyzy: </a:t>
            </a:r>
          </a:p>
          <a:p>
            <a:pPr marL="857160" lvl="1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Ile trwał projekt, a ile powinien trwać?, </a:t>
            </a:r>
          </a:p>
          <a:p>
            <a:pPr marL="857160" lvl="1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Co było przedmiotem  projektu – jaki zakres? </a:t>
            </a:r>
          </a:p>
          <a:p>
            <a:pPr marL="857160" lvl="1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Jakie były koszty projektu? </a:t>
            </a:r>
          </a:p>
          <a:p>
            <a:pPr marL="857160" lvl="1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Interesariusze i ich kompetencje …</a:t>
            </a:r>
          </a:p>
          <a:p>
            <a:pPr marL="857160" lvl="1" indent="-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Etapy realizacji projektu …</a:t>
            </a: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67640" y="188640"/>
            <a:ext cx="822924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Audyt i ekspertyza projektu informatycznego dla firmy oferującej usługi telekomunikacyjne</a:t>
            </a:r>
            <a:br>
              <a:rPr sz="3600"/>
            </a:br>
            <a:r>
              <a:rPr lang="pl-PL" sz="2400" b="1" strike="noStrike" spc="-1">
                <a:solidFill>
                  <a:srgbClr val="FF0000"/>
                </a:solidFill>
                <a:latin typeface="Calibri"/>
              </a:rPr>
              <a:t>sprawozdanie 4</a:t>
            </a:r>
            <a:endParaRPr lang="pl-P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506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Część audytorska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Przedmiot i zakres projektu: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Termin i czas trwania projektu: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Budżet projektu: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Etapy realizacji projektu: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Interesariusze projektu i ich kompetencje: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Szanse i zagrożenia (</a:t>
            </a:r>
            <a:r>
              <a:rPr lang="pl-PL" sz="2800" b="1" i="1" strike="noStrike" spc="-1">
                <a:solidFill>
                  <a:srgbClr val="000000"/>
                </a:solidFill>
                <a:latin typeface="Calibri"/>
              </a:rPr>
              <a:t>produkt, proces</a:t>
            </a: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) – działania wzmacniające szanse, działania eliminujące zagrożenia – </a:t>
            </a:r>
            <a:r>
              <a:rPr lang="pl-PL" sz="2800" b="1" strike="noStrike" spc="-1">
                <a:solidFill>
                  <a:srgbClr val="000000"/>
                </a:solidFill>
                <a:latin typeface="Calibri"/>
              </a:rPr>
              <a:t>metoda SWOT</a:t>
            </a:r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Ekspertyza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Jakie błędy spowodowały zwolnienie z pracy drugiego Kierownika?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Jakie czynności powinien podjąć Kierownik przy przejęciu projektu?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Co powinien zrobić Kierownik w sytuacjach zagrożenia?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Jakie działania mogły doprowadzić do sukcesu projektu?</a:t>
            </a:r>
          </a:p>
          <a:p>
            <a:pPr marL="971640" lvl="1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Końcowa całościowa ocena projektu z punktu widzenia zleceniodawcy i zleceniobiorcy.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Metoda SWOT</a:t>
            </a:r>
          </a:p>
        </p:txBody>
      </p:sp>
      <p:graphicFrame>
        <p:nvGraphicFramePr>
          <p:cNvPr id="211" name="Tabela 4"/>
          <p:cNvGraphicFramePr/>
          <p:nvPr/>
        </p:nvGraphicFramePr>
        <p:xfrm>
          <a:off x="457200" y="1600200"/>
          <a:ext cx="8229600" cy="33742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Szanse</a:t>
                      </a:r>
                      <a:endParaRPr lang="pl-PL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Zagrożenia </a:t>
                      </a:r>
                      <a:endParaRPr lang="pl-PL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 </a:t>
                      </a:r>
                      <a:endParaRPr lang="pl-PL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000" b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Działania wzmacniające szanse</a:t>
                      </a:r>
                      <a:endParaRPr lang="pl-PL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000" b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Działania eliminujące zagrożenia</a:t>
                      </a:r>
                      <a:endParaRPr lang="pl-PL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pole tekstowe 4"/>
          <p:cNvSpPr/>
          <p:nvPr/>
        </p:nvSpPr>
        <p:spPr>
          <a:xfrm>
            <a:off x="460800" y="5733360"/>
            <a:ext cx="822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Calibri"/>
              </a:rPr>
              <a:t>Metoda SWOT</a:t>
            </a: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 – wykorzystywana do analizy produktu i procesu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ymbol zastępczy numeru slajdu 5"/>
          <p:cNvSpPr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341399-9E7B-42F0-AB52-1CB4FFF90DAD}" type="slidenum">
              <a:rPr lang="pl-PL" sz="1200" b="0" strike="noStrike" spc="-1">
                <a:solidFill>
                  <a:srgbClr val="898989"/>
                </a:solidFill>
                <a:latin typeface="Arial"/>
              </a:rPr>
              <a:t>7</a:t>
            </a:fld>
            <a:endParaRPr lang="pl-PL" sz="1200" b="0" strike="noStrike" spc="-1">
              <a:latin typeface="Arial"/>
            </a:endParaRPr>
          </a:p>
        </p:txBody>
      </p:sp>
      <p:sp>
        <p:nvSpPr>
          <p:cNvPr id="214" name="Rectangle 3"/>
          <p:cNvSpPr/>
          <p:nvPr/>
        </p:nvSpPr>
        <p:spPr>
          <a:xfrm>
            <a:off x="571680" y="1785960"/>
            <a:ext cx="80006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>
                <a:solidFill>
                  <a:srgbClr val="000000"/>
                </a:solidFill>
                <a:latin typeface="Calibri"/>
              </a:rPr>
              <a:t>Ułożenie planu uczestnictwa osób:</a:t>
            </a:r>
            <a:endParaRPr lang="pl-PL" sz="3200" b="0" strike="noStrike" spc="-1">
              <a:latin typeface="Arial"/>
            </a:endParaRPr>
          </a:p>
        </p:txBody>
      </p:sp>
      <p:graphicFrame>
        <p:nvGraphicFramePr>
          <p:cNvPr id="215" name="Object 0"/>
          <p:cNvGraphicFramePr/>
          <p:nvPr/>
        </p:nvGraphicFramePr>
        <p:xfrm>
          <a:off x="457200" y="3071880"/>
          <a:ext cx="8686440" cy="291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Word.Document.8">
                  <p:embed/>
                </p:oleObj>
              </mc:Choice>
              <mc:Fallback>
                <p:oleObj r:id="rId2" imgW="0" imgH="0" progId="Word.Document.8">
                  <p:embed/>
                  <p:pic>
                    <p:nvPicPr>
                      <p:cNvPr id="216" name="Object 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57200" y="3071880"/>
                        <a:ext cx="8686440" cy="2910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7" name="Obraz 216"/>
          <p:cNvPicPr/>
          <p:nvPr/>
        </p:nvPicPr>
        <p:blipFill>
          <a:blip r:embed="rId3"/>
          <a:stretch/>
        </p:blipFill>
        <p:spPr>
          <a:xfrm>
            <a:off x="457200" y="3060720"/>
            <a:ext cx="8686800" cy="290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Metodyki zarządzania projektami prezentacje</a:t>
            </a: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924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Praca grupowa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Opracowanie prezentacji na spotkanie z nowym zespołem projektowym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Metodyki ZPI do wyboru: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Uzasadnienie wyboru charakterem projektu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PRICE2, AgilePM, 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ITIL, RUP, MSF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CMMI, PMBOK, 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PMI, SCRUM, IIBA– BABOK, 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eXtreme Programming XP, Six Sigma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latin typeface="Calibri"/>
              </a:rPr>
              <a:t>IMPA, LEAN, KANBAN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Część pisemna w formacie ppt + część ustna „na spotkaniu inicjującym nowy projekt”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pl-PL" sz="4400" b="0" strike="noStrike" spc="-1">
                <a:solidFill>
                  <a:srgbClr val="000000"/>
                </a:solidFill>
                <a:latin typeface="Calibri"/>
              </a:rPr>
              <a:t>Platforma Przemysłu Przyszłości</a:t>
            </a:r>
            <a:br>
              <a:rPr sz="4400"/>
            </a:br>
            <a:r>
              <a:rPr lang="pl-PL" sz="3600" b="0" strike="noStrike" spc="-1">
                <a:solidFill>
                  <a:srgbClr val="FF0000"/>
                </a:solidFill>
                <a:latin typeface="Calibri"/>
              </a:rPr>
              <a:t>sprawozdanie 5</a:t>
            </a:r>
            <a:endParaRPr lang="pl-PL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Proszę zapoznać się z Platformą Przemysłu Przyszłości i artykułem:</a:t>
            </a:r>
            <a:br>
              <a:rPr sz="3200"/>
            </a:br>
            <a:r>
              <a:rPr lang="pl-PL" sz="32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https://przemyslprzyszlosci.gov.pl/najwazniejsze-kompetencje-menadzera-4-0/?utm_source=email&amp;utm_medium=newsletter&amp;utm_campaign=N/27/10/2020&amp;utm_content=news</a:t>
            </a: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 </a:t>
            </a:r>
            <a:br>
              <a:rPr sz="3200"/>
            </a:b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oraz artykułem: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l-PL" sz="32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https://przemyslprzyszlosci.gov.pl/czym-rozni-sie-zarzadzanie-zespolem-w-przemysle-2-0-3-0-i-4-0/</a:t>
            </a: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6616AEF5D06B4C836A2A7EDC5083E2" ma:contentTypeVersion="4" ma:contentTypeDescription="Utwórz nowy dokument." ma:contentTypeScope="" ma:versionID="5e8d4cc6200130d8f45b8ddce5ac2672">
  <xsd:schema xmlns:xsd="http://www.w3.org/2001/XMLSchema" xmlns:xs="http://www.w3.org/2001/XMLSchema" xmlns:p="http://schemas.microsoft.com/office/2006/metadata/properties" xmlns:ns2="3d63fd63-a5a7-4359-95ba-b5cdeb385ae5" targetNamespace="http://schemas.microsoft.com/office/2006/metadata/properties" ma:root="true" ma:fieldsID="896a3bc8a9d4fd725c561529d5a770ac" ns2:_="">
    <xsd:import namespace="3d63fd63-a5a7-4359-95ba-b5cdeb385a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3fd63-a5a7-4359-95ba-b5cdeb385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8D1481-9306-46AB-9D6D-3E9AE34263BA}"/>
</file>

<file path=customXml/itemProps2.xml><?xml version="1.0" encoding="utf-8"?>
<ds:datastoreItem xmlns:ds="http://schemas.openxmlformats.org/officeDocument/2006/customXml" ds:itemID="{5A33443B-C097-4482-B186-3895E43EBD52}"/>
</file>

<file path=customXml/itemProps3.xml><?xml version="1.0" encoding="utf-8"?>
<ds:datastoreItem xmlns:ds="http://schemas.openxmlformats.org/officeDocument/2006/customXml" ds:itemID="{636A4CA8-6B9C-4FFA-8968-AA3B947EC41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507</Words>
  <Application>Microsoft Office PowerPoint</Application>
  <PresentationFormat>Pokaz na ekranie (4:3)</PresentationFormat>
  <Paragraphs>104</Paragraphs>
  <Slides>13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4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Motyw pakietu Office</vt:lpstr>
      <vt:lpstr>Motyw pakietu Office</vt:lpstr>
      <vt:lpstr>Motyw pakietu Office</vt:lpstr>
      <vt:lpstr>Motyw pakietu Office</vt:lpstr>
      <vt:lpstr>Microsoft Word 97 - 2003 Document</vt:lpstr>
      <vt:lpstr>Zarządzanie projektami informatycznymi  ćwiczenia 4</vt:lpstr>
      <vt:lpstr>Harmonogram pracy i sprawozdań </vt:lpstr>
      <vt:lpstr>Plan 1 syntetyczne tematy zadaniowe</vt:lpstr>
      <vt:lpstr>Pechowy (typowy) projekt - ekspertyza</vt:lpstr>
      <vt:lpstr>Audyt i ekspertyza projektu informatycznego dla firmy oferującej usługi telekomunikacyjne sprawozdanie 4</vt:lpstr>
      <vt:lpstr>Metoda SWOT</vt:lpstr>
      <vt:lpstr>Prezentacja programu PowerPoint</vt:lpstr>
      <vt:lpstr>Metodyki zarządzania projektami prezentacje</vt:lpstr>
      <vt:lpstr>Platforma Przemysłu Przyszłości sprawozdanie 5</vt:lpstr>
      <vt:lpstr>Prezentacja programu PowerPoint</vt:lpstr>
      <vt:lpstr>Założenia innowacyjnego projektu wraz z dokumentacją – MS Project</vt:lpstr>
      <vt:lpstr>Sprawozdanie z przebiegu prac aplikacyjnych do pracy inżynierskiej</vt:lpstr>
      <vt:lpstr>Dziękuję za aktywność  na zajęciach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projektami informatycznymi  ćwiczenia 1</dc:title>
  <dc:subject/>
  <dc:creator>Admin</dc:creator>
  <dc:description/>
  <cp:lastModifiedBy>Halina Tańska</cp:lastModifiedBy>
  <cp:revision>35</cp:revision>
  <dcterms:created xsi:type="dcterms:W3CDTF">2017-10-14T20:32:48Z</dcterms:created>
  <dcterms:modified xsi:type="dcterms:W3CDTF">2024-10-09T19:19:10Z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Pokaz na ekranie (4:3)</vt:lpwstr>
  </property>
  <property fmtid="{D5CDD505-2E9C-101B-9397-08002B2CF9AE}" pid="4" name="Slides">
    <vt:i4>13</vt:i4>
  </property>
  <property fmtid="{D5CDD505-2E9C-101B-9397-08002B2CF9AE}" pid="5" name="ContentTypeId">
    <vt:lpwstr>0x010100DA6616AEF5D06B4C836A2A7EDC5083E2</vt:lpwstr>
  </property>
</Properties>
</file>