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7" r:id="rId5"/>
    <p:sldId id="258" r:id="rId6"/>
    <p:sldId id="259" r:id="rId7"/>
    <p:sldId id="298" r:id="rId8"/>
    <p:sldId id="299" r:id="rId9"/>
    <p:sldId id="280" r:id="rId10"/>
    <p:sldId id="288" r:id="rId11"/>
    <p:sldId id="289" r:id="rId12"/>
    <p:sldId id="266" r:id="rId13"/>
    <p:sldId id="267" r:id="rId14"/>
    <p:sldId id="268" r:id="rId15"/>
    <p:sldId id="274" r:id="rId16"/>
    <p:sldId id="271" r:id="rId17"/>
    <p:sldId id="269" r:id="rId18"/>
    <p:sldId id="275" r:id="rId19"/>
    <p:sldId id="272" r:id="rId20"/>
    <p:sldId id="270" r:id="rId21"/>
    <p:sldId id="273" r:id="rId22"/>
    <p:sldId id="276" r:id="rId23"/>
    <p:sldId id="277" r:id="rId24"/>
    <p:sldId id="279" r:id="rId25"/>
    <p:sldId id="278" r:id="rId26"/>
    <p:sldId id="264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3" autoAdjust="0"/>
  </p:normalViewPr>
  <p:slideViewPr>
    <p:cSldViewPr>
      <p:cViewPr varScale="1">
        <p:scale>
          <a:sx n="78" d="100"/>
          <a:sy n="78" d="100"/>
        </p:scale>
        <p:origin x="11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44942-F8B7-4EB7-9BAC-0ABD0ABB834A}" type="datetimeFigureOut">
              <a:rPr lang="pl-PL" smtClean="0"/>
              <a:pPr/>
              <a:t>2024-10-09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B40CD-0FF4-47EC-90AC-80A81CF1BE0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A683E-41CD-4ADB-9ACB-731984F70FB0}" type="datetimeFigureOut">
              <a:rPr lang="pl-PL" smtClean="0"/>
              <a:pPr/>
              <a:t>2024-10-09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A22C9-C36A-4D08-AC97-3BA66F9B3DE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 dirty="0"/>
              <a:t>Rok IV ostatni – 10 tygodni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Tylko ćwiczenia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Po: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PSI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Inżynierii oprogramowania</a:t>
            </a:r>
          </a:p>
        </p:txBody>
      </p:sp>
      <p:sp>
        <p:nvSpPr>
          <p:cNvPr id="8090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0126EF-5EDA-47EF-9181-94B6922287CF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C706-4EAF-43FF-9C02-1CDD937FBE14}" type="datetimeFigureOut">
              <a:rPr lang="pl-PL" smtClean="0"/>
              <a:pPr/>
              <a:t>2024-10-09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2BB-B07F-4178-A32F-B78D841194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C706-4EAF-43FF-9C02-1CDD937FBE14}" type="datetimeFigureOut">
              <a:rPr lang="pl-PL" smtClean="0"/>
              <a:pPr/>
              <a:t>2024-10-09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2BB-B07F-4178-A32F-B78D841194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C706-4EAF-43FF-9C02-1CDD937FBE14}" type="datetimeFigureOut">
              <a:rPr lang="pl-PL" smtClean="0"/>
              <a:pPr/>
              <a:t>2024-10-09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2BB-B07F-4178-A32F-B78D841194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C706-4EAF-43FF-9C02-1CDD937FBE14}" type="datetimeFigureOut">
              <a:rPr lang="pl-PL" smtClean="0"/>
              <a:pPr/>
              <a:t>2024-10-09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2BB-B07F-4178-A32F-B78D841194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C706-4EAF-43FF-9C02-1CDD937FBE14}" type="datetimeFigureOut">
              <a:rPr lang="pl-PL" smtClean="0"/>
              <a:pPr/>
              <a:t>2024-10-09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2BB-B07F-4178-A32F-B78D841194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C706-4EAF-43FF-9C02-1CDD937FBE14}" type="datetimeFigureOut">
              <a:rPr lang="pl-PL" smtClean="0"/>
              <a:pPr/>
              <a:t>2024-10-09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2BB-B07F-4178-A32F-B78D841194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C706-4EAF-43FF-9C02-1CDD937FBE14}" type="datetimeFigureOut">
              <a:rPr lang="pl-PL" smtClean="0"/>
              <a:pPr/>
              <a:t>2024-10-09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2BB-B07F-4178-A32F-B78D841194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C706-4EAF-43FF-9C02-1CDD937FBE14}" type="datetimeFigureOut">
              <a:rPr lang="pl-PL" smtClean="0"/>
              <a:pPr/>
              <a:t>2024-10-09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2BB-B07F-4178-A32F-B78D841194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C706-4EAF-43FF-9C02-1CDD937FBE14}" type="datetimeFigureOut">
              <a:rPr lang="pl-PL" smtClean="0"/>
              <a:pPr/>
              <a:t>2024-10-09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2BB-B07F-4178-A32F-B78D841194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C706-4EAF-43FF-9C02-1CDD937FBE14}" type="datetimeFigureOut">
              <a:rPr lang="pl-PL" smtClean="0"/>
              <a:pPr/>
              <a:t>2024-10-09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2BB-B07F-4178-A32F-B78D841194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C706-4EAF-43FF-9C02-1CDD937FBE14}" type="datetimeFigureOut">
              <a:rPr lang="pl-PL" smtClean="0"/>
              <a:pPr/>
              <a:t>2024-10-09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2BB-B07F-4178-A32F-B78D841194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C706-4EAF-43FF-9C02-1CDD937FBE14}" type="datetimeFigureOut">
              <a:rPr lang="pl-PL" smtClean="0"/>
              <a:pPr/>
              <a:t>2024-10-09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B2BB-B07F-4178-A32F-B78D84119413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ctigo.pl/wp-content/uploads/2012/01/sciezka1.png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ctigo.pl/wp-content/uploads/2012/01/sciezka2.png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ctigo.pl/wp-content/uploads/2012/01/sciezka2.png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ctigo.pl/wp-content/uploads/2012/01/sciezka3.png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ctigo.pl/wp-content/uploads/2012/01/sciezka3.png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ctigo.pl/wp-content/uploads/2012/01/sciezka4.png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zemyslprzyszlosci.gov.pl/jakie-umiejetnosci-miekkie-i-twarde-nalezy-ksztaltowac/" TargetMode="External"/><Relationship Id="rId2" Type="http://schemas.openxmlformats.org/officeDocument/2006/relationships/hyperlink" Target="https://przemyslprzyszlosci.gov.pl/kompetencje-przyszlosci-w-firmie-czego-oczekuja-przedsiebiorcy-od-swoich-pracowniko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zemyslprzyszlosci.gov.pl/jak-na-swiecie-rozwija-sie-kompetencje-przyszlosci/" TargetMode="External"/><Relationship Id="rId4" Type="http://schemas.openxmlformats.org/officeDocument/2006/relationships/hyperlink" Target="https://przemyslprzyszlosci.gov.pl/czym-rozni-sie-zarzadzanie-zespolem-w-przemysle-2-0-3-0-i-4-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zemyslprzyszlosci.gov.pl/jakie-umiejetnosci-miekkie-i-twarde-nalezy-ksztaltowac/" TargetMode="External"/><Relationship Id="rId2" Type="http://schemas.openxmlformats.org/officeDocument/2006/relationships/hyperlink" Target="https://przemyslprzyszlosci.gov.pl/kompetencje-przyszlosci-w-firmie-czego-oczekuja-przedsiebiorcy-od-swoich-pracowniko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zemyslprzyszlosci.gov.pl/jak-na-swiecie-rozwija-sie-kompetencje-przyszlosci/" TargetMode="External"/><Relationship Id="rId4" Type="http://schemas.openxmlformats.org/officeDocument/2006/relationships/hyperlink" Target="https://przemyslprzyszlosci.gov.pl/czym-rozni-sie-zarzadzanie-zespolem-w-przemysle-2-0-3-0-i-4-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800" dirty="0"/>
              <a:t>Halina Tańska</a:t>
            </a:r>
          </a:p>
          <a:p>
            <a:endParaRPr lang="pl-PL" sz="2800" dirty="0"/>
          </a:p>
          <a:p>
            <a:endParaRPr lang="pl-PL" sz="2800" dirty="0"/>
          </a:p>
          <a:p>
            <a:r>
              <a:rPr lang="pl-PL" sz="2400"/>
              <a:t>Olsztyn 2024</a:t>
            </a:r>
            <a:endParaRPr lang="pl-PL" sz="2400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3"/>
            <a:ext cx="7772400" cy="1944216"/>
          </a:xfrm>
        </p:spPr>
        <p:txBody>
          <a:bodyPr>
            <a:normAutofit/>
          </a:bodyPr>
          <a:lstStyle/>
          <a:p>
            <a:pPr eaLnBrk="1" hangingPunct="1"/>
            <a:r>
              <a:rPr lang="pl-PL" altLang="pl-PL" sz="3600" b="1" dirty="0"/>
              <a:t>Zarządzanie projektami informatycznymi </a:t>
            </a:r>
            <a:br>
              <a:rPr lang="pl-PL" altLang="pl-PL" sz="3600" b="1" dirty="0"/>
            </a:br>
            <a:r>
              <a:rPr lang="pl-PL" altLang="pl-PL" sz="2800" b="1" dirty="0"/>
              <a:t>ćwiczenia </a:t>
            </a:r>
          </a:p>
        </p:txBody>
      </p:sp>
      <p:pic>
        <p:nvPicPr>
          <p:cNvPr id="5" name="Picture 4" descr="Poczta - UWM">
            <a:extLst>
              <a:ext uri="{FF2B5EF4-FFF2-40B4-BE49-F238E27FC236}">
                <a16:creationId xmlns:a16="http://schemas.microsoft.com/office/drawing/2014/main" id="{5BF30911-E92E-41FF-8698-0002F3A9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04" y="764423"/>
            <a:ext cx="3544884" cy="93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66130"/>
          </a:xfrm>
        </p:spPr>
        <p:txBody>
          <a:bodyPr>
            <a:noAutofit/>
          </a:bodyPr>
          <a:lstStyle/>
          <a:p>
            <a:r>
              <a:rPr lang="pl-PL" sz="3600" dirty="0"/>
              <a:t>Ścieżka krytyczna </a:t>
            </a:r>
            <a:br>
              <a:rPr lang="pl-PL" sz="3600" dirty="0"/>
            </a:br>
            <a:r>
              <a:rPr lang="pl-PL" sz="3600" dirty="0"/>
              <a:t>obliczenia czasu trwania projektu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26876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Krok 1. Narysujmy diagram sieciowy</a:t>
            </a:r>
            <a:endParaRPr lang="pl-PL" dirty="0"/>
          </a:p>
        </p:txBody>
      </p:sp>
      <p:pic>
        <p:nvPicPr>
          <p:cNvPr id="6" name="Obraz 5" descr="http://octigo.pl/wp-content/uploads/2012/01/sciezka1-1024x522.png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560840" cy="41044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ole tekstowe 6"/>
          <p:cNvSpPr txBox="1"/>
          <p:nvPr/>
        </p:nvSpPr>
        <p:spPr>
          <a:xfrm>
            <a:off x="323528" y="580526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Gdyby zadań bez poprzedników było więcej, wówczas trzeba dodać wirtualne zadanie startowe, które ma czas trwania równy 0.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63093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Gdyby się okazało, że końcowych zadań jest więcej niż jedno, również trzeba by dodać wirtualne zadania końcowe o czasie trwania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66130"/>
          </a:xfrm>
        </p:spPr>
        <p:txBody>
          <a:bodyPr>
            <a:noAutofit/>
          </a:bodyPr>
          <a:lstStyle/>
          <a:p>
            <a:r>
              <a:rPr lang="pl-PL" sz="3600" dirty="0"/>
              <a:t>Ścieżka krytyczna </a:t>
            </a:r>
            <a:br>
              <a:rPr lang="pl-PL" sz="3600" dirty="0"/>
            </a:br>
            <a:r>
              <a:rPr lang="pl-PL" sz="3600" dirty="0"/>
              <a:t>obliczenia czasu trwania projektu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26876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Krok 2. Marsz do przodu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3528" y="163054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górnym rogu każdego zadania wpisujemy najwcześniejszy możliwy czas rozpoczęcia i zakończenia.</a:t>
            </a:r>
          </a:p>
        </p:txBody>
      </p:sp>
      <p:pic>
        <p:nvPicPr>
          <p:cNvPr id="7" name="Obraz 6" descr="http://octigo.pl/wp-content/uploads/2012/01/sciezka2-1024x521.png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312918"/>
            <a:ext cx="7632847" cy="39964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rostokąt 7"/>
          <p:cNvSpPr/>
          <p:nvPr/>
        </p:nvSpPr>
        <p:spPr>
          <a:xfrm>
            <a:off x="2483768" y="530120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2483768" y="2348880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4067944" y="393305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4139952" y="2348880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5652120" y="2348880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5652120" y="530120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7236296" y="530120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827584" y="3933056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3923928" y="645333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Zatem już wiadomo, że projekt będzie trwał 21 dni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66130"/>
          </a:xfrm>
        </p:spPr>
        <p:txBody>
          <a:bodyPr>
            <a:noAutofit/>
          </a:bodyPr>
          <a:lstStyle/>
          <a:p>
            <a:r>
              <a:rPr lang="pl-PL" sz="3600" dirty="0"/>
              <a:t>Ścieżka krytyczna </a:t>
            </a:r>
            <a:br>
              <a:rPr lang="pl-PL" sz="3600" dirty="0"/>
            </a:br>
            <a:r>
              <a:rPr lang="pl-PL" sz="3600" dirty="0"/>
              <a:t>obliczenia czasu trwania projektu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26876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Krok 2. Marsz do przodu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3528" y="163054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górnym rogu każdego zadania wpisujemy najwcześniejszy możliwy czas rozpoczęcia i zakończenia.</a:t>
            </a:r>
          </a:p>
        </p:txBody>
      </p:sp>
      <p:pic>
        <p:nvPicPr>
          <p:cNvPr id="7" name="Obraz 6" descr="http://octigo.pl/wp-content/uploads/2012/01/sciezka2-1024x521.png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312918"/>
            <a:ext cx="7632847" cy="399640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Prostokąt 14"/>
          <p:cNvSpPr/>
          <p:nvPr/>
        </p:nvSpPr>
        <p:spPr>
          <a:xfrm>
            <a:off x="827584" y="3933056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3923928" y="645333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Zatem już wiadomo, że projekt będzie trwał 21 dni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pl-PL" sz="3600" dirty="0"/>
              <a:t>Komentarz 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pl-PL" dirty="0"/>
              <a:t>I tak dla A wynosi on 0, bo można od razu zacząć.</a:t>
            </a:r>
          </a:p>
          <a:p>
            <a:pPr lvl="0"/>
            <a:r>
              <a:rPr lang="pl-PL" dirty="0"/>
              <a:t>Natomiast jego najwcześniejszy czas końca to 2, bo jego czas trwania + 0 = 2. Idąc dalej B może najwcześniej rozpocząć się w drugim 2 dniu i zakończyć w 7 dni, bo 2 + 5 = 7.</a:t>
            </a:r>
          </a:p>
          <a:p>
            <a:pPr lvl="0"/>
            <a:r>
              <a:rPr lang="pl-PL" dirty="0"/>
              <a:t>Analogicznie C może najwcześniej zacząć się w 2 dniu i skończyć w 6.</a:t>
            </a:r>
          </a:p>
          <a:p>
            <a:pPr lvl="0"/>
            <a:r>
              <a:rPr lang="pl-PL" dirty="0"/>
              <a:t>D zacznie się w …. 7 i skończy w 10.</a:t>
            </a:r>
          </a:p>
          <a:p>
            <a:pPr lvl="0"/>
            <a:r>
              <a:rPr lang="pl-PL" dirty="0"/>
              <a:t>Zaś E zależy od dwóch zadań, </a:t>
            </a:r>
            <a:r>
              <a:rPr lang="pl-PL" dirty="0" err="1"/>
              <a:t>zadań</a:t>
            </a:r>
            <a:r>
              <a:rPr lang="pl-PL" dirty="0"/>
              <a:t> idąc po ścieżce </a:t>
            </a:r>
            <a:r>
              <a:rPr lang="pl-PL" dirty="0" err="1"/>
              <a:t>A-&gt;C-&gt;E</a:t>
            </a:r>
            <a:r>
              <a:rPr lang="pl-PL" dirty="0"/>
              <a:t> może zacząć się w 6 dniu. Natomiast po ścieżce </a:t>
            </a:r>
            <a:r>
              <a:rPr lang="pl-PL" dirty="0" err="1"/>
              <a:t>A-&gt;B-&gt;D-&gt;E</a:t>
            </a:r>
            <a:r>
              <a:rPr lang="pl-PL" dirty="0"/>
              <a:t> może zacząć się w 10 dniu. Zatem E najwcześniej może zacząć się w 10 dniu, bowiem trzeba uwzględnić wszystkie zależności. E skończy się więc w 12 dniu.</a:t>
            </a:r>
          </a:p>
          <a:p>
            <a:pPr lvl="0"/>
            <a:r>
              <a:rPr lang="pl-PL" dirty="0"/>
              <a:t>F to proste: 12 / 15.</a:t>
            </a:r>
          </a:p>
          <a:p>
            <a:pPr lvl="0"/>
            <a:r>
              <a:rPr lang="pl-PL" dirty="0"/>
              <a:t>Analogicznie do E, zadanie G zależy od trzech zadań: po ścieżce </a:t>
            </a:r>
            <a:r>
              <a:rPr lang="pl-PL" dirty="0" err="1"/>
              <a:t>A-&gt;B-&gt;G</a:t>
            </a:r>
            <a:r>
              <a:rPr lang="pl-PL" dirty="0"/>
              <a:t>: 7 / 8; po ścieżce </a:t>
            </a:r>
            <a:r>
              <a:rPr lang="pl-PL" dirty="0" err="1"/>
              <a:t>A-&gt;C-&gt;E-&gt;G</a:t>
            </a:r>
            <a:r>
              <a:rPr lang="pl-PL" dirty="0"/>
              <a:t>: 12 / 13; a po ścieżce </a:t>
            </a:r>
            <a:r>
              <a:rPr lang="pl-PL" dirty="0" err="1"/>
              <a:t>A-&gt;C-&gt;E-&gt;F-&gt;G</a:t>
            </a:r>
            <a:r>
              <a:rPr lang="pl-PL" dirty="0"/>
              <a:t>: 15 / 16. Uwzględniwszy wszystkie trzy zależności okazuje się, że najwcześniej G zacznie się 15 dnia i skończy 16.</a:t>
            </a:r>
          </a:p>
          <a:p>
            <a:pPr lvl="0"/>
            <a:r>
              <a:rPr lang="pl-PL" dirty="0"/>
              <a:t>H już z górki: 16 / 21.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r>
              <a:rPr lang="pl-PL" dirty="0"/>
              <a:t>Zatem już wiadomo, że projekt będzie trwał 21 dni. 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07504" y="90872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Krok 2. Marsz do przodu - </a:t>
            </a:r>
            <a:r>
              <a:rPr lang="pl-PL" dirty="0"/>
              <a:t>najwcześniejszy możliwy czas rozpoczęcia i zakończenia: NWR i NWZ</a:t>
            </a:r>
            <a:r>
              <a:rPr lang="pl-PL" b="1" dirty="0"/>
              <a:t>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az 15" descr="http://octigo.pl/wp-content/uploads/2012/01/sciezka3-1024x529.png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848872" cy="41044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66130"/>
          </a:xfrm>
        </p:spPr>
        <p:txBody>
          <a:bodyPr>
            <a:noAutofit/>
          </a:bodyPr>
          <a:lstStyle/>
          <a:p>
            <a:r>
              <a:rPr lang="pl-PL" sz="3600" dirty="0"/>
              <a:t>Ścieżka krytyczna </a:t>
            </a:r>
            <a:br>
              <a:rPr lang="pl-PL" sz="3600" dirty="0"/>
            </a:br>
            <a:r>
              <a:rPr lang="pl-PL" sz="3600" dirty="0"/>
              <a:t>obliczenia czasu trwania projektu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26876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Krok 3. Powrót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3528" y="155679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Teraz należy zająć się dołem narysowanych kwadratów od ostatniego z nich, czyli H, aby wyliczyć najpóźniejsze czasy startów i końców zadań.</a:t>
            </a:r>
          </a:p>
        </p:txBody>
      </p:sp>
      <p:sp>
        <p:nvSpPr>
          <p:cNvPr id="8" name="Prostokąt 7"/>
          <p:cNvSpPr/>
          <p:nvPr/>
        </p:nvSpPr>
        <p:spPr>
          <a:xfrm>
            <a:off x="2411760" y="6093296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2483768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4067944" y="4725144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4139952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5724128" y="3140968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5724128" y="609329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827584" y="472514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7308304" y="609329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az 15" descr="http://octigo.pl/wp-content/uploads/2012/01/sciezka3-1024x529.png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848872" cy="41044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66130"/>
          </a:xfrm>
        </p:spPr>
        <p:txBody>
          <a:bodyPr>
            <a:noAutofit/>
          </a:bodyPr>
          <a:lstStyle/>
          <a:p>
            <a:r>
              <a:rPr lang="pl-PL" sz="3600" dirty="0"/>
              <a:t>Ścieżka krytyczna </a:t>
            </a:r>
            <a:br>
              <a:rPr lang="pl-PL" sz="3600" dirty="0"/>
            </a:br>
            <a:r>
              <a:rPr lang="pl-PL" sz="3600" dirty="0"/>
              <a:t>obliczenia czasu trwania projektu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26876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Krok 3. Powrót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3528" y="155679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Teraz należy zająć się dołem narysowanych kwadratów od ostatniego z nich, czyli H, aby wyliczyć najpóźniejsze czasy startów i końców zadań.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7308304" y="609329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 w lewo 16"/>
          <p:cNvSpPr/>
          <p:nvPr/>
        </p:nvSpPr>
        <p:spPr>
          <a:xfrm>
            <a:off x="7380312" y="4149080"/>
            <a:ext cx="1619672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pl-PL" sz="3600" dirty="0"/>
              <a:t>Komentarz 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108520" y="1744216"/>
            <a:ext cx="9035480" cy="406104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pl-PL" dirty="0"/>
              <a:t>H skończy się najpóźniej 21 dnia i zacznie 16, bo jego czas trwania to 5 dni.</a:t>
            </a:r>
          </a:p>
          <a:p>
            <a:pPr lvl="0"/>
            <a:r>
              <a:rPr lang="pl-PL" dirty="0"/>
              <a:t>G odpowiednio: 16 / 15.</a:t>
            </a:r>
          </a:p>
          <a:p>
            <a:pPr lvl="0"/>
            <a:r>
              <a:rPr lang="pl-PL" dirty="0"/>
              <a:t>F analogicznie: 15 / 12.</a:t>
            </a:r>
          </a:p>
          <a:p>
            <a:pPr lvl="0"/>
            <a:r>
              <a:rPr lang="pl-PL" dirty="0"/>
              <a:t>E ma dwa zadania będące jego następnikami, zatem jego najpóźniejsze zakończenie zależy od obu tych zadań. I tak po sekwencji </a:t>
            </a:r>
            <a:r>
              <a:rPr lang="pl-PL" dirty="0" err="1"/>
              <a:t>H&lt;-G&lt;-E</a:t>
            </a:r>
            <a:r>
              <a:rPr lang="pl-PL" dirty="0"/>
              <a:t> skończy się najpóźniej 15 dnia, a po sekwencji </a:t>
            </a:r>
            <a:r>
              <a:rPr lang="pl-PL" dirty="0" err="1"/>
              <a:t>H&lt;-G&lt;-F&lt;-E</a:t>
            </a:r>
            <a:r>
              <a:rPr lang="pl-PL" dirty="0"/>
              <a:t>: 12 dnia. Zatem, aby uwzględnić obie te zależności należy przyjąć mniejszą, czyli 12 dni. Toteż E najpóźniej zacznie się 10 dnia.</a:t>
            </a:r>
          </a:p>
          <a:p>
            <a:pPr lvl="0"/>
            <a:r>
              <a:rPr lang="pl-PL" dirty="0"/>
              <a:t>D odpowiednio: 10 / 7.</a:t>
            </a:r>
          </a:p>
          <a:p>
            <a:pPr lvl="0"/>
            <a:r>
              <a:rPr lang="pl-PL" dirty="0"/>
              <a:t>C odpowiednio: 10 / 6.</a:t>
            </a:r>
          </a:p>
          <a:p>
            <a:pPr lvl="0"/>
            <a:r>
              <a:rPr lang="pl-PL" dirty="0"/>
              <a:t>Zaś B, mając dwa następniki najpóźniej skończy się 7 dnia, a zacznie 2.</a:t>
            </a:r>
          </a:p>
          <a:p>
            <a:pPr lvl="0"/>
            <a:r>
              <a:rPr lang="pl-PL" dirty="0"/>
              <a:t>W końcu A też posiadające dwa następniki najpóźniej skończy się 2 dnia.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323528" y="90872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Krok 3. Powrót - </a:t>
            </a:r>
            <a:r>
              <a:rPr lang="pl-PL" dirty="0"/>
              <a:t>najpóźniejsze czasy startów i końców zadań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66130"/>
          </a:xfrm>
        </p:spPr>
        <p:txBody>
          <a:bodyPr>
            <a:noAutofit/>
          </a:bodyPr>
          <a:lstStyle/>
          <a:p>
            <a:r>
              <a:rPr lang="pl-PL" sz="3600" dirty="0"/>
              <a:t>Ścieżka krytyczna </a:t>
            </a:r>
            <a:br>
              <a:rPr lang="pl-PL" sz="3600" dirty="0"/>
            </a:br>
            <a:r>
              <a:rPr lang="pl-PL" sz="3600" dirty="0"/>
              <a:t>obliczenia czasu trwania projektu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26876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Krok 4. Wyznaczenie zadań krytycznych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3528" y="1556792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Teraz wystarczy pokolorować na czerwono zadania, dla których czasy najwcześniejsze równają się najpóźniejszym, to jest nasza ścieżka krytyczna. Pozostałe z nich, w tym przykładzie zadanie C, mają zapas, czyli czas, o który mogą się opóźnić bez wpływu na cały projekt.</a:t>
            </a:r>
          </a:p>
        </p:txBody>
      </p:sp>
      <p:pic>
        <p:nvPicPr>
          <p:cNvPr id="17" name="Obraz 16" descr="http://octigo.pl/wp-content/uploads/2012/01/sciezka4-1024x529.png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7704856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pl-PL" sz="2800" dirty="0"/>
              <a:t>STUDIUM  PRZYPADKU 1</a:t>
            </a:r>
            <a:br>
              <a:rPr lang="pl-PL" sz="2800" dirty="0"/>
            </a:br>
            <a:r>
              <a:rPr lang="pl-PL" sz="2800" dirty="0"/>
              <a:t>WPROWADZENIE  NA  RYNEK  NOWEGO  PRODUKTU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323528" y="112474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Zarząd firmy, w której pracujesz, podjął decyzję o wprowadzeniu na rynek nowego produktu – kable elektryczne o określonych parametrach. Harmonogram projektu: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060848"/>
            <a:ext cx="9067351" cy="334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ole tekstowe 4"/>
          <p:cNvSpPr txBox="1"/>
          <p:nvPr/>
        </p:nvSpPr>
        <p:spPr>
          <a:xfrm>
            <a:off x="72008" y="5661248"/>
            <a:ext cx="8964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Na podstawie danych zawartych w tabeli proszę przygotować diagram CPM i oszacować czas realizacji projektu.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Ścieżka krytyczna </a:t>
            </a:r>
            <a:br>
              <a:rPr lang="pl-PL" dirty="0"/>
            </a:br>
            <a:r>
              <a:rPr lang="pl-PL" dirty="0"/>
              <a:t>obliczenia czasu trwania projektu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8233"/>
            <a:ext cx="8229600" cy="3052935"/>
          </a:xfrm>
        </p:spPr>
        <p:txBody>
          <a:bodyPr/>
          <a:lstStyle/>
          <a:p>
            <a:r>
              <a:rPr lang="pl-PL" dirty="0"/>
              <a:t>Proszę opracować </a:t>
            </a:r>
            <a:r>
              <a:rPr lang="pl-PL" b="1" dirty="0">
                <a:solidFill>
                  <a:srgbClr val="FF0000"/>
                </a:solidFill>
              </a:rPr>
              <a:t>sprawozdanie 7</a:t>
            </a:r>
          </a:p>
          <a:p>
            <a:pPr lvl="1"/>
            <a:r>
              <a:rPr lang="pl-PL" dirty="0"/>
              <a:t>Do czego służy metoda CPM?</a:t>
            </a:r>
          </a:p>
          <a:p>
            <a:pPr lvl="1"/>
            <a:r>
              <a:rPr lang="pl-PL" dirty="0"/>
              <a:t>Na czym polegają obliczenia w metodzie CPM?</a:t>
            </a:r>
          </a:p>
          <a:p>
            <a:pPr lvl="1"/>
            <a:r>
              <a:rPr lang="pl-PL" dirty="0"/>
              <a:t>Kopia rozwiązania końcowego: STUDIUM  PRZYPADKU. Wprowadzenie  na  rynek  nowego  produktu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zaokrąglony 12"/>
          <p:cNvSpPr/>
          <p:nvPr/>
        </p:nvSpPr>
        <p:spPr>
          <a:xfrm>
            <a:off x="179512" y="4293096"/>
            <a:ext cx="8784976" cy="136815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179512" y="5733256"/>
            <a:ext cx="8784976" cy="43204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179512" y="3429000"/>
            <a:ext cx="8784976" cy="432048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pl-PL" dirty="0"/>
              <a:t>Plan i realizacja ZPI</a:t>
            </a:r>
            <a:br>
              <a:rPr lang="pl-PL" dirty="0"/>
            </a:br>
            <a:r>
              <a:rPr lang="pl-PL" sz="3100" dirty="0"/>
              <a:t>syntetyczne tematy zadaniowe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5774" y="1556791"/>
            <a:ext cx="8998226" cy="506929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Diagnoza kompetencji zawodowych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/>
              <a:t>Ewidencja doświadczeń z realizacji prac projektowych (</a:t>
            </a:r>
            <a:r>
              <a:rPr lang="pl-PL" b="1" dirty="0">
                <a:solidFill>
                  <a:srgbClr val="FF0000"/>
                </a:solidFill>
              </a:rPr>
              <a:t>spr.1</a:t>
            </a:r>
            <a:r>
              <a:rPr lang="pl-PL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/>
              <a:t>Autodiagnoza kompetencji zawodowych (</a:t>
            </a:r>
            <a:r>
              <a:rPr lang="pl-PL" b="1" dirty="0">
                <a:solidFill>
                  <a:srgbClr val="FF0000"/>
                </a:solidFill>
              </a:rPr>
              <a:t>spr.2</a:t>
            </a:r>
            <a:r>
              <a:rPr lang="pl-PL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/>
              <a:t>Test stylów zachowania w grupie projektowej (</a:t>
            </a:r>
            <a:r>
              <a:rPr lang="pl-PL" b="1" dirty="0">
                <a:solidFill>
                  <a:srgbClr val="FF0000"/>
                </a:solidFill>
              </a:rPr>
              <a:t>spr.3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Pechowy (typowy) projekt – ekspertyza (</a:t>
            </a:r>
            <a:r>
              <a:rPr lang="pl-PL" b="1" dirty="0">
                <a:solidFill>
                  <a:srgbClr val="FF0000"/>
                </a:solidFill>
              </a:rPr>
              <a:t>spr.4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Platforma Przemysł Przyszłości – artykuły (</a:t>
            </a:r>
            <a:r>
              <a:rPr lang="pl-PL" b="1" dirty="0">
                <a:solidFill>
                  <a:srgbClr val="FF0000"/>
                </a:solidFill>
              </a:rPr>
              <a:t>spr.5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Ścieżka krytyczna – obliczenia czasu trwania projektu (</a:t>
            </a:r>
            <a:r>
              <a:rPr lang="pl-PL" b="1" dirty="0">
                <a:solidFill>
                  <a:srgbClr val="FF0000"/>
                </a:solidFill>
              </a:rPr>
              <a:t>spr.7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Metodyki zarządzania projektami – prezentacje Założenia innowacyjnego projektu wraz z dokumentacją – MS Project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Sprawozdanie z przebiegu prac aplikacyjnych do pracy inżynierskiej </a:t>
            </a:r>
            <a:r>
              <a:rPr lang="pl-PL" dirty="0"/>
              <a:t>(</a:t>
            </a:r>
            <a:r>
              <a:rPr lang="pl-PL" b="1" dirty="0">
                <a:solidFill>
                  <a:srgbClr val="FF0000"/>
                </a:solidFill>
              </a:rPr>
              <a:t>spr.8</a:t>
            </a:r>
            <a:r>
              <a:rPr lang="pl-PL" dirty="0"/>
              <a:t>)</a:t>
            </a:r>
            <a:endParaRPr lang="pl-PL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</a:rPr>
              <a:t>Metody oceny projektu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4082"/>
          </a:xfrm>
        </p:spPr>
        <p:txBody>
          <a:bodyPr>
            <a:noAutofit/>
          </a:bodyPr>
          <a:lstStyle/>
          <a:p>
            <a:r>
              <a:rPr lang="pl-PL" sz="2400" dirty="0"/>
              <a:t>Ścieżka krytyczna obliczenia czasu trwania projektu</a:t>
            </a:r>
            <a:br>
              <a:rPr lang="pl-PL" sz="2400" dirty="0"/>
            </a:br>
            <a:r>
              <a:rPr lang="pl-PL" sz="2400" b="1" dirty="0">
                <a:solidFill>
                  <a:srgbClr val="FF0000"/>
                </a:solidFill>
              </a:rPr>
              <a:t> sprawozdanie 8</a:t>
            </a:r>
            <a:endParaRPr lang="pl-PL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2563"/>
            <a:ext cx="8963096" cy="587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rostokąt zaokrąglony 3"/>
          <p:cNvSpPr/>
          <p:nvPr/>
        </p:nvSpPr>
        <p:spPr>
          <a:xfrm rot="20102980">
            <a:off x="279140" y="2467690"/>
            <a:ext cx="8640960" cy="101845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Na podstawie danych tabelarycznych harmonogramu proszę przygotować diagram CPM, oszacować czas realizacji projektu i wyznaczyć ścieżkę krytyczną</a:t>
            </a:r>
          </a:p>
        </p:txBody>
      </p:sp>
      <p:sp>
        <p:nvSpPr>
          <p:cNvPr id="5" name="Prostokąt zaokrąglony 4"/>
          <p:cNvSpPr/>
          <p:nvPr/>
        </p:nvSpPr>
        <p:spPr>
          <a:xfrm rot="20090436">
            <a:off x="827584" y="3906398"/>
            <a:ext cx="7632848" cy="79208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STUDIUM  PRZYPADKU 2</a:t>
            </a:r>
            <a:br>
              <a:rPr lang="pl-PL" dirty="0"/>
            </a:br>
            <a:r>
              <a:rPr lang="pl-PL" dirty="0"/>
              <a:t>WPROWADZENIE  NA  RYNEK  NOWEGO  PRODUKTU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4082"/>
          </a:xfrm>
        </p:spPr>
        <p:txBody>
          <a:bodyPr>
            <a:noAutofit/>
          </a:bodyPr>
          <a:lstStyle/>
          <a:p>
            <a:r>
              <a:rPr lang="pl-PL" sz="2400" dirty="0"/>
              <a:t>Ścieżka krytyczna obliczenia czasu trwania projektu</a:t>
            </a:r>
            <a:br>
              <a:rPr lang="pl-PL" sz="2400" dirty="0"/>
            </a:br>
            <a:r>
              <a:rPr lang="pl-PL" sz="2400" b="1" dirty="0">
                <a:solidFill>
                  <a:srgbClr val="FF0000"/>
                </a:solidFill>
              </a:rPr>
              <a:t> sprawozdanie 8</a:t>
            </a:r>
            <a:endParaRPr lang="pl-PL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2563"/>
            <a:ext cx="8963096" cy="587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4C0B8ECF-1B03-4E3D-A21A-A410396E6E9B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8229600" cy="63408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/>
              <a:t>Ścieżka krytyczna obliczenia czasu trwania projektu</a:t>
            </a:r>
            <a:br>
              <a:rPr lang="pl-PL" sz="2400" dirty="0"/>
            </a:br>
            <a:r>
              <a:rPr lang="pl-PL" sz="2400" b="1" dirty="0">
                <a:solidFill>
                  <a:srgbClr val="FF0000"/>
                </a:solidFill>
              </a:rPr>
              <a:t> sprawozdanie 8</a:t>
            </a:r>
            <a:endParaRPr lang="pl-PL" sz="2400" dirty="0"/>
          </a:p>
        </p:txBody>
      </p:sp>
      <p:graphicFrame>
        <p:nvGraphicFramePr>
          <p:cNvPr id="9" name="Obiekt 8">
            <a:extLst>
              <a:ext uri="{FF2B5EF4-FFF2-40B4-BE49-F238E27FC236}">
                <a16:creationId xmlns:a16="http://schemas.microsoft.com/office/drawing/2014/main" id="{E924E0A2-F983-40B4-BAF7-5FB95C8AA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39553"/>
              </p:ext>
            </p:extLst>
          </p:nvPr>
        </p:nvGraphicFramePr>
        <p:xfrm>
          <a:off x="2051720" y="2328862"/>
          <a:ext cx="4752528" cy="428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438369" imgH="2200359" progId="Excel.Sheet.12">
                  <p:embed/>
                </p:oleObj>
              </mc:Choice>
              <mc:Fallback>
                <p:oleObj name="Worksheet" r:id="rId2" imgW="2438369" imgH="2200359" progId="Excel.Sheet.12">
                  <p:embed/>
                  <p:pic>
                    <p:nvPicPr>
                      <p:cNvPr id="9" name="Obiekt 8">
                        <a:extLst>
                          <a:ext uri="{FF2B5EF4-FFF2-40B4-BE49-F238E27FC236}">
                            <a16:creationId xmlns:a16="http://schemas.microsoft.com/office/drawing/2014/main" id="{E924E0A2-F983-40B4-BAF7-5FB95C8AA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1720" y="2328862"/>
                        <a:ext cx="4752528" cy="428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0F2ED7EC-23D1-4D78-A1B6-080919BE5D69}"/>
              </a:ext>
            </a:extLst>
          </p:cNvPr>
          <p:cNvSpPr/>
          <p:nvPr/>
        </p:nvSpPr>
        <p:spPr>
          <a:xfrm>
            <a:off x="153852" y="1268760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Przedsięwzięcie składa się z 9 czynności. Określono, ile czasu trwają poszczególne czynności. Informacje dotyczące przedsięwzięcia zestawiono w tabeli. Ustalono też zależności między czynnościami.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aktywność </a:t>
            </a:r>
            <a:br>
              <a:rPr lang="pl-PL" dirty="0"/>
            </a:br>
            <a:r>
              <a:rPr lang="pl-PL" dirty="0"/>
              <a:t>na zajęciach</a:t>
            </a:r>
          </a:p>
        </p:txBody>
      </p:sp>
      <p:sp>
        <p:nvSpPr>
          <p:cNvPr id="8195" name="Podtytuł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Halina Tańska</a:t>
            </a:r>
          </a:p>
          <a:p>
            <a:r>
              <a:rPr lang="pl-PL" dirty="0"/>
              <a:t>tanska@uwm.edu.pl</a:t>
            </a:r>
          </a:p>
          <a:p>
            <a:r>
              <a:rPr lang="pl-PL" dirty="0"/>
              <a:t>Nazwa pliku: </a:t>
            </a:r>
            <a:r>
              <a:rPr lang="pl-PL"/>
              <a:t>HT_</a:t>
            </a:r>
            <a:r>
              <a:rPr lang="pl-PL" dirty="0"/>
              <a:t>S</a:t>
            </a:r>
            <a:r>
              <a:rPr lang="pl-PL"/>
              <a:t>_</a:t>
            </a:r>
            <a:r>
              <a:rPr lang="pl-PL" dirty="0" err="1"/>
              <a:t>ZPI_Sprawozdanie</a:t>
            </a:r>
            <a:r>
              <a:rPr lang="pl-PL" dirty="0"/>
              <a:t> X 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308304" y="55892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inicjały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7308304" y="6381328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numer </a:t>
            </a:r>
            <a:r>
              <a:rPr lang="pl-PL" dirty="0" err="1"/>
              <a:t>sprawozd</a:t>
            </a:r>
            <a:r>
              <a:rPr lang="pl-PL" dirty="0"/>
              <a:t>.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7308304" y="61653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przedmiot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7308304" y="5877272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tryb studiów N/S</a:t>
            </a:r>
            <a:endParaRPr lang="pl-PL" dirty="0"/>
          </a:p>
        </p:txBody>
      </p:sp>
      <p:cxnSp>
        <p:nvCxnSpPr>
          <p:cNvPr id="9" name="Łącznik prosty 8"/>
          <p:cNvCxnSpPr/>
          <p:nvPr/>
        </p:nvCxnSpPr>
        <p:spPr>
          <a:xfrm>
            <a:off x="3707904" y="551723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3707904" y="5877272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>
            <a:off x="4211960" y="551723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4788024" y="551723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>
            <a:off x="7164288" y="551723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>
            <a:off x="4211960" y="6165304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>
            <a:off x="4788024" y="645333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7164288" y="666936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rostokąt zaokrąglony 58"/>
          <p:cNvSpPr/>
          <p:nvPr/>
        </p:nvSpPr>
        <p:spPr>
          <a:xfrm>
            <a:off x="611560" y="4941168"/>
            <a:ext cx="2664296" cy="86409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l-PL" dirty="0"/>
              <a:t>Harmonogram pracy i sprawozdań 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97496" y="3264949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Pechowy projekt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683568" y="4037002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Ścieżka krytyczna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83568" y="446905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Metodyki ZPI</a:t>
            </a:r>
            <a:endParaRPr lang="pl-PL" sz="2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83568" y="497310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Założenia – MS Project</a:t>
            </a:r>
            <a:endParaRPr lang="pl-PL" sz="20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83568" y="537321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Praca inżynierska</a:t>
            </a:r>
            <a:endParaRPr lang="pl-PL" sz="20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83568" y="583720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Metody oceny</a:t>
            </a:r>
            <a:endParaRPr lang="pl-PL" sz="2000" dirty="0"/>
          </a:p>
        </p:txBody>
      </p:sp>
      <p:sp>
        <p:nvSpPr>
          <p:cNvPr id="10" name="Prostokąt 9"/>
          <p:cNvSpPr/>
          <p:nvPr/>
        </p:nvSpPr>
        <p:spPr>
          <a:xfrm>
            <a:off x="4427984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4716016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5004048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5292080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5580112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5868144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/>
          <p:cNvSpPr/>
          <p:nvPr/>
        </p:nvSpPr>
        <p:spPr>
          <a:xfrm>
            <a:off x="3419872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40"/>
          <p:cNvSpPr/>
          <p:nvPr/>
        </p:nvSpPr>
        <p:spPr>
          <a:xfrm>
            <a:off x="3707904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rostokąt 41"/>
          <p:cNvSpPr/>
          <p:nvPr/>
        </p:nvSpPr>
        <p:spPr>
          <a:xfrm>
            <a:off x="3995936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rostokąt 42"/>
          <p:cNvSpPr/>
          <p:nvPr/>
        </p:nvSpPr>
        <p:spPr>
          <a:xfrm>
            <a:off x="6156176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/>
          <p:cNvSpPr/>
          <p:nvPr/>
        </p:nvSpPr>
        <p:spPr>
          <a:xfrm>
            <a:off x="6588224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/>
          <p:cNvSpPr/>
          <p:nvPr/>
        </p:nvSpPr>
        <p:spPr>
          <a:xfrm>
            <a:off x="6876256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/>
          <p:cNvSpPr/>
          <p:nvPr/>
        </p:nvSpPr>
        <p:spPr>
          <a:xfrm>
            <a:off x="7164288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 47"/>
          <p:cNvSpPr/>
          <p:nvPr/>
        </p:nvSpPr>
        <p:spPr>
          <a:xfrm>
            <a:off x="7452320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Prostokąt 48"/>
          <p:cNvSpPr/>
          <p:nvPr/>
        </p:nvSpPr>
        <p:spPr>
          <a:xfrm>
            <a:off x="7740352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rostokąt 49"/>
          <p:cNvSpPr/>
          <p:nvPr/>
        </p:nvSpPr>
        <p:spPr>
          <a:xfrm>
            <a:off x="8028384" y="1916832"/>
            <a:ext cx="21602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Łącznik prosty ze strzałką 26"/>
          <p:cNvCxnSpPr/>
          <p:nvPr/>
        </p:nvCxnSpPr>
        <p:spPr>
          <a:xfrm>
            <a:off x="6934592" y="5589240"/>
            <a:ext cx="936104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/>
          <p:nvPr/>
        </p:nvCxnSpPr>
        <p:spPr>
          <a:xfrm>
            <a:off x="6862584" y="5157192"/>
            <a:ext cx="1008112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>
            <a:off x="4499992" y="4653136"/>
            <a:ext cx="1152128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>
            <a:off x="4752020" y="3484084"/>
            <a:ext cx="720080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>
            <a:off x="5580112" y="6093296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cxnSpLocks/>
          </p:cNvCxnSpPr>
          <p:nvPr/>
        </p:nvCxnSpPr>
        <p:spPr>
          <a:xfrm>
            <a:off x="5220072" y="4221088"/>
            <a:ext cx="23762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ole tekstowe 51"/>
          <p:cNvSpPr txBox="1"/>
          <p:nvPr/>
        </p:nvSpPr>
        <p:spPr>
          <a:xfrm>
            <a:off x="3347864" y="13314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1   2   3</a:t>
            </a:r>
          </a:p>
        </p:txBody>
      </p:sp>
      <p:sp>
        <p:nvSpPr>
          <p:cNvPr id="53" name="pole tekstowe 52"/>
          <p:cNvSpPr txBox="1"/>
          <p:nvPr/>
        </p:nvSpPr>
        <p:spPr>
          <a:xfrm>
            <a:off x="4427984" y="13314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4   5   6   7   8   9   10</a:t>
            </a:r>
          </a:p>
        </p:txBody>
      </p:sp>
      <p:sp>
        <p:nvSpPr>
          <p:cNvPr id="54" name="pole tekstowe 53"/>
          <p:cNvSpPr txBox="1"/>
          <p:nvPr/>
        </p:nvSpPr>
        <p:spPr>
          <a:xfrm>
            <a:off x="6516216" y="13314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11 12 13 14 15 16   </a:t>
            </a:r>
          </a:p>
        </p:txBody>
      </p:sp>
      <p:sp>
        <p:nvSpPr>
          <p:cNvPr id="60" name="pole tekstowe 59"/>
          <p:cNvSpPr txBox="1"/>
          <p:nvPr/>
        </p:nvSpPr>
        <p:spPr>
          <a:xfrm>
            <a:off x="683568" y="198884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Doświadczenia </a:t>
            </a:r>
          </a:p>
        </p:txBody>
      </p:sp>
      <p:sp>
        <p:nvSpPr>
          <p:cNvPr id="61" name="pole tekstowe 60"/>
          <p:cNvSpPr txBox="1"/>
          <p:nvPr/>
        </p:nvSpPr>
        <p:spPr>
          <a:xfrm>
            <a:off x="683568" y="242088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Autodiagnoza </a:t>
            </a:r>
          </a:p>
        </p:txBody>
      </p:sp>
      <p:sp>
        <p:nvSpPr>
          <p:cNvPr id="62" name="pole tekstowe 61"/>
          <p:cNvSpPr txBox="1"/>
          <p:nvPr/>
        </p:nvSpPr>
        <p:spPr>
          <a:xfrm>
            <a:off x="683568" y="285293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Style zachowania </a:t>
            </a:r>
          </a:p>
        </p:txBody>
      </p:sp>
      <p:cxnSp>
        <p:nvCxnSpPr>
          <p:cNvPr id="63" name="Łącznik prosty ze strzałką 62"/>
          <p:cNvCxnSpPr/>
          <p:nvPr/>
        </p:nvCxnSpPr>
        <p:spPr>
          <a:xfrm>
            <a:off x="3491880" y="2204864"/>
            <a:ext cx="360040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ze strzałką 63"/>
          <p:cNvCxnSpPr/>
          <p:nvPr/>
        </p:nvCxnSpPr>
        <p:spPr>
          <a:xfrm>
            <a:off x="3491880" y="2564904"/>
            <a:ext cx="504056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ze strzałką 64"/>
          <p:cNvCxnSpPr/>
          <p:nvPr/>
        </p:nvCxnSpPr>
        <p:spPr>
          <a:xfrm>
            <a:off x="3779912" y="2924944"/>
            <a:ext cx="432048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7E7AB1C3-B03D-4675-AE4E-6306FB731854}"/>
              </a:ext>
            </a:extLst>
          </p:cNvPr>
          <p:cNvSpPr txBox="1"/>
          <p:nvPr/>
        </p:nvSpPr>
        <p:spPr>
          <a:xfrm>
            <a:off x="697496" y="3689855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Platforma PP</a:t>
            </a:r>
          </a:p>
        </p:txBody>
      </p: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07E1C724-C8C1-41E0-A232-36B7983195FB}"/>
              </a:ext>
            </a:extLst>
          </p:cNvPr>
          <p:cNvCxnSpPr/>
          <p:nvPr/>
        </p:nvCxnSpPr>
        <p:spPr>
          <a:xfrm>
            <a:off x="5652120" y="3861048"/>
            <a:ext cx="720080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0000"/>
                </a:solidFill>
              </a:rPr>
              <a:t>Platforma Przemysłu Przyszłości</a:t>
            </a:r>
            <a:br>
              <a:rPr lang="pl-PL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FF0000"/>
                </a:solidFill>
              </a:rPr>
              <a:t>Sprawozdanie 5</a:t>
            </a:r>
            <a:endParaRPr lang="pl-PL" sz="3600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Proszę zapoznać się z Platformą Przemysłu Przyszłości i artykułem:</a:t>
            </a:r>
            <a:br>
              <a:rPr lang="pl-PL" dirty="0"/>
            </a:br>
            <a:r>
              <a:rPr lang="pl-PL" dirty="0">
                <a:hlinkClick r:id="rId2"/>
              </a:rPr>
              <a:t>https://przemyslprzyszlosci.gov.pl/kompetencje-przyszlosci-w-firmie-czego-oczekuja-przedsiebiorcy-od-swoich-pracownikow/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oraz artykułem:</a:t>
            </a:r>
          </a:p>
          <a:p>
            <a:r>
              <a:rPr lang="pl-PL" dirty="0">
                <a:hlinkClick r:id="rId3"/>
              </a:rPr>
              <a:t>https://przemyslprzyszlosci.gov.pl/jakie-umiejetnosci-miekkie-i-twarde-nalezy-ksztaltowac/</a:t>
            </a:r>
            <a:endParaRPr lang="pl-PL" dirty="0"/>
          </a:p>
          <a:p>
            <a:r>
              <a:rPr lang="pl-PL" dirty="0"/>
              <a:t>a także artykułem:</a:t>
            </a:r>
          </a:p>
          <a:p>
            <a:r>
              <a:rPr lang="pl-PL" dirty="0">
                <a:hlinkClick r:id="rId4"/>
              </a:rPr>
              <a:t>https://przemyslprzyszlosci.gov.pl/czym-rozni-sie-zarzadzanie-zespolem-w-przemysle-2-0-3-0-i-4-0/</a:t>
            </a:r>
            <a:r>
              <a:rPr lang="pl-PL" dirty="0"/>
              <a:t> </a:t>
            </a:r>
          </a:p>
          <a:p>
            <a:r>
              <a:rPr lang="pl-PL" dirty="0">
                <a:hlinkClick r:id="rId5"/>
              </a:rPr>
              <a:t>https://przemyslprzyszlosci.gov.pl/jak-na-swiecie-rozwija-sie-kompetencje-przyszlosci/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391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0000"/>
                </a:solidFill>
              </a:rPr>
              <a:t>Platforma Przemysłu Przyszłości</a:t>
            </a:r>
            <a:br>
              <a:rPr lang="pl-PL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FF0000"/>
                </a:solidFill>
              </a:rPr>
              <a:t>Sprawozdanie 5</a:t>
            </a:r>
            <a:endParaRPr lang="pl-PL" sz="3600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Po zapoznaniu się z Platformą Przemysłu Przyszłości i wskazanymi artykułami należy przygotować recenzję wskazując główne kompetencje współczesnego kierownika projektu (pierwszy artykuł), jakie umiejętności miękkie i twarde należy kształtować oraz wskazać różnice zarządzania zespołem w przemyśle 2.0, 3.0 i 4.0. Ponadto ustosunkować się do rozwoju kompetencji przyszłości. </a:t>
            </a:r>
          </a:p>
          <a:p>
            <a:r>
              <a:rPr lang="pl-PL" dirty="0"/>
              <a:t>Adresy do artykułów:</a:t>
            </a:r>
            <a:br>
              <a:rPr lang="pl-PL" dirty="0"/>
            </a:br>
            <a:r>
              <a:rPr lang="pl-PL" dirty="0">
                <a:hlinkClick r:id="rId2"/>
              </a:rPr>
              <a:t>https://przemyslprzyszlosci.gov.pl/kompetencje-przyszlosci-w-firmie-czego-oczekuja-przedsiebiorcy-od-swoich-pracownikow/</a:t>
            </a:r>
            <a:endParaRPr lang="pl-PL" dirty="0"/>
          </a:p>
          <a:p>
            <a:r>
              <a:rPr lang="pl-PL" dirty="0">
                <a:hlinkClick r:id="rId3"/>
              </a:rPr>
              <a:t>https://przemyslprzyszlosci.gov.pl/jakie-umiejetnosci-miekkie-i-twarde-nalezy-ksztaltowac/</a:t>
            </a:r>
            <a:endParaRPr lang="pl-PL" dirty="0"/>
          </a:p>
          <a:p>
            <a:r>
              <a:rPr lang="pl-PL" dirty="0">
                <a:hlinkClick r:id="rId4"/>
              </a:rPr>
              <a:t>https://przemyslprzyszlosci.gov.pl/czym-rozni-sie-zarzadzanie-zespolem-w-przemysle-2-0-3-0-i-4-0/</a:t>
            </a:r>
            <a:r>
              <a:rPr lang="pl-PL" dirty="0"/>
              <a:t> </a:t>
            </a:r>
          </a:p>
          <a:p>
            <a:r>
              <a:rPr lang="pl-PL" dirty="0">
                <a:hlinkClick r:id="rId5"/>
              </a:rPr>
              <a:t>https://przemyslprzyszlosci.gov.pl/jak-na-swiecie-rozwija-sie-kompetencje-przyszlosci/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364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ymbol zastępczy daty 3">
            <a:extLst>
              <a:ext uri="{FF2B5EF4-FFF2-40B4-BE49-F238E27FC236}">
                <a16:creationId xmlns:a16="http://schemas.microsoft.com/office/drawing/2014/main" id="{19139192-6CEE-4968-A777-AACE778ED7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D89768-20E9-4088-B853-83308972620E}" type="datetime1">
              <a:rPr lang="pl-PL" altLang="pl-PL" sz="1400" smtClean="0"/>
              <a:pPr>
                <a:spcBef>
                  <a:spcPct val="0"/>
                </a:spcBef>
                <a:buFontTx/>
                <a:buNone/>
              </a:pPr>
              <a:t>2024-10-09</a:t>
            </a:fld>
            <a:endParaRPr lang="pl-PL" altLang="pl-PL" sz="1400"/>
          </a:p>
        </p:txBody>
      </p:sp>
      <p:sp>
        <p:nvSpPr>
          <p:cNvPr id="19459" name="Symbol zastępczy stopki 4">
            <a:extLst>
              <a:ext uri="{FF2B5EF4-FFF2-40B4-BE49-F238E27FC236}">
                <a16:creationId xmlns:a16="http://schemas.microsoft.com/office/drawing/2014/main" id="{CE079D37-08F9-4943-9F01-114E945A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400"/>
              <a:t>Zarządzanie projektem informatycznym</a:t>
            </a:r>
          </a:p>
        </p:txBody>
      </p:sp>
      <p:sp>
        <p:nvSpPr>
          <p:cNvPr id="19460" name="Symbol zastępczy numeru slajdu 5">
            <a:extLst>
              <a:ext uri="{FF2B5EF4-FFF2-40B4-BE49-F238E27FC236}">
                <a16:creationId xmlns:a16="http://schemas.microsoft.com/office/drawing/2014/main" id="{80E5B58E-0903-4E09-B15A-3E7FD166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99CD2-E96B-4AAC-AD34-E40FABF90C50}" type="slidenum">
              <a:rPr lang="pl-PL" altLang="pl-PL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pl-PL" altLang="pl-PL" sz="1400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D1D76F1B-8A49-4E52-B27D-D1F9195AF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b="1" dirty="0"/>
              <a:t>Określanie kolejności działań 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A4F4A30E-69F6-4695-85A5-880BF08D6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Notacja graficzna zależności między czynnościami</a:t>
            </a:r>
          </a:p>
          <a:p>
            <a:pPr eaLnBrk="1" hangingPunct="1">
              <a:buFontTx/>
              <a:buNone/>
            </a:pPr>
            <a:endParaRPr lang="pl-PL" altLang="pl-PL"/>
          </a:p>
        </p:txBody>
      </p:sp>
      <p:pic>
        <p:nvPicPr>
          <p:cNvPr id="17415" name="Picture 4">
            <a:extLst>
              <a:ext uri="{FF2B5EF4-FFF2-40B4-BE49-F238E27FC236}">
                <a16:creationId xmlns:a16="http://schemas.microsoft.com/office/drawing/2014/main" id="{C068EC31-CF88-4C92-8A47-1D7BE6C9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6" r="3271" b="15538"/>
          <a:stretch>
            <a:fillRect/>
          </a:stretch>
        </p:blipFill>
        <p:spPr bwMode="auto">
          <a:xfrm>
            <a:off x="1181100" y="2852936"/>
            <a:ext cx="6410325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ymbol zastępczy daty 3">
            <a:extLst>
              <a:ext uri="{FF2B5EF4-FFF2-40B4-BE49-F238E27FC236}">
                <a16:creationId xmlns:a16="http://schemas.microsoft.com/office/drawing/2014/main" id="{9E0F51DD-D3A2-4B86-9FFC-55486F69F8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2CD73C-97FC-463F-99ED-1AC9FE1D611F}" type="datetime1">
              <a:rPr lang="pl-PL" altLang="pl-PL" sz="1400" smtClean="0"/>
              <a:pPr>
                <a:spcBef>
                  <a:spcPct val="0"/>
                </a:spcBef>
                <a:buFontTx/>
                <a:buNone/>
              </a:pPr>
              <a:t>2024-10-09</a:t>
            </a:fld>
            <a:endParaRPr lang="pl-PL" altLang="pl-PL" sz="1400"/>
          </a:p>
        </p:txBody>
      </p:sp>
      <p:sp>
        <p:nvSpPr>
          <p:cNvPr id="31747" name="Symbol zastępczy stopki 4">
            <a:extLst>
              <a:ext uri="{FF2B5EF4-FFF2-40B4-BE49-F238E27FC236}">
                <a16:creationId xmlns:a16="http://schemas.microsoft.com/office/drawing/2014/main" id="{177AC6BE-A0D1-4386-91A0-5567D7EF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400"/>
              <a:t>Zarządzanie projektem informatycznym</a:t>
            </a:r>
          </a:p>
        </p:txBody>
      </p:sp>
      <p:sp>
        <p:nvSpPr>
          <p:cNvPr id="31748" name="Symbol zastępczy numeru slajdu 5">
            <a:extLst>
              <a:ext uri="{FF2B5EF4-FFF2-40B4-BE49-F238E27FC236}">
                <a16:creationId xmlns:a16="http://schemas.microsoft.com/office/drawing/2014/main" id="{05EACD48-84F9-44E0-AAEE-FF7FF365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057880-AC99-49AC-8B7B-6F6CE359AF48}" type="slidenum">
              <a:rPr lang="pl-PL" altLang="pl-PL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pl-PL" altLang="pl-PL" sz="1400"/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64637457-6A8F-4FE6-805B-BBB8C7F4F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pl-PL" altLang="pl-PL" sz="4000" b="1" dirty="0"/>
              <a:t>Opracowanie harmonogramu - CPM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8918C940-CE1A-4BD5-9172-80F1A63EF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452709"/>
            <a:ext cx="9036496" cy="47925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Oparta na diagramie pierwszeństwa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Analiza czasu do przodu i wstecz pozwala wyliczyć </a:t>
            </a:r>
            <a:r>
              <a:rPr lang="pl-PL" altLang="pl-PL" sz="2400" dirty="0">
                <a:solidFill>
                  <a:srgbClr val="FF0000"/>
                </a:solidFill>
              </a:rPr>
              <a:t>NWR, NPR, NWZ, NPZ zadań: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rgbClr val="FF0000"/>
                </a:solidFill>
              </a:rPr>
              <a:t>NWR – najwcześniejszy czas rozpoczęcia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rgbClr val="FF0000"/>
                </a:solidFill>
              </a:rPr>
              <a:t>NPR – najpóźniejszy czas rozpoczęcia  (NPR=</a:t>
            </a:r>
            <a:r>
              <a:rPr lang="pl-PL" altLang="pl-PL" sz="2000" dirty="0" err="1">
                <a:solidFill>
                  <a:srgbClr val="FF0000"/>
                </a:solidFill>
              </a:rPr>
              <a:t>NWR+t</a:t>
            </a:r>
            <a:r>
              <a:rPr lang="pl-PL" altLang="pl-PL" sz="2000" dirty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rgbClr val="FF0000"/>
                </a:solidFill>
              </a:rPr>
              <a:t>NWZ – najwcześniejszy czas zakończenia (NWZ=NPZ-t)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rgbClr val="FF0000"/>
                </a:solidFill>
              </a:rPr>
              <a:t>NPZ – najpóźniejszy czas zakończenia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Można określić zapasy czasu </a:t>
            </a:r>
            <a:r>
              <a:rPr lang="pl-PL" altLang="pl-PL" sz="2400" dirty="0">
                <a:solidFill>
                  <a:srgbClr val="FF0000"/>
                </a:solidFill>
              </a:rPr>
              <a:t>(NPZ-NWZ)</a:t>
            </a:r>
            <a:r>
              <a:rPr lang="pl-PL" altLang="pl-PL" sz="2400" dirty="0"/>
              <a:t>  lub  </a:t>
            </a:r>
            <a:r>
              <a:rPr lang="pl-PL" altLang="pl-PL" sz="2400" dirty="0">
                <a:solidFill>
                  <a:srgbClr val="FF0000"/>
                </a:solidFill>
              </a:rPr>
              <a:t>(NPR-NWR)</a:t>
            </a:r>
            <a:r>
              <a:rPr lang="pl-PL" altLang="pl-PL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/>
              <a:t>Całkowity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/>
              <a:t>Swobodny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Zapas zerowy = czynność krytyczna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Zapas prawie zerowy = czynność podkrytyczna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Zapas ujemny = </a:t>
            </a:r>
            <a:r>
              <a:rPr lang="pl-PL" altLang="pl-PL" sz="2400" u="sng" dirty="0"/>
              <a:t>błąd</a:t>
            </a:r>
            <a:endParaRPr lang="pl-PL" alt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ymbol zastępczy daty 3">
            <a:extLst>
              <a:ext uri="{FF2B5EF4-FFF2-40B4-BE49-F238E27FC236}">
                <a16:creationId xmlns:a16="http://schemas.microsoft.com/office/drawing/2014/main" id="{34F6921C-ED29-443F-B3B8-5F478C3735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618776-096E-4A69-9FE1-0759AB268320}" type="datetime1">
              <a:rPr lang="pl-PL" altLang="pl-PL" sz="1400" smtClean="0"/>
              <a:pPr>
                <a:spcBef>
                  <a:spcPct val="0"/>
                </a:spcBef>
                <a:buFontTx/>
                <a:buNone/>
              </a:pPr>
              <a:t>2024-10-09</a:t>
            </a:fld>
            <a:endParaRPr lang="pl-PL" altLang="pl-PL" sz="1400"/>
          </a:p>
        </p:txBody>
      </p:sp>
      <p:sp>
        <p:nvSpPr>
          <p:cNvPr id="32771" name="Symbol zastępczy stopki 4">
            <a:extLst>
              <a:ext uri="{FF2B5EF4-FFF2-40B4-BE49-F238E27FC236}">
                <a16:creationId xmlns:a16="http://schemas.microsoft.com/office/drawing/2014/main" id="{A1CF3B04-7570-4E51-9D29-CFA5661D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400"/>
              <a:t>Zarządzanie projektem informatycznym</a:t>
            </a:r>
          </a:p>
        </p:txBody>
      </p:sp>
      <p:sp>
        <p:nvSpPr>
          <p:cNvPr id="32772" name="Symbol zastępczy numeru slajdu 5">
            <a:extLst>
              <a:ext uri="{FF2B5EF4-FFF2-40B4-BE49-F238E27FC236}">
                <a16:creationId xmlns:a16="http://schemas.microsoft.com/office/drawing/2014/main" id="{58644C1F-1DCF-4977-AA2A-23BFE256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DCA264-F57E-4F65-9243-AC7965BC85BA}" type="slidenum">
              <a:rPr lang="pl-PL" altLang="pl-PL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pl-PL" altLang="pl-PL" sz="1400"/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7C0FD47D-0456-425E-BD96-FBCEDC56F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/>
              <a:t>Opracowanie harmonogramu - CPM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EC830A1B-DA84-409D-AAD5-4D6A586FA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Czynności krytyczne tworzą </a:t>
            </a:r>
            <a:r>
              <a:rPr lang="pl-PL" altLang="pl-PL">
                <a:solidFill>
                  <a:srgbClr val="FF0000"/>
                </a:solidFill>
              </a:rPr>
              <a:t>ŚCIEŻKĘ KRYTYCZNĄ</a:t>
            </a:r>
            <a:r>
              <a:rPr lang="pl-PL" altLang="pl-PL"/>
              <a:t> – jej długość determinuje czas trwania całego projektu</a:t>
            </a:r>
          </a:p>
          <a:p>
            <a:pPr eaLnBrk="1" hangingPunct="1"/>
            <a:r>
              <a:rPr lang="pl-PL" altLang="pl-PL" u="sng"/>
              <a:t>Jakiekolwiek</a:t>
            </a:r>
            <a:r>
              <a:rPr lang="pl-PL" altLang="pl-PL"/>
              <a:t> opóźnienia w czynnościach należących do ŚK powodują opóźnienie całego projektu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66130"/>
          </a:xfrm>
        </p:spPr>
        <p:txBody>
          <a:bodyPr>
            <a:noAutofit/>
          </a:bodyPr>
          <a:lstStyle/>
          <a:p>
            <a:r>
              <a:rPr lang="pl-PL" sz="3600" dirty="0"/>
              <a:t>Ścieżka krytyczna </a:t>
            </a:r>
            <a:br>
              <a:rPr lang="pl-PL" sz="3600" dirty="0"/>
            </a:br>
            <a:r>
              <a:rPr lang="pl-PL" sz="3600" dirty="0"/>
              <a:t>obliczenia czasu trwania projektu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2939"/>
            <a:ext cx="6912768" cy="418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ole tekstowe 3"/>
          <p:cNvSpPr txBox="1"/>
          <p:nvPr/>
        </p:nvSpPr>
        <p:spPr>
          <a:xfrm>
            <a:off x="323528" y="1475492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Przykład:</a:t>
            </a:r>
            <a:r>
              <a:rPr lang="pl-PL" sz="2400" dirty="0"/>
              <a:t>  zestaw zadań powiązanych ze sobą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539552" y="630932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UWAGA: dla uproszczenia wszystkie zależności typu Koniec-Początek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6616AEF5D06B4C836A2A7EDC5083E2" ma:contentTypeVersion="4" ma:contentTypeDescription="Utwórz nowy dokument." ma:contentTypeScope="" ma:versionID="5e8d4cc6200130d8f45b8ddce5ac2672">
  <xsd:schema xmlns:xsd="http://www.w3.org/2001/XMLSchema" xmlns:xs="http://www.w3.org/2001/XMLSchema" xmlns:p="http://schemas.microsoft.com/office/2006/metadata/properties" xmlns:ns2="3d63fd63-a5a7-4359-95ba-b5cdeb385ae5" targetNamespace="http://schemas.microsoft.com/office/2006/metadata/properties" ma:root="true" ma:fieldsID="896a3bc8a9d4fd725c561529d5a770ac" ns2:_="">
    <xsd:import namespace="3d63fd63-a5a7-4359-95ba-b5cdeb385a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3fd63-a5a7-4359-95ba-b5cdeb385a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E17EA0-09D1-4F8E-A90B-02CEED60DA5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2F1B20-282B-4D0D-A58D-C253B7E60A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CAF4D9-0A7B-4B20-803D-2111AF8E5D37}"/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1381</Words>
  <Application>Microsoft Office PowerPoint</Application>
  <PresentationFormat>Pokaz na ekranie (4:3)</PresentationFormat>
  <Paragraphs>143</Paragraphs>
  <Slides>23</Slides>
  <Notes>1</Notes>
  <HiddenSlides>1</HiddenSlides>
  <MMClips>0</MMClips>
  <ScaleCrop>false</ScaleCrop>
  <HeadingPairs>
    <vt:vector size="8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Motyw pakietu Office</vt:lpstr>
      <vt:lpstr>Worksheet</vt:lpstr>
      <vt:lpstr>Zarządzanie projektami informatycznymi  ćwiczenia </vt:lpstr>
      <vt:lpstr>Plan i realizacja ZPI syntetyczne tematy zadaniowe</vt:lpstr>
      <vt:lpstr>Harmonogram pracy i sprawozdań </vt:lpstr>
      <vt:lpstr>Platforma Przemysłu Przyszłości Sprawozdanie 5</vt:lpstr>
      <vt:lpstr>Platforma Przemysłu Przyszłości Sprawozdanie 5</vt:lpstr>
      <vt:lpstr>Określanie kolejności działań </vt:lpstr>
      <vt:lpstr>Opracowanie harmonogramu - CPM</vt:lpstr>
      <vt:lpstr>Opracowanie harmonogramu - CPM</vt:lpstr>
      <vt:lpstr>Ścieżka krytyczna  obliczenia czasu trwania projektu</vt:lpstr>
      <vt:lpstr>Ścieżka krytyczna  obliczenia czasu trwania projektu</vt:lpstr>
      <vt:lpstr>Ścieżka krytyczna  obliczenia czasu trwania projektu</vt:lpstr>
      <vt:lpstr>Ścieżka krytyczna  obliczenia czasu trwania projektu</vt:lpstr>
      <vt:lpstr>Komentarz </vt:lpstr>
      <vt:lpstr>Ścieżka krytyczna  obliczenia czasu trwania projektu</vt:lpstr>
      <vt:lpstr>Ścieżka krytyczna  obliczenia czasu trwania projektu</vt:lpstr>
      <vt:lpstr>Komentarz </vt:lpstr>
      <vt:lpstr>Ścieżka krytyczna  obliczenia czasu trwania projektu</vt:lpstr>
      <vt:lpstr>STUDIUM  PRZYPADKU 1 WPROWADZENIE  NA  RYNEK  NOWEGO  PRODUKTU</vt:lpstr>
      <vt:lpstr>Ścieżka krytyczna  obliczenia czasu trwania projektu</vt:lpstr>
      <vt:lpstr>Ścieżka krytyczna obliczenia czasu trwania projektu  sprawozdanie 8</vt:lpstr>
      <vt:lpstr>Ścieżka krytyczna obliczenia czasu trwania projektu  sprawozdanie 8</vt:lpstr>
      <vt:lpstr>Prezentacja programu PowerPoint</vt:lpstr>
      <vt:lpstr>Dziękuję za aktywność  na zajęciach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Zarządzanie projektami informatycznymi  ćwiczenia 11</dc:title>
  <dc:creator>Admin</dc:creator>
  <cp:lastModifiedBy>Halina Tańska</cp:lastModifiedBy>
  <cp:revision>32</cp:revision>
  <dcterms:created xsi:type="dcterms:W3CDTF">2017-11-22T15:14:37Z</dcterms:created>
  <dcterms:modified xsi:type="dcterms:W3CDTF">2024-10-09T14:24:46Z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0x010100DA6616AEF5D06B4C836A2A7EDC5083E2</vt:lpwstr>
  </property>
</Properties>
</file>