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9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ytuł, zawartość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6D4B7-8041-4D9D-8D70-0BD383DBB51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C352-F340-4BAA-846D-712399CF4034}" type="datetimeFigureOut">
              <a:rPr lang="pl-PL" smtClean="0"/>
              <a:pPr/>
              <a:t>2020-10-02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59B3-D135-4F12-8496-4A53FA798B2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656184"/>
          </a:xfrm>
        </p:spPr>
        <p:txBody>
          <a:bodyPr>
            <a:noAutofit/>
          </a:bodyPr>
          <a:lstStyle/>
          <a:p>
            <a:br>
              <a:rPr lang="pl-PL" sz="3600" dirty="0"/>
            </a:br>
            <a:r>
              <a:rPr lang="pl-PL" sz="3600" dirty="0"/>
              <a:t>Zarządzanie Projektem Informatycznym</a:t>
            </a:r>
            <a:br>
              <a:rPr lang="pl-PL" sz="3600" dirty="0"/>
            </a:br>
            <a:r>
              <a:rPr lang="pl-PL" sz="3600" dirty="0"/>
              <a:t>ZPI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841648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Halina Tańska</a:t>
            </a:r>
          </a:p>
          <a:p>
            <a:r>
              <a:rPr lang="pl-PL" dirty="0"/>
              <a:t>2020</a:t>
            </a:r>
          </a:p>
        </p:txBody>
      </p:sp>
      <p:sp>
        <p:nvSpPr>
          <p:cNvPr id="4" name="Prostokąt zaokrąglony 3"/>
          <p:cNvSpPr/>
          <p:nvPr/>
        </p:nvSpPr>
        <p:spPr>
          <a:xfrm>
            <a:off x="2843808" y="1844824"/>
            <a:ext cx="3744416" cy="10081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solidFill>
                  <a:schemeClr val="tx1"/>
                </a:solidFill>
              </a:rPr>
              <a:t>Przypomnienie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Co to jest projekt? </a:t>
            </a:r>
            <a:br>
              <a:rPr lang="pl-PL" altLang="pl-PL" sz="4000"/>
            </a:br>
            <a:r>
              <a:rPr lang="pl-PL" altLang="pl-PL" sz="4000"/>
              <a:t>Parametry projektu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54575" y="1855788"/>
            <a:ext cx="4038600" cy="4525962"/>
          </a:xfrm>
        </p:spPr>
        <p:txBody>
          <a:bodyPr/>
          <a:lstStyle/>
          <a:p>
            <a:pPr eaLnBrk="1" hangingPunct="1"/>
            <a:r>
              <a:rPr lang="pl-PL" altLang="pl-PL" sz="2400"/>
              <a:t>Projekt to niepowtarzalny i nierutynowy proces realizacji określonych celów, w określonym czasie i za pomocą określonych środków, który jest zdefiniowany przez:</a:t>
            </a:r>
          </a:p>
          <a:p>
            <a:pPr lvl="1" eaLnBrk="1" hangingPunct="1"/>
            <a:r>
              <a:rPr lang="pl-PL" altLang="pl-PL" sz="2000"/>
              <a:t>produkt końcowy (zakres)</a:t>
            </a:r>
          </a:p>
          <a:p>
            <a:pPr lvl="1" eaLnBrk="1" hangingPunct="1"/>
            <a:r>
              <a:rPr lang="pl-PL" altLang="pl-PL" sz="2000"/>
              <a:t>czas realizacji (terminy)</a:t>
            </a:r>
          </a:p>
          <a:p>
            <a:pPr lvl="1" eaLnBrk="1" hangingPunct="1"/>
            <a:r>
              <a:rPr lang="pl-PL" altLang="pl-PL" sz="2000"/>
              <a:t>koszty realizacji (budżet)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908175" y="1773238"/>
            <a:ext cx="0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908175" y="386080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1258888" y="3860800"/>
            <a:ext cx="649287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908175" y="2565400"/>
            <a:ext cx="14398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619250" y="3068638"/>
            <a:ext cx="143986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1619250" y="2565400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3059113" y="2565400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3059113" y="3860800"/>
            <a:ext cx="2889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1619250" y="3068638"/>
            <a:ext cx="1439863" cy="1296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908175" y="2565400"/>
            <a:ext cx="1150938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 flipV="1">
            <a:off x="3059113" y="3068638"/>
            <a:ext cx="2889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492500" y="4076700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800">
                <a:solidFill>
                  <a:schemeClr val="tx1"/>
                </a:solidFill>
                <a:latin typeface="Arial" pitchFamily="34" charset="0"/>
              </a:rPr>
              <a:t>koszt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900113" y="205422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800">
                <a:solidFill>
                  <a:schemeClr val="tx1"/>
                </a:solidFill>
                <a:latin typeface="Arial" pitchFamily="34" charset="0"/>
              </a:rPr>
              <a:t>zakres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619250" y="47244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800">
                <a:solidFill>
                  <a:schemeClr val="tx1"/>
                </a:solidFill>
                <a:latin typeface="Arial" pitchFamily="34" charset="0"/>
              </a:rPr>
              <a:t>czas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700338" y="26368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800">
                <a:solidFill>
                  <a:schemeClr val="tx1"/>
                </a:solidFill>
                <a:latin typeface="Arial" pitchFamily="34" charset="0"/>
              </a:rPr>
              <a:t>cel projektu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763713" y="5373688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2000">
                <a:solidFill>
                  <a:schemeClr val="tx1"/>
                </a:solidFill>
                <a:latin typeface="Arial" pitchFamily="34" charset="0"/>
              </a:rPr>
              <a:t>Parametry projektu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03350" y="476250"/>
            <a:ext cx="6499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l-PL" altLang="pl-PL" sz="3300" b="1">
                <a:latin typeface="Arial" pitchFamily="34" charset="0"/>
              </a:rPr>
              <a:t>Podstawowe cele projektów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771900" y="1844675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22688" y="2019300"/>
            <a:ext cx="168433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Jakość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wyniku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(Performance)</a:t>
            </a:r>
            <a:endParaRPr lang="pl-PL" altLang="pl-PL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849313" y="4435475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55663" y="4799013"/>
            <a:ext cx="156368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>
                <a:solidFill>
                  <a:schemeClr val="tx1"/>
                </a:solidFill>
              </a:rPr>
              <a:t>Czas i termin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>
                <a:solidFill>
                  <a:schemeClr val="tx1"/>
                </a:solidFill>
              </a:rPr>
              <a:t>realizacji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>
                <a:solidFill>
                  <a:schemeClr val="tx1"/>
                </a:solidFill>
              </a:rPr>
              <a:t>(Time)</a:t>
            </a:r>
            <a:endParaRPr lang="pl-PL" altLang="pl-PL">
              <a:solidFill>
                <a:schemeClr val="tx1"/>
              </a:solidFill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443663" y="4379913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638925" y="4799013"/>
            <a:ext cx="113188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Koszt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realizacji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(Cost)</a:t>
            </a:r>
            <a:endParaRPr lang="pl-PL" altLang="pl-PL" sz="2400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3771900" y="3902075"/>
            <a:ext cx="1600200" cy="1600200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081463" y="4381500"/>
            <a:ext cx="98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sz="2000" b="1" dirty="0">
                <a:solidFill>
                  <a:schemeClr val="bg1"/>
                </a:solidFill>
              </a:rPr>
              <a:t>Zakres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2000" b="1" dirty="0">
                <a:solidFill>
                  <a:schemeClr val="bg1"/>
                </a:solidFill>
              </a:rPr>
              <a:t>(</a:t>
            </a:r>
            <a:r>
              <a:rPr lang="pl-PL" altLang="pl-PL" sz="2000" b="1" dirty="0" err="1">
                <a:solidFill>
                  <a:schemeClr val="bg1"/>
                </a:solidFill>
              </a:rPr>
              <a:t>Scope</a:t>
            </a:r>
            <a:r>
              <a:rPr lang="pl-PL" altLang="pl-PL" sz="2000" b="1" dirty="0">
                <a:solidFill>
                  <a:schemeClr val="bg1"/>
                </a:solidFill>
              </a:rPr>
              <a:t>)</a:t>
            </a:r>
            <a:endParaRPr lang="pl-PL" altLang="pl-PL" sz="2400" dirty="0">
              <a:solidFill>
                <a:schemeClr val="bg1"/>
              </a:solidFill>
            </a:endParaRPr>
          </a:p>
        </p:txBody>
      </p:sp>
      <p:cxnSp>
        <p:nvCxnSpPr>
          <p:cNvPr id="25611" name="AutoShape 11"/>
          <p:cNvCxnSpPr>
            <a:cxnSpLocks noChangeShapeType="1"/>
            <a:endCxn id="25607" idx="3"/>
          </p:cNvCxnSpPr>
          <p:nvPr/>
        </p:nvCxnSpPr>
        <p:spPr bwMode="auto">
          <a:xfrm flipV="1">
            <a:off x="2311400" y="5745163"/>
            <a:ext cx="4367213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2" name="AutoShape 12"/>
          <p:cNvCxnSpPr>
            <a:cxnSpLocks noChangeShapeType="1"/>
          </p:cNvCxnSpPr>
          <p:nvPr/>
        </p:nvCxnSpPr>
        <p:spPr bwMode="auto">
          <a:xfrm>
            <a:off x="5435600" y="4811713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3" name="AutoShape 13"/>
          <p:cNvCxnSpPr>
            <a:cxnSpLocks noChangeShapeType="1"/>
          </p:cNvCxnSpPr>
          <p:nvPr/>
        </p:nvCxnSpPr>
        <p:spPr bwMode="auto">
          <a:xfrm flipH="1">
            <a:off x="2484438" y="4811713"/>
            <a:ext cx="1193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4" name="AutoShape 14"/>
          <p:cNvCxnSpPr>
            <a:cxnSpLocks noChangeShapeType="1"/>
          </p:cNvCxnSpPr>
          <p:nvPr/>
        </p:nvCxnSpPr>
        <p:spPr bwMode="auto">
          <a:xfrm flipV="1">
            <a:off x="4572000" y="3444875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5" name="AutoShape 15"/>
          <p:cNvCxnSpPr>
            <a:cxnSpLocks noChangeShapeType="1"/>
            <a:stCxn id="25605" idx="7"/>
            <a:endCxn id="25603" idx="3"/>
          </p:cNvCxnSpPr>
          <p:nvPr/>
        </p:nvCxnSpPr>
        <p:spPr bwMode="auto">
          <a:xfrm flipV="1">
            <a:off x="2214563" y="3209925"/>
            <a:ext cx="1792287" cy="146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6" name="AutoShape 16"/>
          <p:cNvCxnSpPr>
            <a:cxnSpLocks noChangeShapeType="1"/>
            <a:stCxn id="25603" idx="5"/>
          </p:cNvCxnSpPr>
          <p:nvPr/>
        </p:nvCxnSpPr>
        <p:spPr bwMode="auto">
          <a:xfrm>
            <a:off x="5137150" y="3209925"/>
            <a:ext cx="179705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68313" y="620713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l-PL" altLang="pl-PL" sz="3300" b="1">
                <a:latin typeface="Arial" pitchFamily="34" charset="0"/>
              </a:rPr>
              <a:t>Główni uczestnicy projektów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600450" y="1773238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73475" y="1947863"/>
            <a:ext cx="1447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Sponsor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(ten kto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ponosi koszty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projektu)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849313" y="4365625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23925" y="4554538"/>
            <a:ext cx="15430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Użytkownik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(ten kto będzie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korzystał z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wyników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projektu)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229350" y="4364038"/>
            <a:ext cx="1600200" cy="16002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305550" y="4627563"/>
            <a:ext cx="145891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/>
              <a:t>Wykonawca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(ten kto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realizuje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/>
              <a:t>projekt)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600450" y="3830638"/>
            <a:ext cx="1600200" cy="1600200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614569" y="3990975"/>
            <a:ext cx="159101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b="1" dirty="0">
                <a:solidFill>
                  <a:schemeClr val="bg1"/>
                </a:solidFill>
              </a:rPr>
              <a:t>Kierownik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b="1" dirty="0">
                <a:solidFill>
                  <a:schemeClr val="bg1"/>
                </a:solidFill>
              </a:rPr>
              <a:t>projektu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 dirty="0">
                <a:solidFill>
                  <a:schemeClr val="bg1"/>
                </a:solidFill>
              </a:rPr>
              <a:t>(ten kto będzie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 dirty="0">
                <a:solidFill>
                  <a:schemeClr val="bg1"/>
                </a:solidFill>
              </a:rPr>
              <a:t>zarządzał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800" dirty="0">
                <a:solidFill>
                  <a:schemeClr val="bg1"/>
                </a:solidFill>
              </a:rPr>
              <a:t>projektem)</a:t>
            </a:r>
          </a:p>
        </p:txBody>
      </p:sp>
      <p:cxnSp>
        <p:nvCxnSpPr>
          <p:cNvPr id="26635" name="AutoShape 11"/>
          <p:cNvCxnSpPr>
            <a:cxnSpLocks noChangeShapeType="1"/>
            <a:endCxn id="26631" idx="3"/>
          </p:cNvCxnSpPr>
          <p:nvPr/>
        </p:nvCxnSpPr>
        <p:spPr bwMode="auto">
          <a:xfrm flipV="1">
            <a:off x="2268538" y="5729288"/>
            <a:ext cx="4195762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6636" name="AutoShape 12"/>
          <p:cNvCxnSpPr>
            <a:cxnSpLocks noChangeShapeType="1"/>
          </p:cNvCxnSpPr>
          <p:nvPr/>
        </p:nvCxnSpPr>
        <p:spPr bwMode="auto">
          <a:xfrm>
            <a:off x="5219700" y="48133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6637" name="AutoShape 13"/>
          <p:cNvCxnSpPr>
            <a:cxnSpLocks noChangeShapeType="1"/>
          </p:cNvCxnSpPr>
          <p:nvPr/>
        </p:nvCxnSpPr>
        <p:spPr bwMode="auto">
          <a:xfrm flipH="1">
            <a:off x="2411413" y="4884738"/>
            <a:ext cx="1292225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6638" name="AutoShape 14"/>
          <p:cNvCxnSpPr>
            <a:cxnSpLocks noChangeShapeType="1"/>
          </p:cNvCxnSpPr>
          <p:nvPr/>
        </p:nvCxnSpPr>
        <p:spPr bwMode="auto">
          <a:xfrm flipV="1">
            <a:off x="4356100" y="3373438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6639" name="AutoShape 15"/>
          <p:cNvCxnSpPr>
            <a:cxnSpLocks noChangeShapeType="1"/>
          </p:cNvCxnSpPr>
          <p:nvPr/>
        </p:nvCxnSpPr>
        <p:spPr bwMode="auto">
          <a:xfrm flipV="1">
            <a:off x="2051050" y="3013075"/>
            <a:ext cx="1754188" cy="146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6640" name="AutoShape 16"/>
          <p:cNvCxnSpPr>
            <a:cxnSpLocks noChangeShapeType="1"/>
          </p:cNvCxnSpPr>
          <p:nvPr/>
        </p:nvCxnSpPr>
        <p:spPr bwMode="auto">
          <a:xfrm>
            <a:off x="5148263" y="3013075"/>
            <a:ext cx="1498600" cy="146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11188" y="549275"/>
            <a:ext cx="72151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pl-PL" altLang="pl-PL" sz="2600" b="1">
                <a:latin typeface="Arial" pitchFamily="34" charset="0"/>
              </a:rPr>
              <a:t>Schemat funkcjonalny realizacji projektu</a:t>
            </a:r>
            <a:endParaRPr lang="pl-PL" altLang="pl-PL" sz="2800"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388" y="1412875"/>
            <a:ext cx="8839200" cy="5029200"/>
            <a:chOff x="144" y="624"/>
            <a:chExt cx="5568" cy="31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72" y="624"/>
              <a:ext cx="5040" cy="3168"/>
              <a:chOff x="672" y="624"/>
              <a:chExt cx="5040" cy="3168"/>
            </a:xfrm>
          </p:grpSpPr>
          <p:sp>
            <p:nvSpPr>
              <p:cNvPr id="36906" name="Rectangle 5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5040" cy="480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07" name="Rectangle 6"/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5040" cy="480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08" name="Rectangle 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5040" cy="432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09" name="Rectangle 8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5040" cy="432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10" name="Rectangle 9"/>
              <p:cNvSpPr>
                <a:spLocks noChangeArrowheads="1"/>
              </p:cNvSpPr>
              <p:nvPr/>
            </p:nvSpPr>
            <p:spPr bwMode="auto">
              <a:xfrm>
                <a:off x="672" y="2448"/>
                <a:ext cx="5040" cy="480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11" name="Rectangle 10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5040" cy="384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  <p:sp>
            <p:nvSpPr>
              <p:cNvPr id="36912" name="Rectangle 11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5040" cy="480"/>
              </a:xfrm>
              <a:prstGeom prst="rect">
                <a:avLst/>
              </a:prstGeom>
              <a:solidFill>
                <a:srgbClr val="66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l-PL" altLang="pl-PL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44" y="624"/>
              <a:ext cx="528" cy="3168"/>
              <a:chOff x="144" y="624"/>
              <a:chExt cx="528" cy="3168"/>
            </a:xfrm>
          </p:grpSpPr>
          <p:sp>
            <p:nvSpPr>
              <p:cNvPr id="36903" name="Rectangle 13"/>
              <p:cNvSpPr>
                <a:spLocks noChangeArrowheads="1"/>
              </p:cNvSpPr>
              <p:nvPr/>
            </p:nvSpPr>
            <p:spPr bwMode="auto">
              <a:xfrm rot="-5400000">
                <a:off x="-744" y="1512"/>
                <a:ext cx="2304" cy="528"/>
              </a:xfrm>
              <a:prstGeom prst="rect">
                <a:avLst/>
              </a:prstGeom>
              <a:solidFill>
                <a:srgbClr val="FFA64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Zarządzanie</a:t>
                </a:r>
              </a:p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projektem</a:t>
                </a:r>
              </a:p>
            </p:txBody>
          </p:sp>
          <p:sp>
            <p:nvSpPr>
              <p:cNvPr id="36904" name="Rectangle 14"/>
              <p:cNvSpPr>
                <a:spLocks noChangeArrowheads="1"/>
              </p:cNvSpPr>
              <p:nvPr/>
            </p:nvSpPr>
            <p:spPr bwMode="auto">
              <a:xfrm rot="5400000" flipV="1">
                <a:off x="216" y="2856"/>
                <a:ext cx="384" cy="528"/>
              </a:xfrm>
              <a:prstGeom prst="rect">
                <a:avLst/>
              </a:prstGeom>
              <a:solidFill>
                <a:srgbClr val="FFA64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Wyko-</a:t>
                </a:r>
              </a:p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nawstwo</a:t>
                </a:r>
              </a:p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projektu</a:t>
                </a:r>
              </a:p>
            </p:txBody>
          </p:sp>
          <p:sp>
            <p:nvSpPr>
              <p:cNvPr id="36905" name="Rectangle 15"/>
              <p:cNvSpPr>
                <a:spLocks noChangeArrowheads="1"/>
              </p:cNvSpPr>
              <p:nvPr/>
            </p:nvSpPr>
            <p:spPr bwMode="auto">
              <a:xfrm rot="5400000" flipV="1">
                <a:off x="168" y="3288"/>
                <a:ext cx="480" cy="528"/>
              </a:xfrm>
              <a:prstGeom prst="rect">
                <a:avLst/>
              </a:prstGeom>
              <a:solidFill>
                <a:srgbClr val="FFA64D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Obsługa</a:t>
                </a:r>
              </a:p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realizacji</a:t>
                </a:r>
              </a:p>
              <a:p>
                <a:pPr algn="ctr" eaLnBrk="0" hangingPunct="0"/>
                <a:r>
                  <a:rPr lang="pl-PL" altLang="pl-PL" sz="1400">
                    <a:solidFill>
                      <a:schemeClr val="tx1"/>
                    </a:solidFill>
                  </a:rPr>
                  <a:t>projektu</a:t>
                </a:r>
              </a:p>
            </p:txBody>
          </p:sp>
        </p:grpSp>
      </p:grpSp>
      <p:sp>
        <p:nvSpPr>
          <p:cNvPr id="36868" name="Rectangle 16"/>
          <p:cNvSpPr>
            <a:spLocks noChangeArrowheads="1"/>
          </p:cNvSpPr>
          <p:nvPr/>
        </p:nvSpPr>
        <p:spPr bwMode="auto">
          <a:xfrm>
            <a:off x="1228725" y="5783263"/>
            <a:ext cx="1295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Obsługa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księgowo-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finansowa</a:t>
            </a:r>
            <a:endParaRPr lang="pl-PL" altLang="pl-PL" sz="1400" b="1">
              <a:solidFill>
                <a:schemeClr val="tx1"/>
              </a:solidFill>
            </a:endParaRPr>
          </a:p>
        </p:txBody>
      </p:sp>
      <p:sp>
        <p:nvSpPr>
          <p:cNvPr id="36869" name="Rectangle 17"/>
          <p:cNvSpPr>
            <a:spLocks noChangeArrowheads="1"/>
          </p:cNvSpPr>
          <p:nvPr/>
        </p:nvSpPr>
        <p:spPr bwMode="auto">
          <a:xfrm>
            <a:off x="2828925" y="5783263"/>
            <a:ext cx="1295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Obsługa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kadrowa</a:t>
            </a:r>
            <a:endParaRPr lang="pl-PL" altLang="pl-PL" sz="1400" b="1">
              <a:solidFill>
                <a:schemeClr val="tx1"/>
              </a:solidFill>
            </a:endParaRP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4429125" y="5783263"/>
            <a:ext cx="1295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Obsługa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prawna</a:t>
            </a:r>
            <a:endParaRPr lang="pl-PL" altLang="pl-PL" sz="1400" b="1">
              <a:solidFill>
                <a:schemeClr val="tx1"/>
              </a:solidFill>
            </a:endParaRPr>
          </a:p>
        </p:txBody>
      </p:sp>
      <p:sp>
        <p:nvSpPr>
          <p:cNvPr id="36871" name="Rectangle 19"/>
          <p:cNvSpPr>
            <a:spLocks noChangeArrowheads="1"/>
          </p:cNvSpPr>
          <p:nvPr/>
        </p:nvSpPr>
        <p:spPr bwMode="auto">
          <a:xfrm>
            <a:off x="6029325" y="5783263"/>
            <a:ext cx="1295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Obsługa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informatyczna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i techniczna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7629525" y="5783263"/>
            <a:ext cx="1295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Obsługa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administracyjno-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biurowa</a:t>
            </a:r>
            <a:endParaRPr lang="pl-PL" altLang="pl-PL" sz="1400" b="1">
              <a:solidFill>
                <a:schemeClr val="tx1"/>
              </a:solidFill>
            </a:endParaRPr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6080125" y="5173663"/>
            <a:ext cx="23622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Wykonawstwo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74" name="Rectangle 22"/>
          <p:cNvSpPr>
            <a:spLocks noChangeArrowheads="1"/>
          </p:cNvSpPr>
          <p:nvPr/>
        </p:nvSpPr>
        <p:spPr bwMode="auto">
          <a:xfrm>
            <a:off x="6878638" y="4410075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Koordynacja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75" name="Rectangle 23"/>
          <p:cNvSpPr>
            <a:spLocks noChangeArrowheads="1"/>
          </p:cNvSpPr>
          <p:nvPr/>
        </p:nvSpPr>
        <p:spPr bwMode="auto">
          <a:xfrm>
            <a:off x="6280150" y="3663950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Kontrola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76" name="Rectangle 24"/>
          <p:cNvSpPr>
            <a:spLocks noChangeArrowheads="1"/>
          </p:cNvSpPr>
          <p:nvPr/>
        </p:nvSpPr>
        <p:spPr bwMode="auto">
          <a:xfrm>
            <a:off x="8091488" y="3663950"/>
            <a:ext cx="9144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Zamknięcie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77" name="Rectangle 25"/>
          <p:cNvSpPr>
            <a:spLocks noChangeArrowheads="1"/>
          </p:cNvSpPr>
          <p:nvPr/>
        </p:nvSpPr>
        <p:spPr bwMode="auto">
          <a:xfrm>
            <a:off x="1914525" y="2887663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Organizowanie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zespołu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projektowego</a:t>
            </a:r>
          </a:p>
        </p:txBody>
      </p:sp>
      <p:sp>
        <p:nvSpPr>
          <p:cNvPr id="36878" name="Rectangle 26"/>
          <p:cNvSpPr>
            <a:spLocks noChangeArrowheads="1"/>
          </p:cNvSpPr>
          <p:nvPr/>
        </p:nvSpPr>
        <p:spPr bwMode="auto">
          <a:xfrm>
            <a:off x="5483225" y="2887663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Organizowanie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wykonawstwa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79" name="Rectangle 27"/>
          <p:cNvSpPr>
            <a:spLocks noChangeArrowheads="1"/>
          </p:cNvSpPr>
          <p:nvPr/>
        </p:nvSpPr>
        <p:spPr bwMode="auto">
          <a:xfrm>
            <a:off x="3289300" y="2151063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Określenie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struktury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80" name="Rectangle 28"/>
          <p:cNvSpPr>
            <a:spLocks noChangeArrowheads="1"/>
          </p:cNvSpPr>
          <p:nvPr/>
        </p:nvSpPr>
        <p:spPr bwMode="auto">
          <a:xfrm>
            <a:off x="4684713" y="2151063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Planowanie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przebiegu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81" name="Rectangle 29"/>
          <p:cNvSpPr>
            <a:spLocks noChangeArrowheads="1"/>
          </p:cNvSpPr>
          <p:nvPr/>
        </p:nvSpPr>
        <p:spPr bwMode="auto">
          <a:xfrm>
            <a:off x="6080125" y="2151063"/>
            <a:ext cx="12192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Planowanie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zasobów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82" name="Rectangle 30"/>
          <p:cNvSpPr>
            <a:spLocks noChangeArrowheads="1"/>
          </p:cNvSpPr>
          <p:nvPr/>
        </p:nvSpPr>
        <p:spPr bwMode="auto">
          <a:xfrm>
            <a:off x="1228725" y="1490663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Inicjowanie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sp>
        <p:nvSpPr>
          <p:cNvPr id="36883" name="Rectangle 31"/>
          <p:cNvSpPr>
            <a:spLocks noChangeArrowheads="1"/>
          </p:cNvSpPr>
          <p:nvPr/>
        </p:nvSpPr>
        <p:spPr bwMode="auto">
          <a:xfrm>
            <a:off x="2625725" y="1490663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Definiowanie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projektu</a:t>
            </a:r>
          </a:p>
        </p:txBody>
      </p:sp>
      <p:cxnSp>
        <p:nvCxnSpPr>
          <p:cNvPr id="36884" name="AutoShape 32"/>
          <p:cNvCxnSpPr>
            <a:cxnSpLocks noChangeShapeType="1"/>
          </p:cNvCxnSpPr>
          <p:nvPr/>
        </p:nvCxnSpPr>
        <p:spPr bwMode="auto">
          <a:xfrm rot="5400000">
            <a:off x="2396332" y="2128044"/>
            <a:ext cx="865187" cy="61912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85" name="AutoShape 33"/>
          <p:cNvCxnSpPr>
            <a:cxnSpLocks noChangeShapeType="1"/>
          </p:cNvCxnSpPr>
          <p:nvPr/>
        </p:nvCxnSpPr>
        <p:spPr bwMode="auto">
          <a:xfrm>
            <a:off x="2447925" y="1717675"/>
            <a:ext cx="192088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36886" name="AutoShape 34"/>
          <p:cNvCxnSpPr>
            <a:cxnSpLocks noChangeShapeType="1"/>
          </p:cNvCxnSpPr>
          <p:nvPr/>
        </p:nvCxnSpPr>
        <p:spPr bwMode="auto">
          <a:xfrm flipV="1">
            <a:off x="3167063" y="2725738"/>
            <a:ext cx="784225" cy="433387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87" name="AutoShape 35"/>
          <p:cNvCxnSpPr>
            <a:cxnSpLocks noChangeShapeType="1"/>
          </p:cNvCxnSpPr>
          <p:nvPr/>
        </p:nvCxnSpPr>
        <p:spPr bwMode="auto">
          <a:xfrm>
            <a:off x="4535488" y="2436813"/>
            <a:ext cx="192087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36888" name="AutoShape 36"/>
          <p:cNvCxnSpPr>
            <a:cxnSpLocks noChangeShapeType="1"/>
          </p:cNvCxnSpPr>
          <p:nvPr/>
        </p:nvCxnSpPr>
        <p:spPr bwMode="auto">
          <a:xfrm>
            <a:off x="5903913" y="2436813"/>
            <a:ext cx="1905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36889" name="AutoShape 37"/>
          <p:cNvCxnSpPr>
            <a:cxnSpLocks noChangeShapeType="1"/>
          </p:cNvCxnSpPr>
          <p:nvPr/>
        </p:nvCxnSpPr>
        <p:spPr bwMode="auto">
          <a:xfrm rot="16200000" flipH="1">
            <a:off x="5088732" y="4331493"/>
            <a:ext cx="1905000" cy="131763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90" name="AutoShape 38"/>
          <p:cNvCxnSpPr>
            <a:cxnSpLocks noChangeShapeType="1"/>
          </p:cNvCxnSpPr>
          <p:nvPr/>
        </p:nvCxnSpPr>
        <p:spPr bwMode="auto">
          <a:xfrm>
            <a:off x="6696075" y="3228975"/>
            <a:ext cx="203200" cy="471488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91" name="AutoShape 39"/>
          <p:cNvCxnSpPr>
            <a:cxnSpLocks noChangeShapeType="1"/>
          </p:cNvCxnSpPr>
          <p:nvPr/>
        </p:nvCxnSpPr>
        <p:spPr bwMode="auto">
          <a:xfrm>
            <a:off x="7559675" y="3949700"/>
            <a:ext cx="288925" cy="442913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92" name="AutoShape 40"/>
          <p:cNvCxnSpPr>
            <a:cxnSpLocks noChangeShapeType="1"/>
          </p:cNvCxnSpPr>
          <p:nvPr/>
        </p:nvCxnSpPr>
        <p:spPr bwMode="auto">
          <a:xfrm>
            <a:off x="6696075" y="4308475"/>
            <a:ext cx="0" cy="9048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36893" name="AutoShape 41"/>
          <p:cNvCxnSpPr>
            <a:cxnSpLocks noChangeShapeType="1"/>
          </p:cNvCxnSpPr>
          <p:nvPr/>
        </p:nvCxnSpPr>
        <p:spPr bwMode="auto">
          <a:xfrm>
            <a:off x="7559675" y="5029200"/>
            <a:ext cx="14288" cy="15398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36894" name="AutoShape 42"/>
          <p:cNvCxnSpPr>
            <a:cxnSpLocks noChangeShapeType="1"/>
          </p:cNvCxnSpPr>
          <p:nvPr/>
        </p:nvCxnSpPr>
        <p:spPr bwMode="auto">
          <a:xfrm flipV="1">
            <a:off x="8496300" y="4308475"/>
            <a:ext cx="114300" cy="1128713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36895" name="AutoShape 43"/>
          <p:cNvCxnSpPr>
            <a:cxnSpLocks noChangeShapeType="1"/>
          </p:cNvCxnSpPr>
          <p:nvPr/>
        </p:nvCxnSpPr>
        <p:spPr bwMode="auto">
          <a:xfrm rot="5400000">
            <a:off x="6651625" y="2841625"/>
            <a:ext cx="254000" cy="165100"/>
          </a:xfrm>
          <a:prstGeom prst="bentConnector2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sp>
        <p:nvSpPr>
          <p:cNvPr id="36896" name="Text Box 44"/>
          <p:cNvSpPr txBox="1">
            <a:spLocks noChangeArrowheads="1"/>
          </p:cNvSpPr>
          <p:nvPr/>
        </p:nvSpPr>
        <p:spPr bwMode="auto">
          <a:xfrm>
            <a:off x="7312025" y="1592263"/>
            <a:ext cx="161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Wyznaczanie celów</a:t>
            </a:r>
          </a:p>
        </p:txBody>
      </p:sp>
      <p:sp>
        <p:nvSpPr>
          <p:cNvPr id="36897" name="Text Box 45"/>
          <p:cNvSpPr txBox="1">
            <a:spLocks noChangeArrowheads="1"/>
          </p:cNvSpPr>
          <p:nvPr/>
        </p:nvSpPr>
        <p:spPr bwMode="auto">
          <a:xfrm>
            <a:off x="7913688" y="2341563"/>
            <a:ext cx="101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Planowanie</a:t>
            </a:r>
          </a:p>
        </p:txBody>
      </p:sp>
      <p:sp>
        <p:nvSpPr>
          <p:cNvPr id="36898" name="Text Box 46"/>
          <p:cNvSpPr txBox="1">
            <a:spLocks noChangeArrowheads="1"/>
          </p:cNvSpPr>
          <p:nvPr/>
        </p:nvSpPr>
        <p:spPr bwMode="auto">
          <a:xfrm>
            <a:off x="7654925" y="2913063"/>
            <a:ext cx="1271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Organizowanie</a:t>
            </a:r>
          </a:p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Motywowanie</a:t>
            </a:r>
          </a:p>
        </p:txBody>
      </p:sp>
      <p:sp>
        <p:nvSpPr>
          <p:cNvPr id="36899" name="Text Box 47"/>
          <p:cNvSpPr txBox="1">
            <a:spLocks noChangeArrowheads="1"/>
          </p:cNvSpPr>
          <p:nvPr/>
        </p:nvSpPr>
        <p:spPr bwMode="auto">
          <a:xfrm>
            <a:off x="1247775" y="3805238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Kontrolowanie</a:t>
            </a:r>
          </a:p>
        </p:txBody>
      </p:sp>
      <p:sp>
        <p:nvSpPr>
          <p:cNvPr id="36900" name="Text Box 48"/>
          <p:cNvSpPr txBox="1">
            <a:spLocks noChangeArrowheads="1"/>
          </p:cNvSpPr>
          <p:nvPr/>
        </p:nvSpPr>
        <p:spPr bwMode="auto">
          <a:xfrm>
            <a:off x="1319213" y="4564063"/>
            <a:ext cx="1330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l-PL" altLang="pl-PL" sz="1400">
                <a:solidFill>
                  <a:schemeClr val="tx1"/>
                </a:solidFill>
              </a:rPr>
              <a:t>Koordynowanie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3850" y="404813"/>
            <a:ext cx="8453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l-PL" altLang="pl-PL" sz="2500" b="1">
                <a:latin typeface="Arial" pitchFamily="34" charset="0"/>
              </a:rPr>
              <a:t>Obszary problemowe zarządzania</a:t>
            </a:r>
            <a:r>
              <a:rPr lang="pl-PL" altLang="pl-PL" sz="3300" b="1">
                <a:latin typeface="Arial" pitchFamily="34" charset="0"/>
              </a:rPr>
              <a:t> </a:t>
            </a:r>
            <a:r>
              <a:rPr lang="pl-PL" altLang="pl-PL" sz="2500" b="1">
                <a:latin typeface="Arial" pitchFamily="34" charset="0"/>
              </a:rPr>
              <a:t>projektami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544888" y="1700213"/>
            <a:ext cx="1962150" cy="196215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686175" y="2108200"/>
            <a:ext cx="178593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sz="1500" b="1" u="sng">
                <a:solidFill>
                  <a:schemeClr val="tx1"/>
                </a:solidFill>
              </a:rPr>
              <a:t>Przebieg</a:t>
            </a:r>
            <a:r>
              <a:rPr lang="pl-PL" altLang="pl-PL" sz="1400" b="1" u="sng">
                <a:solidFill>
                  <a:schemeClr val="tx1"/>
                </a:solidFill>
              </a:rPr>
              <a:t> </a:t>
            </a:r>
            <a:endParaRPr lang="pl-PL" altLang="pl-PL" sz="1400">
              <a:solidFill>
                <a:schemeClr val="tx1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Problemy i rozwiązania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 b="1">
                <a:solidFill>
                  <a:schemeClr val="tx1"/>
                </a:solidFill>
              </a:rPr>
              <a:t>funkcjonalne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(jak powinna przebiegać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realizacja projektu)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5988" y="4291013"/>
            <a:ext cx="1962150" cy="196215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66775" y="4546600"/>
            <a:ext cx="19891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endParaRPr lang="pl-PL" altLang="pl-PL" sz="1500" b="1" u="sng">
              <a:solidFill>
                <a:schemeClr val="bg2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pl-PL" altLang="pl-PL" sz="1500" b="1" u="sng">
                <a:solidFill>
                  <a:schemeClr val="tx1"/>
                </a:solidFill>
              </a:rPr>
              <a:t>Organizacja</a:t>
            </a:r>
            <a:r>
              <a:rPr lang="pl-PL" altLang="pl-PL" sz="1400">
                <a:solidFill>
                  <a:schemeClr val="tx1"/>
                </a:solidFill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Problemy i rozwiązania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 b="1">
                <a:solidFill>
                  <a:schemeClr val="tx1"/>
                </a:solidFill>
              </a:rPr>
              <a:t>instytucjonalne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(jak powinna być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zorganizowana realizacja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projektu)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173788" y="4291013"/>
            <a:ext cx="1962150" cy="196215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18238" y="4546600"/>
            <a:ext cx="187325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sz="1500" b="1" u="sng">
                <a:solidFill>
                  <a:schemeClr val="tx1"/>
                </a:solidFill>
              </a:rPr>
              <a:t>Wykonawcy </a:t>
            </a:r>
            <a:endParaRPr lang="pl-PL" altLang="pl-PL" sz="1400">
              <a:solidFill>
                <a:schemeClr val="tx1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Problemy i rozwiązania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 b="1">
                <a:solidFill>
                  <a:schemeClr val="tx1"/>
                </a:solidFill>
              </a:rPr>
              <a:t>personalne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(jak należy kierować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zespołem ludzi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zaangażowanych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400">
                <a:solidFill>
                  <a:schemeClr val="tx1"/>
                </a:solidFill>
              </a:rPr>
              <a:t>w realizację projektu)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717925" y="4105275"/>
            <a:ext cx="1600200" cy="1600200"/>
          </a:xfrm>
          <a:prstGeom prst="ellipse">
            <a:avLst/>
          </a:prstGeom>
          <a:solidFill>
            <a:schemeClr val="hlink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l-PL" altLang="pl-PL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652763" y="4470400"/>
            <a:ext cx="17113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pl-PL" altLang="pl-PL" sz="1600" b="1" u="sng" dirty="0">
                <a:solidFill>
                  <a:schemeClr val="bg1"/>
                </a:solidFill>
              </a:rPr>
              <a:t>Środki </a:t>
            </a:r>
            <a:endParaRPr lang="pl-PL" altLang="pl-PL" sz="1600" b="1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90000"/>
              </a:lnSpc>
            </a:pPr>
            <a:r>
              <a:rPr lang="pl-PL" altLang="pl-PL" sz="1600" b="1" dirty="0">
                <a:solidFill>
                  <a:schemeClr val="bg1"/>
                </a:solidFill>
              </a:rPr>
              <a:t>Metody i techniki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600" b="1" dirty="0">
                <a:solidFill>
                  <a:schemeClr val="bg1"/>
                </a:solidFill>
              </a:rPr>
              <a:t>zarządzania</a:t>
            </a:r>
          </a:p>
          <a:p>
            <a:pPr algn="ctr" eaLnBrk="0" hangingPunct="0">
              <a:lnSpc>
                <a:spcPct val="90000"/>
              </a:lnSpc>
            </a:pPr>
            <a:r>
              <a:rPr lang="pl-PL" altLang="pl-PL" sz="1600" b="1" dirty="0">
                <a:solidFill>
                  <a:schemeClr val="bg1"/>
                </a:solidFill>
              </a:rPr>
              <a:t>projektami</a:t>
            </a:r>
          </a:p>
        </p:txBody>
      </p:sp>
      <p:cxnSp>
        <p:nvCxnSpPr>
          <p:cNvPr id="29707" name="AutoShape 11"/>
          <p:cNvCxnSpPr>
            <a:cxnSpLocks noChangeShapeType="1"/>
            <a:endCxn id="29703" idx="3"/>
          </p:cNvCxnSpPr>
          <p:nvPr/>
        </p:nvCxnSpPr>
        <p:spPr bwMode="auto">
          <a:xfrm>
            <a:off x="2627313" y="5964238"/>
            <a:ext cx="38338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08" name="AutoShape 12"/>
          <p:cNvCxnSpPr>
            <a:cxnSpLocks noChangeShapeType="1"/>
            <a:endCxn id="29703" idx="2"/>
          </p:cNvCxnSpPr>
          <p:nvPr/>
        </p:nvCxnSpPr>
        <p:spPr bwMode="auto">
          <a:xfrm>
            <a:off x="5364163" y="4884738"/>
            <a:ext cx="80962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09" name="AutoShape 13"/>
          <p:cNvCxnSpPr>
            <a:cxnSpLocks noChangeShapeType="1"/>
          </p:cNvCxnSpPr>
          <p:nvPr/>
        </p:nvCxnSpPr>
        <p:spPr bwMode="auto">
          <a:xfrm flipH="1">
            <a:off x="2843213" y="4956175"/>
            <a:ext cx="842962" cy="661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10" name="AutoShape 14"/>
          <p:cNvCxnSpPr>
            <a:cxnSpLocks noChangeShapeType="1"/>
          </p:cNvCxnSpPr>
          <p:nvPr/>
        </p:nvCxnSpPr>
        <p:spPr bwMode="auto">
          <a:xfrm flipV="1">
            <a:off x="4500563" y="3660775"/>
            <a:ext cx="7937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11" name="AutoShape 15"/>
          <p:cNvCxnSpPr>
            <a:cxnSpLocks noChangeShapeType="1"/>
          </p:cNvCxnSpPr>
          <p:nvPr/>
        </p:nvCxnSpPr>
        <p:spPr bwMode="auto">
          <a:xfrm flipV="1">
            <a:off x="2484438" y="3227388"/>
            <a:ext cx="1241425" cy="1203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712" name="AutoShape 16"/>
          <p:cNvCxnSpPr>
            <a:cxnSpLocks noChangeShapeType="1"/>
          </p:cNvCxnSpPr>
          <p:nvPr/>
        </p:nvCxnSpPr>
        <p:spPr bwMode="auto">
          <a:xfrm>
            <a:off x="5508625" y="3084513"/>
            <a:ext cx="1241425" cy="1203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6616AEF5D06B4C836A2A7EDC5083E2" ma:contentTypeVersion="4" ma:contentTypeDescription="Utwórz nowy dokument." ma:contentTypeScope="" ma:versionID="5e8d4cc6200130d8f45b8ddce5ac2672">
  <xsd:schema xmlns:xsd="http://www.w3.org/2001/XMLSchema" xmlns:xs="http://www.w3.org/2001/XMLSchema" xmlns:p="http://schemas.microsoft.com/office/2006/metadata/properties" xmlns:ns2="3d63fd63-a5a7-4359-95ba-b5cdeb385ae5" targetNamespace="http://schemas.microsoft.com/office/2006/metadata/properties" ma:root="true" ma:fieldsID="896a3bc8a9d4fd725c561529d5a770ac" ns2:_="">
    <xsd:import namespace="3d63fd63-a5a7-4359-95ba-b5cdeb385a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3fd63-a5a7-4359-95ba-b5cdeb385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5DA371-8F81-4FA4-99DC-FAC7967A1779}"/>
</file>

<file path=customXml/itemProps2.xml><?xml version="1.0" encoding="utf-8"?>
<ds:datastoreItem xmlns:ds="http://schemas.openxmlformats.org/officeDocument/2006/customXml" ds:itemID="{4AED7869-9172-48C9-9A8C-97E33CE57DB0}"/>
</file>

<file path=customXml/itemProps3.xml><?xml version="1.0" encoding="utf-8"?>
<ds:datastoreItem xmlns:ds="http://schemas.openxmlformats.org/officeDocument/2006/customXml" ds:itemID="{C458C431-EFE7-4529-BF34-EB36C18857FF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236</Words>
  <Application>Microsoft Office PowerPoint</Application>
  <PresentationFormat>Pokaz na ekranie (4:3)</PresentationFormat>
  <Paragraphs>124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Calibri</vt:lpstr>
      <vt:lpstr>Motyw pakietu Office</vt:lpstr>
      <vt:lpstr> Zarządzanie Projektem Informatycznym ZPI</vt:lpstr>
      <vt:lpstr>Co to jest projekt?  Parametry projektu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Przypomnienie ZPI</dc:title>
  <dc:creator>Samsung n130</dc:creator>
  <cp:lastModifiedBy>Halina Tańska</cp:lastModifiedBy>
  <cp:revision>5</cp:revision>
  <dcterms:created xsi:type="dcterms:W3CDTF">2017-10-01T20:04:21Z</dcterms:created>
  <dcterms:modified xsi:type="dcterms:W3CDTF">2020-10-02T16:10:28Z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0x010100DA6616AEF5D06B4C836A2A7EDC5083E2</vt:lpwstr>
  </property>
</Properties>
</file>