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89A6CEE-CB69-40B3-894B-6BC144662F45}">
  <a:tblStyle styleId="{C89A6CEE-CB69-40B3-894B-6BC144662F4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89" name="Shape 18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36" name="Shape 13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44" name="Shape 14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52" name="Shape 15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8" name="Shape 1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p:nvPr/>
        </p:nvSpPr>
        <p:spPr>
          <a:xfrm>
            <a:off x="3175" y="6400800"/>
            <a:ext cx="121887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5" y="633431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ctrTitle"/>
          </p:nvPr>
        </p:nvSpPr>
        <p:spPr>
          <a:xfrm>
            <a:off x="1097279" y="758952"/>
            <a:ext cx="10058400" cy="35661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subTitle"/>
          </p:nvPr>
        </p:nvSpPr>
        <p:spPr>
          <a:xfrm>
            <a:off x="1100050" y="4455621"/>
            <a:ext cx="10058400"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6" name="Shape 26"/>
          <p:cNvCxnSpPr/>
          <p:nvPr/>
        </p:nvCxnSpPr>
        <p:spPr>
          <a:xfrm>
            <a:off x="1207658" y="4343400"/>
            <a:ext cx="987540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097279" y="286603"/>
            <a:ext cx="10058400" cy="14508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4114829" y="-1171816"/>
            <a:ext cx="4023300" cy="100584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p:nvPr/>
        </p:nvSpPr>
        <p:spPr>
          <a:xfrm>
            <a:off x="3175" y="6400800"/>
            <a:ext cx="121887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15" y="633431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rot="5400000">
            <a:off x="7159350" y="1977852"/>
            <a:ext cx="5760000" cy="26289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rot="5400000">
            <a:off x="1825350" y="-574847"/>
            <a:ext cx="5760000" cy="77343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Shape 98"/>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1097279" y="286603"/>
            <a:ext cx="10058400" cy="14508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1097279" y="1845733"/>
            <a:ext cx="10058400" cy="40233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33" name="Shape 33"/>
        <p:cNvGrpSpPr/>
        <p:nvPr/>
      </p:nvGrpSpPr>
      <p:grpSpPr>
        <a:xfrm>
          <a:off x="0" y="0"/>
          <a:ext cx="0" cy="0"/>
          <a:chOff x="0" y="0"/>
          <a:chExt cx="0" cy="0"/>
        </a:xfrm>
      </p:grpSpPr>
      <p:sp>
        <p:nvSpPr>
          <p:cNvPr id="34" name="Shape 34"/>
          <p:cNvSpPr/>
          <p:nvPr/>
        </p:nvSpPr>
        <p:spPr>
          <a:xfrm>
            <a:off x="3175" y="6400800"/>
            <a:ext cx="121887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15" y="633431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1097279" y="758952"/>
            <a:ext cx="10058400" cy="35661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1097279" y="4453128"/>
            <a:ext cx="10058400"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41" name="Shape 41"/>
          <p:cNvCxnSpPr/>
          <p:nvPr/>
        </p:nvCxnSpPr>
        <p:spPr>
          <a:xfrm>
            <a:off x="1207658" y="4343400"/>
            <a:ext cx="987540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1097279" y="286603"/>
            <a:ext cx="10058400" cy="14508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1097278" y="1845733"/>
            <a:ext cx="4937700" cy="40233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Shape 45"/>
          <p:cNvSpPr txBox="1"/>
          <p:nvPr>
            <p:ph idx="2" type="body"/>
          </p:nvPr>
        </p:nvSpPr>
        <p:spPr>
          <a:xfrm>
            <a:off x="6217919" y="1845734"/>
            <a:ext cx="4937699" cy="40233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Shape 46"/>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1097279" y="286603"/>
            <a:ext cx="10058400" cy="14508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1097279" y="1846051"/>
            <a:ext cx="4937700" cy="736200"/>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2" name="Shape 52"/>
          <p:cNvSpPr txBox="1"/>
          <p:nvPr>
            <p:ph idx="2" type="body"/>
          </p:nvPr>
        </p:nvSpPr>
        <p:spPr>
          <a:xfrm>
            <a:off x="1097279" y="2582333"/>
            <a:ext cx="4937700" cy="33783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Shape 53"/>
          <p:cNvSpPr txBox="1"/>
          <p:nvPr>
            <p:ph idx="3" type="body"/>
          </p:nvPr>
        </p:nvSpPr>
        <p:spPr>
          <a:xfrm>
            <a:off x="6217919" y="1846051"/>
            <a:ext cx="4937699" cy="736200"/>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4" name="Shape 54"/>
          <p:cNvSpPr txBox="1"/>
          <p:nvPr>
            <p:ph idx="4" type="body"/>
          </p:nvPr>
        </p:nvSpPr>
        <p:spPr>
          <a:xfrm>
            <a:off x="6217919" y="2582333"/>
            <a:ext cx="4937699" cy="33783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1097279" y="286603"/>
            <a:ext cx="10058400" cy="14508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p:nvPr/>
        </p:nvSpPr>
        <p:spPr>
          <a:xfrm>
            <a:off x="3175" y="6400800"/>
            <a:ext cx="121887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15" y="633431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p:nvPr/>
        </p:nvSpPr>
        <p:spPr>
          <a:xfrm>
            <a:off x="15" y="0"/>
            <a:ext cx="4050900"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4040071" y="0"/>
            <a:ext cx="63900"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457200" y="594358"/>
            <a:ext cx="3200400" cy="22860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4800600" y="731520"/>
            <a:ext cx="6492300" cy="52578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457200" y="2926080"/>
            <a:ext cx="3200400" cy="33792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465512" y="6459785"/>
            <a:ext cx="26184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800600" y="6459785"/>
            <a:ext cx="46482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dk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12188700" cy="1905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15" y="491507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type="title"/>
          </p:nvPr>
        </p:nvSpPr>
        <p:spPr>
          <a:xfrm>
            <a:off x="1097279" y="5074919"/>
            <a:ext cx="10113600" cy="8229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15" y="0"/>
            <a:ext cx="12192000" cy="4915200"/>
          </a:xfrm>
          <a:prstGeom prst="rect">
            <a:avLst/>
          </a:prstGeom>
          <a:solidFill>
            <a:srgbClr val="D7D0C0"/>
          </a:solid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3200" u="none" cap="none" strike="noStrike">
                <a:solidFill>
                  <a:srgbClr val="3F3F3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1097279" y="5907023"/>
            <a:ext cx="10113300" cy="5943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 y="6400800"/>
            <a:ext cx="12192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15" y="6334316"/>
            <a:ext cx="12192000" cy="666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title"/>
          </p:nvPr>
        </p:nvSpPr>
        <p:spPr>
          <a:xfrm>
            <a:off x="1097279" y="286603"/>
            <a:ext cx="10058400" cy="14508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1097279" y="1845733"/>
            <a:ext cx="10058400" cy="40233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1193532" y="1737844"/>
            <a:ext cx="996690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1097279" y="758952"/>
            <a:ext cx="10058399" cy="3566159"/>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262626"/>
              </a:buClr>
              <a:buSzPct val="25000"/>
              <a:buFont typeface="Calibri"/>
              <a:buNone/>
            </a:pPr>
            <a:r>
              <a:rPr b="0" i="0" lang="en-US" sz="8000" u="none" cap="none" strike="noStrike">
                <a:solidFill>
                  <a:srgbClr val="262626"/>
                </a:solidFill>
                <a:latin typeface="Calibri"/>
                <a:ea typeface="Calibri"/>
                <a:cs typeface="Calibri"/>
                <a:sym typeface="Calibri"/>
              </a:rPr>
              <a:t>Wireless Health Monitoring System</a:t>
            </a:r>
          </a:p>
        </p:txBody>
      </p:sp>
      <p:sp>
        <p:nvSpPr>
          <p:cNvPr id="106" name="Shape 106"/>
          <p:cNvSpPr txBox="1"/>
          <p:nvPr>
            <p:ph idx="1" type="subTitle"/>
          </p:nvPr>
        </p:nvSpPr>
        <p:spPr>
          <a:xfrm>
            <a:off x="1100050" y="4455621"/>
            <a:ext cx="10058399" cy="1143000"/>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accent1"/>
              </a:buClr>
              <a:buSzPct val="25000"/>
              <a:buFont typeface="Calibri"/>
              <a:buNone/>
            </a:pPr>
            <a:r>
              <a:rPr b="0" i="0" lang="en-US" sz="2040" u="none" cap="none" strike="noStrike">
                <a:solidFill>
                  <a:schemeClr val="dk2"/>
                </a:solidFill>
                <a:latin typeface="Calibri"/>
                <a:ea typeface="Calibri"/>
                <a:cs typeface="Calibri"/>
                <a:sym typeface="Calibri"/>
              </a:rPr>
              <a:t>MUHANNAD ALGHAMDI</a:t>
            </a:r>
          </a:p>
          <a:p>
            <a:pPr indent="0" lvl="0" marL="0" marR="0" rtl="0" algn="l">
              <a:lnSpc>
                <a:spcPct val="70000"/>
              </a:lnSpc>
              <a:spcBef>
                <a:spcPts val="1400"/>
              </a:spcBef>
              <a:spcAft>
                <a:spcPts val="0"/>
              </a:spcAft>
              <a:buClr>
                <a:schemeClr val="accent1"/>
              </a:buClr>
              <a:buSzPct val="25000"/>
              <a:buFont typeface="Calibri"/>
              <a:buNone/>
            </a:pPr>
            <a:r>
              <a:rPr b="0" i="0" lang="en-US" sz="2040" u="none" cap="none" strike="noStrike">
                <a:solidFill>
                  <a:schemeClr val="dk2"/>
                </a:solidFill>
                <a:latin typeface="Calibri"/>
                <a:ea typeface="Calibri"/>
                <a:cs typeface="Calibri"/>
                <a:sym typeface="Calibri"/>
              </a:rPr>
              <a:t>GONGYAO REN</a:t>
            </a:r>
          </a:p>
          <a:p>
            <a:pPr indent="0" lvl="0" marL="0" marR="0" rtl="0" algn="l">
              <a:lnSpc>
                <a:spcPct val="70000"/>
              </a:lnSpc>
              <a:spcBef>
                <a:spcPts val="1400"/>
              </a:spcBef>
              <a:spcAft>
                <a:spcPts val="0"/>
              </a:spcAft>
              <a:buClr>
                <a:schemeClr val="accent1"/>
              </a:buClr>
              <a:buSzPct val="25000"/>
              <a:buFont typeface="Calibri"/>
              <a:buNone/>
            </a:pPr>
            <a:r>
              <a:rPr b="0" i="0" lang="en-US" sz="2040" u="none" cap="none" strike="noStrike">
                <a:solidFill>
                  <a:schemeClr val="dk2"/>
                </a:solidFill>
                <a:latin typeface="Calibri"/>
                <a:ea typeface="Calibri"/>
                <a:cs typeface="Calibri"/>
                <a:sym typeface="Calibri"/>
              </a:rPr>
              <a:t>ABDUL BAQI</a:t>
            </a:r>
          </a:p>
          <a:p>
            <a:pPr indent="0" lvl="0" marL="0" marR="0" rtl="0" algn="l">
              <a:lnSpc>
                <a:spcPct val="70000"/>
              </a:lnSpc>
              <a:spcBef>
                <a:spcPts val="1400"/>
              </a:spcBef>
              <a:spcAft>
                <a:spcPts val="0"/>
              </a:spcAft>
              <a:buClr>
                <a:schemeClr val="accent1"/>
              </a:buClr>
              <a:buSzPct val="25000"/>
              <a:buFont typeface="Calibri"/>
              <a:buNone/>
            </a:pPr>
            <a:r>
              <a:t/>
            </a:r>
            <a:endParaRPr b="0" i="0" sz="2040" u="none" cap="none" strike="noStrike">
              <a:solidFill>
                <a:schemeClr val="dk2"/>
              </a:solidFill>
              <a:latin typeface="Calibri"/>
              <a:ea typeface="Calibri"/>
              <a:cs typeface="Calibri"/>
              <a:sym typeface="Calibri"/>
            </a:endParaRPr>
          </a:p>
        </p:txBody>
      </p:sp>
      <p:pic>
        <p:nvPicPr>
          <p:cNvPr descr="shutterstock_54700348.jpg" id="107" name="Shape 107"/>
          <p:cNvPicPr preferRelativeResize="0"/>
          <p:nvPr/>
        </p:nvPicPr>
        <p:blipFill>
          <a:blip r:embed="rId3">
            <a:alphaModFix/>
          </a:blip>
          <a:stretch>
            <a:fillRect/>
          </a:stretch>
        </p:blipFill>
        <p:spPr>
          <a:xfrm>
            <a:off x="7718425" y="758949"/>
            <a:ext cx="3641725" cy="24581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iPhone App</a:t>
            </a:r>
          </a:p>
        </p:txBody>
      </p:sp>
      <p:pic>
        <p:nvPicPr>
          <p:cNvPr descr="app1.PNG" id="192" name="Shape 192"/>
          <p:cNvPicPr preferRelativeResize="0"/>
          <p:nvPr/>
        </p:nvPicPr>
        <p:blipFill>
          <a:blip r:embed="rId3">
            <a:alphaModFix/>
          </a:blip>
          <a:stretch>
            <a:fillRect/>
          </a:stretch>
        </p:blipFill>
        <p:spPr>
          <a:xfrm>
            <a:off x="2764199" y="2106166"/>
            <a:ext cx="2036475" cy="3614757"/>
          </a:xfrm>
          <a:prstGeom prst="rect">
            <a:avLst/>
          </a:prstGeom>
          <a:noFill/>
          <a:ln>
            <a:noFill/>
          </a:ln>
        </p:spPr>
      </p:pic>
      <p:sp>
        <p:nvSpPr>
          <p:cNvPr id="193" name="Shape 193"/>
          <p:cNvSpPr txBox="1"/>
          <p:nvPr/>
        </p:nvSpPr>
        <p:spPr>
          <a:xfrm>
            <a:off x="4163375" y="35525"/>
            <a:ext cx="3411300" cy="3981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app2.PNG" id="194" name="Shape 194"/>
          <p:cNvPicPr preferRelativeResize="0"/>
          <p:nvPr/>
        </p:nvPicPr>
        <p:blipFill>
          <a:blip r:embed="rId4">
            <a:alphaModFix/>
          </a:blip>
          <a:stretch>
            <a:fillRect/>
          </a:stretch>
        </p:blipFill>
        <p:spPr>
          <a:xfrm>
            <a:off x="7452274" y="2106175"/>
            <a:ext cx="2036475" cy="36147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Future Work</a:t>
            </a:r>
          </a:p>
        </p:txBody>
      </p:sp>
      <p:sp>
        <p:nvSpPr>
          <p:cNvPr id="201" name="Shape 201"/>
          <p:cNvSpPr txBox="1"/>
          <p:nvPr>
            <p:ph idx="1" type="body"/>
          </p:nvPr>
        </p:nvSpPr>
        <p:spPr>
          <a:xfrm>
            <a:off x="1097279" y="1845733"/>
            <a:ext cx="10058400" cy="4023300"/>
          </a:xfrm>
          <a:prstGeom prst="rect">
            <a:avLst/>
          </a:prstGeom>
        </p:spPr>
        <p:txBody>
          <a:bodyPr anchorCtr="0" anchor="t" bIns="91425" lIns="91425" rIns="91425" tIns="91425">
            <a:noAutofit/>
          </a:bodyPr>
          <a:lstStyle/>
          <a:p>
            <a:pPr indent="-228600" lvl="0" marL="457200" rtl="0">
              <a:lnSpc>
                <a:spcPct val="100000"/>
              </a:lnSpc>
              <a:spcBef>
                <a:spcPts val="0"/>
              </a:spcBef>
            </a:pPr>
            <a:r>
              <a:rPr lang="en-US"/>
              <a:t>As the projects has only two sensors, it will be needing more sensors to calculate other status like blood pressure so in that case in the future, it should have plugs in each sensor as many as required.</a:t>
            </a:r>
          </a:p>
          <a:p>
            <a:pPr indent="-228600" lvl="0" marL="457200" rtl="0">
              <a:spcBef>
                <a:spcPts val="0"/>
              </a:spcBef>
            </a:pPr>
            <a:r>
              <a:rPr lang="en-US"/>
              <a:t>Also bluetooth module is only allowed one paired device every time. It is not convenient to collect data from multiple nodes like in a hospital. In the future, it should convert to other wireless communication method allowed access to multiple nodes to collect data like wifi or others.</a:t>
            </a:r>
          </a:p>
          <a:p>
            <a:pPr indent="-228600" lvl="0" marL="457200" rtl="0">
              <a:spcBef>
                <a:spcPts val="0"/>
              </a:spcBef>
            </a:pPr>
            <a:r>
              <a:rPr lang="en-US"/>
              <a:t>It would be better if it can collect data through wifi from multiple nodes and upload them to a server. Then if user is  outside of wifi communication range, user still can check data collection from server by mobile device.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title="IMG_7752.MOV"/>
          <p:cNvSpPr/>
          <p:nvPr/>
        </p:nvSpPr>
        <p:spPr>
          <a:xfrm>
            <a:off x="1524000" y="0"/>
            <a:ext cx="9144000" cy="6858000"/>
          </a:xfrm>
          <a:prstGeom prst="rect">
            <a:avLst/>
          </a:prstGeom>
          <a:no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Introduction</a:t>
            </a:r>
          </a:p>
        </p:txBody>
      </p:sp>
      <p:sp>
        <p:nvSpPr>
          <p:cNvPr id="114" name="Shape 114"/>
          <p:cNvSpPr txBox="1"/>
          <p:nvPr>
            <p:ph idx="1" type="body"/>
          </p:nvPr>
        </p:nvSpPr>
        <p:spPr>
          <a:xfrm>
            <a:off x="1097279" y="1845733"/>
            <a:ext cx="10058400" cy="4023300"/>
          </a:xfrm>
          <a:prstGeom prst="rect">
            <a:avLst/>
          </a:prstGeom>
        </p:spPr>
        <p:txBody>
          <a:bodyPr anchorCtr="0" anchor="t" bIns="91425" lIns="91425" rIns="91425" tIns="91425">
            <a:noAutofit/>
          </a:bodyPr>
          <a:lstStyle/>
          <a:p>
            <a:pPr indent="-228600" lvl="0" marL="457200" rtl="0">
              <a:lnSpc>
                <a:spcPct val="100000"/>
              </a:lnSpc>
              <a:spcBef>
                <a:spcPts val="0"/>
              </a:spcBef>
            </a:pPr>
            <a:r>
              <a:rPr lang="en-US"/>
              <a:t>With the advent of modern technology and connected devices, it has been made possible to remotely sense, analyze and control various instruments and sensing devices for different purposes. </a:t>
            </a:r>
          </a:p>
          <a:p>
            <a:pPr indent="-228600" lvl="0" marL="457200" rtl="0">
              <a:lnSpc>
                <a:spcPct val="100000"/>
              </a:lnSpc>
              <a:spcBef>
                <a:spcPts val="0"/>
              </a:spcBef>
            </a:pPr>
            <a:r>
              <a:rPr lang="en-US"/>
              <a:t>The objective of this project is also connect the doctor with patient for continuous health monitoring remotely.</a:t>
            </a:r>
          </a:p>
          <a:p>
            <a:pPr indent="-228600" lvl="0" marL="457200" rtl="0">
              <a:lnSpc>
                <a:spcPct val="100000"/>
              </a:lnSpc>
              <a:spcBef>
                <a:spcPts val="0"/>
              </a:spcBef>
            </a:pPr>
            <a:r>
              <a:rPr lang="en-US"/>
              <a:t>The proposed device will sense the temperature from human body and send it to doctors or Artificial Intelligent machines over the internet.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Project Goals</a:t>
            </a:r>
          </a:p>
        </p:txBody>
      </p:sp>
      <p:sp>
        <p:nvSpPr>
          <p:cNvPr id="121" name="Shape 121"/>
          <p:cNvSpPr txBox="1"/>
          <p:nvPr>
            <p:ph idx="1" type="body"/>
          </p:nvPr>
        </p:nvSpPr>
        <p:spPr>
          <a:xfrm>
            <a:off x="1097275" y="1845724"/>
            <a:ext cx="10058400" cy="4212000"/>
          </a:xfrm>
          <a:prstGeom prst="rect">
            <a:avLst/>
          </a:prstGeom>
        </p:spPr>
        <p:txBody>
          <a:bodyPr anchorCtr="0" anchor="t" bIns="91425" lIns="91425" rIns="91425" tIns="91425">
            <a:noAutofit/>
          </a:bodyPr>
          <a:lstStyle/>
          <a:p>
            <a:pPr indent="0" lvl="0" marL="0" rtl="0">
              <a:spcBef>
                <a:spcPts val="0"/>
              </a:spcBef>
              <a:buNone/>
            </a:pPr>
            <a:r>
              <a:rPr lang="en-US"/>
              <a:t>The current project is intended to connect doctors with patients via a health monitoring device embedded on patient’s body. Following are the goals and objectives of current project.</a:t>
            </a:r>
          </a:p>
          <a:p>
            <a:pPr indent="-228600" lvl="0" marL="457200" rtl="0">
              <a:lnSpc>
                <a:spcPct val="100000"/>
              </a:lnSpc>
              <a:spcBef>
                <a:spcPts val="0"/>
              </a:spcBef>
            </a:pPr>
            <a:r>
              <a:rPr lang="en-US"/>
              <a:t>To install LM35 temperature sensing device in the circuit and integrate it with Arduino platform.</a:t>
            </a:r>
          </a:p>
          <a:p>
            <a:pPr indent="-228600" lvl="0" marL="457200" rtl="0">
              <a:spcBef>
                <a:spcPts val="0"/>
              </a:spcBef>
            </a:pPr>
            <a:r>
              <a:rPr lang="en-US"/>
              <a:t>Include local connectivity options such as Bluetooth and WLAN connectivity.</a:t>
            </a:r>
          </a:p>
          <a:p>
            <a:pPr indent="-228600" lvl="0" marL="457200" rtl="0">
              <a:spcBef>
                <a:spcPts val="0"/>
              </a:spcBef>
            </a:pPr>
            <a:r>
              <a:rPr lang="en-US"/>
              <a:t>Develop local to WLAN and vice versa switching automatically in case of error connecting internet.</a:t>
            </a:r>
          </a:p>
          <a:p>
            <a:pPr indent="-228600" lvl="0" marL="457200" rtl="0">
              <a:spcBef>
                <a:spcPts val="0"/>
              </a:spcBef>
            </a:pPr>
            <a:r>
              <a:rPr lang="en-US"/>
              <a:t>Integrate device battery monitoring system with notification for low battery levels.</a:t>
            </a:r>
          </a:p>
          <a:p>
            <a:pPr indent="-228600" lvl="0" marL="457200" rtl="0">
              <a:spcBef>
                <a:spcPts val="0"/>
              </a:spcBef>
            </a:pPr>
            <a:r>
              <a:rPr lang="en-US"/>
              <a:t>The goal is to create an embedded system which can measure and store body temperature and heart rate for doctors to evaluate current condition of patients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Micro-controller</a:t>
            </a:r>
          </a:p>
        </p:txBody>
      </p:sp>
      <p:sp>
        <p:nvSpPr>
          <p:cNvPr id="128" name="Shape 128"/>
          <p:cNvSpPr txBox="1"/>
          <p:nvPr>
            <p:ph idx="1" type="body"/>
          </p:nvPr>
        </p:nvSpPr>
        <p:spPr>
          <a:xfrm>
            <a:off x="1097279" y="1845733"/>
            <a:ext cx="10058400" cy="4023300"/>
          </a:xfrm>
          <a:prstGeom prst="rect">
            <a:avLst/>
          </a:prstGeom>
        </p:spPr>
        <p:txBody>
          <a:bodyPr anchorCtr="0" anchor="t" bIns="91425" lIns="91425" rIns="91425" tIns="91425">
            <a:noAutofit/>
          </a:bodyPr>
          <a:lstStyle/>
          <a:p>
            <a:pPr lvl="0">
              <a:spcBef>
                <a:spcPts val="0"/>
              </a:spcBef>
              <a:buNone/>
            </a:pPr>
            <a:r>
              <a:rPr b="1" lang="en-US"/>
              <a:t>Arduino Nano</a:t>
            </a:r>
          </a:p>
          <a:p>
            <a:pPr indent="-228600" lvl="0" marL="457200" rtl="0">
              <a:lnSpc>
                <a:spcPct val="100000"/>
              </a:lnSpc>
              <a:spcBef>
                <a:spcPts val="0"/>
              </a:spcBef>
            </a:pPr>
            <a:r>
              <a:rPr lang="en-US"/>
              <a:t>Nano is a small and complete board.</a:t>
            </a:r>
          </a:p>
          <a:p>
            <a:pPr indent="-228600" lvl="0" marL="457200" rtl="0">
              <a:lnSpc>
                <a:spcPct val="100000"/>
              </a:lnSpc>
              <a:spcBef>
                <a:spcPts val="0"/>
              </a:spcBef>
            </a:pPr>
            <a:r>
              <a:rPr lang="en-US"/>
              <a:t>It works with other components and it has enough pins.</a:t>
            </a:r>
          </a:p>
          <a:p>
            <a:pPr indent="-228600" lvl="0" marL="457200">
              <a:lnSpc>
                <a:spcPct val="100000"/>
              </a:lnSpc>
              <a:spcBef>
                <a:spcPts val="0"/>
              </a:spcBef>
            </a:pPr>
            <a:r>
              <a:rPr lang="en-US"/>
              <a:t>It has a DC power jack and works with Mini-USB cable.</a:t>
            </a:r>
          </a:p>
          <a:p>
            <a:pPr lvl="0">
              <a:spcBef>
                <a:spcPts val="0"/>
              </a:spcBef>
              <a:buNone/>
            </a:pPr>
            <a:r>
              <a:t/>
            </a:r>
            <a:endParaRPr b="1"/>
          </a:p>
          <a:p>
            <a:pPr lvl="0" rtl="0">
              <a:spcBef>
                <a:spcPts val="0"/>
              </a:spcBef>
              <a:buNone/>
            </a:pPr>
            <a:r>
              <a:rPr b="1" lang="en-US"/>
              <a:t>Arduino Lilypad USB                                                        Arduino Micro                             </a:t>
            </a:r>
          </a:p>
          <a:p>
            <a:pPr indent="-228600" lvl="0" marL="457200" rtl="0">
              <a:spcBef>
                <a:spcPts val="0"/>
              </a:spcBef>
            </a:pPr>
            <a:r>
              <a:rPr lang="en-US"/>
              <a:t>limited pins.                                                                 </a:t>
            </a:r>
          </a:p>
          <a:p>
            <a:pPr indent="-228600" lvl="0" marL="457200" rtl="0">
              <a:spcBef>
                <a:spcPts val="0"/>
              </a:spcBef>
            </a:pPr>
            <a:r>
              <a:rPr lang="en-US"/>
              <a:t>Not enough Voltage.</a:t>
            </a:r>
          </a:p>
          <a:p>
            <a:pPr indent="-228600" lvl="0" marL="457200">
              <a:spcBef>
                <a:spcPts val="0"/>
              </a:spcBef>
            </a:pPr>
            <a:r>
              <a:rPr lang="en-US"/>
              <a:t>problem with IDE.</a:t>
            </a:r>
          </a:p>
        </p:txBody>
      </p:sp>
      <p:pic>
        <p:nvPicPr>
          <p:cNvPr id="129" name="Shape 129"/>
          <p:cNvPicPr preferRelativeResize="0"/>
          <p:nvPr/>
        </p:nvPicPr>
        <p:blipFill>
          <a:blip r:embed="rId3">
            <a:alphaModFix/>
          </a:blip>
          <a:stretch>
            <a:fillRect/>
          </a:stretch>
        </p:blipFill>
        <p:spPr>
          <a:xfrm>
            <a:off x="7540625" y="2099400"/>
            <a:ext cx="2592600" cy="1316549"/>
          </a:xfrm>
          <a:prstGeom prst="rect">
            <a:avLst/>
          </a:prstGeom>
          <a:noFill/>
          <a:ln>
            <a:noFill/>
          </a:ln>
        </p:spPr>
      </p:pic>
      <p:sp>
        <p:nvSpPr>
          <p:cNvPr id="130" name="Shape 130"/>
          <p:cNvSpPr txBox="1"/>
          <p:nvPr/>
        </p:nvSpPr>
        <p:spPr>
          <a:xfrm>
            <a:off x="6336500" y="4459000"/>
            <a:ext cx="3468000" cy="1260300"/>
          </a:xfrm>
          <a:prstGeom prst="rect">
            <a:avLst/>
          </a:prstGeom>
          <a:noFill/>
          <a:ln>
            <a:noFill/>
          </a:ln>
        </p:spPr>
        <p:txBody>
          <a:bodyPr anchorCtr="0" anchor="t" bIns="91425" lIns="91425" rIns="91425" tIns="91425">
            <a:noAutofit/>
          </a:bodyPr>
          <a:lstStyle/>
          <a:p>
            <a:pPr indent="-355600" lvl="0" marL="457200" rtl="0">
              <a:lnSpc>
                <a:spcPct val="115000"/>
              </a:lnSpc>
              <a:spcBef>
                <a:spcPts val="0"/>
              </a:spcBef>
              <a:buClr>
                <a:schemeClr val="accent1"/>
              </a:buClr>
              <a:buSzPct val="100000"/>
              <a:buFont typeface="Calibri"/>
              <a:buChar char="●"/>
            </a:pPr>
            <a:r>
              <a:rPr lang="en-US" sz="2000">
                <a:latin typeface="Calibri"/>
                <a:ea typeface="Calibri"/>
                <a:cs typeface="Calibri"/>
                <a:sym typeface="Calibri"/>
              </a:rPr>
              <a:t>not work with HM-10 BLE module.</a:t>
            </a:r>
          </a:p>
        </p:txBody>
      </p:sp>
      <p:pic>
        <p:nvPicPr>
          <p:cNvPr id="131" name="Shape 131"/>
          <p:cNvPicPr preferRelativeResize="0"/>
          <p:nvPr/>
        </p:nvPicPr>
        <p:blipFill>
          <a:blip r:embed="rId4">
            <a:alphaModFix/>
          </a:blip>
          <a:stretch>
            <a:fillRect/>
          </a:stretch>
        </p:blipFill>
        <p:spPr>
          <a:xfrm>
            <a:off x="9804498" y="4237198"/>
            <a:ext cx="1886975" cy="1169224"/>
          </a:xfrm>
          <a:prstGeom prst="rect">
            <a:avLst/>
          </a:prstGeom>
          <a:noFill/>
          <a:ln>
            <a:noFill/>
          </a:ln>
        </p:spPr>
      </p:pic>
      <p:pic>
        <p:nvPicPr>
          <p:cNvPr id="132" name="Shape 132"/>
          <p:cNvPicPr preferRelativeResize="0"/>
          <p:nvPr/>
        </p:nvPicPr>
        <p:blipFill>
          <a:blip r:embed="rId5">
            <a:alphaModFix/>
          </a:blip>
          <a:stretch>
            <a:fillRect/>
          </a:stretch>
        </p:blipFill>
        <p:spPr>
          <a:xfrm>
            <a:off x="4234272" y="4000222"/>
            <a:ext cx="1519849" cy="152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LM35 Temperature Sensor</a:t>
            </a:r>
          </a:p>
        </p:txBody>
      </p:sp>
      <p:sp>
        <p:nvSpPr>
          <p:cNvPr id="139" name="Shape 139"/>
          <p:cNvSpPr txBox="1"/>
          <p:nvPr>
            <p:ph idx="1" type="body"/>
          </p:nvPr>
        </p:nvSpPr>
        <p:spPr>
          <a:xfrm>
            <a:off x="1097276" y="1845725"/>
            <a:ext cx="6516900" cy="4023300"/>
          </a:xfrm>
          <a:prstGeom prst="rect">
            <a:avLst/>
          </a:prstGeom>
        </p:spPr>
        <p:txBody>
          <a:bodyPr anchorCtr="0" anchor="t" bIns="91425" lIns="91425" rIns="91425" tIns="91425">
            <a:noAutofit/>
          </a:bodyPr>
          <a:lstStyle/>
          <a:p>
            <a:pPr lvl="0">
              <a:spcBef>
                <a:spcPts val="0"/>
              </a:spcBef>
              <a:buNone/>
            </a:pPr>
            <a:r>
              <a:t/>
            </a:r>
            <a:endParaRPr/>
          </a:p>
          <a:p>
            <a:pPr indent="-228600" lvl="0" marL="457200" rtl="0">
              <a:lnSpc>
                <a:spcPct val="200000"/>
              </a:lnSpc>
              <a:spcBef>
                <a:spcPts val="0"/>
              </a:spcBef>
            </a:pPr>
            <a:r>
              <a:rPr lang="en-US"/>
              <a:t>The operating temperature range is from -55°C to 150°C.</a:t>
            </a:r>
          </a:p>
          <a:p>
            <a:pPr indent="-228600" lvl="0" marL="457200" rtl="0">
              <a:lnSpc>
                <a:spcPct val="200000"/>
              </a:lnSpc>
              <a:spcBef>
                <a:spcPts val="0"/>
              </a:spcBef>
            </a:pPr>
            <a:r>
              <a:rPr lang="en-US"/>
              <a:t>The output voltage varies by 10 mV in response  to every °C rise/fall in ambient temperature.</a:t>
            </a:r>
          </a:p>
          <a:p>
            <a:pPr indent="-228600" lvl="0" marL="457200" rtl="0">
              <a:lnSpc>
                <a:spcPct val="200000"/>
              </a:lnSpc>
              <a:spcBef>
                <a:spcPts val="0"/>
              </a:spcBef>
            </a:pPr>
            <a:r>
              <a:rPr lang="en-US"/>
              <a:t>It’s not responses fast  because it’s need time to convert mV to temperature. </a:t>
            </a:r>
          </a:p>
        </p:txBody>
      </p:sp>
      <p:pic>
        <p:nvPicPr>
          <p:cNvPr id="140" name="Shape 140"/>
          <p:cNvPicPr preferRelativeResize="0"/>
          <p:nvPr/>
        </p:nvPicPr>
        <p:blipFill>
          <a:blip r:embed="rId3">
            <a:alphaModFix/>
          </a:blip>
          <a:stretch>
            <a:fillRect/>
          </a:stretch>
        </p:blipFill>
        <p:spPr>
          <a:xfrm>
            <a:off x="8401101" y="2319090"/>
            <a:ext cx="1819275" cy="307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1097279" y="286603"/>
            <a:ext cx="10058400" cy="1450800"/>
          </a:xfrm>
          <a:prstGeom prst="rect">
            <a:avLst/>
          </a:prstGeom>
        </p:spPr>
        <p:txBody>
          <a:bodyPr anchorCtr="0" anchor="b" bIns="91425" lIns="91425" rIns="91425" tIns="91425">
            <a:noAutofit/>
          </a:bodyPr>
          <a:lstStyle/>
          <a:p>
            <a:pPr lvl="0" rtl="0">
              <a:lnSpc>
                <a:spcPct val="115000"/>
              </a:lnSpc>
              <a:spcBef>
                <a:spcPts val="0"/>
              </a:spcBef>
              <a:buClr>
                <a:schemeClr val="dk1"/>
              </a:buClr>
              <a:buSzPct val="25000"/>
              <a:buFont typeface="Arial"/>
              <a:buNone/>
            </a:pPr>
            <a:r>
              <a:rPr lang="en-US"/>
              <a:t>SEN-11574 Pulse Sensor</a:t>
            </a:r>
          </a:p>
        </p:txBody>
      </p:sp>
      <p:sp>
        <p:nvSpPr>
          <p:cNvPr id="147" name="Shape 147"/>
          <p:cNvSpPr txBox="1"/>
          <p:nvPr>
            <p:ph idx="1" type="body"/>
          </p:nvPr>
        </p:nvSpPr>
        <p:spPr>
          <a:xfrm>
            <a:off x="1097276" y="1845725"/>
            <a:ext cx="6204000" cy="4023300"/>
          </a:xfrm>
          <a:prstGeom prst="rect">
            <a:avLst/>
          </a:prstGeom>
        </p:spPr>
        <p:txBody>
          <a:bodyPr anchorCtr="0" anchor="t" bIns="91425" lIns="91425" rIns="91425" tIns="91425">
            <a:noAutofit/>
          </a:bodyPr>
          <a:lstStyle/>
          <a:p>
            <a:pPr lvl="0">
              <a:spcBef>
                <a:spcPts val="0"/>
              </a:spcBef>
              <a:buNone/>
            </a:pPr>
            <a:r>
              <a:t/>
            </a:r>
            <a:endParaRPr/>
          </a:p>
          <a:p>
            <a:pPr indent="-228600" lvl="0" marL="457200" rtl="0">
              <a:lnSpc>
                <a:spcPct val="200000"/>
              </a:lnSpc>
              <a:spcBef>
                <a:spcPts val="0"/>
              </a:spcBef>
            </a:pPr>
            <a:r>
              <a:rPr lang="en-US"/>
              <a:t>Small size, very light and  easy to attach on fingertip or </a:t>
            </a:r>
            <a:r>
              <a:rPr lang="en-US"/>
              <a:t>earlobe to  measure heartbeat.</a:t>
            </a:r>
          </a:p>
          <a:p>
            <a:pPr indent="-228600" lvl="0" marL="457200" rtl="0">
              <a:lnSpc>
                <a:spcPct val="200000"/>
              </a:lnSpc>
              <a:spcBef>
                <a:spcPts val="0"/>
              </a:spcBef>
            </a:pPr>
            <a:r>
              <a:rPr lang="en-US"/>
              <a:t>Reading is accurate, very cheap and easy to get.</a:t>
            </a:r>
          </a:p>
          <a:p>
            <a:pPr indent="-228600" lvl="0" marL="457200">
              <a:lnSpc>
                <a:spcPct val="200000"/>
              </a:lnSpc>
              <a:spcBef>
                <a:spcPts val="0"/>
              </a:spcBef>
            </a:pPr>
            <a:r>
              <a:rPr lang="en-US"/>
              <a:t>It transmits light through fingertip to detect flowing blood to get heartbeat.  </a:t>
            </a:r>
          </a:p>
        </p:txBody>
      </p:sp>
      <p:pic>
        <p:nvPicPr>
          <p:cNvPr id="148" name="Shape 148"/>
          <p:cNvPicPr preferRelativeResize="0"/>
          <p:nvPr/>
        </p:nvPicPr>
        <p:blipFill>
          <a:blip r:embed="rId3">
            <a:alphaModFix/>
          </a:blip>
          <a:stretch>
            <a:fillRect/>
          </a:stretch>
        </p:blipFill>
        <p:spPr>
          <a:xfrm>
            <a:off x="7488426" y="2547690"/>
            <a:ext cx="3419475" cy="261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1097279" y="286603"/>
            <a:ext cx="10058400" cy="1450800"/>
          </a:xfrm>
          <a:prstGeom prst="rect">
            <a:avLst/>
          </a:prstGeom>
        </p:spPr>
        <p:txBody>
          <a:bodyPr anchorCtr="0" anchor="b" bIns="91425" lIns="91425" rIns="91425" tIns="91425">
            <a:noAutofit/>
          </a:bodyPr>
          <a:lstStyle/>
          <a:p>
            <a:pPr lvl="0">
              <a:spcBef>
                <a:spcPts val="0"/>
              </a:spcBef>
              <a:buNone/>
            </a:pPr>
            <a:r>
              <a:rPr lang="en-US"/>
              <a:t>HM-10 BLE Bluetooth Module</a:t>
            </a:r>
          </a:p>
        </p:txBody>
      </p:sp>
      <p:sp>
        <p:nvSpPr>
          <p:cNvPr id="155" name="Shape 155"/>
          <p:cNvSpPr txBox="1"/>
          <p:nvPr>
            <p:ph idx="1" type="body"/>
          </p:nvPr>
        </p:nvSpPr>
        <p:spPr>
          <a:xfrm>
            <a:off x="1097275" y="1845725"/>
            <a:ext cx="5891100" cy="1917900"/>
          </a:xfrm>
          <a:prstGeom prst="rect">
            <a:avLst/>
          </a:prstGeom>
        </p:spPr>
        <p:txBody>
          <a:bodyPr anchorCtr="0" anchor="t" bIns="91425" lIns="91425" rIns="91425" tIns="91425">
            <a:noAutofit/>
          </a:bodyPr>
          <a:lstStyle/>
          <a:p>
            <a:pPr indent="-228600" lvl="0" marL="457200" rtl="0">
              <a:lnSpc>
                <a:spcPct val="100000"/>
              </a:lnSpc>
              <a:spcBef>
                <a:spcPts val="0"/>
              </a:spcBef>
            </a:pPr>
            <a:r>
              <a:rPr lang="en-US"/>
              <a:t>It works with both Android device and IOS device.</a:t>
            </a:r>
          </a:p>
          <a:p>
            <a:pPr indent="-228600" lvl="0" marL="457200" rtl="0">
              <a:lnSpc>
                <a:spcPct val="100000"/>
              </a:lnSpc>
              <a:spcBef>
                <a:spcPts val="0"/>
              </a:spcBef>
            </a:pPr>
            <a:r>
              <a:rPr lang="en-US"/>
              <a:t>It has BLE (Bluetooth low energy) system and Bluetooth 4.0. It cost lower </a:t>
            </a:r>
            <a:r>
              <a:rPr lang="en-US"/>
              <a:t>energy</a:t>
            </a:r>
            <a:r>
              <a:rPr lang="en-US"/>
              <a:t> instead of wifi </a:t>
            </a:r>
            <a:r>
              <a:rPr lang="en-US"/>
              <a:t>module.</a:t>
            </a:r>
          </a:p>
          <a:p>
            <a:pPr indent="-228600" lvl="0" marL="457200">
              <a:lnSpc>
                <a:spcPct val="100000"/>
              </a:lnSpc>
              <a:spcBef>
                <a:spcPts val="0"/>
              </a:spcBef>
            </a:pPr>
            <a:r>
              <a:rPr lang="en-US"/>
              <a:t>It transmits data very fast.</a:t>
            </a:r>
          </a:p>
        </p:txBody>
      </p:sp>
      <p:pic>
        <p:nvPicPr>
          <p:cNvPr id="156" name="Shape 156"/>
          <p:cNvPicPr preferRelativeResize="0"/>
          <p:nvPr/>
        </p:nvPicPr>
        <p:blipFill>
          <a:blip r:embed="rId3">
            <a:alphaModFix/>
          </a:blip>
          <a:stretch>
            <a:fillRect/>
          </a:stretch>
        </p:blipFill>
        <p:spPr>
          <a:xfrm>
            <a:off x="7479775" y="1889800"/>
            <a:ext cx="2976724" cy="1821750"/>
          </a:xfrm>
          <a:prstGeom prst="rect">
            <a:avLst/>
          </a:prstGeom>
          <a:noFill/>
          <a:ln>
            <a:noFill/>
          </a:ln>
        </p:spPr>
      </p:pic>
      <p:sp>
        <p:nvSpPr>
          <p:cNvPr id="157" name="Shape 157"/>
          <p:cNvSpPr txBox="1"/>
          <p:nvPr/>
        </p:nvSpPr>
        <p:spPr>
          <a:xfrm>
            <a:off x="1097275" y="4215625"/>
            <a:ext cx="2833500" cy="1555800"/>
          </a:xfrm>
          <a:prstGeom prst="rect">
            <a:avLst/>
          </a:prstGeom>
          <a:noFill/>
          <a:ln>
            <a:noFill/>
          </a:ln>
        </p:spPr>
        <p:txBody>
          <a:bodyPr anchorCtr="0" anchor="t" bIns="91425" lIns="91425" rIns="91425" tIns="91425">
            <a:noAutofit/>
          </a:bodyPr>
          <a:lstStyle/>
          <a:p>
            <a:pPr lvl="0">
              <a:spcBef>
                <a:spcPts val="0"/>
              </a:spcBef>
              <a:buNone/>
            </a:pPr>
            <a:r>
              <a:rPr lang="en-US" sz="2000">
                <a:latin typeface="Calibri"/>
                <a:ea typeface="Calibri"/>
                <a:cs typeface="Calibri"/>
                <a:sym typeface="Calibri"/>
              </a:rPr>
              <a:t>HC-06 Bluetooth Module</a:t>
            </a:r>
          </a:p>
          <a:p>
            <a:pPr lvl="0">
              <a:spcBef>
                <a:spcPts val="0"/>
              </a:spcBef>
              <a:buNone/>
            </a:pPr>
            <a:r>
              <a:t/>
            </a:r>
            <a:endParaRPr b="1"/>
          </a:p>
          <a:p>
            <a:pPr indent="-355600" lvl="0" marL="457200">
              <a:spcBef>
                <a:spcPts val="0"/>
              </a:spcBef>
              <a:buClr>
                <a:schemeClr val="accent1"/>
              </a:buClr>
              <a:buSzPct val="100000"/>
              <a:buFont typeface="Calibri"/>
              <a:buChar char="●"/>
            </a:pPr>
            <a:r>
              <a:rPr lang="en-US" sz="2000">
                <a:latin typeface="Calibri"/>
                <a:ea typeface="Calibri"/>
                <a:cs typeface="Calibri"/>
                <a:sym typeface="Calibri"/>
              </a:rPr>
              <a:t>It’s not working with IOS device. </a:t>
            </a:r>
          </a:p>
        </p:txBody>
      </p:sp>
      <p:pic>
        <p:nvPicPr>
          <p:cNvPr id="158" name="Shape 158"/>
          <p:cNvPicPr preferRelativeResize="0"/>
          <p:nvPr/>
        </p:nvPicPr>
        <p:blipFill>
          <a:blip r:embed="rId4">
            <a:alphaModFix/>
          </a:blip>
          <a:stretch>
            <a:fillRect/>
          </a:stretch>
        </p:blipFill>
        <p:spPr>
          <a:xfrm>
            <a:off x="4211575" y="4268550"/>
            <a:ext cx="1629561" cy="1450800"/>
          </a:xfrm>
          <a:prstGeom prst="rect">
            <a:avLst/>
          </a:prstGeom>
          <a:noFill/>
          <a:ln>
            <a:noFill/>
          </a:ln>
        </p:spPr>
      </p:pic>
      <p:sp>
        <p:nvSpPr>
          <p:cNvPr id="159" name="Shape 159"/>
          <p:cNvSpPr txBox="1"/>
          <p:nvPr/>
        </p:nvSpPr>
        <p:spPr>
          <a:xfrm>
            <a:off x="6121925" y="4215625"/>
            <a:ext cx="3468000" cy="1382100"/>
          </a:xfrm>
          <a:prstGeom prst="rect">
            <a:avLst/>
          </a:prstGeom>
          <a:noFill/>
          <a:ln>
            <a:noFill/>
          </a:ln>
        </p:spPr>
        <p:txBody>
          <a:bodyPr anchorCtr="0" anchor="t" bIns="91425" lIns="91425" rIns="91425" tIns="91425">
            <a:noAutofit/>
          </a:bodyPr>
          <a:lstStyle/>
          <a:p>
            <a:pPr lvl="0">
              <a:spcBef>
                <a:spcPts val="0"/>
              </a:spcBef>
              <a:buNone/>
            </a:pPr>
            <a:r>
              <a:rPr lang="en-US" sz="2000">
                <a:latin typeface="Calibri"/>
                <a:ea typeface="Calibri"/>
                <a:cs typeface="Calibri"/>
                <a:sym typeface="Calibri"/>
              </a:rPr>
              <a:t>Adafruit CC3000 wifi Module </a:t>
            </a:r>
          </a:p>
          <a:p>
            <a:pPr lvl="0">
              <a:spcBef>
                <a:spcPts val="0"/>
              </a:spcBef>
              <a:buNone/>
            </a:pPr>
            <a:r>
              <a:t/>
            </a:r>
            <a:endParaRPr/>
          </a:p>
          <a:p>
            <a:pPr indent="-355600" lvl="0" marL="457200" rtl="0">
              <a:spcBef>
                <a:spcPts val="0"/>
              </a:spcBef>
              <a:buClr>
                <a:schemeClr val="accent1"/>
              </a:buClr>
              <a:buSzPct val="100000"/>
              <a:buFont typeface="Calibri"/>
              <a:buChar char="●"/>
            </a:pPr>
            <a:r>
              <a:rPr lang="en-US" sz="2000">
                <a:latin typeface="Calibri"/>
                <a:ea typeface="Calibri"/>
                <a:cs typeface="Calibri"/>
                <a:sym typeface="Calibri"/>
              </a:rPr>
              <a:t>Data transmits slow.  </a:t>
            </a:r>
          </a:p>
          <a:p>
            <a:pPr indent="-355600" lvl="0" marL="457200">
              <a:spcBef>
                <a:spcPts val="0"/>
              </a:spcBef>
              <a:buClr>
                <a:schemeClr val="accent1"/>
              </a:buClr>
              <a:buSzPct val="100000"/>
              <a:buFont typeface="Calibri"/>
              <a:buChar char="●"/>
            </a:pPr>
            <a:r>
              <a:rPr lang="en-US" sz="2000">
                <a:latin typeface="Calibri"/>
                <a:ea typeface="Calibri"/>
                <a:cs typeface="Calibri"/>
                <a:sym typeface="Calibri"/>
              </a:rPr>
              <a:t>Cost a lot of power.</a:t>
            </a:r>
          </a:p>
        </p:txBody>
      </p:sp>
      <p:pic>
        <p:nvPicPr>
          <p:cNvPr id="160" name="Shape 160"/>
          <p:cNvPicPr preferRelativeResize="0"/>
          <p:nvPr/>
        </p:nvPicPr>
        <p:blipFill>
          <a:blip r:embed="rId5">
            <a:alphaModFix/>
          </a:blip>
          <a:stretch>
            <a:fillRect/>
          </a:stretch>
        </p:blipFill>
        <p:spPr>
          <a:xfrm>
            <a:off x="9870724" y="4215625"/>
            <a:ext cx="1349399" cy="133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0" y="0"/>
            <a:ext cx="12192000" cy="6858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cxnSp>
        <p:nvCxnSpPr>
          <p:cNvPr id="168" name="Shape 168"/>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
        <p:nvSpPr>
          <p:cNvPr id="169" name="Shape 169"/>
          <p:cNvSpPr/>
          <p:nvPr/>
        </p:nvSpPr>
        <p:spPr>
          <a:xfrm>
            <a:off x="0" y="0"/>
            <a:ext cx="12192000" cy="6334316"/>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70" name="Shape 170"/>
          <p:cNvSpPr/>
          <p:nvPr/>
        </p:nvSpPr>
        <p:spPr>
          <a:xfrm>
            <a:off x="0" y="6400800"/>
            <a:ext cx="12192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15" y="6334316"/>
            <a:ext cx="12191984" cy="66483"/>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cxnSp>
        <p:nvCxnSpPr>
          <p:cNvPr id="172" name="Shape 172"/>
          <p:cNvCxnSpPr/>
          <p:nvPr/>
        </p:nvCxnSpPr>
        <p:spPr>
          <a:xfrm>
            <a:off x="8209304" y="4343400"/>
            <a:ext cx="3200399" cy="0"/>
          </a:xfrm>
          <a:prstGeom prst="straightConnector1">
            <a:avLst/>
          </a:prstGeom>
          <a:noFill/>
          <a:ln cap="flat" cmpd="sng" w="9525">
            <a:solidFill>
              <a:schemeClr val="dk2">
                <a:alpha val="89803"/>
              </a:schemeClr>
            </a:solidFill>
            <a:prstDash val="solid"/>
            <a:round/>
            <a:headEnd len="med" w="med" type="none"/>
            <a:tailEnd len="med" w="med" type="none"/>
          </a:ln>
        </p:spPr>
      </p:cxnSp>
      <p:pic>
        <p:nvPicPr>
          <p:cNvPr id="173" name="Shape 173"/>
          <p:cNvPicPr preferRelativeResize="0"/>
          <p:nvPr>
            <p:ph idx="1" type="body"/>
          </p:nvPr>
        </p:nvPicPr>
        <p:blipFill rotWithShape="1">
          <a:blip r:embed="rId3">
            <a:alphaModFix/>
          </a:blip>
          <a:srcRect b="0" l="0" r="0" t="0"/>
          <a:stretch/>
        </p:blipFill>
        <p:spPr>
          <a:xfrm>
            <a:off x="397100" y="639100"/>
            <a:ext cx="5121000" cy="2777999"/>
          </a:xfrm>
          <a:prstGeom prst="rect">
            <a:avLst/>
          </a:prstGeom>
          <a:noFill/>
          <a:ln>
            <a:noFill/>
          </a:ln>
        </p:spPr>
      </p:pic>
      <p:sp>
        <p:nvSpPr>
          <p:cNvPr id="174" name="Shape 174"/>
          <p:cNvSpPr txBox="1"/>
          <p:nvPr>
            <p:ph type="title"/>
          </p:nvPr>
        </p:nvSpPr>
        <p:spPr>
          <a:xfrm>
            <a:off x="8141110" y="639097"/>
            <a:ext cx="3402000" cy="36861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262626"/>
              </a:buClr>
              <a:buSzPct val="25000"/>
              <a:buFont typeface="Calibri"/>
              <a:buNone/>
            </a:pPr>
            <a:r>
              <a:rPr b="0" i="0" lang="en-US" sz="6600" u="none" cap="none" strike="noStrike">
                <a:solidFill>
                  <a:srgbClr val="262626"/>
                </a:solidFill>
                <a:latin typeface="Calibri"/>
                <a:ea typeface="Calibri"/>
                <a:cs typeface="Calibri"/>
                <a:sym typeface="Calibri"/>
              </a:rPr>
              <a:t>Device Design</a:t>
            </a:r>
          </a:p>
        </p:txBody>
      </p:sp>
      <p:pic>
        <p:nvPicPr>
          <p:cNvPr id="175" name="Shape 175"/>
          <p:cNvPicPr preferRelativeResize="0"/>
          <p:nvPr>
            <p:ph idx="1" type="body"/>
          </p:nvPr>
        </p:nvPicPr>
        <p:blipFill rotWithShape="1">
          <a:blip r:embed="rId4">
            <a:alphaModFix/>
          </a:blip>
          <a:srcRect b="0" l="0" r="0" t="0"/>
          <a:stretch/>
        </p:blipFill>
        <p:spPr>
          <a:xfrm>
            <a:off x="3784649" y="3662450"/>
            <a:ext cx="2889900" cy="207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lang="en-US"/>
              <a:t>Result </a:t>
            </a:r>
            <a:r>
              <a:rPr b="0" i="0" lang="en-US" sz="4800" u="none" cap="none" strike="noStrike">
                <a:solidFill>
                  <a:srgbClr val="3F3F3F"/>
                </a:solidFill>
                <a:latin typeface="Calibri"/>
                <a:ea typeface="Calibri"/>
                <a:cs typeface="Calibri"/>
                <a:sym typeface="Calibri"/>
              </a:rPr>
              <a:t>Analysis</a:t>
            </a:r>
          </a:p>
        </p:txBody>
      </p:sp>
      <p:pic>
        <p:nvPicPr>
          <p:cNvPr descr="signal1.png" id="181" name="Shape 181"/>
          <p:cNvPicPr preferRelativeResize="0"/>
          <p:nvPr/>
        </p:nvPicPr>
        <p:blipFill>
          <a:blip r:embed="rId3">
            <a:alphaModFix/>
          </a:blip>
          <a:stretch>
            <a:fillRect/>
          </a:stretch>
        </p:blipFill>
        <p:spPr>
          <a:xfrm>
            <a:off x="495700" y="2451971"/>
            <a:ext cx="4937698" cy="2534487"/>
          </a:xfrm>
          <a:prstGeom prst="rect">
            <a:avLst/>
          </a:prstGeom>
          <a:noFill/>
          <a:ln>
            <a:noFill/>
          </a:ln>
        </p:spPr>
      </p:pic>
      <p:graphicFrame>
        <p:nvGraphicFramePr>
          <p:cNvPr id="182" name="Shape 182"/>
          <p:cNvGraphicFramePr/>
          <p:nvPr/>
        </p:nvGraphicFramePr>
        <p:xfrm>
          <a:off x="5717975" y="2451950"/>
          <a:ext cx="3000000" cy="3000000"/>
        </p:xfrm>
        <a:graphic>
          <a:graphicData uri="http://schemas.openxmlformats.org/drawingml/2006/table">
            <a:tbl>
              <a:tblPr>
                <a:noFill/>
                <a:tableStyleId>{C89A6CEE-CB69-40B3-894B-6BC144662F45}</a:tableStyleId>
              </a:tblPr>
              <a:tblGrid>
                <a:gridCol w="785575"/>
                <a:gridCol w="2207925"/>
              </a:tblGrid>
              <a:tr h="594225">
                <a:tc>
                  <a:txBody>
                    <a:bodyPr>
                      <a:noAutofit/>
                    </a:bodyPr>
                    <a:lstStyle/>
                    <a:p>
                      <a:pPr lvl="0" rtl="0" algn="ctr">
                        <a:spcBef>
                          <a:spcPts val="0"/>
                        </a:spcBef>
                        <a:buNone/>
                      </a:pPr>
                      <a:r>
                        <a:rPr lang="en-US" sz="1000">
                          <a:solidFill>
                            <a:srgbClr val="434343"/>
                          </a:solidFill>
                        </a:rPr>
                        <a:t>Normal</a:t>
                      </a:r>
                    </a:p>
                  </a:txBody>
                  <a:tcPr marT="91425" marB="91425" marR="91425" marL="91425"/>
                </a:tc>
                <a:tc>
                  <a:txBody>
                    <a:bodyPr>
                      <a:noAutofit/>
                    </a:bodyPr>
                    <a:lstStyle/>
                    <a:p>
                      <a:pPr lvl="0" rtl="0">
                        <a:spcBef>
                          <a:spcPts val="0"/>
                        </a:spcBef>
                        <a:buNone/>
                      </a:pPr>
                      <a:r>
                        <a:rPr lang="en-US" sz="800">
                          <a:solidFill>
                            <a:srgbClr val="666666"/>
                          </a:solidFill>
                        </a:rPr>
                        <a:t>The average normal temperature is 98.6</a:t>
                      </a:r>
                      <a:r>
                        <a:rPr lang="en-US" sz="750">
                          <a:solidFill>
                            <a:srgbClr val="2C2C2C"/>
                          </a:solidFill>
                        </a:rPr>
                        <a:t>°</a:t>
                      </a:r>
                      <a:r>
                        <a:rPr lang="en-US" sz="800">
                          <a:solidFill>
                            <a:srgbClr val="666666"/>
                          </a:solidFill>
                        </a:rPr>
                        <a:t>F (37</a:t>
                      </a:r>
                      <a:r>
                        <a:rPr lang="en-US" sz="750">
                          <a:solidFill>
                            <a:srgbClr val="2C2C2C"/>
                          </a:solidFill>
                        </a:rPr>
                        <a:t>°</a:t>
                      </a:r>
                      <a:r>
                        <a:rPr lang="en-US" sz="800">
                          <a:solidFill>
                            <a:srgbClr val="666666"/>
                          </a:solidFill>
                        </a:rPr>
                        <a:t>C).</a:t>
                      </a:r>
                    </a:p>
                  </a:txBody>
                  <a:tcPr marT="91425" marB="91425" marR="91425" marL="91425"/>
                </a:tc>
              </a:tr>
              <a:tr h="594225">
                <a:tc rowSpan="2">
                  <a:txBody>
                    <a:bodyPr>
                      <a:noAutofit/>
                    </a:bodyPr>
                    <a:lstStyle/>
                    <a:p>
                      <a:pPr lvl="0" rtl="0" algn="ctr">
                        <a:spcBef>
                          <a:spcPts val="0"/>
                        </a:spcBef>
                        <a:buNone/>
                      </a:pPr>
                      <a:r>
                        <a:rPr lang="en-US" sz="1000">
                          <a:solidFill>
                            <a:srgbClr val="434343"/>
                          </a:solidFill>
                        </a:rPr>
                        <a:t>Abnormal</a:t>
                      </a:r>
                    </a:p>
                  </a:txBody>
                  <a:tcPr marT="91425" marB="91425" marR="91425" marL="91425"/>
                </a:tc>
                <a:tc>
                  <a:txBody>
                    <a:bodyPr>
                      <a:noAutofit/>
                    </a:bodyPr>
                    <a:lstStyle/>
                    <a:p>
                      <a:pPr lvl="0" rtl="0">
                        <a:spcBef>
                          <a:spcPts val="0"/>
                        </a:spcBef>
                        <a:buNone/>
                      </a:pPr>
                      <a:r>
                        <a:rPr lang="en-US" sz="800">
                          <a:solidFill>
                            <a:srgbClr val="666666"/>
                          </a:solidFill>
                        </a:rPr>
                        <a:t>Hypothermia: 95</a:t>
                      </a:r>
                      <a:r>
                        <a:rPr lang="en-US" sz="750">
                          <a:solidFill>
                            <a:srgbClr val="2C2C2C"/>
                          </a:solidFill>
                        </a:rPr>
                        <a:t>°</a:t>
                      </a:r>
                      <a:r>
                        <a:rPr lang="en-US" sz="800">
                          <a:solidFill>
                            <a:srgbClr val="666666"/>
                          </a:solidFill>
                        </a:rPr>
                        <a:t>F (35</a:t>
                      </a:r>
                      <a:r>
                        <a:rPr lang="en-US" sz="750">
                          <a:solidFill>
                            <a:srgbClr val="2C2C2C"/>
                          </a:solidFill>
                        </a:rPr>
                        <a:t>°</a:t>
                      </a:r>
                      <a:r>
                        <a:rPr lang="en-US" sz="800">
                          <a:solidFill>
                            <a:srgbClr val="666666"/>
                          </a:solidFill>
                        </a:rPr>
                        <a:t>C) or below.</a:t>
                      </a:r>
                    </a:p>
                  </a:txBody>
                  <a:tcPr marT="91425" marB="91425" marR="91425" marL="91425"/>
                </a:tc>
              </a:tr>
              <a:tr h="594225">
                <a:tc vMerge="1"/>
                <a:tc>
                  <a:txBody>
                    <a:bodyPr>
                      <a:noAutofit/>
                    </a:bodyPr>
                    <a:lstStyle/>
                    <a:p>
                      <a:pPr lvl="0" rtl="0">
                        <a:spcBef>
                          <a:spcPts val="0"/>
                        </a:spcBef>
                        <a:buNone/>
                      </a:pPr>
                      <a:r>
                        <a:rPr lang="en-US" sz="800">
                          <a:solidFill>
                            <a:srgbClr val="666666"/>
                          </a:solidFill>
                        </a:rPr>
                        <a:t>High fever: 103</a:t>
                      </a:r>
                      <a:r>
                        <a:rPr lang="en-US" sz="750">
                          <a:solidFill>
                            <a:srgbClr val="2C2C2C"/>
                          </a:solidFill>
                        </a:rPr>
                        <a:t>°</a:t>
                      </a:r>
                      <a:r>
                        <a:rPr lang="en-US" sz="800">
                          <a:solidFill>
                            <a:srgbClr val="666666"/>
                          </a:solidFill>
                        </a:rPr>
                        <a:t>F (39.5</a:t>
                      </a:r>
                      <a:r>
                        <a:rPr lang="en-US" sz="750">
                          <a:solidFill>
                            <a:srgbClr val="2C2C2C"/>
                          </a:solidFill>
                        </a:rPr>
                        <a:t>°</a:t>
                      </a:r>
                      <a:r>
                        <a:rPr lang="en-US" sz="800">
                          <a:solidFill>
                            <a:srgbClr val="666666"/>
                          </a:solidFill>
                        </a:rPr>
                        <a:t>C) or above.</a:t>
                      </a:r>
                    </a:p>
                  </a:txBody>
                  <a:tcPr marT="91425" marB="91425" marR="91425" marL="91425"/>
                </a:tc>
              </a:tr>
            </a:tbl>
          </a:graphicData>
        </a:graphic>
      </p:graphicFrame>
      <p:graphicFrame>
        <p:nvGraphicFramePr>
          <p:cNvPr id="183" name="Shape 183"/>
          <p:cNvGraphicFramePr/>
          <p:nvPr/>
        </p:nvGraphicFramePr>
        <p:xfrm>
          <a:off x="8996025" y="2451975"/>
          <a:ext cx="3000000" cy="3000000"/>
        </p:xfrm>
        <a:graphic>
          <a:graphicData uri="http://schemas.openxmlformats.org/drawingml/2006/table">
            <a:tbl>
              <a:tblPr>
                <a:noFill/>
                <a:tableStyleId>{C89A6CEE-CB69-40B3-894B-6BC144662F45}</a:tableStyleId>
              </a:tblPr>
              <a:tblGrid>
                <a:gridCol w="785725"/>
                <a:gridCol w="1932000"/>
              </a:tblGrid>
              <a:tr h="588700">
                <a:tc>
                  <a:txBody>
                    <a:bodyPr>
                      <a:noAutofit/>
                    </a:bodyPr>
                    <a:lstStyle/>
                    <a:p>
                      <a:pPr lvl="0" rtl="0" algn="ctr">
                        <a:spcBef>
                          <a:spcPts val="0"/>
                        </a:spcBef>
                        <a:buNone/>
                      </a:pPr>
                      <a:r>
                        <a:rPr lang="en-US" sz="1000">
                          <a:solidFill>
                            <a:srgbClr val="434343"/>
                          </a:solidFill>
                        </a:rPr>
                        <a:t>Normal</a:t>
                      </a:r>
                    </a:p>
                  </a:txBody>
                  <a:tcPr marT="91425" marB="91425" marR="91425" marL="91425"/>
                </a:tc>
                <a:tc>
                  <a:txBody>
                    <a:bodyPr>
                      <a:noAutofit/>
                    </a:bodyPr>
                    <a:lstStyle/>
                    <a:p>
                      <a:pPr lvl="0" rtl="0">
                        <a:spcBef>
                          <a:spcPts val="0"/>
                        </a:spcBef>
                        <a:buNone/>
                      </a:pPr>
                      <a:r>
                        <a:rPr lang="en-US" sz="800">
                          <a:solidFill>
                            <a:srgbClr val="666666"/>
                          </a:solidFill>
                        </a:rPr>
                        <a:t>Normal resting heart rate is between 60 and 100 BPM.</a:t>
                      </a:r>
                    </a:p>
                  </a:txBody>
                  <a:tcPr marT="91425" marB="91425" marR="91425" marL="91425"/>
                </a:tc>
              </a:tr>
              <a:tr h="551175">
                <a:tc>
                  <a:txBody>
                    <a:bodyPr>
                      <a:noAutofit/>
                    </a:bodyPr>
                    <a:lstStyle/>
                    <a:p>
                      <a:pPr lvl="0" rtl="0" algn="ctr">
                        <a:spcBef>
                          <a:spcPts val="0"/>
                        </a:spcBef>
                        <a:buNone/>
                      </a:pPr>
                      <a:r>
                        <a:rPr lang="en-US" sz="1000">
                          <a:solidFill>
                            <a:srgbClr val="434343"/>
                          </a:solidFill>
                        </a:rPr>
                        <a:t>Abnormal</a:t>
                      </a:r>
                    </a:p>
                  </a:txBody>
                  <a:tcPr marT="91425" marB="91425" marR="91425" marL="91425"/>
                </a:tc>
                <a:tc>
                  <a:txBody>
                    <a:bodyPr>
                      <a:noAutofit/>
                    </a:bodyPr>
                    <a:lstStyle/>
                    <a:p>
                      <a:pPr lvl="0" rtl="0">
                        <a:spcBef>
                          <a:spcPts val="0"/>
                        </a:spcBef>
                        <a:buClr>
                          <a:schemeClr val="dk1"/>
                        </a:buClr>
                        <a:buSzPct val="137500"/>
                        <a:buFont typeface="Arial"/>
                        <a:buNone/>
                      </a:pPr>
                      <a:r>
                        <a:rPr lang="en-US" sz="800">
                          <a:solidFill>
                            <a:srgbClr val="666666"/>
                          </a:solidFill>
                        </a:rPr>
                        <a:t>If heart rate is closer to 60 bpm or lower.</a:t>
                      </a:r>
                    </a:p>
                  </a:txBody>
                  <a:tcPr marT="91425" marB="91425" marR="91425" marL="91425"/>
                </a:tc>
              </a:tr>
              <a:tr h="650900">
                <a:tc>
                  <a:txBody>
                    <a:bodyPr>
                      <a:noAutofit/>
                    </a:bodyPr>
                    <a:lstStyle/>
                    <a:p>
                      <a:pPr lvl="0" rtl="0" algn="ctr">
                        <a:spcBef>
                          <a:spcPts val="0"/>
                        </a:spcBef>
                        <a:buClr>
                          <a:schemeClr val="dk1"/>
                        </a:buClr>
                        <a:buSzPct val="110000"/>
                        <a:buFont typeface="Arial"/>
                        <a:buNone/>
                      </a:pPr>
                      <a:r>
                        <a:rPr lang="en-US" sz="1000">
                          <a:solidFill>
                            <a:srgbClr val="434343"/>
                          </a:solidFill>
                        </a:rPr>
                        <a:t>At risk</a:t>
                      </a:r>
                    </a:p>
                    <a:p>
                      <a:pPr lvl="0" rtl="0" algn="ctr">
                        <a:spcBef>
                          <a:spcPts val="0"/>
                        </a:spcBef>
                        <a:buNone/>
                      </a:pPr>
                      <a:r>
                        <a:t/>
                      </a:r>
                      <a:endParaRPr sz="1000">
                        <a:solidFill>
                          <a:srgbClr val="434343"/>
                        </a:solidFill>
                      </a:endParaRPr>
                    </a:p>
                  </a:txBody>
                  <a:tcPr marT="91425" marB="91425" marR="91425" marL="91425"/>
                </a:tc>
                <a:tc>
                  <a:txBody>
                    <a:bodyPr>
                      <a:noAutofit/>
                    </a:bodyPr>
                    <a:lstStyle/>
                    <a:p>
                      <a:pPr lvl="0" rtl="0">
                        <a:spcBef>
                          <a:spcPts val="0"/>
                        </a:spcBef>
                        <a:buNone/>
                      </a:pPr>
                      <a:r>
                        <a:rPr lang="en-US" sz="800">
                          <a:solidFill>
                            <a:srgbClr val="666666"/>
                          </a:solidFill>
                        </a:rPr>
                        <a:t>If heart rate is closer to 150 bpm or higher.</a:t>
                      </a:r>
                    </a:p>
                  </a:txBody>
                  <a:tcPr marT="91425" marB="91425" marR="91425" marL="91425"/>
                </a:tc>
              </a:tr>
            </a:tbl>
          </a:graphicData>
        </a:graphic>
      </p:graphicFrame>
      <p:sp>
        <p:nvSpPr>
          <p:cNvPr id="184" name="Shape 184"/>
          <p:cNvSpPr txBox="1"/>
          <p:nvPr/>
        </p:nvSpPr>
        <p:spPr>
          <a:xfrm>
            <a:off x="5717987" y="1899512"/>
            <a:ext cx="2761200" cy="390300"/>
          </a:xfrm>
          <a:prstGeom prst="rect">
            <a:avLst/>
          </a:prstGeom>
          <a:noFill/>
          <a:ln>
            <a:noFill/>
          </a:ln>
        </p:spPr>
        <p:txBody>
          <a:bodyPr anchorCtr="0" anchor="t" bIns="91425" lIns="91425" rIns="91425" tIns="91425">
            <a:noAutofit/>
          </a:bodyPr>
          <a:lstStyle/>
          <a:p>
            <a:pPr lvl="0">
              <a:spcBef>
                <a:spcPts val="0"/>
              </a:spcBef>
              <a:buNone/>
            </a:pPr>
            <a:r>
              <a:rPr lang="en-US" sz="2000">
                <a:solidFill>
                  <a:srgbClr val="3F3F3F"/>
                </a:solidFill>
                <a:latin typeface="Calibri"/>
                <a:ea typeface="Calibri"/>
                <a:cs typeface="Calibri"/>
                <a:sym typeface="Calibri"/>
              </a:rPr>
              <a:t>Body Temperature</a:t>
            </a:r>
          </a:p>
        </p:txBody>
      </p:sp>
      <p:sp>
        <p:nvSpPr>
          <p:cNvPr id="185" name="Shape 185"/>
          <p:cNvSpPr txBox="1"/>
          <p:nvPr/>
        </p:nvSpPr>
        <p:spPr>
          <a:xfrm>
            <a:off x="8996037" y="1899525"/>
            <a:ext cx="2761200" cy="390300"/>
          </a:xfrm>
          <a:prstGeom prst="rect">
            <a:avLst/>
          </a:prstGeom>
          <a:noFill/>
          <a:ln>
            <a:noFill/>
          </a:ln>
        </p:spPr>
        <p:txBody>
          <a:bodyPr anchorCtr="0" anchor="t" bIns="91425" lIns="91425" rIns="91425" tIns="91425">
            <a:noAutofit/>
          </a:bodyPr>
          <a:lstStyle/>
          <a:p>
            <a:pPr lvl="0" rtl="0">
              <a:spcBef>
                <a:spcPts val="0"/>
              </a:spcBef>
              <a:buNone/>
            </a:pPr>
            <a:r>
              <a:rPr lang="en-US" sz="2000">
                <a:solidFill>
                  <a:srgbClr val="3F3F3F"/>
                </a:solidFill>
                <a:latin typeface="Calibri"/>
                <a:ea typeface="Calibri"/>
                <a:cs typeface="Calibri"/>
                <a:sym typeface="Calibri"/>
              </a:rPr>
              <a:t>Heart Rate</a:t>
            </a:r>
          </a:p>
        </p:txBody>
      </p:sp>
      <p:sp>
        <p:nvSpPr>
          <p:cNvPr id="186" name="Shape 186"/>
          <p:cNvSpPr txBox="1"/>
          <p:nvPr/>
        </p:nvSpPr>
        <p:spPr>
          <a:xfrm>
            <a:off x="495687" y="1899525"/>
            <a:ext cx="2761200" cy="390300"/>
          </a:xfrm>
          <a:prstGeom prst="rect">
            <a:avLst/>
          </a:prstGeom>
          <a:noFill/>
          <a:ln>
            <a:noFill/>
          </a:ln>
        </p:spPr>
        <p:txBody>
          <a:bodyPr anchorCtr="0" anchor="t" bIns="91425" lIns="91425" rIns="91425" tIns="91425">
            <a:noAutofit/>
          </a:bodyPr>
          <a:lstStyle/>
          <a:p>
            <a:pPr lvl="0" rtl="0">
              <a:spcBef>
                <a:spcPts val="0"/>
              </a:spcBef>
              <a:buNone/>
            </a:pPr>
            <a:r>
              <a:rPr lang="en-US" sz="2000">
                <a:solidFill>
                  <a:srgbClr val="3F3F3F"/>
                </a:solidFill>
                <a:latin typeface="Calibri"/>
                <a:ea typeface="Calibri"/>
                <a:cs typeface="Calibri"/>
                <a:sym typeface="Calibri"/>
              </a:rPr>
              <a:t>Data Signal</a:t>
            </a: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