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1CD483A-BC10-4915-9E0A-9492EDBD9A80}">
  <a:tblStyle styleId="{F1CD483A-BC10-4915-9E0A-9492EDBD9A8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409574" y="-3572"/>
            <a:ext cx="3761212" cy="5147024"/>
            <a:chOff x="2928938" y="-4763"/>
            <a:chExt cx="5014949" cy="6862699"/>
          </a:xfrm>
        </p:grpSpPr>
        <p:sp>
          <p:nvSpPr>
            <p:cNvPr id="20" name="Shape 20"/>
            <p:cNvSpPr/>
            <p:nvPr/>
          </p:nvSpPr>
          <p:spPr>
            <a:xfrm>
              <a:off x="3367087" y="-4762"/>
              <a:ext cx="1063500" cy="2782800"/>
            </a:xfrm>
            <a:custGeom>
              <a:pathLst>
                <a:path extrusionOk="0" h="120000" w="120000">
                  <a:moveTo>
                    <a:pt x="0" y="116098"/>
                  </a:moveTo>
                  <a:lnTo>
                    <a:pt x="40298" y="120000"/>
                  </a:lnTo>
                  <a:lnTo>
                    <a:pt x="120000" y="0"/>
                  </a:lnTo>
                  <a:lnTo>
                    <a:pt x="77014" y="0"/>
                  </a:lnTo>
                  <a:lnTo>
                    <a:pt x="0" y="116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Shape 21"/>
            <p:cNvSpPr/>
            <p:nvPr/>
          </p:nvSpPr>
          <p:spPr>
            <a:xfrm>
              <a:off x="2928938" y="-4762"/>
              <a:ext cx="1035000" cy="2673300"/>
            </a:xfrm>
            <a:custGeom>
              <a:pathLst>
                <a:path extrusionOk="0" h="120000" w="120000">
                  <a:moveTo>
                    <a:pt x="41411" y="120000"/>
                  </a:moveTo>
                  <a:lnTo>
                    <a:pt x="120000" y="0"/>
                  </a:lnTo>
                  <a:lnTo>
                    <a:pt x="75644" y="0"/>
                  </a:lnTo>
                  <a:lnTo>
                    <a:pt x="0" y="115938"/>
                  </a:lnTo>
                  <a:lnTo>
                    <a:pt x="40306" y="119786"/>
                  </a:lnTo>
                  <a:lnTo>
                    <a:pt x="41411" y="1200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Shape 22"/>
            <p:cNvSpPr/>
            <p:nvPr/>
          </p:nvSpPr>
          <p:spPr>
            <a:xfrm>
              <a:off x="2928938" y="2582861"/>
              <a:ext cx="2694000" cy="4275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696" y="120000"/>
                  </a:lnTo>
                  <a:lnTo>
                    <a:pt x="119999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Shape 23"/>
            <p:cNvSpPr/>
            <p:nvPr/>
          </p:nvSpPr>
          <p:spPr>
            <a:xfrm>
              <a:off x="3371850" y="2692400"/>
              <a:ext cx="3332100" cy="41655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0"/>
                  </a:lnTo>
                  <a:lnTo>
                    <a:pt x="11554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3367087" y="2687636"/>
              <a:ext cx="4576800" cy="4170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4" y="137"/>
                  </a:lnTo>
                  <a:lnTo>
                    <a:pt x="87492" y="120000"/>
                  </a:lnTo>
                  <a:lnTo>
                    <a:pt x="120000" y="120000"/>
                  </a:lnTo>
                  <a:lnTo>
                    <a:pt x="9365" y="2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928938" y="2578100"/>
              <a:ext cx="3584700" cy="4279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4030" y="4940"/>
                  </a:lnTo>
                  <a:lnTo>
                    <a:pt x="12116" y="2670"/>
                  </a:lnTo>
                  <a:lnTo>
                    <a:pt x="11957" y="2537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9018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Shape 26"/>
          <p:cNvSpPr txBox="1"/>
          <p:nvPr>
            <p:ph type="ctrTitle"/>
          </p:nvPr>
        </p:nvSpPr>
        <p:spPr>
          <a:xfrm>
            <a:off x="2196300" y="1035050"/>
            <a:ext cx="64311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3386532" y="2997200"/>
            <a:ext cx="5240700" cy="10412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999309" y="4412456"/>
            <a:ext cx="32429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113233" y="3549648"/>
            <a:ext cx="75141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x="1789508" y="699084"/>
            <a:ext cx="6169500" cy="2373600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13233" y="3974702"/>
            <a:ext cx="75141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1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1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1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1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1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1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13234" y="514350"/>
            <a:ext cx="75141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113234" y="3257550"/>
            <a:ext cx="75141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198959" y="647267"/>
            <a:ext cx="457200" cy="43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zh-CN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8170068" y="211454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zh-CN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1656158" y="514350"/>
            <a:ext cx="6742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27608" y="2571749"/>
            <a:ext cx="6399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1113233" y="3257550"/>
            <a:ext cx="75141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113234" y="2481435"/>
            <a:ext cx="75141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113234" y="3583035"/>
            <a:ext cx="7514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198959" y="647267"/>
            <a:ext cx="457200" cy="43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zh-CN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8170068" y="211454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zh-CN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1656158" y="514350"/>
            <a:ext cx="6742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113234" y="2914650"/>
            <a:ext cx="75141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-215900" lvl="0" marL="215900" marR="0" rtl="0" algn="r">
              <a:spcBef>
                <a:spcPts val="4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5588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SzPct val="146666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017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SzPct val="142857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155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1666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14986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1113234" y="3581400"/>
            <a:ext cx="7514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113234" y="514350"/>
            <a:ext cx="7514100" cy="20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113234" y="2628900"/>
            <a:ext cx="7514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-215900" lvl="0" marL="215900" marR="0" rtl="0" algn="l">
              <a:spcBef>
                <a:spcPts val="4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5588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SzPct val="146666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017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SzPct val="142857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155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1666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14986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1113233" y="3257550"/>
            <a:ext cx="75141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113233" y="514350"/>
            <a:ext cx="75141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3698566" y="-585150"/>
            <a:ext cx="2343300" cy="7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50800" lvl="0" marL="215900" marR="0" rtl="0" algn="l">
              <a:spcBef>
                <a:spcPts val="4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5588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SzPct val="146666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017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SzPct val="142857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155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1666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14986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 rot="5400000">
            <a:off x="6048918" y="1764900"/>
            <a:ext cx="3828900" cy="13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 rot="5400000">
            <a:off x="2206240" y="-578550"/>
            <a:ext cx="3828900" cy="6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50800" lvl="0" marL="215900" marR="0" rtl="0" algn="l">
              <a:spcBef>
                <a:spcPts val="4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5588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SzPct val="146666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017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SzPct val="142857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155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1666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14986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13233" y="514350"/>
            <a:ext cx="75141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13232" y="2000249"/>
            <a:ext cx="75141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50800" lvl="0" marL="215900" marR="0" rtl="0" algn="l">
              <a:spcBef>
                <a:spcPts val="4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5588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SzPct val="146666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017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SzPct val="142857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155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1666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14986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213892" y="4400348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929209" y="2000249"/>
            <a:ext cx="66981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929208" y="3583035"/>
            <a:ext cx="6698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113233" y="514350"/>
            <a:ext cx="75141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113234" y="2000249"/>
            <a:ext cx="36714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88900" lvl="0" marL="2159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SzPct val="142857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5588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1666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901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" lvl="3" marL="1155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" lvl="4" marL="14986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55975" y="2000250"/>
            <a:ext cx="36714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88900" lvl="0" marL="2159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SzPct val="142857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5588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1666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901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" lvl="3" marL="1155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" lvl="4" marL="14986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113233" y="514350"/>
            <a:ext cx="75141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329134" y="1993899"/>
            <a:ext cx="3455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4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2100" u="none" cap="none" strike="noStrike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113233" y="2501502"/>
            <a:ext cx="36714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88900" lvl="0" marL="2159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SzPct val="142857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5588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1666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901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" lvl="3" marL="1155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" lvl="4" marL="14986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5160365" y="2000250"/>
            <a:ext cx="34668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4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2100" u="none" cap="none" strike="noStrike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4955975" y="2501502"/>
            <a:ext cx="36714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88900" lvl="0" marL="2159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SzPct val="142857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5588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1666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901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" lvl="3" marL="1155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" lvl="4" marL="14986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113233" y="514350"/>
            <a:ext cx="75141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113234" y="1200150"/>
            <a:ext cx="2661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946524" y="514349"/>
            <a:ext cx="4680599" cy="38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76200" lvl="0" marL="2159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SzPct val="146666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5588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SzPct val="142857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901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1666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155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14986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1113234" y="2228850"/>
            <a:ext cx="266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1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1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1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1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1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1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112043" y="1314449"/>
            <a:ext cx="4069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5696011" y="685800"/>
            <a:ext cx="2460600" cy="3429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112043" y="2343149"/>
            <a:ext cx="4069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1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1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1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1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1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100"/>
              </a:spcBef>
              <a:spcAft>
                <a:spcPts val="500"/>
              </a:spcAft>
              <a:buClr>
                <a:srgbClr val="1186C3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13109" y="0"/>
            <a:ext cx="1827515" cy="5143556"/>
            <a:chOff x="1320800" y="0"/>
            <a:chExt cx="2436687" cy="6858075"/>
          </a:xfrm>
        </p:grpSpPr>
        <p:sp>
          <p:nvSpPr>
            <p:cNvPr id="7" name="Shape 7"/>
            <p:cNvSpPr/>
            <p:nvPr/>
          </p:nvSpPr>
          <p:spPr>
            <a:xfrm>
              <a:off x="1627187" y="0"/>
              <a:ext cx="1122299" cy="5329200"/>
            </a:xfrm>
            <a:custGeom>
              <a:pathLst>
                <a:path extrusionOk="0" h="120000" w="120000">
                  <a:moveTo>
                    <a:pt x="0" y="119034"/>
                  </a:moveTo>
                  <a:lnTo>
                    <a:pt x="26478" y="119999"/>
                  </a:lnTo>
                  <a:lnTo>
                    <a:pt x="120000" y="0"/>
                  </a:lnTo>
                  <a:lnTo>
                    <a:pt x="92842" y="0"/>
                  </a:lnTo>
                  <a:lnTo>
                    <a:pt x="0" y="1190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Shape 8"/>
            <p:cNvSpPr/>
            <p:nvPr/>
          </p:nvSpPr>
          <p:spPr>
            <a:xfrm>
              <a:off x="1320800" y="0"/>
              <a:ext cx="1117500" cy="52767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92897" y="0"/>
                  </a:lnTo>
                  <a:lnTo>
                    <a:pt x="0" y="119133"/>
                  </a:lnTo>
                  <a:lnTo>
                    <a:pt x="2676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1320800" y="5238750"/>
              <a:ext cx="1228800" cy="16191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728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1627187" y="5291137"/>
              <a:ext cx="1495499" cy="1566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5796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1627187" y="5286375"/>
              <a:ext cx="2130300" cy="1571700"/>
            </a:xfrm>
            <a:custGeom>
              <a:pathLst>
                <a:path extrusionOk="0" h="120000" w="120000">
                  <a:moveTo>
                    <a:pt x="0" y="363"/>
                  </a:moveTo>
                  <a:lnTo>
                    <a:pt x="84232" y="120000"/>
                  </a:lnTo>
                  <a:lnTo>
                    <a:pt x="120000" y="120000"/>
                  </a:lnTo>
                  <a:lnTo>
                    <a:pt x="13949" y="3272"/>
                  </a:lnTo>
                  <a:lnTo>
                    <a:pt x="0" y="0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5238750"/>
              <a:ext cx="1695600" cy="16191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20674" y="7058"/>
                  </a:lnTo>
                  <a:lnTo>
                    <a:pt x="17303" y="3176"/>
                  </a:lnTo>
                  <a:lnTo>
                    <a:pt x="17640" y="3176"/>
                  </a:lnTo>
                  <a:lnTo>
                    <a:pt x="17640" y="2823"/>
                  </a:lnTo>
                  <a:lnTo>
                    <a:pt x="17303" y="28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696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Shape 13"/>
          <p:cNvSpPr txBox="1"/>
          <p:nvPr>
            <p:ph type="title"/>
          </p:nvPr>
        </p:nvSpPr>
        <p:spPr>
          <a:xfrm>
            <a:off x="1113233" y="514350"/>
            <a:ext cx="75141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36666"/>
              <a:buFont typeface="Calibri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113232" y="2000249"/>
            <a:ext cx="75141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50800" lvl="0" marL="215900" marR="0" rtl="0" algn="l">
              <a:spcBef>
                <a:spcPts val="400"/>
              </a:spcBef>
              <a:spcAft>
                <a:spcPts val="500"/>
              </a:spcAft>
              <a:buClr>
                <a:srgbClr val="1186C3"/>
              </a:buClr>
              <a:buSzPct val="144444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5588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SzPct val="146666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01700" marR="0" rtl="0" algn="l">
              <a:spcBef>
                <a:spcPts val="300"/>
              </a:spcBef>
              <a:spcAft>
                <a:spcPts val="500"/>
              </a:spcAft>
              <a:buClr>
                <a:srgbClr val="1186C3"/>
              </a:buClr>
              <a:buSzPct val="142857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1557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41666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14986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spcBef>
                <a:spcPts val="200"/>
              </a:spcBef>
              <a:spcAft>
                <a:spcPts val="500"/>
              </a:spcAft>
              <a:buClr>
                <a:srgbClr val="1186C3"/>
              </a:buClr>
              <a:buSzPct val="136363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SzPct val="1375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375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213892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Relationship Id="rId4" Type="http://schemas.openxmlformats.org/officeDocument/2006/relationships/image" Target="../media/image04.jpg"/><Relationship Id="rId5" Type="http://schemas.openxmlformats.org/officeDocument/2006/relationships/image" Target="../media/image05.jpg"/><Relationship Id="rId6" Type="http://schemas.openxmlformats.org/officeDocument/2006/relationships/image" Target="../media/image0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2069825" y="444800"/>
            <a:ext cx="6431100" cy="19620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zh-CN" sz="3600">
                <a:latin typeface="Times New Roman"/>
                <a:ea typeface="Times New Roman"/>
                <a:cs typeface="Times New Roman"/>
                <a:sym typeface="Times New Roman"/>
              </a:rPr>
              <a:t>Wireless Sensor Network of Human Body Temperature Monitoring System</a:t>
            </a:r>
          </a:p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3414625" y="2800449"/>
            <a:ext cx="5240700" cy="20198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CSE 208 Introduction of Computer Engineering Design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Fall 2016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Gongyao Ren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Muhannad Alghamdi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Abdulbaqi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190858" y="0"/>
            <a:ext cx="7514100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113232" y="2000249"/>
            <a:ext cx="7514100" cy="2343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Results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Reliability and Capabality</a:t>
            </a:r>
          </a:p>
          <a:p>
            <a:pPr indent="-228600" lvl="0" marL="457200">
              <a:spcBef>
                <a:spcPts val="0"/>
              </a:spcBef>
            </a:pPr>
            <a:r>
              <a:rPr lang="zh-CN"/>
              <a:t>Any question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113233" y="0"/>
            <a:ext cx="7514100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Overview (Introduction)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113225" y="1262950"/>
            <a:ext cx="7514100" cy="3450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Body temperature is a skin condition can be measrued by thermomters and could be categorized by severval standards, such as: normal, hyperthermia, hypothermia. </a:t>
            </a:r>
          </a:p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For example, in hospital a baby is born prematurely, body temperature monitoring should be done usually every 3 hours by nurses or doctors and stays in the range of 36.5-37.5ºC.</a:t>
            </a:r>
          </a:p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The system can measure a patient’s body temperature and send them to a PC  for doctor or nurse, when a patient’s body temperature is out of range the user can get an alarm notice.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120283" y="0"/>
            <a:ext cx="7514100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Human Body Temperature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40225" y="956000"/>
            <a:ext cx="7514100" cy="2635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228600" lvl="0" marL="457200">
              <a:spcBef>
                <a:spcPts val="0"/>
              </a:spcBef>
              <a:buFont typeface="Times New Roman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There are 2 types of body heat: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        1)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Core temperature: is the temperature of internal tissues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2) Surface temperature: is temperature will increase or decrease as a                                                                               response to the environment.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Font typeface="Times New Roman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For our system we decide to use surface temperature.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162608" y="0"/>
            <a:ext cx="7514100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Human Body Temperature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20300" y="2300100"/>
            <a:ext cx="7514100" cy="23637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Comparison between temperature types: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Times New Roman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Skin is an easy location to take body temperature as a type of surface temperature and we are using this in our system.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62" name="Shape 162"/>
          <p:cNvGraphicFramePr/>
          <p:nvPr/>
        </p:nvGraphicFramePr>
        <p:xfrm>
          <a:off x="1894425" y="176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{F1CD483A-BC10-4915-9E0A-9492EDBD9A80}</a:tableStyleId>
              </a:tblPr>
              <a:tblGrid>
                <a:gridCol w="1395225"/>
                <a:gridCol w="1395225"/>
                <a:gridCol w="1395225"/>
                <a:gridCol w="1395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Type of Body Temperature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Hypothermia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(°C)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Normal 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(°C)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Hyperthermia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(°C)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Skin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&lt;32.9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33 - 37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&gt;37.1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armpit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&lt;34.6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34.7 - 37.3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&gt;37.8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ear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&lt;35.7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35.8 - 38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&gt;38.1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070908" y="0"/>
            <a:ext cx="7514100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Hardware Equipment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070900" y="1314300"/>
            <a:ext cx="5328600" cy="2947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ZigBee(Xbee ZB) </a:t>
            </a:r>
          </a:p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Sensor LM35</a:t>
            </a:r>
          </a:p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System Controller</a:t>
            </a:r>
          </a:p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LCD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65-00.jp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1124" y="1314300"/>
            <a:ext cx="2153424" cy="1616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47-02.jpg"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395" y="3169774"/>
            <a:ext cx="2154891" cy="1616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1-02-2.jpg" id="171" name="Shape 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4489" y="1327249"/>
            <a:ext cx="2153433" cy="1616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843-00.jpg" id="172" name="Shape 1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4499" y="3169775"/>
            <a:ext cx="2153438" cy="161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113233" y="514350"/>
            <a:ext cx="7514100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Design of The System</a:t>
            </a:r>
          </a:p>
        </p:txBody>
      </p:sp>
      <p:pic>
        <p:nvPicPr>
          <p:cNvPr descr="Screen Shot 2016-12-05 at 1.25.33 PM.pn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824" y="1841800"/>
            <a:ext cx="7284898" cy="24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113233" y="514350"/>
            <a:ext cx="7514100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</a:p>
        </p:txBody>
      </p:sp>
      <p:pic>
        <p:nvPicPr>
          <p:cNvPr descr="bd.pn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725" y="1941450"/>
            <a:ext cx="6965279" cy="23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19058" y="0"/>
            <a:ext cx="7514100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Problem Approach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085007" y="1109724"/>
            <a:ext cx="7514100" cy="2343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How is temperature value from the developed monitoring system compared with actual temperature value?</a:t>
            </a:r>
          </a:p>
          <a:p>
            <a:pPr indent="-228600" lvl="0" marL="457200" rtl="0">
              <a:spcBef>
                <a:spcPts val="0"/>
              </a:spcBef>
              <a:buFont typeface="Times New Roman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What is the furthest distance between nodes in ZigBee network when sending data?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088550" y="320675"/>
            <a:ext cx="7514100" cy="6939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Testing Scenario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814950" y="1102162"/>
            <a:ext cx="6819300" cy="894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0" lvl="0" marL="165100" rtl="0">
              <a:spcBef>
                <a:spcPts val="0"/>
              </a:spcBef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1.  Accuracy Testing Scenario</a:t>
            </a:r>
          </a:p>
          <a:p>
            <a:pPr indent="0" lvl="0" marL="622300">
              <a:spcBef>
                <a:spcPts val="0"/>
              </a:spcBef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Digital thermometer is using as a benchmark for the accuracy of the  developed body temperature monitoring system.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814950" y="2092775"/>
            <a:ext cx="3058200" cy="7914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0" lvl="0" marL="165100" rtl="0">
              <a:spcBef>
                <a:spcPts val="0"/>
              </a:spcBef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2. Distance Testing Scenario</a:t>
            </a:r>
          </a:p>
          <a:p>
            <a:pPr indent="0" lvl="0" marL="1651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lowchart.png"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675" y="2623400"/>
            <a:ext cx="4909150" cy="179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