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7" r:id="rId3"/>
    <p:sldId id="259" r:id="rId4"/>
    <p:sldId id="261" r:id="rId5"/>
    <p:sldId id="263" r:id="rId6"/>
    <p:sldId id="262" r:id="rId7"/>
    <p:sldId id="265" r:id="rId8"/>
    <p:sldId id="266" r:id="rId9"/>
    <p:sldId id="427" r:id="rId10"/>
    <p:sldId id="260" r:id="rId11"/>
    <p:sldId id="264" r:id="rId12"/>
    <p:sldId id="2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 autoAdjust="0"/>
    <p:restoredTop sz="95814" autoAdjust="0"/>
  </p:normalViewPr>
  <p:slideViewPr>
    <p:cSldViewPr snapToGrid="0">
      <p:cViewPr varScale="1">
        <p:scale>
          <a:sx n="92" d="100"/>
          <a:sy n="92" d="100"/>
        </p:scale>
        <p:origin x="6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93BE8-3250-4CB7-B17F-ECA7E2F35EC1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32B72-3BF6-4F18-BBAD-B7869CF40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650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32B72-3BF6-4F18-BBAD-B7869CF4063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88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32B72-3BF6-4F18-BBAD-B7869CF4063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087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32B72-3BF6-4F18-BBAD-B7869CF4063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29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32B72-3BF6-4F18-BBAD-B7869CF4063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64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32B72-3BF6-4F18-BBAD-B7869CF4063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845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32B72-3BF6-4F18-BBAD-B7869CF4063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795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32B72-3BF6-4F18-BBAD-B7869CF4063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980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32B72-3BF6-4F18-BBAD-B7869CF4063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691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32B72-3BF6-4F18-BBAD-B7869CF4063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071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C8DEEC-5D81-46A3-9935-FF96FF36E3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0802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32B72-3BF6-4F18-BBAD-B7869CF4063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29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55FA0-423A-42F8-9B6B-2ED45E674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72EEC4-8DE8-45E2-B8F2-75508FBD1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F67B92-65DD-434D-961F-9FAE12A0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04E5-25EE-4752-A6A4-DD7D9233AF6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7B49E-6462-42C9-95BC-9ECEB22E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B48B9F-D3CA-4876-B920-F1A88E4A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8CBE-3047-4994-8F66-B7D432CC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5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8B129-C35E-4899-9F06-7986431A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12D364-372C-445D-B0E0-2E794A2E2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67ECE-1DA8-47F0-BD39-0621706A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04E5-25EE-4752-A6A4-DD7D9233AF6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F4B04-C0FA-46C2-BF58-CFEAF1B2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9B4BB-3E25-4668-BB25-E4FBE0C8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8CBE-3047-4994-8F66-B7D432CC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8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5A4DF4-C88A-49B5-91B5-C625EF11C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509EE5-7749-4543-A9CA-6FBFCA689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841904-44CC-4D84-8DCE-3E990DEF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04E5-25EE-4752-A6A4-DD7D9233AF6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87A20-8B89-4CD6-A8A7-A4FCD5F0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F1958-AE2E-4B49-BD0F-F3FF6608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8CBE-3047-4994-8F66-B7D432CC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546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44006"/>
            <a:ext cx="9144000" cy="813556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3EA9-123D-489F-8313-43A8A4AC45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5251126" y="1034822"/>
            <a:ext cx="1689749" cy="1509184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88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概述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  <a:t>‹#›</a:t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6" name="图片 15" descr="koutu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850" y="5276215"/>
            <a:ext cx="1080008" cy="1080008"/>
          </a:xfrm>
          <a:prstGeom prst="rect">
            <a:avLst/>
          </a:prstGeom>
          <a:effectLst>
            <a:innerShdw blurRad="114300">
              <a:srgbClr val="FF0000"/>
            </a:innerShdw>
            <a:reflection blurRad="6350" stA="50000" endA="300" endPos="2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2827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方法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  <a:t>‹#›</a:t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6" name="图片 15" descr="koutu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215" y="5276215"/>
            <a:ext cx="1080008" cy="1080008"/>
          </a:xfrm>
          <a:prstGeom prst="rect">
            <a:avLst/>
          </a:prstGeom>
          <a:effectLst>
            <a:outerShdw blurRad="114300" dir="600000" algn="ctr" rotWithShape="0">
              <a:srgbClr val="FF0000">
                <a:alpha val="100000"/>
              </a:srgbClr>
            </a:outerShdw>
            <a:reflection blurRad="6350" stA="50000" endA="300" endPos="2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6213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过程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  <a:t>‹#›</a:t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6" name="图片 15" descr="koutu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215" y="5276215"/>
            <a:ext cx="1080008" cy="1080008"/>
          </a:xfrm>
          <a:prstGeom prst="rect">
            <a:avLst/>
          </a:prstGeom>
          <a:effectLst>
            <a:innerShdw blurRad="114300">
              <a:srgbClr val="FF0000"/>
            </a:innerShdw>
            <a:reflection blurRad="6350" stA="50000" endA="300" endPos="2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0885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成果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  <a:t>‹#›</a:t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6" name="图片 15" descr="koutu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850" y="5276215"/>
            <a:ext cx="1080008" cy="1080008"/>
          </a:xfrm>
          <a:prstGeom prst="rect">
            <a:avLst/>
          </a:prstGeom>
          <a:effectLst>
            <a:innerShdw blurRad="114300">
              <a:srgbClr val="FF0000"/>
            </a:innerShdw>
            <a:reflection blurRad="6350" stA="50000" endA="300" endPos="2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7139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结论建议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  <a:t>‹#›</a:t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6" name="图片 15" descr="koutu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215" y="5276215"/>
            <a:ext cx="1080008" cy="1080008"/>
          </a:xfrm>
          <a:prstGeom prst="rect">
            <a:avLst/>
          </a:prstGeom>
          <a:noFill/>
          <a:effectLst>
            <a:innerShdw blurRad="114300">
              <a:srgbClr val="FF0000"/>
            </a:innerShdw>
            <a:reflection blurRad="6350" stA="50000" endA="300" endPos="2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572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容版式_右下角通用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  <a:t>‹#›</a:t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3EA9-123D-489F-8313-43A8A4AC4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2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C65C9-F2A9-4E27-AC6B-A57E3EC7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44C1D-545A-46FF-8D01-36715146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6BDA3E-D8D0-44D4-9BAE-6F921386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04E5-25EE-4752-A6A4-DD7D9233AF6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68357-FD76-44C4-ABC3-497142B7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6D2F6-4886-4F54-BC4E-AA0E1EAD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8CBE-3047-4994-8F66-B7D432CC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6939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使用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  <a:t>‹#›</a:t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34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B7DD8-3FD0-4BA6-BFC8-AA6F55593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19D6A-08FE-428B-A72C-359316B67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D5594-C29F-423D-A36D-AC5A310D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04E5-25EE-4752-A6A4-DD7D9233AF6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76F634-4326-465A-B78A-F3C6F91D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D85E8-A04F-4D55-B759-938B3ED6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8CBE-3047-4994-8F66-B7D432CC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556B4-7E77-493F-AC13-7377F98E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6A61C-5CF9-4513-8E1D-10C601DDF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D2AD2F-2ABD-4891-9531-7A2ADEFDE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72DF3B-9C42-4B75-9CCA-211E99FF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04E5-25EE-4752-A6A4-DD7D9233AF6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5DBD9-4B44-4A3A-A81D-D7A89AA3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A73E5-E16E-4D31-A533-F7FC0268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8CBE-3047-4994-8F66-B7D432CC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30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9BC3E-491D-4A09-ABEF-6BA46253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4F6C0-3845-44BD-92C1-C46405A46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749606-E1D2-479D-878C-135D7529A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342C2-265E-458B-9751-7FAC6FD95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10223D-DC0E-467D-B054-E08CD4221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B994FF-4019-4216-A3BB-BE888419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04E5-25EE-4752-A6A4-DD7D9233AF6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DF5902-0F00-4197-840A-6AF701F9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4407DC-180C-41D8-8653-74877441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8CBE-3047-4994-8F66-B7D432CC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07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21375-3869-4629-90CB-19A79FF2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EF2DD-7C90-4412-900F-8F3D3FE9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04E5-25EE-4752-A6A4-DD7D9233AF6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583D0F-7D0A-438A-89DC-935AA700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996A9D-F705-46BF-BBD8-8969A406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8CBE-3047-4994-8F66-B7D432CC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18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B2FE0D-D4C8-4F5D-A64D-9BC78A64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04E5-25EE-4752-A6A4-DD7D9233AF6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972002-50C8-41D8-81A3-CA0D8EE1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09CB58-AEE1-4986-A39B-874B3E63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8CBE-3047-4994-8F66-B7D432CC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7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D53F5-1946-47D9-B623-58832D6B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7CF07-1E85-4E63-9145-BB32316F2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44F501-CA43-4C99-AD9F-47EC4C4B8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55BA95-2215-4699-B17C-2E89B904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04E5-25EE-4752-A6A4-DD7D9233AF6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D1B408-2ADE-4609-8F5E-73895E14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0CCBD0-D4DF-4B83-985A-C748F4D1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8CBE-3047-4994-8F66-B7D432CC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83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04A75-BF4D-435B-9C91-027074DA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02E504-DBD8-4E4A-9DEC-9559EBA6A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03541A-F603-43C8-BAA3-CA49F8C32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4E237-59FE-4731-9B6F-904BD9AA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04E5-25EE-4752-A6A4-DD7D9233AF6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08522E-BE39-4A8C-8C6B-59C09B31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F71941-6925-4131-B348-4F28B1D0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8CBE-3047-4994-8F66-B7D432CC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47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014BFE-E758-4593-88C9-63A59B8EC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E7C43D-0A8E-4E18-A3F9-EE7E5A09B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86866-BB34-4212-A9A4-74541DC5A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E04E5-25EE-4752-A6A4-DD7D9233AF6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BED64-5B09-4558-84D7-D05764D01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B5C8A-A8C6-4CAC-B98F-38ED30A69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8CBE-3047-4994-8F66-B7D432CC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43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741C5-8F5C-4213-BB69-8C2D02590C1C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3EA9-123D-489F-8313-43A8A4AC4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08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700.png"/><Relationship Id="rId3" Type="http://schemas.openxmlformats.org/officeDocument/2006/relationships/image" Target="../media/image740.png"/><Relationship Id="rId7" Type="http://schemas.openxmlformats.org/officeDocument/2006/relationships/image" Target="../media/image770.png"/><Relationship Id="rId12" Type="http://schemas.openxmlformats.org/officeDocument/2006/relationships/image" Target="../media/image6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0.png"/><Relationship Id="rId11" Type="http://schemas.openxmlformats.org/officeDocument/2006/relationships/image" Target="../media/image680.png"/><Relationship Id="rId5" Type="http://schemas.openxmlformats.org/officeDocument/2006/relationships/image" Target="../media/image6.png"/><Relationship Id="rId15" Type="http://schemas.openxmlformats.org/officeDocument/2006/relationships/image" Target="../media/image780.png"/><Relationship Id="rId10" Type="http://schemas.openxmlformats.org/officeDocument/2006/relationships/image" Target="../media/image670.png"/><Relationship Id="rId4" Type="http://schemas.openxmlformats.org/officeDocument/2006/relationships/image" Target="../media/image750.png"/><Relationship Id="rId9" Type="http://schemas.openxmlformats.org/officeDocument/2006/relationships/image" Target="../media/image660.png"/><Relationship Id="rId14" Type="http://schemas.openxmlformats.org/officeDocument/2006/relationships/image" Target="../media/image7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2.png"/><Relationship Id="rId1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24.png"/><Relationship Id="rId10" Type="http://schemas.openxmlformats.org/officeDocument/2006/relationships/image" Target="../media/image13.png"/><Relationship Id="rId19" Type="http://schemas.openxmlformats.org/officeDocument/2006/relationships/image" Target="../media/image29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3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90.png"/><Relationship Id="rId3" Type="http://schemas.openxmlformats.org/officeDocument/2006/relationships/image" Target="../media/image701.png"/><Relationship Id="rId7" Type="http://schemas.openxmlformats.org/officeDocument/2006/relationships/image" Target="../media/image270.png"/><Relationship Id="rId12" Type="http://schemas.openxmlformats.org/officeDocument/2006/relationships/image" Target="../media/image2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0.png"/><Relationship Id="rId11" Type="http://schemas.openxmlformats.org/officeDocument/2006/relationships/image" Target="../media/image240.png"/><Relationship Id="rId5" Type="http://schemas.openxmlformats.org/officeDocument/2006/relationships/image" Target="../media/image180.png"/><Relationship Id="rId10" Type="http://schemas.openxmlformats.org/officeDocument/2006/relationships/image" Target="../media/image23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700.png"/><Relationship Id="rId18" Type="http://schemas.openxmlformats.org/officeDocument/2006/relationships/image" Target="../media/image72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690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680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670.png"/><Relationship Id="rId19" Type="http://schemas.openxmlformats.org/officeDocument/2006/relationships/image" Target="../media/image730.png"/><Relationship Id="rId4" Type="http://schemas.openxmlformats.org/officeDocument/2006/relationships/image" Target="../media/image5.png"/><Relationship Id="rId9" Type="http://schemas.openxmlformats.org/officeDocument/2006/relationships/image" Target="../media/image660.png"/><Relationship Id="rId14" Type="http://schemas.openxmlformats.org/officeDocument/2006/relationships/image" Target="../media/image7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97241906-51D6-4932-956D-1DD976BB1EE6}"/>
              </a:ext>
            </a:extLst>
          </p:cNvPr>
          <p:cNvSpPr txBox="1"/>
          <p:nvPr/>
        </p:nvSpPr>
        <p:spPr>
          <a:xfrm>
            <a:off x="0" y="-1"/>
            <a:ext cx="272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定理描述：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C53DB34-0C09-4EB3-98EB-389E2FE8BC57}"/>
              </a:ext>
            </a:extLst>
          </p:cNvPr>
          <p:cNvGrpSpPr/>
          <p:nvPr/>
        </p:nvGrpSpPr>
        <p:grpSpPr>
          <a:xfrm>
            <a:off x="120989" y="3429000"/>
            <a:ext cx="4273017" cy="1973745"/>
            <a:chOff x="120989" y="369331"/>
            <a:chExt cx="4273017" cy="1973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7A4BEB9E-E080-417C-8D16-BD36A459864D}"/>
                    </a:ext>
                  </a:extLst>
                </p:cNvPr>
                <p:cNvSpPr txBox="1"/>
                <p:nvPr/>
              </p:nvSpPr>
              <p:spPr>
                <a:xfrm>
                  <a:off x="513041" y="369331"/>
                  <a:ext cx="3880965" cy="19737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23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33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400" i="1" smtClean="0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  <m:e/>
                                    </m:mr>
                                    <m:mr>
                                      <m:e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400" i="1" smtClean="0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</m:mr>
                                    <m:mr>
                                      <m:e/>
                                      <m:e/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⋱</m:t>
                                              </m:r>
                                            </m:e>
                                            <m:e/>
                                          </m:mr>
                                          <m:mr>
                                            <m:e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7A4BEB9E-E080-417C-8D16-BD36A4598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41" y="369331"/>
                  <a:ext cx="3880965" cy="19737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565FA07-EDA1-4387-9954-531FFF575705}"/>
                </a:ext>
              </a:extLst>
            </p:cNvPr>
            <p:cNvSpPr txBox="1"/>
            <p:nvPr/>
          </p:nvSpPr>
          <p:spPr>
            <a:xfrm>
              <a:off x="120989" y="894538"/>
              <a:ext cx="3920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自变量</a:t>
              </a:r>
              <a:endParaRPr lang="en-US" altLang="zh-CN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34D103C-2271-410B-8EC4-4676D1E83B90}"/>
                </a:ext>
              </a:extLst>
            </p:cNvPr>
            <p:cNvSpPr/>
            <p:nvPr/>
          </p:nvSpPr>
          <p:spPr>
            <a:xfrm>
              <a:off x="120990" y="369331"/>
              <a:ext cx="4257312" cy="19737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6A6805C-5AFF-4F2D-9393-7DE6430F5A29}"/>
              </a:ext>
            </a:extLst>
          </p:cNvPr>
          <p:cNvGrpSpPr/>
          <p:nvPr/>
        </p:nvGrpSpPr>
        <p:grpSpPr>
          <a:xfrm>
            <a:off x="4442976" y="3058300"/>
            <a:ext cx="1992834" cy="2705934"/>
            <a:chOff x="4394006" y="-1369"/>
            <a:chExt cx="1992834" cy="2705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FADC92D-5A55-4D4E-89F6-C17DA474FA49}"/>
                    </a:ext>
                  </a:extLst>
                </p:cNvPr>
                <p:cNvSpPr txBox="1"/>
                <p:nvPr/>
              </p:nvSpPr>
              <p:spPr>
                <a:xfrm>
                  <a:off x="4786058" y="-1369"/>
                  <a:ext cx="1336118" cy="2705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FADC92D-5A55-4D4E-89F6-C17DA474FA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058" y="-1369"/>
                  <a:ext cx="1336118" cy="27059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9593EB9-CA49-45F7-A2CB-096056B89987}"/>
                </a:ext>
              </a:extLst>
            </p:cNvPr>
            <p:cNvCxnSpPr>
              <a:cxnSpLocks/>
            </p:cNvCxnSpPr>
            <p:nvPr/>
          </p:nvCxnSpPr>
          <p:spPr>
            <a:xfrm>
              <a:off x="6191397" y="-1369"/>
              <a:ext cx="0" cy="2705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BF8C75E-5903-4027-8156-F044229F4EB6}"/>
                </a:ext>
              </a:extLst>
            </p:cNvPr>
            <p:cNvSpPr txBox="1"/>
            <p:nvPr/>
          </p:nvSpPr>
          <p:spPr>
            <a:xfrm>
              <a:off x="4394006" y="756038"/>
              <a:ext cx="3920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元素排序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DFB329C-BB7D-4D5A-B97D-3DF3357ED572}"/>
                </a:ext>
              </a:extLst>
            </p:cNvPr>
            <p:cNvSpPr/>
            <p:nvPr/>
          </p:nvSpPr>
          <p:spPr>
            <a:xfrm>
              <a:off x="4409710" y="1"/>
              <a:ext cx="1977130" cy="27045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961FCE0-7245-4CE8-A34F-651B6FF8D1CF}"/>
              </a:ext>
            </a:extLst>
          </p:cNvPr>
          <p:cNvGrpSpPr/>
          <p:nvPr/>
        </p:nvGrpSpPr>
        <p:grpSpPr>
          <a:xfrm>
            <a:off x="69487" y="5501796"/>
            <a:ext cx="2551876" cy="728059"/>
            <a:chOff x="69487" y="2442127"/>
            <a:chExt cx="2551876" cy="728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7B9BDEAA-F99D-453D-AC6E-A8743A48B28F}"/>
                    </a:ext>
                  </a:extLst>
                </p:cNvPr>
                <p:cNvSpPr txBox="1"/>
                <p:nvPr/>
              </p:nvSpPr>
              <p:spPr>
                <a:xfrm>
                  <a:off x="847981" y="2483796"/>
                  <a:ext cx="1773382" cy="634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7B9BDEAA-F99D-453D-AC6E-A8743A48B2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981" y="2483796"/>
                  <a:ext cx="1773382" cy="6347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80AC129-1635-4DBC-9008-D27C35A548CA}"/>
                </a:ext>
              </a:extLst>
            </p:cNvPr>
            <p:cNvSpPr txBox="1"/>
            <p:nvPr/>
          </p:nvSpPr>
          <p:spPr>
            <a:xfrm>
              <a:off x="69487" y="2479226"/>
              <a:ext cx="7784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元素个数</a:t>
              </a:r>
              <a:endParaRPr lang="en-US" altLang="zh-CN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7711976-CD60-48BD-81D0-62EB3728045E}"/>
                </a:ext>
              </a:extLst>
            </p:cNvPr>
            <p:cNvSpPr/>
            <p:nvPr/>
          </p:nvSpPr>
          <p:spPr>
            <a:xfrm>
              <a:off x="120989" y="2442127"/>
              <a:ext cx="2500373" cy="7280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249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97241906-51D6-4932-956D-1DD976BB1EE6}"/>
              </a:ext>
            </a:extLst>
          </p:cNvPr>
          <p:cNvSpPr txBox="1"/>
          <p:nvPr/>
        </p:nvSpPr>
        <p:spPr>
          <a:xfrm>
            <a:off x="7824" y="-1"/>
            <a:ext cx="440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保序约束</a:t>
            </a:r>
            <a:r>
              <a:rPr lang="en-US" altLang="zh-CN" dirty="0"/>
              <a:t>+</a:t>
            </a:r>
            <a:r>
              <a:rPr lang="zh-CN" altLang="en-US" dirty="0"/>
              <a:t>范数约束</a:t>
            </a:r>
            <a:r>
              <a:rPr lang="en-US" altLang="zh-CN" dirty="0"/>
              <a:t>+</a:t>
            </a:r>
            <a:r>
              <a:rPr lang="zh-CN" altLang="en-US" dirty="0"/>
              <a:t>低秩约束的目标函数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5FA07-EDA1-4387-9954-531FFF575705}"/>
              </a:ext>
            </a:extLst>
          </p:cNvPr>
          <p:cNvSpPr txBox="1"/>
          <p:nvPr/>
        </p:nvSpPr>
        <p:spPr>
          <a:xfrm>
            <a:off x="9733" y="369331"/>
            <a:ext cx="392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自变量</a:t>
            </a:r>
            <a:endParaRPr lang="en-US" altLang="zh-CN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34D103C-2271-410B-8EC4-4676D1E83B90}"/>
              </a:ext>
            </a:extLst>
          </p:cNvPr>
          <p:cNvSpPr/>
          <p:nvPr/>
        </p:nvSpPr>
        <p:spPr>
          <a:xfrm>
            <a:off x="9733" y="369331"/>
            <a:ext cx="10886867" cy="5948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2F81366-EA3E-4349-91EB-676D47224AE3}"/>
                  </a:ext>
                </a:extLst>
              </p:cNvPr>
              <p:cNvSpPr txBox="1"/>
              <p:nvPr/>
            </p:nvSpPr>
            <p:spPr>
              <a:xfrm>
                <a:off x="7824" y="369331"/>
                <a:ext cx="10888776" cy="558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23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33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⋱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𝑛𝑛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/>
                                          <m:e/>
                                        </m:mr>
                                        <m:mr>
                                          <m:e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  <m:e/>
                                        </m:mr>
                                        <m:mr>
                                          <m:e/>
                                          <m:e/>
                                          <m:e>
                                            <m:m>
                                              <m:mPr>
                                                <m:plcHide m:val="on"/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⋱</m:t>
                                                  </m:r>
                                                </m:e>
                                                <m:e/>
                                              </m:mr>
                                              <m:mr>
                                                <m:e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𝜉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𝐼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𝐼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𝐼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𝐼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</m:t>
                                                        </m:r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𝐼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 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𝐼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   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  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𝐼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𝐼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</m:t>
                                                        </m:r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⋱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  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 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𝐼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⋱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⋱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𝑍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𝑍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𝑍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𝑍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𝑍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𝑍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𝑍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𝑍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⋱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𝑍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𝑈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𝑈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𝑈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𝑈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</m:t>
                                                        </m:r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𝑈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 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𝑈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   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  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𝑈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𝑈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</m:t>
                                                        </m:r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⋱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  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 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𝑈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⋱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⋱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𝑉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𝑉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𝑉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𝑉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𝑉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𝑉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𝑉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𝑉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⋱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𝑉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2F81366-EA3E-4349-91EB-676D47224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" y="369331"/>
                <a:ext cx="10888776" cy="55874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4">
                <a:extLst>
                  <a:ext uri="{FF2B5EF4-FFF2-40B4-BE49-F238E27FC236}">
                    <a16:creationId xmlns:a16="http://schemas.microsoft.com/office/drawing/2014/main" id="{CD9D5E19-3897-4907-B924-D8951E91E78B}"/>
                  </a:ext>
                </a:extLst>
              </p:cNvPr>
              <p:cNvSpPr txBox="1"/>
              <p:nvPr/>
            </p:nvSpPr>
            <p:spPr>
              <a:xfrm>
                <a:off x="3438671" y="480900"/>
                <a:ext cx="3737984" cy="651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sup>
                          </m:sSub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1≤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           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34" name="文本框 34">
                <a:extLst>
                  <a:ext uri="{FF2B5EF4-FFF2-40B4-BE49-F238E27FC236}">
                    <a16:creationId xmlns:a16="http://schemas.microsoft.com/office/drawing/2014/main" id="{CD9D5E19-3897-4907-B924-D8951E91E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671" y="480900"/>
                <a:ext cx="3737984" cy="651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6FA3026-638F-437F-BEA0-0FC7C445B07E}"/>
                  </a:ext>
                </a:extLst>
              </p:cNvPr>
              <p:cNvSpPr txBox="1"/>
              <p:nvPr/>
            </p:nvSpPr>
            <p:spPr>
              <a:xfrm>
                <a:off x="1122222" y="2316929"/>
                <a:ext cx="2857946" cy="572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6FA3026-638F-437F-BEA0-0FC7C445B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222" y="2316929"/>
                <a:ext cx="2857946" cy="572914"/>
              </a:xfrm>
              <a:prstGeom prst="rect">
                <a:avLst/>
              </a:prstGeom>
              <a:blipFill>
                <a:blip r:embed="rId5"/>
                <a:stretch>
                  <a:fillRect t="-179787" r="-4264" b="-26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4">
                <a:extLst>
                  <a:ext uri="{FF2B5EF4-FFF2-40B4-BE49-F238E27FC236}">
                    <a16:creationId xmlns:a16="http://schemas.microsoft.com/office/drawing/2014/main" id="{5E054E86-B80B-4DEB-8D60-63738966E236}"/>
                  </a:ext>
                </a:extLst>
              </p:cNvPr>
              <p:cNvSpPr txBox="1"/>
              <p:nvPr/>
            </p:nvSpPr>
            <p:spPr>
              <a:xfrm>
                <a:off x="7242910" y="2429203"/>
                <a:ext cx="2263675" cy="348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36" name="文本框 34">
                <a:extLst>
                  <a:ext uri="{FF2B5EF4-FFF2-40B4-BE49-F238E27FC236}">
                    <a16:creationId xmlns:a16="http://schemas.microsoft.com/office/drawing/2014/main" id="{5E054E86-B80B-4DEB-8D60-63738966E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910" y="2429203"/>
                <a:ext cx="2263675" cy="348365"/>
              </a:xfrm>
              <a:prstGeom prst="rect">
                <a:avLst/>
              </a:prstGeom>
              <a:blipFill>
                <a:blip r:embed="rId6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4">
                <a:extLst>
                  <a:ext uri="{FF2B5EF4-FFF2-40B4-BE49-F238E27FC236}">
                    <a16:creationId xmlns:a16="http://schemas.microsoft.com/office/drawing/2014/main" id="{96AD4D73-F3C9-4462-80FE-529BB8BFCCBF}"/>
                  </a:ext>
                </a:extLst>
              </p:cNvPr>
              <p:cNvSpPr txBox="1"/>
              <p:nvPr/>
            </p:nvSpPr>
            <p:spPr>
              <a:xfrm>
                <a:off x="8692911" y="3592691"/>
                <a:ext cx="2094049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</m:sSub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37" name="文本框 34">
                <a:extLst>
                  <a:ext uri="{FF2B5EF4-FFF2-40B4-BE49-F238E27FC236}">
                    <a16:creationId xmlns:a16="http://schemas.microsoft.com/office/drawing/2014/main" id="{96AD4D73-F3C9-4462-80FE-529BB8BFC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911" y="3592691"/>
                <a:ext cx="2094049" cy="3354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1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B0A5DB7-1C05-46AB-B369-9A70AF3015A0}"/>
                  </a:ext>
                </a:extLst>
              </p:cNvPr>
              <p:cNvSpPr txBox="1"/>
              <p:nvPr/>
            </p:nvSpPr>
            <p:spPr>
              <a:xfrm>
                <a:off x="7283367" y="2801190"/>
                <a:ext cx="10260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B0A5DB7-1C05-46AB-B369-9A70AF301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367" y="2801190"/>
                <a:ext cx="102608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15EBF4-7E27-4931-82ED-8EFE876F5C35}"/>
                  </a:ext>
                </a:extLst>
              </p:cNvPr>
              <p:cNvSpPr txBox="1"/>
              <p:nvPr/>
            </p:nvSpPr>
            <p:spPr>
              <a:xfrm>
                <a:off x="7369434" y="3271419"/>
                <a:ext cx="4032782" cy="1813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+0.5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+0.5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−0.5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−0.5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    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    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0       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0       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/>
                                        </m:mr>
                                        <m:mr>
                                          <m:e/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15EBF4-7E27-4931-82ED-8EFE876F5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434" y="3271419"/>
                <a:ext cx="4032782" cy="18131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97241906-51D6-4932-956D-1DD976BB1EE6}"/>
              </a:ext>
            </a:extLst>
          </p:cNvPr>
          <p:cNvSpPr txBox="1"/>
          <p:nvPr/>
        </p:nvSpPr>
        <p:spPr>
          <a:xfrm>
            <a:off x="0" y="-1"/>
            <a:ext cx="272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只有保序约束的目标函数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C53DB34-0C09-4EB3-98EB-389E2FE8BC57}"/>
              </a:ext>
            </a:extLst>
          </p:cNvPr>
          <p:cNvGrpSpPr/>
          <p:nvPr/>
        </p:nvGrpSpPr>
        <p:grpSpPr>
          <a:xfrm>
            <a:off x="120989" y="369331"/>
            <a:ext cx="4273017" cy="1973745"/>
            <a:chOff x="120989" y="369331"/>
            <a:chExt cx="4273017" cy="1973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7A4BEB9E-E080-417C-8D16-BD36A459864D}"/>
                    </a:ext>
                  </a:extLst>
                </p:cNvPr>
                <p:cNvSpPr txBox="1"/>
                <p:nvPr/>
              </p:nvSpPr>
              <p:spPr>
                <a:xfrm>
                  <a:off x="513041" y="369331"/>
                  <a:ext cx="3880965" cy="19737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23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33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400" i="1" smtClean="0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  <m:e/>
                                    </m:mr>
                                    <m:mr>
                                      <m:e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400" i="1" smtClean="0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</m:mr>
                                    <m:mr>
                                      <m:e/>
                                      <m:e/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⋱</m:t>
                                              </m:r>
                                            </m:e>
                                            <m:e/>
                                          </m:mr>
                                          <m:mr>
                                            <m:e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7A4BEB9E-E080-417C-8D16-BD36A4598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41" y="369331"/>
                  <a:ext cx="3880965" cy="197374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565FA07-EDA1-4387-9954-531FFF575705}"/>
                </a:ext>
              </a:extLst>
            </p:cNvPr>
            <p:cNvSpPr txBox="1"/>
            <p:nvPr/>
          </p:nvSpPr>
          <p:spPr>
            <a:xfrm>
              <a:off x="120989" y="894538"/>
              <a:ext cx="3920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自变量</a:t>
              </a:r>
              <a:endParaRPr lang="en-US" altLang="zh-CN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34D103C-2271-410B-8EC4-4676D1E83B90}"/>
                </a:ext>
              </a:extLst>
            </p:cNvPr>
            <p:cNvSpPr/>
            <p:nvPr/>
          </p:nvSpPr>
          <p:spPr>
            <a:xfrm>
              <a:off x="120990" y="369331"/>
              <a:ext cx="4257312" cy="19737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6A6805C-5AFF-4F2D-9393-7DE6430F5A29}"/>
              </a:ext>
            </a:extLst>
          </p:cNvPr>
          <p:cNvGrpSpPr/>
          <p:nvPr/>
        </p:nvGrpSpPr>
        <p:grpSpPr>
          <a:xfrm>
            <a:off x="4692196" y="-1369"/>
            <a:ext cx="1992834" cy="2705934"/>
            <a:chOff x="4394006" y="-1369"/>
            <a:chExt cx="1992834" cy="2705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FADC92D-5A55-4D4E-89F6-C17DA474FA49}"/>
                    </a:ext>
                  </a:extLst>
                </p:cNvPr>
                <p:cNvSpPr txBox="1"/>
                <p:nvPr/>
              </p:nvSpPr>
              <p:spPr>
                <a:xfrm>
                  <a:off x="4786058" y="-1369"/>
                  <a:ext cx="1336118" cy="2705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FADC92D-5A55-4D4E-89F6-C17DA474FA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058" y="-1369"/>
                  <a:ext cx="1336118" cy="270593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9593EB9-CA49-45F7-A2CB-096056B89987}"/>
                </a:ext>
              </a:extLst>
            </p:cNvPr>
            <p:cNvCxnSpPr>
              <a:cxnSpLocks/>
            </p:cNvCxnSpPr>
            <p:nvPr/>
          </p:nvCxnSpPr>
          <p:spPr>
            <a:xfrm>
              <a:off x="6191397" y="-1369"/>
              <a:ext cx="0" cy="2705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BF8C75E-5903-4027-8156-F044229F4EB6}"/>
                </a:ext>
              </a:extLst>
            </p:cNvPr>
            <p:cNvSpPr txBox="1"/>
            <p:nvPr/>
          </p:nvSpPr>
          <p:spPr>
            <a:xfrm>
              <a:off x="4394006" y="756038"/>
              <a:ext cx="3920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元素排序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DFB329C-BB7D-4D5A-B97D-3DF3357ED572}"/>
                </a:ext>
              </a:extLst>
            </p:cNvPr>
            <p:cNvSpPr/>
            <p:nvPr/>
          </p:nvSpPr>
          <p:spPr>
            <a:xfrm>
              <a:off x="4409710" y="1"/>
              <a:ext cx="1977130" cy="27045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5277FBB-7AAB-4AEB-9EDE-0DB542496C8A}"/>
              </a:ext>
            </a:extLst>
          </p:cNvPr>
          <p:cNvGrpSpPr/>
          <p:nvPr/>
        </p:nvGrpSpPr>
        <p:grpSpPr>
          <a:xfrm>
            <a:off x="7014628" y="-1370"/>
            <a:ext cx="5177365" cy="6859369"/>
            <a:chOff x="6419993" y="-1370"/>
            <a:chExt cx="5177365" cy="6859369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B0B9AB1-FCA1-4F1F-861C-A8563ED76AA0}"/>
                </a:ext>
              </a:extLst>
            </p:cNvPr>
            <p:cNvSpPr txBox="1"/>
            <p:nvPr/>
          </p:nvSpPr>
          <p:spPr>
            <a:xfrm>
              <a:off x="6428296" y="751433"/>
              <a:ext cx="3920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一个例子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C71DD1C-C600-4D6F-B172-8D7F9C0F1C00}"/>
                </a:ext>
              </a:extLst>
            </p:cNvPr>
            <p:cNvSpPr/>
            <p:nvPr/>
          </p:nvSpPr>
          <p:spPr>
            <a:xfrm>
              <a:off x="6419993" y="-1370"/>
              <a:ext cx="5177365" cy="68593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58CF196A-63BF-41D3-911A-F3653FE1A92B}"/>
                    </a:ext>
                  </a:extLst>
                </p:cNvPr>
                <p:cNvSpPr txBox="1"/>
                <p:nvPr/>
              </p:nvSpPr>
              <p:spPr>
                <a:xfrm>
                  <a:off x="6763188" y="0"/>
                  <a:ext cx="1336118" cy="2705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58CF196A-63BF-41D3-911A-F3653FE1A9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188" y="0"/>
                  <a:ext cx="1336118" cy="270593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961FCE0-7245-4CE8-A34F-651B6FF8D1CF}"/>
              </a:ext>
            </a:extLst>
          </p:cNvPr>
          <p:cNvGrpSpPr/>
          <p:nvPr/>
        </p:nvGrpSpPr>
        <p:grpSpPr>
          <a:xfrm>
            <a:off x="69487" y="2442127"/>
            <a:ext cx="2551876" cy="728059"/>
            <a:chOff x="69487" y="2442127"/>
            <a:chExt cx="2551876" cy="728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7B9BDEAA-F99D-453D-AC6E-A8743A48B28F}"/>
                    </a:ext>
                  </a:extLst>
                </p:cNvPr>
                <p:cNvSpPr txBox="1"/>
                <p:nvPr/>
              </p:nvSpPr>
              <p:spPr>
                <a:xfrm>
                  <a:off x="847981" y="2483796"/>
                  <a:ext cx="1773382" cy="634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7B9BDEAA-F99D-453D-AC6E-A8743A48B2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981" y="2483796"/>
                  <a:ext cx="1773382" cy="6347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80AC129-1635-4DBC-9008-D27C35A548CA}"/>
                </a:ext>
              </a:extLst>
            </p:cNvPr>
            <p:cNvSpPr txBox="1"/>
            <p:nvPr/>
          </p:nvSpPr>
          <p:spPr>
            <a:xfrm>
              <a:off x="69487" y="2479226"/>
              <a:ext cx="7784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元素个数</a:t>
              </a:r>
              <a:endParaRPr lang="en-US" altLang="zh-CN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7711976-CD60-48BD-81D0-62EB3728045E}"/>
                </a:ext>
              </a:extLst>
            </p:cNvPr>
            <p:cNvSpPr/>
            <p:nvPr/>
          </p:nvSpPr>
          <p:spPr>
            <a:xfrm>
              <a:off x="120989" y="2442127"/>
              <a:ext cx="2500373" cy="7280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3C96843-40BB-4D93-9266-88AA2A80B173}"/>
              </a:ext>
            </a:extLst>
          </p:cNvPr>
          <p:cNvGrpSpPr/>
          <p:nvPr/>
        </p:nvGrpSpPr>
        <p:grpSpPr>
          <a:xfrm>
            <a:off x="69486" y="3259305"/>
            <a:ext cx="2938960" cy="728059"/>
            <a:chOff x="69487" y="2442127"/>
            <a:chExt cx="2938960" cy="728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A7B74486-2183-4ACB-A66E-6D8C6BA0BFDA}"/>
                    </a:ext>
                  </a:extLst>
                </p:cNvPr>
                <p:cNvSpPr txBox="1"/>
                <p:nvPr/>
              </p:nvSpPr>
              <p:spPr>
                <a:xfrm>
                  <a:off x="847981" y="2585929"/>
                  <a:ext cx="2160466" cy="4514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𝑡𝑟𝑎𝑐𝑒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A7B74486-2183-4ACB-A66E-6D8C6BA0B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981" y="2585929"/>
                  <a:ext cx="2160466" cy="451470"/>
                </a:xfrm>
                <a:prstGeom prst="rect">
                  <a:avLst/>
                </a:prstGeom>
                <a:blipFill>
                  <a:blip r:embed="rId9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009DF67-64BB-4F6F-AE92-BCD99EDB88A5}"/>
                </a:ext>
              </a:extLst>
            </p:cNvPr>
            <p:cNvSpPr txBox="1"/>
            <p:nvPr/>
          </p:nvSpPr>
          <p:spPr>
            <a:xfrm>
              <a:off x="69487" y="2479226"/>
              <a:ext cx="7784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目标函数</a:t>
              </a:r>
              <a:endParaRPr lang="en-US" altLang="zh-CN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3469806-AC0F-4D7A-A807-B7788E390BDC}"/>
                </a:ext>
              </a:extLst>
            </p:cNvPr>
            <p:cNvSpPr/>
            <p:nvPr/>
          </p:nvSpPr>
          <p:spPr>
            <a:xfrm>
              <a:off x="120989" y="2442127"/>
              <a:ext cx="2775775" cy="7280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347749B-311B-4FDF-A986-608611D0C39D}"/>
              </a:ext>
            </a:extLst>
          </p:cNvPr>
          <p:cNvGrpSpPr/>
          <p:nvPr/>
        </p:nvGrpSpPr>
        <p:grpSpPr>
          <a:xfrm>
            <a:off x="120988" y="4079986"/>
            <a:ext cx="5975012" cy="1200329"/>
            <a:chOff x="120989" y="2441892"/>
            <a:chExt cx="5975012" cy="1200329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B410923-1F13-4923-AB6C-B51D23236303}"/>
                </a:ext>
              </a:extLst>
            </p:cNvPr>
            <p:cNvSpPr txBox="1"/>
            <p:nvPr/>
          </p:nvSpPr>
          <p:spPr>
            <a:xfrm>
              <a:off x="125327" y="2441892"/>
              <a:ext cx="5308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约束条件</a:t>
              </a:r>
              <a:endParaRPr lang="en-US" altLang="zh-CN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4967213-5D20-45F4-9356-3F2C05ADEA55}"/>
                </a:ext>
              </a:extLst>
            </p:cNvPr>
            <p:cNvSpPr/>
            <p:nvPr/>
          </p:nvSpPr>
          <p:spPr>
            <a:xfrm>
              <a:off x="120989" y="2442127"/>
              <a:ext cx="5975012" cy="1199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A5F8A76-A616-4FBA-9C0D-599F8E640D32}"/>
                  </a:ext>
                </a:extLst>
              </p:cNvPr>
              <p:cNvSpPr txBox="1"/>
              <p:nvPr/>
            </p:nvSpPr>
            <p:spPr>
              <a:xfrm>
                <a:off x="513041" y="4085471"/>
                <a:ext cx="2900254" cy="396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A5F8A76-A616-4FBA-9C0D-599F8E640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41" y="4085471"/>
                <a:ext cx="2900254" cy="396519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6BB01A-E71D-4BC1-B7F0-8A9D622E84B4}"/>
                  </a:ext>
                </a:extLst>
              </p:cNvPr>
              <p:cNvSpPr txBox="1"/>
              <p:nvPr/>
            </p:nvSpPr>
            <p:spPr>
              <a:xfrm>
                <a:off x="1543407" y="4511703"/>
                <a:ext cx="839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6BB01A-E71D-4BC1-B7F0-8A9D622E8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407" y="4511703"/>
                <a:ext cx="839522" cy="369332"/>
              </a:xfrm>
              <a:prstGeom prst="rect">
                <a:avLst/>
              </a:prstGeom>
              <a:blipFill>
                <a:blip r:embed="rId11"/>
                <a:stretch>
                  <a:fillRect l="-1449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4">
                <a:extLst>
                  <a:ext uri="{FF2B5EF4-FFF2-40B4-BE49-F238E27FC236}">
                    <a16:creationId xmlns:a16="http://schemas.microsoft.com/office/drawing/2014/main" id="{161C8BC8-AA8C-4748-A106-601D3FE2EC37}"/>
                  </a:ext>
                </a:extLst>
              </p:cNvPr>
              <p:cNvSpPr txBox="1"/>
              <p:nvPr/>
            </p:nvSpPr>
            <p:spPr>
              <a:xfrm>
                <a:off x="3915868" y="4297324"/>
                <a:ext cx="2048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4">
                <a:extLst>
                  <a:ext uri="{FF2B5EF4-FFF2-40B4-BE49-F238E27FC236}">
                    <a16:creationId xmlns:a16="http://schemas.microsoft.com/office/drawing/2014/main" id="{161C8BC8-AA8C-4748-A106-601D3FE2E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868" y="4297324"/>
                <a:ext cx="204878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D161C66-37E0-4CFA-858F-169AB687BCBA}"/>
                  </a:ext>
                </a:extLst>
              </p:cNvPr>
              <p:cNvSpPr txBox="1"/>
              <p:nvPr/>
            </p:nvSpPr>
            <p:spPr>
              <a:xfrm>
                <a:off x="1196358" y="4904609"/>
                <a:ext cx="153362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;1: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++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D161C66-37E0-4CFA-858F-169AB687B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358" y="4904609"/>
                <a:ext cx="1533620" cy="381515"/>
              </a:xfrm>
              <a:prstGeom prst="rect">
                <a:avLst/>
              </a:prstGeom>
              <a:blipFill>
                <a:blip r:embed="rId1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34">
                <a:extLst>
                  <a:ext uri="{FF2B5EF4-FFF2-40B4-BE49-F238E27FC236}">
                    <a16:creationId xmlns:a16="http://schemas.microsoft.com/office/drawing/2014/main" id="{4A8D6DB0-FDB6-427F-A534-19EEE3421933}"/>
                  </a:ext>
                </a:extLst>
              </p:cNvPr>
              <p:cNvSpPr txBox="1"/>
              <p:nvPr/>
            </p:nvSpPr>
            <p:spPr>
              <a:xfrm>
                <a:off x="4442976" y="4715372"/>
                <a:ext cx="994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++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34">
                <a:extLst>
                  <a:ext uri="{FF2B5EF4-FFF2-40B4-BE49-F238E27FC236}">
                    <a16:creationId xmlns:a16="http://schemas.microsoft.com/office/drawing/2014/main" id="{4A8D6DB0-FDB6-427F-A534-19EEE3421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976" y="4715372"/>
                <a:ext cx="99456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C7062CA-62C1-4D4C-8666-7268795DA573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>
            <a:off x="3413295" y="4283731"/>
            <a:ext cx="502573" cy="198259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4B5B6F6-7341-4574-A61E-4E3EE1A17F9D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2382929" y="4481990"/>
            <a:ext cx="1532939" cy="214379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B4E220A-6585-4185-B892-0B0F65AC3CE2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2382929" y="4696369"/>
            <a:ext cx="2060047" cy="203669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1439D2E-E47A-4605-B824-EC1042A9DAAB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2729978" y="4900038"/>
            <a:ext cx="1712998" cy="195329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64D7A72-82DB-4C3F-9329-ADF243209831}"/>
                  </a:ext>
                </a:extLst>
              </p:cNvPr>
              <p:cNvSpPr txBox="1"/>
              <p:nvPr/>
            </p:nvSpPr>
            <p:spPr>
              <a:xfrm>
                <a:off x="7369434" y="4997702"/>
                <a:ext cx="4032782" cy="1813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+0.5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+0.5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−0.5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−0.5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    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    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0       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0       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/>
                                        </m:mr>
                                        <m:mr>
                                          <m:e/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64D7A72-82DB-4C3F-9329-ADF243209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434" y="4997702"/>
                <a:ext cx="4032782" cy="181312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8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B0A5DB7-1C05-46AB-B369-9A70AF3015A0}"/>
                  </a:ext>
                </a:extLst>
              </p:cNvPr>
              <p:cNvSpPr txBox="1"/>
              <p:nvPr/>
            </p:nvSpPr>
            <p:spPr>
              <a:xfrm>
                <a:off x="7991725" y="113121"/>
                <a:ext cx="8802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B0A5DB7-1C05-46AB-B369-9A70AF301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725" y="113121"/>
                <a:ext cx="88023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15EBF4-7E27-4931-82ED-8EFE876F5C35}"/>
                  </a:ext>
                </a:extLst>
              </p:cNvPr>
              <p:cNvSpPr txBox="1"/>
              <p:nvPr/>
            </p:nvSpPr>
            <p:spPr>
              <a:xfrm>
                <a:off x="8015307" y="535388"/>
                <a:ext cx="4032782" cy="1813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−0.5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−0.5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+0.5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+0.5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    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    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0       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0       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/>
                                        </m:mr>
                                        <m:mr>
                                          <m:e/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15EBF4-7E27-4931-82ED-8EFE876F5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307" y="535388"/>
                <a:ext cx="4032782" cy="18131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97241906-51D6-4932-956D-1DD976BB1EE6}"/>
              </a:ext>
            </a:extLst>
          </p:cNvPr>
          <p:cNvSpPr txBox="1"/>
          <p:nvPr/>
        </p:nvSpPr>
        <p:spPr>
          <a:xfrm>
            <a:off x="0" y="-1"/>
            <a:ext cx="272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只有保序约束的目标函数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C53DB34-0C09-4EB3-98EB-389E2FE8BC57}"/>
              </a:ext>
            </a:extLst>
          </p:cNvPr>
          <p:cNvGrpSpPr/>
          <p:nvPr/>
        </p:nvGrpSpPr>
        <p:grpSpPr>
          <a:xfrm>
            <a:off x="120989" y="369331"/>
            <a:ext cx="4273017" cy="1973745"/>
            <a:chOff x="120989" y="369331"/>
            <a:chExt cx="4273017" cy="1973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7A4BEB9E-E080-417C-8D16-BD36A459864D}"/>
                    </a:ext>
                  </a:extLst>
                </p:cNvPr>
                <p:cNvSpPr txBox="1"/>
                <p:nvPr/>
              </p:nvSpPr>
              <p:spPr>
                <a:xfrm>
                  <a:off x="513041" y="369331"/>
                  <a:ext cx="3880965" cy="19737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23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33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400" i="1" smtClean="0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  <m:e/>
                                    </m:mr>
                                    <m:mr>
                                      <m:e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400" i="1" smtClean="0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</m:mr>
                                    <m:mr>
                                      <m:e/>
                                      <m:e/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⋱</m:t>
                                              </m:r>
                                            </m:e>
                                            <m:e/>
                                          </m:mr>
                                          <m:mr>
                                            <m:e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7A4BEB9E-E080-417C-8D16-BD36A4598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41" y="369331"/>
                  <a:ext cx="3880965" cy="197374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565FA07-EDA1-4387-9954-531FFF575705}"/>
                </a:ext>
              </a:extLst>
            </p:cNvPr>
            <p:cNvSpPr txBox="1"/>
            <p:nvPr/>
          </p:nvSpPr>
          <p:spPr>
            <a:xfrm>
              <a:off x="120989" y="894538"/>
              <a:ext cx="3920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自变量</a:t>
              </a:r>
              <a:endParaRPr lang="en-US" altLang="zh-CN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34D103C-2271-410B-8EC4-4676D1E83B90}"/>
                </a:ext>
              </a:extLst>
            </p:cNvPr>
            <p:cNvSpPr/>
            <p:nvPr/>
          </p:nvSpPr>
          <p:spPr>
            <a:xfrm>
              <a:off x="120990" y="369331"/>
              <a:ext cx="4257312" cy="19737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6A6805C-5AFF-4F2D-9393-7DE6430F5A29}"/>
              </a:ext>
            </a:extLst>
          </p:cNvPr>
          <p:cNvGrpSpPr/>
          <p:nvPr/>
        </p:nvGrpSpPr>
        <p:grpSpPr>
          <a:xfrm>
            <a:off x="4442976" y="-1369"/>
            <a:ext cx="1992834" cy="2705934"/>
            <a:chOff x="4394006" y="-1369"/>
            <a:chExt cx="1992834" cy="2705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FADC92D-5A55-4D4E-89F6-C17DA474FA49}"/>
                    </a:ext>
                  </a:extLst>
                </p:cNvPr>
                <p:cNvSpPr txBox="1"/>
                <p:nvPr/>
              </p:nvSpPr>
              <p:spPr>
                <a:xfrm>
                  <a:off x="4786058" y="-1369"/>
                  <a:ext cx="1336118" cy="2705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FADC92D-5A55-4D4E-89F6-C17DA474FA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058" y="-1369"/>
                  <a:ext cx="1336118" cy="270593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9593EB9-CA49-45F7-A2CB-096056B89987}"/>
                </a:ext>
              </a:extLst>
            </p:cNvPr>
            <p:cNvCxnSpPr>
              <a:cxnSpLocks/>
            </p:cNvCxnSpPr>
            <p:nvPr/>
          </p:nvCxnSpPr>
          <p:spPr>
            <a:xfrm>
              <a:off x="6191397" y="-1369"/>
              <a:ext cx="0" cy="2705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BF8C75E-5903-4027-8156-F044229F4EB6}"/>
                </a:ext>
              </a:extLst>
            </p:cNvPr>
            <p:cNvSpPr txBox="1"/>
            <p:nvPr/>
          </p:nvSpPr>
          <p:spPr>
            <a:xfrm>
              <a:off x="4394006" y="756038"/>
              <a:ext cx="3920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元素排序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DFB329C-BB7D-4D5A-B97D-3DF3357ED572}"/>
                </a:ext>
              </a:extLst>
            </p:cNvPr>
            <p:cNvSpPr/>
            <p:nvPr/>
          </p:nvSpPr>
          <p:spPr>
            <a:xfrm>
              <a:off x="4409710" y="1"/>
              <a:ext cx="1977130" cy="27045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5277FBB-7AAB-4AEB-9EDE-0DB542496C8A}"/>
              </a:ext>
            </a:extLst>
          </p:cNvPr>
          <p:cNvGrpSpPr/>
          <p:nvPr/>
        </p:nvGrpSpPr>
        <p:grpSpPr>
          <a:xfrm>
            <a:off x="5352423" y="-1370"/>
            <a:ext cx="6839570" cy="6859369"/>
            <a:chOff x="4757788" y="-1370"/>
            <a:chExt cx="6839570" cy="6859369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B0B9AB1-FCA1-4F1F-861C-A8563ED76AA0}"/>
                </a:ext>
              </a:extLst>
            </p:cNvPr>
            <p:cNvSpPr txBox="1"/>
            <p:nvPr/>
          </p:nvSpPr>
          <p:spPr>
            <a:xfrm>
              <a:off x="4757788" y="3225082"/>
              <a:ext cx="115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一个例子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C71DD1C-C600-4D6F-B172-8D7F9C0F1C00}"/>
                </a:ext>
              </a:extLst>
            </p:cNvPr>
            <p:cNvSpPr/>
            <p:nvPr/>
          </p:nvSpPr>
          <p:spPr>
            <a:xfrm>
              <a:off x="5921553" y="-1370"/>
              <a:ext cx="5675805" cy="68593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58CF196A-63BF-41D3-911A-F3653FE1A92B}"/>
                    </a:ext>
                  </a:extLst>
                </p:cNvPr>
                <p:cNvSpPr txBox="1"/>
                <p:nvPr/>
              </p:nvSpPr>
              <p:spPr>
                <a:xfrm>
                  <a:off x="6035494" y="206556"/>
                  <a:ext cx="1358090" cy="2051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58CF196A-63BF-41D3-911A-F3653FE1A9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5494" y="206556"/>
                  <a:ext cx="1358090" cy="20513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961FCE0-7245-4CE8-A34F-651B6FF8D1CF}"/>
              </a:ext>
            </a:extLst>
          </p:cNvPr>
          <p:cNvGrpSpPr/>
          <p:nvPr/>
        </p:nvGrpSpPr>
        <p:grpSpPr>
          <a:xfrm>
            <a:off x="69487" y="2442127"/>
            <a:ext cx="2551876" cy="728059"/>
            <a:chOff x="69487" y="2442127"/>
            <a:chExt cx="2551876" cy="728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7B9BDEAA-F99D-453D-AC6E-A8743A48B28F}"/>
                    </a:ext>
                  </a:extLst>
                </p:cNvPr>
                <p:cNvSpPr txBox="1"/>
                <p:nvPr/>
              </p:nvSpPr>
              <p:spPr>
                <a:xfrm>
                  <a:off x="847981" y="2483796"/>
                  <a:ext cx="1773382" cy="634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7B9BDEAA-F99D-453D-AC6E-A8743A48B2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981" y="2483796"/>
                  <a:ext cx="1773382" cy="6347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80AC129-1635-4DBC-9008-D27C35A548CA}"/>
                </a:ext>
              </a:extLst>
            </p:cNvPr>
            <p:cNvSpPr txBox="1"/>
            <p:nvPr/>
          </p:nvSpPr>
          <p:spPr>
            <a:xfrm>
              <a:off x="69487" y="2479226"/>
              <a:ext cx="7784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元素个数</a:t>
              </a:r>
              <a:endParaRPr lang="en-US" altLang="zh-CN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7711976-CD60-48BD-81D0-62EB3728045E}"/>
                </a:ext>
              </a:extLst>
            </p:cNvPr>
            <p:cNvSpPr/>
            <p:nvPr/>
          </p:nvSpPr>
          <p:spPr>
            <a:xfrm>
              <a:off x="120989" y="2442127"/>
              <a:ext cx="2500373" cy="7280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3C96843-40BB-4D93-9266-88AA2A80B173}"/>
              </a:ext>
            </a:extLst>
          </p:cNvPr>
          <p:cNvGrpSpPr/>
          <p:nvPr/>
        </p:nvGrpSpPr>
        <p:grpSpPr>
          <a:xfrm>
            <a:off x="69486" y="3259305"/>
            <a:ext cx="2827277" cy="728059"/>
            <a:chOff x="69487" y="2442127"/>
            <a:chExt cx="2827277" cy="728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A7B74486-2183-4ACB-A66E-6D8C6BA0BFDA}"/>
                    </a:ext>
                  </a:extLst>
                </p:cNvPr>
                <p:cNvSpPr txBox="1"/>
                <p:nvPr/>
              </p:nvSpPr>
              <p:spPr>
                <a:xfrm>
                  <a:off x="729321" y="2585929"/>
                  <a:ext cx="2160466" cy="4532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𝑡𝑟𝑎𝑐𝑒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A7B74486-2183-4ACB-A66E-6D8C6BA0B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21" y="2585929"/>
                  <a:ext cx="2160466" cy="453266"/>
                </a:xfrm>
                <a:prstGeom prst="rect">
                  <a:avLst/>
                </a:prstGeom>
                <a:blipFill>
                  <a:blip r:embed="rId9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009DF67-64BB-4F6F-AE92-BCD99EDB88A5}"/>
                </a:ext>
              </a:extLst>
            </p:cNvPr>
            <p:cNvSpPr txBox="1"/>
            <p:nvPr/>
          </p:nvSpPr>
          <p:spPr>
            <a:xfrm>
              <a:off x="69487" y="2479226"/>
              <a:ext cx="7784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目标函数</a:t>
              </a:r>
              <a:endParaRPr lang="en-US" altLang="zh-CN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3469806-AC0F-4D7A-A807-B7788E390BDC}"/>
                </a:ext>
              </a:extLst>
            </p:cNvPr>
            <p:cNvSpPr/>
            <p:nvPr/>
          </p:nvSpPr>
          <p:spPr>
            <a:xfrm>
              <a:off x="120989" y="2442127"/>
              <a:ext cx="2775775" cy="7280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DA3ABAB-64E8-4F17-974B-05E250FA0D0A}"/>
              </a:ext>
            </a:extLst>
          </p:cNvPr>
          <p:cNvGrpSpPr/>
          <p:nvPr/>
        </p:nvGrpSpPr>
        <p:grpSpPr>
          <a:xfrm>
            <a:off x="120988" y="4079986"/>
            <a:ext cx="6314822" cy="1200329"/>
            <a:chOff x="120988" y="4079986"/>
            <a:chExt cx="6314822" cy="1200329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D347749B-311B-4FDF-A986-608611D0C39D}"/>
                </a:ext>
              </a:extLst>
            </p:cNvPr>
            <p:cNvGrpSpPr/>
            <p:nvPr/>
          </p:nvGrpSpPr>
          <p:grpSpPr>
            <a:xfrm>
              <a:off x="120988" y="4079986"/>
              <a:ext cx="6314822" cy="1200329"/>
              <a:chOff x="120989" y="2441892"/>
              <a:chExt cx="6314822" cy="1200329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B410923-1F13-4923-AB6C-B51D23236303}"/>
                  </a:ext>
                </a:extLst>
              </p:cNvPr>
              <p:cNvSpPr txBox="1"/>
              <p:nvPr/>
            </p:nvSpPr>
            <p:spPr>
              <a:xfrm>
                <a:off x="125327" y="2441892"/>
                <a:ext cx="53080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约束条件</a:t>
                </a:r>
                <a:endParaRPr lang="en-US" altLang="zh-CN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4967213-5D20-45F4-9356-3F2C05ADEA55}"/>
                  </a:ext>
                </a:extLst>
              </p:cNvPr>
              <p:cNvSpPr/>
              <p:nvPr/>
            </p:nvSpPr>
            <p:spPr>
              <a:xfrm>
                <a:off x="120989" y="2442127"/>
                <a:ext cx="6314822" cy="11998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AA5F8A76-A616-4FBA-9C0D-599F8E640D32}"/>
                    </a:ext>
                  </a:extLst>
                </p:cNvPr>
                <p:cNvSpPr txBox="1"/>
                <p:nvPr/>
              </p:nvSpPr>
              <p:spPr>
                <a:xfrm>
                  <a:off x="492101" y="4085471"/>
                  <a:ext cx="2593126" cy="362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AA5F8A76-A616-4FBA-9C0D-599F8E640D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101" y="4085471"/>
                  <a:ext cx="2593126" cy="362600"/>
                </a:xfrm>
                <a:prstGeom prst="rect">
                  <a:avLst/>
                </a:prstGeom>
                <a:blipFill>
                  <a:blip r:embed="rId10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B16BB01A-E71D-4BC1-B7F0-8A9D622E84B4}"/>
                    </a:ext>
                  </a:extLst>
                </p:cNvPr>
                <p:cNvSpPr txBox="1"/>
                <p:nvPr/>
              </p:nvSpPr>
              <p:spPr>
                <a:xfrm>
                  <a:off x="1368903" y="4511703"/>
                  <a:ext cx="8395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B16BB01A-E71D-4BC1-B7F0-8A9D622E8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8903" y="4511703"/>
                  <a:ext cx="839522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4">
                  <a:extLst>
                    <a:ext uri="{FF2B5EF4-FFF2-40B4-BE49-F238E27FC236}">
                      <a16:creationId xmlns:a16="http://schemas.microsoft.com/office/drawing/2014/main" id="{161C8BC8-AA8C-4748-A106-601D3FE2EC37}"/>
                    </a:ext>
                  </a:extLst>
                </p:cNvPr>
                <p:cNvSpPr txBox="1"/>
                <p:nvPr/>
              </p:nvSpPr>
              <p:spPr>
                <a:xfrm>
                  <a:off x="3604773" y="4183691"/>
                  <a:ext cx="2831037" cy="5627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𝑡𝑟𝑎𝑐𝑒</m:t>
                        </m:r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=0, 1≤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altLang="zh-CN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𝑡𝑟𝑎𝑐𝑒</m:t>
                        </m:r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1400" i="1" dirty="0"/>
                </a:p>
              </p:txBody>
            </p:sp>
          </mc:Choice>
          <mc:Fallback xmlns="">
            <p:sp>
              <p:nvSpPr>
                <p:cNvPr id="40" name="文本框 34">
                  <a:extLst>
                    <a:ext uri="{FF2B5EF4-FFF2-40B4-BE49-F238E27FC236}">
                      <a16:creationId xmlns:a16="http://schemas.microsoft.com/office/drawing/2014/main" id="{161C8BC8-AA8C-4748-A106-601D3FE2EC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4773" y="4183691"/>
                  <a:ext cx="2831037" cy="562783"/>
                </a:xfrm>
                <a:prstGeom prst="rect">
                  <a:avLst/>
                </a:prstGeom>
                <a:blipFill>
                  <a:blip r:embed="rId12"/>
                  <a:stretch>
                    <a:fillRect b="-10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D161C66-37E0-4CFA-858F-169AB687BCBA}"/>
                    </a:ext>
                  </a:extLst>
                </p:cNvPr>
                <p:cNvSpPr txBox="1"/>
                <p:nvPr/>
              </p:nvSpPr>
              <p:spPr>
                <a:xfrm>
                  <a:off x="1035652" y="4904609"/>
                  <a:ext cx="1506024" cy="349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;1: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++</m:t>
                            </m:r>
                          </m:sup>
                        </m:s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D161C66-37E0-4CFA-858F-169AB687B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652" y="4904609"/>
                  <a:ext cx="1506024" cy="34939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34">
                  <a:extLst>
                    <a:ext uri="{FF2B5EF4-FFF2-40B4-BE49-F238E27FC236}">
                      <a16:creationId xmlns:a16="http://schemas.microsoft.com/office/drawing/2014/main" id="{4A8D6DB0-FDB6-427F-A534-19EEE3421933}"/>
                    </a:ext>
                  </a:extLst>
                </p:cNvPr>
                <p:cNvSpPr txBox="1"/>
                <p:nvPr/>
              </p:nvSpPr>
              <p:spPr>
                <a:xfrm>
                  <a:off x="4442976" y="4740750"/>
                  <a:ext cx="9945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++</m:t>
                            </m:r>
                          </m:sup>
                        </m:s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2" name="文本框 34">
                  <a:extLst>
                    <a:ext uri="{FF2B5EF4-FFF2-40B4-BE49-F238E27FC236}">
                      <a16:creationId xmlns:a16="http://schemas.microsoft.com/office/drawing/2014/main" id="{4A8D6DB0-FDB6-427F-A534-19EEE3421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2976" y="4740750"/>
                  <a:ext cx="994564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C7062CA-62C1-4D4C-8666-7268795DA573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3085227" y="4266771"/>
              <a:ext cx="519546" cy="198312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44B5B6F6-7341-4574-A61E-4E3EE1A17F9D}"/>
                </a:ext>
              </a:extLst>
            </p:cNvPr>
            <p:cNvCxnSpPr>
              <a:cxnSpLocks/>
              <a:stCxn id="39" idx="3"/>
              <a:endCxn id="40" idx="1"/>
            </p:cNvCxnSpPr>
            <p:nvPr/>
          </p:nvCxnSpPr>
          <p:spPr>
            <a:xfrm flipV="1">
              <a:off x="2208425" y="4465083"/>
              <a:ext cx="1396348" cy="215897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CB4E220A-6585-4185-B892-0B0F65AC3CE2}"/>
                </a:ext>
              </a:extLst>
            </p:cNvPr>
            <p:cNvCxnSpPr>
              <a:cxnSpLocks/>
              <a:stCxn id="39" idx="3"/>
              <a:endCxn id="42" idx="1"/>
            </p:cNvCxnSpPr>
            <p:nvPr/>
          </p:nvCxnSpPr>
          <p:spPr>
            <a:xfrm>
              <a:off x="2208425" y="4680980"/>
              <a:ext cx="2234551" cy="229047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C1439D2E-E47A-4605-B824-EC1042A9DAAB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 flipV="1">
              <a:off x="2541676" y="4910027"/>
              <a:ext cx="1901300" cy="169278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64D7A72-82DB-4C3F-9329-ADF243209831}"/>
                  </a:ext>
                </a:extLst>
              </p:cNvPr>
              <p:cNvSpPr txBox="1"/>
              <p:nvPr/>
            </p:nvSpPr>
            <p:spPr>
              <a:xfrm>
                <a:off x="7879779" y="2594756"/>
                <a:ext cx="4032782" cy="1813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−0.5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−0.5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    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   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0       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0   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/>
                                        </m:mr>
                                        <m:mr>
                                          <m:e/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64D7A72-82DB-4C3F-9329-ADF243209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779" y="2594756"/>
                <a:ext cx="4032782" cy="181312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58FDDEF-133A-4BA6-966B-171A407CBADB}"/>
                  </a:ext>
                </a:extLst>
              </p:cNvPr>
              <p:cNvSpPr/>
              <p:nvPr/>
            </p:nvSpPr>
            <p:spPr>
              <a:xfrm>
                <a:off x="6510499" y="2267627"/>
                <a:ext cx="568150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58FDDEF-133A-4BA6-966B-171A407CB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499" y="2267627"/>
                <a:ext cx="5681502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110F1F63-F8D0-442D-956B-192557CB17E8}"/>
                  </a:ext>
                </a:extLst>
              </p:cNvPr>
              <p:cNvSpPr/>
              <p:nvPr/>
            </p:nvSpPr>
            <p:spPr>
              <a:xfrm>
                <a:off x="6513998" y="4319925"/>
                <a:ext cx="5681502" cy="319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110F1F63-F8D0-442D-956B-192557CB1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998" y="4319925"/>
                <a:ext cx="5681502" cy="319768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16EE253-7F24-4FEE-A594-BDC7B56271C6}"/>
                  </a:ext>
                </a:extLst>
              </p:cNvPr>
              <p:cNvSpPr txBox="1"/>
              <p:nvPr/>
            </p:nvSpPr>
            <p:spPr>
              <a:xfrm>
                <a:off x="7882108" y="4812163"/>
                <a:ext cx="3544402" cy="1813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  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0  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/>
                                        </m:mr>
                                        <m:mr>
                                          <m:e/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16EE253-7F24-4FEE-A594-BDC7B5627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108" y="4812163"/>
                <a:ext cx="3544402" cy="181312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8734DF1D-7B31-4134-86EE-969BBF0144DE}"/>
                  </a:ext>
                </a:extLst>
              </p:cNvPr>
              <p:cNvSpPr/>
              <p:nvPr/>
            </p:nvSpPr>
            <p:spPr>
              <a:xfrm>
                <a:off x="6509677" y="6538231"/>
                <a:ext cx="5681502" cy="347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8734DF1D-7B31-4134-86EE-969BBF014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77" y="6538231"/>
                <a:ext cx="5681502" cy="347339"/>
              </a:xfrm>
              <a:prstGeom prst="rect">
                <a:avLst/>
              </a:prstGeom>
              <a:blipFill>
                <a:blip r:embed="rId19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F28476A-B626-4AE1-A11D-C56545B1A134}"/>
                  </a:ext>
                </a:extLst>
              </p:cNvPr>
              <p:cNvSpPr/>
              <p:nvPr/>
            </p:nvSpPr>
            <p:spPr>
              <a:xfrm>
                <a:off x="8061230" y="4561808"/>
                <a:ext cx="2172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F28476A-B626-4AE1-A11D-C56545B1A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230" y="4561808"/>
                <a:ext cx="217230" cy="369332"/>
              </a:xfrm>
              <a:prstGeom prst="rect">
                <a:avLst/>
              </a:prstGeom>
              <a:blipFill>
                <a:blip r:embed="rId20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组合 60">
            <a:extLst>
              <a:ext uri="{FF2B5EF4-FFF2-40B4-BE49-F238E27FC236}">
                <a16:creationId xmlns:a16="http://schemas.microsoft.com/office/drawing/2014/main" id="{2FE1DCFB-4375-4D7E-B3DC-1AB7D6B9A365}"/>
              </a:ext>
            </a:extLst>
          </p:cNvPr>
          <p:cNvGrpSpPr/>
          <p:nvPr/>
        </p:nvGrpSpPr>
        <p:grpSpPr>
          <a:xfrm>
            <a:off x="119504" y="5369200"/>
            <a:ext cx="6314822" cy="1488799"/>
            <a:chOff x="120989" y="2442127"/>
            <a:chExt cx="6314822" cy="1488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20B9B69B-A477-4BD7-9652-8DEB0F1E5E19}"/>
                    </a:ext>
                  </a:extLst>
                </p:cNvPr>
                <p:cNvSpPr txBox="1"/>
                <p:nvPr/>
              </p:nvSpPr>
              <p:spPr>
                <a:xfrm>
                  <a:off x="793836" y="2450858"/>
                  <a:ext cx="2031436" cy="4532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𝑡𝑟𝑎𝑐𝑒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20B9B69B-A477-4BD7-9652-8DEB0F1E5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836" y="2450858"/>
                  <a:ext cx="2031436" cy="453266"/>
                </a:xfrm>
                <a:prstGeom prst="rect">
                  <a:avLst/>
                </a:prstGeom>
                <a:blipFill>
                  <a:blip r:embed="rId21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C357198-1C15-4230-9E8A-5E906E43A37E}"/>
                </a:ext>
              </a:extLst>
            </p:cNvPr>
            <p:cNvSpPr txBox="1"/>
            <p:nvPr/>
          </p:nvSpPr>
          <p:spPr>
            <a:xfrm>
              <a:off x="125327" y="2444326"/>
              <a:ext cx="58813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SDP</a:t>
              </a:r>
              <a:r>
                <a:rPr lang="zh-CN" altLang="en-US" dirty="0"/>
                <a:t>对偶问题</a:t>
              </a:r>
              <a:endParaRPr lang="en-US" altLang="zh-CN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543CD0A-502F-487F-B2EF-D18AC228E208}"/>
                </a:ext>
              </a:extLst>
            </p:cNvPr>
            <p:cNvSpPr/>
            <p:nvPr/>
          </p:nvSpPr>
          <p:spPr>
            <a:xfrm>
              <a:off x="120989" y="2442127"/>
              <a:ext cx="6314822" cy="14887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34">
                <a:extLst>
                  <a:ext uri="{FF2B5EF4-FFF2-40B4-BE49-F238E27FC236}">
                    <a16:creationId xmlns:a16="http://schemas.microsoft.com/office/drawing/2014/main" id="{32E05685-64D3-4D21-B549-FC7C02928ADB}"/>
                  </a:ext>
                </a:extLst>
              </p:cNvPr>
              <p:cNvSpPr txBox="1"/>
              <p:nvPr/>
            </p:nvSpPr>
            <p:spPr>
              <a:xfrm>
                <a:off x="799380" y="5750947"/>
                <a:ext cx="4600454" cy="811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1≤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          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5" name="文本框 34">
                <a:extLst>
                  <a:ext uri="{FF2B5EF4-FFF2-40B4-BE49-F238E27FC236}">
                    <a16:creationId xmlns:a16="http://schemas.microsoft.com/office/drawing/2014/main" id="{32E05685-64D3-4D21-B549-FC7C02928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80" y="5750947"/>
                <a:ext cx="4600454" cy="81176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34">
                <a:extLst>
                  <a:ext uri="{FF2B5EF4-FFF2-40B4-BE49-F238E27FC236}">
                    <a16:creationId xmlns:a16="http://schemas.microsoft.com/office/drawing/2014/main" id="{396E3A65-5DB5-4294-95DD-1A9A57DDDD71}"/>
                  </a:ext>
                </a:extLst>
              </p:cNvPr>
              <p:cNvSpPr txBox="1"/>
              <p:nvPr/>
            </p:nvSpPr>
            <p:spPr>
              <a:xfrm>
                <a:off x="787324" y="6471071"/>
                <a:ext cx="1100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++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6" name="文本框 34">
                <a:extLst>
                  <a:ext uri="{FF2B5EF4-FFF2-40B4-BE49-F238E27FC236}">
                    <a16:creationId xmlns:a16="http://schemas.microsoft.com/office/drawing/2014/main" id="{396E3A65-5DB5-4294-95DD-1A9A57DDD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24" y="6471071"/>
                <a:ext cx="1100122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43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7D21D27-12B3-47E4-8E61-73D67A078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490" y="641207"/>
            <a:ext cx="5726509" cy="425370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7241906-51D6-4932-956D-1DD976BB1EE6}"/>
              </a:ext>
            </a:extLst>
          </p:cNvPr>
          <p:cNvSpPr txBox="1"/>
          <p:nvPr/>
        </p:nvSpPr>
        <p:spPr>
          <a:xfrm>
            <a:off x="0" y="-1"/>
            <a:ext cx="272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只有保序约束的目标函数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C53DB34-0C09-4EB3-98EB-389E2FE8BC57}"/>
              </a:ext>
            </a:extLst>
          </p:cNvPr>
          <p:cNvGrpSpPr/>
          <p:nvPr/>
        </p:nvGrpSpPr>
        <p:grpSpPr>
          <a:xfrm>
            <a:off x="120989" y="369331"/>
            <a:ext cx="4273017" cy="1973745"/>
            <a:chOff x="120989" y="369331"/>
            <a:chExt cx="4273017" cy="1973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7A4BEB9E-E080-417C-8D16-BD36A459864D}"/>
                    </a:ext>
                  </a:extLst>
                </p:cNvPr>
                <p:cNvSpPr txBox="1"/>
                <p:nvPr/>
              </p:nvSpPr>
              <p:spPr>
                <a:xfrm>
                  <a:off x="513041" y="369331"/>
                  <a:ext cx="3880965" cy="19737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23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33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400" i="1" smtClean="0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  <m:e/>
                                    </m:mr>
                                    <m:mr>
                                      <m:e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400" i="1" smtClean="0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</m:mr>
                                    <m:mr>
                                      <m:e/>
                                      <m:e/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⋱</m:t>
                                              </m:r>
                                            </m:e>
                                            <m:e/>
                                          </m:mr>
                                          <m:mr>
                                            <m:e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7A4BEB9E-E080-417C-8D16-BD36A4598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41" y="369331"/>
                  <a:ext cx="3880965" cy="197374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565FA07-EDA1-4387-9954-531FFF575705}"/>
                </a:ext>
              </a:extLst>
            </p:cNvPr>
            <p:cNvSpPr txBox="1"/>
            <p:nvPr/>
          </p:nvSpPr>
          <p:spPr>
            <a:xfrm>
              <a:off x="120989" y="894538"/>
              <a:ext cx="3920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自变量</a:t>
              </a:r>
              <a:endParaRPr lang="en-US" altLang="zh-CN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34D103C-2271-410B-8EC4-4676D1E83B90}"/>
                </a:ext>
              </a:extLst>
            </p:cNvPr>
            <p:cNvSpPr/>
            <p:nvPr/>
          </p:nvSpPr>
          <p:spPr>
            <a:xfrm>
              <a:off x="120990" y="369331"/>
              <a:ext cx="4257312" cy="19737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6A6805C-5AFF-4F2D-9393-7DE6430F5A29}"/>
              </a:ext>
            </a:extLst>
          </p:cNvPr>
          <p:cNvGrpSpPr/>
          <p:nvPr/>
        </p:nvGrpSpPr>
        <p:grpSpPr>
          <a:xfrm>
            <a:off x="4442976" y="-1369"/>
            <a:ext cx="1992834" cy="2705934"/>
            <a:chOff x="4394006" y="-1369"/>
            <a:chExt cx="1992834" cy="2705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FADC92D-5A55-4D4E-89F6-C17DA474FA49}"/>
                    </a:ext>
                  </a:extLst>
                </p:cNvPr>
                <p:cNvSpPr txBox="1"/>
                <p:nvPr/>
              </p:nvSpPr>
              <p:spPr>
                <a:xfrm>
                  <a:off x="4786058" y="-1369"/>
                  <a:ext cx="1336118" cy="2705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FADC92D-5A55-4D4E-89F6-C17DA474FA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058" y="-1369"/>
                  <a:ext cx="1336118" cy="270593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9593EB9-CA49-45F7-A2CB-096056B89987}"/>
                </a:ext>
              </a:extLst>
            </p:cNvPr>
            <p:cNvCxnSpPr>
              <a:cxnSpLocks/>
            </p:cNvCxnSpPr>
            <p:nvPr/>
          </p:nvCxnSpPr>
          <p:spPr>
            <a:xfrm>
              <a:off x="6191397" y="-1369"/>
              <a:ext cx="0" cy="2705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BF8C75E-5903-4027-8156-F044229F4EB6}"/>
                </a:ext>
              </a:extLst>
            </p:cNvPr>
            <p:cNvSpPr txBox="1"/>
            <p:nvPr/>
          </p:nvSpPr>
          <p:spPr>
            <a:xfrm>
              <a:off x="4394006" y="756038"/>
              <a:ext cx="3920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元素排序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DFB329C-BB7D-4D5A-B97D-3DF3357ED572}"/>
                </a:ext>
              </a:extLst>
            </p:cNvPr>
            <p:cNvSpPr/>
            <p:nvPr/>
          </p:nvSpPr>
          <p:spPr>
            <a:xfrm>
              <a:off x="4409710" y="1"/>
              <a:ext cx="1977130" cy="27045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961FCE0-7245-4CE8-A34F-651B6FF8D1CF}"/>
              </a:ext>
            </a:extLst>
          </p:cNvPr>
          <p:cNvGrpSpPr/>
          <p:nvPr/>
        </p:nvGrpSpPr>
        <p:grpSpPr>
          <a:xfrm>
            <a:off x="69487" y="2442127"/>
            <a:ext cx="2551876" cy="728059"/>
            <a:chOff x="69487" y="2442127"/>
            <a:chExt cx="2551876" cy="728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7B9BDEAA-F99D-453D-AC6E-A8743A48B28F}"/>
                    </a:ext>
                  </a:extLst>
                </p:cNvPr>
                <p:cNvSpPr txBox="1"/>
                <p:nvPr/>
              </p:nvSpPr>
              <p:spPr>
                <a:xfrm>
                  <a:off x="847981" y="2483796"/>
                  <a:ext cx="1773382" cy="634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7B9BDEAA-F99D-453D-AC6E-A8743A48B2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981" y="2483796"/>
                  <a:ext cx="1773382" cy="6347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80AC129-1635-4DBC-9008-D27C35A548CA}"/>
                </a:ext>
              </a:extLst>
            </p:cNvPr>
            <p:cNvSpPr txBox="1"/>
            <p:nvPr/>
          </p:nvSpPr>
          <p:spPr>
            <a:xfrm>
              <a:off x="69487" y="2479226"/>
              <a:ext cx="7784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元素个数</a:t>
              </a:r>
              <a:endParaRPr lang="en-US" altLang="zh-CN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7711976-CD60-48BD-81D0-62EB3728045E}"/>
                </a:ext>
              </a:extLst>
            </p:cNvPr>
            <p:cNvSpPr/>
            <p:nvPr/>
          </p:nvSpPr>
          <p:spPr>
            <a:xfrm>
              <a:off x="120989" y="2442127"/>
              <a:ext cx="2500373" cy="7280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3C96843-40BB-4D93-9266-88AA2A80B173}"/>
              </a:ext>
            </a:extLst>
          </p:cNvPr>
          <p:cNvGrpSpPr/>
          <p:nvPr/>
        </p:nvGrpSpPr>
        <p:grpSpPr>
          <a:xfrm>
            <a:off x="69486" y="3259305"/>
            <a:ext cx="2827277" cy="728059"/>
            <a:chOff x="69487" y="2442127"/>
            <a:chExt cx="2827277" cy="728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A7B74486-2183-4ACB-A66E-6D8C6BA0BFDA}"/>
                    </a:ext>
                  </a:extLst>
                </p:cNvPr>
                <p:cNvSpPr txBox="1"/>
                <p:nvPr/>
              </p:nvSpPr>
              <p:spPr>
                <a:xfrm>
                  <a:off x="729321" y="2585929"/>
                  <a:ext cx="2160466" cy="4532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𝑡𝑟𝑎𝑐𝑒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A7B74486-2183-4ACB-A66E-6D8C6BA0B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21" y="2585929"/>
                  <a:ext cx="2160466" cy="453266"/>
                </a:xfrm>
                <a:prstGeom prst="rect">
                  <a:avLst/>
                </a:prstGeom>
                <a:blipFill>
                  <a:blip r:embed="rId7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009DF67-64BB-4F6F-AE92-BCD99EDB88A5}"/>
                </a:ext>
              </a:extLst>
            </p:cNvPr>
            <p:cNvSpPr txBox="1"/>
            <p:nvPr/>
          </p:nvSpPr>
          <p:spPr>
            <a:xfrm>
              <a:off x="69487" y="2479226"/>
              <a:ext cx="7784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目标函数</a:t>
              </a:r>
              <a:endParaRPr lang="en-US" altLang="zh-CN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3469806-AC0F-4D7A-A807-B7788E390BDC}"/>
                </a:ext>
              </a:extLst>
            </p:cNvPr>
            <p:cNvSpPr/>
            <p:nvPr/>
          </p:nvSpPr>
          <p:spPr>
            <a:xfrm>
              <a:off x="120989" y="2442127"/>
              <a:ext cx="2775775" cy="7280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DA3ABAB-64E8-4F17-974B-05E250FA0D0A}"/>
              </a:ext>
            </a:extLst>
          </p:cNvPr>
          <p:cNvGrpSpPr/>
          <p:nvPr/>
        </p:nvGrpSpPr>
        <p:grpSpPr>
          <a:xfrm>
            <a:off x="120988" y="4079986"/>
            <a:ext cx="6314822" cy="1200329"/>
            <a:chOff x="120988" y="4079986"/>
            <a:chExt cx="6314822" cy="1200329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D347749B-311B-4FDF-A986-608611D0C39D}"/>
                </a:ext>
              </a:extLst>
            </p:cNvPr>
            <p:cNvGrpSpPr/>
            <p:nvPr/>
          </p:nvGrpSpPr>
          <p:grpSpPr>
            <a:xfrm>
              <a:off x="120988" y="4079986"/>
              <a:ext cx="6314822" cy="1200329"/>
              <a:chOff x="120989" y="2441892"/>
              <a:chExt cx="6314822" cy="1200329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B410923-1F13-4923-AB6C-B51D23236303}"/>
                  </a:ext>
                </a:extLst>
              </p:cNvPr>
              <p:cNvSpPr txBox="1"/>
              <p:nvPr/>
            </p:nvSpPr>
            <p:spPr>
              <a:xfrm>
                <a:off x="125327" y="2441892"/>
                <a:ext cx="53080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约束条件</a:t>
                </a:r>
                <a:endParaRPr lang="en-US" altLang="zh-CN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4967213-5D20-45F4-9356-3F2C05ADEA55}"/>
                  </a:ext>
                </a:extLst>
              </p:cNvPr>
              <p:cNvSpPr/>
              <p:nvPr/>
            </p:nvSpPr>
            <p:spPr>
              <a:xfrm>
                <a:off x="120989" y="2442127"/>
                <a:ext cx="6314822" cy="11998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AA5F8A76-A616-4FBA-9C0D-599F8E640D32}"/>
                    </a:ext>
                  </a:extLst>
                </p:cNvPr>
                <p:cNvSpPr txBox="1"/>
                <p:nvPr/>
              </p:nvSpPr>
              <p:spPr>
                <a:xfrm>
                  <a:off x="492101" y="4085471"/>
                  <a:ext cx="2593126" cy="362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AA5F8A76-A616-4FBA-9C0D-599F8E640D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101" y="4085471"/>
                  <a:ext cx="2593126" cy="362600"/>
                </a:xfrm>
                <a:prstGeom prst="rect">
                  <a:avLst/>
                </a:prstGeom>
                <a:blipFill>
                  <a:blip r:embed="rId8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B16BB01A-E71D-4BC1-B7F0-8A9D622E84B4}"/>
                    </a:ext>
                  </a:extLst>
                </p:cNvPr>
                <p:cNvSpPr txBox="1"/>
                <p:nvPr/>
              </p:nvSpPr>
              <p:spPr>
                <a:xfrm>
                  <a:off x="1368903" y="4511703"/>
                  <a:ext cx="8395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B16BB01A-E71D-4BC1-B7F0-8A9D622E8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8903" y="4511703"/>
                  <a:ext cx="839522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4">
                  <a:extLst>
                    <a:ext uri="{FF2B5EF4-FFF2-40B4-BE49-F238E27FC236}">
                      <a16:creationId xmlns:a16="http://schemas.microsoft.com/office/drawing/2014/main" id="{161C8BC8-AA8C-4748-A106-601D3FE2EC37}"/>
                    </a:ext>
                  </a:extLst>
                </p:cNvPr>
                <p:cNvSpPr txBox="1"/>
                <p:nvPr/>
              </p:nvSpPr>
              <p:spPr>
                <a:xfrm>
                  <a:off x="3604773" y="4183691"/>
                  <a:ext cx="2831037" cy="5627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𝑡𝑟𝑎𝑐𝑒</m:t>
                        </m:r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=0, 1≤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altLang="zh-CN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𝑡𝑟𝑎𝑐𝑒</m:t>
                        </m:r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1400" i="1" dirty="0"/>
                </a:p>
              </p:txBody>
            </p:sp>
          </mc:Choice>
          <mc:Fallback xmlns="">
            <p:sp>
              <p:nvSpPr>
                <p:cNvPr id="40" name="文本框 34">
                  <a:extLst>
                    <a:ext uri="{FF2B5EF4-FFF2-40B4-BE49-F238E27FC236}">
                      <a16:creationId xmlns:a16="http://schemas.microsoft.com/office/drawing/2014/main" id="{161C8BC8-AA8C-4748-A106-601D3FE2EC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4773" y="4183691"/>
                  <a:ext cx="2831037" cy="562783"/>
                </a:xfrm>
                <a:prstGeom prst="rect">
                  <a:avLst/>
                </a:prstGeom>
                <a:blipFill>
                  <a:blip r:embed="rId10"/>
                  <a:stretch>
                    <a:fillRect b="-10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D161C66-37E0-4CFA-858F-169AB687BCBA}"/>
                    </a:ext>
                  </a:extLst>
                </p:cNvPr>
                <p:cNvSpPr txBox="1"/>
                <p:nvPr/>
              </p:nvSpPr>
              <p:spPr>
                <a:xfrm>
                  <a:off x="1035652" y="4904609"/>
                  <a:ext cx="1506024" cy="349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;1: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++</m:t>
                            </m:r>
                          </m:sup>
                        </m:s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D161C66-37E0-4CFA-858F-169AB687B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652" y="4904609"/>
                  <a:ext cx="1506024" cy="34939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34">
                  <a:extLst>
                    <a:ext uri="{FF2B5EF4-FFF2-40B4-BE49-F238E27FC236}">
                      <a16:creationId xmlns:a16="http://schemas.microsoft.com/office/drawing/2014/main" id="{4A8D6DB0-FDB6-427F-A534-19EEE3421933}"/>
                    </a:ext>
                  </a:extLst>
                </p:cNvPr>
                <p:cNvSpPr txBox="1"/>
                <p:nvPr/>
              </p:nvSpPr>
              <p:spPr>
                <a:xfrm>
                  <a:off x="4442976" y="4740750"/>
                  <a:ext cx="9945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++</m:t>
                            </m:r>
                          </m:sup>
                        </m:s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2" name="文本框 34">
                  <a:extLst>
                    <a:ext uri="{FF2B5EF4-FFF2-40B4-BE49-F238E27FC236}">
                      <a16:creationId xmlns:a16="http://schemas.microsoft.com/office/drawing/2014/main" id="{4A8D6DB0-FDB6-427F-A534-19EEE3421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2976" y="4740750"/>
                  <a:ext cx="994564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C7062CA-62C1-4D4C-8666-7268795DA573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3085227" y="4266771"/>
              <a:ext cx="519546" cy="198312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44B5B6F6-7341-4574-A61E-4E3EE1A17F9D}"/>
                </a:ext>
              </a:extLst>
            </p:cNvPr>
            <p:cNvCxnSpPr>
              <a:cxnSpLocks/>
              <a:stCxn id="39" idx="3"/>
              <a:endCxn id="40" idx="1"/>
            </p:cNvCxnSpPr>
            <p:nvPr/>
          </p:nvCxnSpPr>
          <p:spPr>
            <a:xfrm flipV="1">
              <a:off x="2208425" y="4465083"/>
              <a:ext cx="1396348" cy="215897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CB4E220A-6585-4185-B892-0B0F65AC3CE2}"/>
                </a:ext>
              </a:extLst>
            </p:cNvPr>
            <p:cNvCxnSpPr>
              <a:cxnSpLocks/>
              <a:stCxn id="39" idx="3"/>
              <a:endCxn id="42" idx="1"/>
            </p:cNvCxnSpPr>
            <p:nvPr/>
          </p:nvCxnSpPr>
          <p:spPr>
            <a:xfrm>
              <a:off x="2208425" y="4680980"/>
              <a:ext cx="2234551" cy="229047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C1439D2E-E47A-4605-B824-EC1042A9DAAB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 flipV="1">
              <a:off x="2541676" y="4910027"/>
              <a:ext cx="1901300" cy="169278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F20156BD-46C9-4B99-84D2-F859D58EAAC2}"/>
              </a:ext>
            </a:extLst>
          </p:cNvPr>
          <p:cNvSpPr txBox="1"/>
          <p:nvPr/>
        </p:nvSpPr>
        <p:spPr>
          <a:xfrm>
            <a:off x="6364740" y="0"/>
            <a:ext cx="5882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SDPA(Semi-Definite Programming Algorithm </a:t>
            </a:r>
            <a:br>
              <a:rPr lang="en-US" altLang="zh-CN" dirty="0"/>
            </a:br>
            <a:r>
              <a:rPr lang="en-US" altLang="zh-CN" dirty="0"/>
              <a:t>User’s Manual – Version 6.00)</a:t>
            </a:r>
            <a:r>
              <a:rPr lang="zh-CN" altLang="en-US" dirty="0"/>
              <a:t>：原问题与对偶问题的转化</a:t>
            </a:r>
            <a:endParaRPr lang="en-US" altLang="zh-CN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19531D4-4677-4423-9436-922019D4FD60}"/>
              </a:ext>
            </a:extLst>
          </p:cNvPr>
          <p:cNvGrpSpPr/>
          <p:nvPr/>
        </p:nvGrpSpPr>
        <p:grpSpPr>
          <a:xfrm>
            <a:off x="119504" y="5369200"/>
            <a:ext cx="6314822" cy="1488799"/>
            <a:chOff x="119504" y="5369200"/>
            <a:chExt cx="6314822" cy="1488799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2FE1DCFB-4375-4D7E-B3DC-1AB7D6B9A365}"/>
                </a:ext>
              </a:extLst>
            </p:cNvPr>
            <p:cNvGrpSpPr/>
            <p:nvPr/>
          </p:nvGrpSpPr>
          <p:grpSpPr>
            <a:xfrm>
              <a:off x="119504" y="5369200"/>
              <a:ext cx="6314822" cy="1488799"/>
              <a:chOff x="120989" y="2442127"/>
              <a:chExt cx="6314822" cy="14887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20B9B69B-A477-4BD7-9652-8DEB0F1E5E19}"/>
                      </a:ext>
                    </a:extLst>
                  </p:cNvPr>
                  <p:cNvSpPr txBox="1"/>
                  <p:nvPr/>
                </p:nvSpPr>
                <p:spPr>
                  <a:xfrm>
                    <a:off x="793836" y="2450858"/>
                    <a:ext cx="2031436" cy="4532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𝑡𝑟𝑎𝑐𝑒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20B9B69B-A477-4BD7-9652-8DEB0F1E5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836" y="2450858"/>
                    <a:ext cx="2031436" cy="4532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C357198-1C15-4230-9E8A-5E906E43A37E}"/>
                  </a:ext>
                </a:extLst>
              </p:cNvPr>
              <p:cNvSpPr txBox="1"/>
              <p:nvPr/>
            </p:nvSpPr>
            <p:spPr>
              <a:xfrm>
                <a:off x="125327" y="2444326"/>
                <a:ext cx="58813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SDP</a:t>
                </a:r>
                <a:r>
                  <a:rPr lang="zh-CN" altLang="en-US" dirty="0"/>
                  <a:t>对偶问题</a:t>
                </a:r>
                <a:endParaRPr lang="en-US" altLang="zh-CN" dirty="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3543CD0A-502F-487F-B2EF-D18AC228E208}"/>
                  </a:ext>
                </a:extLst>
              </p:cNvPr>
              <p:cNvSpPr/>
              <p:nvPr/>
            </p:nvSpPr>
            <p:spPr>
              <a:xfrm>
                <a:off x="120989" y="2442127"/>
                <a:ext cx="6314822" cy="14887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34">
                  <a:extLst>
                    <a:ext uri="{FF2B5EF4-FFF2-40B4-BE49-F238E27FC236}">
                      <a16:creationId xmlns:a16="http://schemas.microsoft.com/office/drawing/2014/main" id="{32E05685-64D3-4D21-B549-FC7C02928ADB}"/>
                    </a:ext>
                  </a:extLst>
                </p:cNvPr>
                <p:cNvSpPr txBox="1"/>
                <p:nvPr/>
              </p:nvSpPr>
              <p:spPr>
                <a:xfrm>
                  <a:off x="799380" y="5750947"/>
                  <a:ext cx="4600454" cy="811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𝑡𝑟𝑎𝑐𝑒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1≤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         </m:t>
                                      </m:r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65" name="文本框 34">
                  <a:extLst>
                    <a:ext uri="{FF2B5EF4-FFF2-40B4-BE49-F238E27FC236}">
                      <a16:creationId xmlns:a16="http://schemas.microsoft.com/office/drawing/2014/main" id="{32E05685-64D3-4D21-B549-FC7C02928A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380" y="5750947"/>
                  <a:ext cx="4600454" cy="81176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34">
                  <a:extLst>
                    <a:ext uri="{FF2B5EF4-FFF2-40B4-BE49-F238E27FC236}">
                      <a16:creationId xmlns:a16="http://schemas.microsoft.com/office/drawing/2014/main" id="{396E3A65-5DB5-4294-95DD-1A9A57DDDD71}"/>
                    </a:ext>
                  </a:extLst>
                </p:cNvPr>
                <p:cNvSpPr txBox="1"/>
                <p:nvPr/>
              </p:nvSpPr>
              <p:spPr>
                <a:xfrm>
                  <a:off x="787324" y="6471071"/>
                  <a:ext cx="11001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++</m:t>
                            </m:r>
                          </m:sup>
                        </m:sSup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66" name="文本框 34">
                  <a:extLst>
                    <a:ext uri="{FF2B5EF4-FFF2-40B4-BE49-F238E27FC236}">
                      <a16:creationId xmlns:a16="http://schemas.microsoft.com/office/drawing/2014/main" id="{396E3A65-5DB5-4294-95DD-1A9A57DDDD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324" y="6471071"/>
                  <a:ext cx="1100122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34">
                  <a:extLst>
                    <a:ext uri="{FF2B5EF4-FFF2-40B4-BE49-F238E27FC236}">
                      <a16:creationId xmlns:a16="http://schemas.microsoft.com/office/drawing/2014/main" id="{C4653A5F-E6BB-49B3-9FD2-0FF50195B1C1}"/>
                    </a:ext>
                  </a:extLst>
                </p:cNvPr>
                <p:cNvSpPr txBox="1"/>
                <p:nvPr/>
              </p:nvSpPr>
              <p:spPr>
                <a:xfrm>
                  <a:off x="1808069" y="6471071"/>
                  <a:ext cx="11001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55" name="文本框 34">
                  <a:extLst>
                    <a:ext uri="{FF2B5EF4-FFF2-40B4-BE49-F238E27FC236}">
                      <a16:creationId xmlns:a16="http://schemas.microsoft.com/office/drawing/2014/main" id="{C4653A5F-E6BB-49B3-9FD2-0FF50195B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069" y="6471071"/>
                  <a:ext cx="1100122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AA1CB6-5390-4959-A98C-1DDC97C9DBFE}"/>
              </a:ext>
            </a:extLst>
          </p:cNvPr>
          <p:cNvGrpSpPr/>
          <p:nvPr/>
        </p:nvGrpSpPr>
        <p:grpSpPr>
          <a:xfrm>
            <a:off x="6465490" y="5365564"/>
            <a:ext cx="5726510" cy="1488799"/>
            <a:chOff x="119504" y="5369200"/>
            <a:chExt cx="6314822" cy="1488799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A1645F72-FDE1-423F-959E-268241D4E11F}"/>
                </a:ext>
              </a:extLst>
            </p:cNvPr>
            <p:cNvGrpSpPr/>
            <p:nvPr/>
          </p:nvGrpSpPr>
          <p:grpSpPr>
            <a:xfrm>
              <a:off x="119504" y="5369200"/>
              <a:ext cx="6314822" cy="1488799"/>
              <a:chOff x="120989" y="2442127"/>
              <a:chExt cx="6314822" cy="14887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文本框 67">
                    <a:extLst>
                      <a:ext uri="{FF2B5EF4-FFF2-40B4-BE49-F238E27FC236}">
                        <a16:creationId xmlns:a16="http://schemas.microsoft.com/office/drawing/2014/main" id="{2FEA56D3-89A4-4C41-A469-A75440B78185}"/>
                      </a:ext>
                    </a:extLst>
                  </p:cNvPr>
                  <p:cNvSpPr txBox="1"/>
                  <p:nvPr/>
                </p:nvSpPr>
                <p:spPr>
                  <a:xfrm>
                    <a:off x="793835" y="2450858"/>
                    <a:ext cx="5366974" cy="6365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8" name="文本框 67">
                    <a:extLst>
                      <a:ext uri="{FF2B5EF4-FFF2-40B4-BE49-F238E27FC236}">
                        <a16:creationId xmlns:a16="http://schemas.microsoft.com/office/drawing/2014/main" id="{2FEA56D3-89A4-4C41-A469-A75440B781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835" y="2450858"/>
                    <a:ext cx="5366974" cy="63652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8333FB20-CA91-4C45-A2F2-B91364DF3160}"/>
                  </a:ext>
                </a:extLst>
              </p:cNvPr>
              <p:cNvSpPr txBox="1"/>
              <p:nvPr/>
            </p:nvSpPr>
            <p:spPr>
              <a:xfrm>
                <a:off x="125327" y="2444326"/>
                <a:ext cx="6591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SDP</a:t>
                </a:r>
                <a:r>
                  <a:rPr lang="zh-CN" altLang="en-US" dirty="0"/>
                  <a:t>原问题</a:t>
                </a:r>
                <a:endParaRPr lang="en-US" altLang="zh-CN" dirty="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E1DEFB2-FF1A-4BAB-9272-4AFC2B0C5043}"/>
                  </a:ext>
                </a:extLst>
              </p:cNvPr>
              <p:cNvSpPr/>
              <p:nvPr/>
            </p:nvSpPr>
            <p:spPr>
              <a:xfrm>
                <a:off x="120989" y="2442127"/>
                <a:ext cx="6314822" cy="14887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34">
                  <a:extLst>
                    <a:ext uri="{FF2B5EF4-FFF2-40B4-BE49-F238E27FC236}">
                      <a16:creationId xmlns:a16="http://schemas.microsoft.com/office/drawing/2014/main" id="{B0D172B4-3A6F-4C02-9541-5615E0014982}"/>
                    </a:ext>
                  </a:extLst>
                </p:cNvPr>
                <p:cNvSpPr txBox="1"/>
                <p:nvPr/>
              </p:nvSpPr>
              <p:spPr>
                <a:xfrm>
                  <a:off x="787324" y="6471071"/>
                  <a:ext cx="11001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++</m:t>
                            </m:r>
                          </m:sup>
                        </m:sSup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60" name="文本框 34">
                  <a:extLst>
                    <a:ext uri="{FF2B5EF4-FFF2-40B4-BE49-F238E27FC236}">
                      <a16:creationId xmlns:a16="http://schemas.microsoft.com/office/drawing/2014/main" id="{B0D172B4-3A6F-4C02-9541-5615E0014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324" y="6471071"/>
                  <a:ext cx="110012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CB3F116-BC76-4501-BCAE-1BCBAF3C180F}"/>
                  </a:ext>
                </a:extLst>
              </p:cNvPr>
              <p:cNvSpPr txBox="1"/>
              <p:nvPr/>
            </p:nvSpPr>
            <p:spPr>
              <a:xfrm>
                <a:off x="7053594" y="5915752"/>
                <a:ext cx="2651515" cy="636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CB3F116-BC76-4501-BCAE-1BCBAF3C1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594" y="5915752"/>
                <a:ext cx="2651515" cy="6365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32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97241906-51D6-4932-956D-1DD976BB1EE6}"/>
              </a:ext>
            </a:extLst>
          </p:cNvPr>
          <p:cNvSpPr txBox="1"/>
          <p:nvPr/>
        </p:nvSpPr>
        <p:spPr>
          <a:xfrm>
            <a:off x="-111256" y="-1"/>
            <a:ext cx="272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只有范数约束的目标函数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C53DB34-0C09-4EB3-98EB-389E2FE8BC57}"/>
              </a:ext>
            </a:extLst>
          </p:cNvPr>
          <p:cNvGrpSpPr/>
          <p:nvPr/>
        </p:nvGrpSpPr>
        <p:grpSpPr>
          <a:xfrm>
            <a:off x="9733" y="369331"/>
            <a:ext cx="5476247" cy="2615203"/>
            <a:chOff x="120989" y="369331"/>
            <a:chExt cx="5476247" cy="2615203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565FA07-EDA1-4387-9954-531FFF575705}"/>
                </a:ext>
              </a:extLst>
            </p:cNvPr>
            <p:cNvSpPr txBox="1"/>
            <p:nvPr/>
          </p:nvSpPr>
          <p:spPr>
            <a:xfrm>
              <a:off x="120989" y="369331"/>
              <a:ext cx="3920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自变量</a:t>
              </a:r>
              <a:endParaRPr lang="en-US" altLang="zh-CN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34D103C-2271-410B-8EC4-4676D1E83B90}"/>
                </a:ext>
              </a:extLst>
            </p:cNvPr>
            <p:cNvSpPr/>
            <p:nvPr/>
          </p:nvSpPr>
          <p:spPr>
            <a:xfrm>
              <a:off x="120990" y="369331"/>
              <a:ext cx="5476246" cy="2615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2F81366-EA3E-4349-91EB-676D47224AE3}"/>
                  </a:ext>
                </a:extLst>
              </p:cNvPr>
              <p:cNvSpPr txBox="1"/>
              <p:nvPr/>
            </p:nvSpPr>
            <p:spPr>
              <a:xfrm>
                <a:off x="3122" y="369331"/>
                <a:ext cx="5555673" cy="261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  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2F81366-EA3E-4349-91EB-676D47224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" y="369331"/>
                <a:ext cx="5555673" cy="26152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>
            <a:extLst>
              <a:ext uri="{FF2B5EF4-FFF2-40B4-BE49-F238E27FC236}">
                <a16:creationId xmlns:a16="http://schemas.microsoft.com/office/drawing/2014/main" id="{046D8F3E-7410-433D-86F3-ABE6A0F2A71E}"/>
              </a:ext>
            </a:extLst>
          </p:cNvPr>
          <p:cNvGrpSpPr/>
          <p:nvPr/>
        </p:nvGrpSpPr>
        <p:grpSpPr>
          <a:xfrm>
            <a:off x="-41770" y="3058414"/>
            <a:ext cx="6137770" cy="728059"/>
            <a:chOff x="69487" y="2442127"/>
            <a:chExt cx="6137770" cy="728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64C6FE8F-AF69-4B68-A929-CEAA518BE2B2}"/>
                    </a:ext>
                  </a:extLst>
                </p:cNvPr>
                <p:cNvSpPr txBox="1"/>
                <p:nvPr/>
              </p:nvSpPr>
              <p:spPr>
                <a:xfrm>
                  <a:off x="729321" y="2585929"/>
                  <a:ext cx="5308086" cy="4532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𝑡𝑟𝑎𝑐𝑒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𝑡𝑟𝑎𝑐𝑒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𝑡𝑟𝑎𝑐𝑒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64C6FE8F-AF69-4B68-A929-CEAA518BE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21" y="2585929"/>
                  <a:ext cx="5308086" cy="453266"/>
                </a:xfrm>
                <a:prstGeom prst="rect">
                  <a:avLst/>
                </a:prstGeom>
                <a:blipFill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8406999D-8C6F-4836-B450-105526FE9E94}"/>
                </a:ext>
              </a:extLst>
            </p:cNvPr>
            <p:cNvSpPr txBox="1"/>
            <p:nvPr/>
          </p:nvSpPr>
          <p:spPr>
            <a:xfrm>
              <a:off x="69487" y="2479226"/>
              <a:ext cx="7784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目标函数</a:t>
              </a:r>
              <a:endParaRPr lang="en-US" altLang="zh-CN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807D700-D243-41C4-AD1D-2CB846DA09DD}"/>
                </a:ext>
              </a:extLst>
            </p:cNvPr>
            <p:cNvSpPr/>
            <p:nvPr/>
          </p:nvSpPr>
          <p:spPr>
            <a:xfrm>
              <a:off x="120989" y="2442127"/>
              <a:ext cx="6086268" cy="7280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15780763-BCCE-4259-B9CD-B2BFCB740B96}"/>
                  </a:ext>
                </a:extLst>
              </p:cNvPr>
              <p:cNvSpPr txBox="1"/>
              <p:nvPr/>
            </p:nvSpPr>
            <p:spPr>
              <a:xfrm>
                <a:off x="5403379" y="-1"/>
                <a:ext cx="3496314" cy="2055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15780763-BCCE-4259-B9CD-B2BFCB740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379" y="-1"/>
                <a:ext cx="3496314" cy="20559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23FCCC55-1560-4ECF-A044-1DF5C84ECAE3}"/>
                  </a:ext>
                </a:extLst>
              </p:cNvPr>
              <p:cNvSpPr txBox="1"/>
              <p:nvPr/>
            </p:nvSpPr>
            <p:spPr>
              <a:xfrm>
                <a:off x="8778810" y="0"/>
                <a:ext cx="3496314" cy="2055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23FCCC55-1560-4ECF-A044-1DF5C84EC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810" y="0"/>
                <a:ext cx="3496314" cy="20559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4D5EE8AB-6CFA-46B2-9D3F-9DEA1EF898B2}"/>
              </a:ext>
            </a:extLst>
          </p:cNvPr>
          <p:cNvCxnSpPr>
            <a:cxnSpLocks/>
            <a:stCxn id="54" idx="3"/>
            <a:endCxn id="170" idx="1"/>
          </p:cNvCxnSpPr>
          <p:nvPr/>
        </p:nvCxnSpPr>
        <p:spPr>
          <a:xfrm>
            <a:off x="5926150" y="3428849"/>
            <a:ext cx="357688" cy="40795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B6586D85-4E25-42A8-84DC-52DC3CDC5321}"/>
              </a:ext>
            </a:extLst>
          </p:cNvPr>
          <p:cNvCxnSpPr>
            <a:cxnSpLocks/>
            <a:stCxn id="158" idx="0"/>
            <a:endCxn id="170" idx="1"/>
          </p:cNvCxnSpPr>
          <p:nvPr/>
        </p:nvCxnSpPr>
        <p:spPr>
          <a:xfrm flipV="1">
            <a:off x="6145048" y="3469644"/>
            <a:ext cx="138790" cy="490116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34">
                <a:extLst>
                  <a:ext uri="{FF2B5EF4-FFF2-40B4-BE49-F238E27FC236}">
                    <a16:creationId xmlns:a16="http://schemas.microsoft.com/office/drawing/2014/main" id="{D2514FA6-DF43-4C62-BA38-BDEBE5ED1BE3}"/>
                  </a:ext>
                </a:extLst>
              </p:cNvPr>
              <p:cNvSpPr txBox="1"/>
              <p:nvPr/>
            </p:nvSpPr>
            <p:spPr>
              <a:xfrm>
                <a:off x="6283838" y="3231373"/>
                <a:ext cx="2346427" cy="476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;1: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++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;1: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170" name="文本框 34">
                <a:extLst>
                  <a:ext uri="{FF2B5EF4-FFF2-40B4-BE49-F238E27FC236}">
                    <a16:creationId xmlns:a16="http://schemas.microsoft.com/office/drawing/2014/main" id="{D2514FA6-DF43-4C62-BA38-BDEBE5ED1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838" y="3231373"/>
                <a:ext cx="2346427" cy="4765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1F76F8CA-25F9-411C-8904-5C9B31C964FA}"/>
              </a:ext>
            </a:extLst>
          </p:cNvPr>
          <p:cNvGrpSpPr/>
          <p:nvPr/>
        </p:nvGrpSpPr>
        <p:grpSpPr>
          <a:xfrm>
            <a:off x="-61529" y="3854361"/>
            <a:ext cx="8691794" cy="1620707"/>
            <a:chOff x="-61529" y="3882281"/>
            <a:chExt cx="8691794" cy="1620707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5A175B1C-B21A-422E-AD79-95FC9F3C143D}"/>
                </a:ext>
              </a:extLst>
            </p:cNvPr>
            <p:cNvGrpSpPr/>
            <p:nvPr/>
          </p:nvGrpSpPr>
          <p:grpSpPr>
            <a:xfrm>
              <a:off x="-61529" y="3882372"/>
              <a:ext cx="8584295" cy="1620616"/>
              <a:chOff x="49728" y="2244278"/>
              <a:chExt cx="8584295" cy="1620616"/>
            </a:xfrm>
          </p:grpSpPr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5877B760-93AA-42EF-9EA9-73BA60F28158}"/>
                  </a:ext>
                </a:extLst>
              </p:cNvPr>
              <p:cNvSpPr txBox="1"/>
              <p:nvPr/>
            </p:nvSpPr>
            <p:spPr>
              <a:xfrm>
                <a:off x="49728" y="2444278"/>
                <a:ext cx="53080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约束条件</a:t>
                </a:r>
                <a:endParaRPr lang="en-US" altLang="zh-CN" dirty="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CA51EDCC-DB98-44D2-AC48-53440A21DA8F}"/>
                  </a:ext>
                </a:extLst>
              </p:cNvPr>
              <p:cNvSpPr/>
              <p:nvPr/>
            </p:nvSpPr>
            <p:spPr>
              <a:xfrm>
                <a:off x="120988" y="2244278"/>
                <a:ext cx="8513035" cy="16206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88EFEBEE-D8DC-4ADF-B3E9-8AD15BFC8EF0}"/>
                    </a:ext>
                  </a:extLst>
                </p:cNvPr>
                <p:cNvSpPr txBox="1"/>
                <p:nvPr/>
              </p:nvSpPr>
              <p:spPr>
                <a:xfrm>
                  <a:off x="363397" y="4161035"/>
                  <a:ext cx="1450887" cy="572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88EFEBEE-D8DC-4ADF-B3E9-8AD15BFC8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397" y="4161035"/>
                  <a:ext cx="1450887" cy="572914"/>
                </a:xfrm>
                <a:prstGeom prst="rect">
                  <a:avLst/>
                </a:prstGeom>
                <a:blipFill>
                  <a:blip r:embed="rId8"/>
                  <a:stretch>
                    <a:fillRect l="-23529" t="-179787" r="-21429" b="-2648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624DDA8D-4C2F-4E24-A1E2-6C949AF1576A}"/>
                </a:ext>
              </a:extLst>
            </p:cNvPr>
            <p:cNvCxnSpPr>
              <a:cxnSpLocks/>
              <a:stCxn id="59" idx="3"/>
              <a:endCxn id="88" idx="1"/>
            </p:cNvCxnSpPr>
            <p:nvPr/>
          </p:nvCxnSpPr>
          <p:spPr>
            <a:xfrm>
              <a:off x="1814284" y="4447492"/>
              <a:ext cx="225320" cy="558996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7B17D8D3-0BA0-4166-9666-3C9276B1D8C1}"/>
                </a:ext>
              </a:extLst>
            </p:cNvPr>
            <p:cNvCxnSpPr>
              <a:cxnSpLocks/>
              <a:stCxn id="6" idx="3"/>
              <a:endCxn id="88" idx="1"/>
            </p:cNvCxnSpPr>
            <p:nvPr/>
          </p:nvCxnSpPr>
          <p:spPr>
            <a:xfrm>
              <a:off x="1630072" y="4972351"/>
              <a:ext cx="409532" cy="34137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0358D4AE-558D-4167-8AE7-5897A868783B}"/>
                    </a:ext>
                  </a:extLst>
                </p:cNvPr>
                <p:cNvSpPr txBox="1"/>
                <p:nvPr/>
              </p:nvSpPr>
              <p:spPr>
                <a:xfrm>
                  <a:off x="342615" y="3882281"/>
                  <a:ext cx="1523347" cy="345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0358D4AE-558D-4167-8AE7-5897A8687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615" y="3882281"/>
                  <a:ext cx="1523347" cy="345094"/>
                </a:xfrm>
                <a:prstGeom prst="rect">
                  <a:avLst/>
                </a:prstGeom>
                <a:blipFill>
                  <a:blip r:embed="rId9"/>
                  <a:stretch>
                    <a:fillRect b="-35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34">
                  <a:extLst>
                    <a:ext uri="{FF2B5EF4-FFF2-40B4-BE49-F238E27FC236}">
                      <a16:creationId xmlns:a16="http://schemas.microsoft.com/office/drawing/2014/main" id="{71573A82-FA9F-4F58-9DB4-06B3B3777817}"/>
                    </a:ext>
                  </a:extLst>
                </p:cNvPr>
                <p:cNvSpPr txBox="1"/>
                <p:nvPr/>
              </p:nvSpPr>
              <p:spPr>
                <a:xfrm>
                  <a:off x="363397" y="5185722"/>
                  <a:ext cx="1239868" cy="3172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;1: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++</m:t>
                            </m:r>
                          </m:sup>
                        </m:sSup>
                      </m:oMath>
                    </m:oMathPara>
                  </a14:m>
                  <a:endParaRPr lang="en-US" altLang="zh-CN" sz="1400" dirty="0"/>
                </a:p>
              </p:txBody>
            </p:sp>
          </mc:Choice>
          <mc:Fallback xmlns="">
            <p:sp>
              <p:nvSpPr>
                <p:cNvPr id="87" name="文本框 34">
                  <a:extLst>
                    <a:ext uri="{FF2B5EF4-FFF2-40B4-BE49-F238E27FC236}">
                      <a16:creationId xmlns:a16="http://schemas.microsoft.com/office/drawing/2014/main" id="{71573A82-FA9F-4F58-9DB4-06B3B3777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397" y="5185722"/>
                  <a:ext cx="1239868" cy="31726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26E90032-87D2-47EE-9246-6D891D7903C9}"/>
                    </a:ext>
                  </a:extLst>
                </p:cNvPr>
                <p:cNvSpPr/>
                <p:nvPr/>
              </p:nvSpPr>
              <p:spPr>
                <a:xfrm>
                  <a:off x="342458" y="4747257"/>
                  <a:ext cx="1287614" cy="4501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e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++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26E90032-87D2-47EE-9246-6D891D7903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458" y="4747257"/>
                  <a:ext cx="1287614" cy="450188"/>
                </a:xfrm>
                <a:prstGeom prst="rect">
                  <a:avLst/>
                </a:prstGeom>
                <a:blipFill>
                  <a:blip r:embed="rId11"/>
                  <a:stretch>
                    <a:fillRect b="-40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34">
                  <a:extLst>
                    <a:ext uri="{FF2B5EF4-FFF2-40B4-BE49-F238E27FC236}">
                      <a16:creationId xmlns:a16="http://schemas.microsoft.com/office/drawing/2014/main" id="{90F667D6-E709-4E4A-AF7D-FDE2EE93B466}"/>
                    </a:ext>
                  </a:extLst>
                </p:cNvPr>
                <p:cNvSpPr txBox="1"/>
                <p:nvPr/>
              </p:nvSpPr>
              <p:spPr>
                <a:xfrm>
                  <a:off x="2039604" y="4852599"/>
                  <a:ext cx="187625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++</m:t>
                            </m:r>
                          </m:sup>
                        </m:sSup>
                      </m:oMath>
                    </m:oMathPara>
                  </a14:m>
                  <a:endParaRPr lang="en-US" altLang="zh-CN" sz="1400" dirty="0"/>
                </a:p>
              </p:txBody>
            </p:sp>
          </mc:Choice>
          <mc:Fallback xmlns="">
            <p:sp>
              <p:nvSpPr>
                <p:cNvPr id="88" name="文本框 34">
                  <a:extLst>
                    <a:ext uri="{FF2B5EF4-FFF2-40B4-BE49-F238E27FC236}">
                      <a16:creationId xmlns:a16="http://schemas.microsoft.com/office/drawing/2014/main" id="{90F667D6-E709-4E4A-AF7D-FDE2EE93B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604" y="4852599"/>
                  <a:ext cx="1876259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2679C3C5-D5BB-4220-984B-73E8E5FD07BB}"/>
                </a:ext>
              </a:extLst>
            </p:cNvPr>
            <p:cNvCxnSpPr>
              <a:cxnSpLocks/>
              <a:stCxn id="101" idx="2"/>
              <a:endCxn id="114" idx="0"/>
            </p:cNvCxnSpPr>
            <p:nvPr/>
          </p:nvCxnSpPr>
          <p:spPr>
            <a:xfrm>
              <a:off x="2280464" y="4230839"/>
              <a:ext cx="1534021" cy="141649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462B616E-8EBD-49F9-8047-5D9AA6ABA6FA}"/>
                </a:ext>
              </a:extLst>
            </p:cNvPr>
            <p:cNvCxnSpPr>
              <a:cxnSpLocks/>
              <a:stCxn id="88" idx="0"/>
              <a:endCxn id="114" idx="2"/>
            </p:cNvCxnSpPr>
            <p:nvPr/>
          </p:nvCxnSpPr>
          <p:spPr>
            <a:xfrm flipV="1">
              <a:off x="2977734" y="4713030"/>
              <a:ext cx="836751" cy="139569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A9AC4A7A-1D51-4D59-82DF-6292105EDAE8}"/>
                    </a:ext>
                  </a:extLst>
                </p:cNvPr>
                <p:cNvSpPr/>
                <p:nvPr/>
              </p:nvSpPr>
              <p:spPr>
                <a:xfrm>
                  <a:off x="1643345" y="3885745"/>
                  <a:ext cx="1274238" cy="3450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A9AC4A7A-1D51-4D59-82DF-6292105EDA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345" y="3885745"/>
                  <a:ext cx="1274238" cy="345094"/>
                </a:xfrm>
                <a:prstGeom prst="rect">
                  <a:avLst/>
                </a:prstGeom>
                <a:blipFill>
                  <a:blip r:embed="rId13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34">
                  <a:extLst>
                    <a:ext uri="{FF2B5EF4-FFF2-40B4-BE49-F238E27FC236}">
                      <a16:creationId xmlns:a16="http://schemas.microsoft.com/office/drawing/2014/main" id="{FA9E0E1F-7FE7-4BA9-9AB3-6857A34549D5}"/>
                    </a:ext>
                  </a:extLst>
                </p:cNvPr>
                <p:cNvSpPr txBox="1"/>
                <p:nvPr/>
              </p:nvSpPr>
              <p:spPr>
                <a:xfrm>
                  <a:off x="1836488" y="4372488"/>
                  <a:ext cx="3955994" cy="3405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;1: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;1: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++</m:t>
                            </m:r>
                          </m:sup>
                        </m:sSup>
                      </m:oMath>
                    </m:oMathPara>
                  </a14:m>
                  <a:endParaRPr lang="en-US" altLang="zh-CN" sz="1400" dirty="0"/>
                </a:p>
              </p:txBody>
            </p:sp>
          </mc:Choice>
          <mc:Fallback xmlns="">
            <p:sp>
              <p:nvSpPr>
                <p:cNvPr id="114" name="文本框 34">
                  <a:extLst>
                    <a:ext uri="{FF2B5EF4-FFF2-40B4-BE49-F238E27FC236}">
                      <a16:creationId xmlns:a16="http://schemas.microsoft.com/office/drawing/2014/main" id="{FA9E0E1F-7FE7-4BA9-9AB3-6857A34549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6488" y="4372488"/>
                  <a:ext cx="3955994" cy="34054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文本框 34">
                  <a:extLst>
                    <a:ext uri="{FF2B5EF4-FFF2-40B4-BE49-F238E27FC236}">
                      <a16:creationId xmlns:a16="http://schemas.microsoft.com/office/drawing/2014/main" id="{17EAA222-D9BE-4131-BC1C-94C92FD3DB21}"/>
                    </a:ext>
                  </a:extLst>
                </p:cNvPr>
                <p:cNvSpPr txBox="1"/>
                <p:nvPr/>
              </p:nvSpPr>
              <p:spPr>
                <a:xfrm>
                  <a:off x="3659831" y="3939649"/>
                  <a:ext cx="4970434" cy="473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𝑡𝑟𝑎𝑐𝑒</m:t>
                        </m:r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𝑡𝑟𝑎𝑐𝑒</m:t>
                        </m:r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;1:</m:t>
                                        </m:r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:</m:t>
                                        </m:r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;1: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altLang="zh-CN" sz="1400" dirty="0"/>
                </a:p>
              </p:txBody>
            </p:sp>
          </mc:Choice>
          <mc:Fallback xmlns="">
            <p:sp>
              <p:nvSpPr>
                <p:cNvPr id="158" name="文本框 34">
                  <a:extLst>
                    <a:ext uri="{FF2B5EF4-FFF2-40B4-BE49-F238E27FC236}">
                      <a16:creationId xmlns:a16="http://schemas.microsoft.com/office/drawing/2014/main" id="{17EAA222-D9BE-4131-BC1C-94C92FD3DB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831" y="3939649"/>
                  <a:ext cx="4970434" cy="47333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94FFF0DD-E2BD-441B-B4AB-3FCFE1C2BC85}"/>
                </a:ext>
              </a:extLst>
            </p:cNvPr>
            <p:cNvCxnSpPr>
              <a:cxnSpLocks/>
              <a:stCxn id="114" idx="3"/>
              <a:endCxn id="158" idx="2"/>
            </p:cNvCxnSpPr>
            <p:nvPr/>
          </p:nvCxnSpPr>
          <p:spPr>
            <a:xfrm flipV="1">
              <a:off x="5792482" y="4412984"/>
              <a:ext cx="352566" cy="129775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5ABF4588-57F8-49B9-B614-D673C589CC7D}"/>
                </a:ext>
              </a:extLst>
            </p:cNvPr>
            <p:cNvCxnSpPr>
              <a:cxnSpLocks/>
              <a:stCxn id="6" idx="3"/>
              <a:endCxn id="191" idx="1"/>
            </p:cNvCxnSpPr>
            <p:nvPr/>
          </p:nvCxnSpPr>
          <p:spPr>
            <a:xfrm>
              <a:off x="1630072" y="4972351"/>
              <a:ext cx="504931" cy="376749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FC55E909-9401-4452-9DB4-443B3BC6594F}"/>
                </a:ext>
              </a:extLst>
            </p:cNvPr>
            <p:cNvCxnSpPr>
              <a:cxnSpLocks/>
              <a:stCxn id="87" idx="3"/>
              <a:endCxn id="191" idx="1"/>
            </p:cNvCxnSpPr>
            <p:nvPr/>
          </p:nvCxnSpPr>
          <p:spPr>
            <a:xfrm>
              <a:off x="1603265" y="5344355"/>
              <a:ext cx="531738" cy="4745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文本框 34">
                  <a:extLst>
                    <a:ext uri="{FF2B5EF4-FFF2-40B4-BE49-F238E27FC236}">
                      <a16:creationId xmlns:a16="http://schemas.microsoft.com/office/drawing/2014/main" id="{1C7F9A34-5307-4BBC-A597-0C4678CC10C4}"/>
                    </a:ext>
                  </a:extLst>
                </p:cNvPr>
                <p:cNvSpPr txBox="1"/>
                <p:nvPr/>
              </p:nvSpPr>
              <p:spPr>
                <a:xfrm>
                  <a:off x="2135003" y="5195211"/>
                  <a:ext cx="815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++</m:t>
                            </m:r>
                          </m:sup>
                        </m:sSup>
                      </m:oMath>
                    </m:oMathPara>
                  </a14:m>
                  <a:endParaRPr lang="en-US" altLang="zh-CN" sz="1400" dirty="0"/>
                </a:p>
              </p:txBody>
            </p:sp>
          </mc:Choice>
          <mc:Fallback xmlns="">
            <p:sp>
              <p:nvSpPr>
                <p:cNvPr id="191" name="文本框 34">
                  <a:extLst>
                    <a:ext uri="{FF2B5EF4-FFF2-40B4-BE49-F238E27FC236}">
                      <a16:creationId xmlns:a16="http://schemas.microsoft.com/office/drawing/2014/main" id="{1C7F9A34-5307-4BBC-A597-0C4678CC10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003" y="5195211"/>
                  <a:ext cx="815941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8767C06D-0DBF-4442-A10D-F879360B905B}"/>
              </a:ext>
            </a:extLst>
          </p:cNvPr>
          <p:cNvGrpSpPr/>
          <p:nvPr/>
        </p:nvGrpSpPr>
        <p:grpSpPr>
          <a:xfrm>
            <a:off x="-21255" y="5538803"/>
            <a:ext cx="5544658" cy="1323439"/>
            <a:chOff x="91910" y="2611730"/>
            <a:chExt cx="5544658" cy="1323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文本框 199">
                  <a:extLst>
                    <a:ext uri="{FF2B5EF4-FFF2-40B4-BE49-F238E27FC236}">
                      <a16:creationId xmlns:a16="http://schemas.microsoft.com/office/drawing/2014/main" id="{0FC0C9D5-8608-4121-9DD0-93DC6C27BFCA}"/>
                    </a:ext>
                  </a:extLst>
                </p:cNvPr>
                <p:cNvSpPr txBox="1"/>
                <p:nvPr/>
              </p:nvSpPr>
              <p:spPr>
                <a:xfrm>
                  <a:off x="493740" y="2623980"/>
                  <a:ext cx="1702001" cy="373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𝑡𝑟𝑎𝑐𝑒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00" name="文本框 199">
                  <a:extLst>
                    <a:ext uri="{FF2B5EF4-FFF2-40B4-BE49-F238E27FC236}">
                      <a16:creationId xmlns:a16="http://schemas.microsoft.com/office/drawing/2014/main" id="{0FC0C9D5-8608-4121-9DD0-93DC6C27B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740" y="2623980"/>
                  <a:ext cx="1702001" cy="37305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E9ABC157-EA1A-4956-B6F4-FB11457DB1D7}"/>
                </a:ext>
              </a:extLst>
            </p:cNvPr>
            <p:cNvSpPr txBox="1"/>
            <p:nvPr/>
          </p:nvSpPr>
          <p:spPr>
            <a:xfrm>
              <a:off x="91910" y="2611730"/>
              <a:ext cx="5308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SDP</a:t>
              </a:r>
              <a:r>
                <a:rPr lang="zh-CN" altLang="en-US" sz="1600" dirty="0"/>
                <a:t>对偶问题</a:t>
              </a:r>
              <a:endParaRPr lang="en-US" altLang="zh-CN" sz="1600" dirty="0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C8C45A12-A3AA-4602-950A-D56A6728E3E9}"/>
                </a:ext>
              </a:extLst>
            </p:cNvPr>
            <p:cNvSpPr/>
            <p:nvPr/>
          </p:nvSpPr>
          <p:spPr>
            <a:xfrm>
              <a:off x="120989" y="2615974"/>
              <a:ext cx="5515579" cy="13149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34">
                <a:extLst>
                  <a:ext uri="{FF2B5EF4-FFF2-40B4-BE49-F238E27FC236}">
                    <a16:creationId xmlns:a16="http://schemas.microsoft.com/office/drawing/2014/main" id="{D2126149-A003-4D6F-B645-E4D51D106BEB}"/>
                  </a:ext>
                </a:extLst>
              </p:cNvPr>
              <p:cNvSpPr txBox="1"/>
              <p:nvPr/>
            </p:nvSpPr>
            <p:spPr>
              <a:xfrm>
                <a:off x="401785" y="5853615"/>
                <a:ext cx="2857946" cy="572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197" name="文本框 34">
                <a:extLst>
                  <a:ext uri="{FF2B5EF4-FFF2-40B4-BE49-F238E27FC236}">
                    <a16:creationId xmlns:a16="http://schemas.microsoft.com/office/drawing/2014/main" id="{D2126149-A003-4D6F-B645-E4D51D106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85" y="5853615"/>
                <a:ext cx="2857946" cy="572914"/>
              </a:xfrm>
              <a:prstGeom prst="rect">
                <a:avLst/>
              </a:prstGeom>
              <a:blipFill>
                <a:blip r:embed="rId18"/>
                <a:stretch>
                  <a:fillRect t="-179787" r="-4051" b="-26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34">
                <a:extLst>
                  <a:ext uri="{FF2B5EF4-FFF2-40B4-BE49-F238E27FC236}">
                    <a16:creationId xmlns:a16="http://schemas.microsoft.com/office/drawing/2014/main" id="{724FC751-7B96-4A02-A63A-7B16B9DF57CA}"/>
                  </a:ext>
                </a:extLst>
              </p:cNvPr>
              <p:cNvSpPr txBox="1"/>
              <p:nvPr/>
            </p:nvSpPr>
            <p:spPr>
              <a:xfrm>
                <a:off x="382695" y="6471071"/>
                <a:ext cx="8041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++</m:t>
                          </m:r>
                        </m:sup>
                      </m:sSup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198" name="文本框 34">
                <a:extLst>
                  <a:ext uri="{FF2B5EF4-FFF2-40B4-BE49-F238E27FC236}">
                    <a16:creationId xmlns:a16="http://schemas.microsoft.com/office/drawing/2014/main" id="{724FC751-7B96-4A02-A63A-7B16B9DF5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95" y="6471071"/>
                <a:ext cx="804148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34">
                <a:extLst>
                  <a:ext uri="{FF2B5EF4-FFF2-40B4-BE49-F238E27FC236}">
                    <a16:creationId xmlns:a16="http://schemas.microsoft.com/office/drawing/2014/main" id="{BDE3725B-07E5-4A87-842E-5844CC1DA423}"/>
                  </a:ext>
                </a:extLst>
              </p:cNvPr>
              <p:cNvSpPr txBox="1"/>
              <p:nvPr/>
            </p:nvSpPr>
            <p:spPr>
              <a:xfrm>
                <a:off x="1186843" y="6471071"/>
                <a:ext cx="704784" cy="316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199" name="文本框 34">
                <a:extLst>
                  <a:ext uri="{FF2B5EF4-FFF2-40B4-BE49-F238E27FC236}">
                    <a16:creationId xmlns:a16="http://schemas.microsoft.com/office/drawing/2014/main" id="{BDE3725B-07E5-4A87-842E-5844CC1DA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843" y="6471071"/>
                <a:ext cx="704784" cy="31636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34">
                <a:extLst>
                  <a:ext uri="{FF2B5EF4-FFF2-40B4-BE49-F238E27FC236}">
                    <a16:creationId xmlns:a16="http://schemas.microsoft.com/office/drawing/2014/main" id="{F8258A7C-E52E-4FB1-8C74-D7317B52D7CF}"/>
                  </a:ext>
                </a:extLst>
              </p:cNvPr>
              <p:cNvSpPr txBox="1"/>
              <p:nvPr/>
            </p:nvSpPr>
            <p:spPr>
              <a:xfrm>
                <a:off x="3259728" y="5965889"/>
                <a:ext cx="2263675" cy="348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203" name="文本框 34">
                <a:extLst>
                  <a:ext uri="{FF2B5EF4-FFF2-40B4-BE49-F238E27FC236}">
                    <a16:creationId xmlns:a16="http://schemas.microsoft.com/office/drawing/2014/main" id="{F8258A7C-E52E-4FB1-8C74-D7317B52D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728" y="5965889"/>
                <a:ext cx="2263675" cy="348365"/>
              </a:xfrm>
              <a:prstGeom prst="rect">
                <a:avLst/>
              </a:prstGeom>
              <a:blipFill>
                <a:blip r:embed="rId21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34">
                <a:extLst>
                  <a:ext uri="{FF2B5EF4-FFF2-40B4-BE49-F238E27FC236}">
                    <a16:creationId xmlns:a16="http://schemas.microsoft.com/office/drawing/2014/main" id="{BCE58251-9322-46BA-877E-8E4308FB1699}"/>
                  </a:ext>
                </a:extLst>
              </p:cNvPr>
              <p:cNvSpPr txBox="1"/>
              <p:nvPr/>
            </p:nvSpPr>
            <p:spPr>
              <a:xfrm>
                <a:off x="1838194" y="6471071"/>
                <a:ext cx="780527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204" name="文本框 34">
                <a:extLst>
                  <a:ext uri="{FF2B5EF4-FFF2-40B4-BE49-F238E27FC236}">
                    <a16:creationId xmlns:a16="http://schemas.microsoft.com/office/drawing/2014/main" id="{BCE58251-9322-46BA-877E-8E4308FB1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194" y="6471071"/>
                <a:ext cx="780527" cy="31745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258BF990-9C62-4B84-92B4-856636013891}"/>
                  </a:ext>
                </a:extLst>
              </p:cNvPr>
              <p:cNvSpPr txBox="1"/>
              <p:nvPr/>
            </p:nvSpPr>
            <p:spPr>
              <a:xfrm>
                <a:off x="8270637" y="1951503"/>
                <a:ext cx="4022653" cy="206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0.5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0.5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258BF990-9C62-4B84-92B4-856636013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637" y="1951503"/>
                <a:ext cx="4022653" cy="206351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C870344E-0620-48F5-8F2B-213E0CA66241}"/>
                  </a:ext>
                </a:extLst>
              </p:cNvPr>
              <p:cNvSpPr txBox="1"/>
              <p:nvPr/>
            </p:nvSpPr>
            <p:spPr>
              <a:xfrm>
                <a:off x="7218219" y="4791223"/>
                <a:ext cx="5123616" cy="2067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0.5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0.5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0.25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0.25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  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0  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0.25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0.25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C870344E-0620-48F5-8F2B-213E0CA66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219" y="4791223"/>
                <a:ext cx="5123616" cy="206729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93B06AF6-494C-40DA-B037-F4619940DB5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635425" y="1152408"/>
            <a:ext cx="2921150" cy="45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9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97241906-51D6-4932-956D-1DD976BB1EE6}"/>
              </a:ext>
            </a:extLst>
          </p:cNvPr>
          <p:cNvSpPr txBox="1"/>
          <p:nvPr/>
        </p:nvSpPr>
        <p:spPr>
          <a:xfrm>
            <a:off x="-111256" y="-1"/>
            <a:ext cx="272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只有低秩约束的目标函数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C53DB34-0C09-4EB3-98EB-389E2FE8BC57}"/>
              </a:ext>
            </a:extLst>
          </p:cNvPr>
          <p:cNvGrpSpPr/>
          <p:nvPr/>
        </p:nvGrpSpPr>
        <p:grpSpPr>
          <a:xfrm>
            <a:off x="9733" y="369331"/>
            <a:ext cx="5665131" cy="2615203"/>
            <a:chOff x="120989" y="369331"/>
            <a:chExt cx="5665131" cy="2615203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565FA07-EDA1-4387-9954-531FFF575705}"/>
                </a:ext>
              </a:extLst>
            </p:cNvPr>
            <p:cNvSpPr txBox="1"/>
            <p:nvPr/>
          </p:nvSpPr>
          <p:spPr>
            <a:xfrm>
              <a:off x="120989" y="369331"/>
              <a:ext cx="3920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自变量</a:t>
              </a:r>
              <a:endParaRPr lang="en-US" altLang="zh-CN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34D103C-2271-410B-8EC4-4676D1E83B90}"/>
                </a:ext>
              </a:extLst>
            </p:cNvPr>
            <p:cNvSpPr/>
            <p:nvPr/>
          </p:nvSpPr>
          <p:spPr>
            <a:xfrm>
              <a:off x="120990" y="369331"/>
              <a:ext cx="5665130" cy="2615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2F81366-EA3E-4349-91EB-676D47224AE3}"/>
                  </a:ext>
                </a:extLst>
              </p:cNvPr>
              <p:cNvSpPr txBox="1"/>
              <p:nvPr/>
            </p:nvSpPr>
            <p:spPr>
              <a:xfrm>
                <a:off x="7824" y="369331"/>
                <a:ext cx="5722881" cy="260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𝑈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𝑈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𝑈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𝑈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𝑈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𝑈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𝑈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𝑈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  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𝑈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2F81366-EA3E-4349-91EB-676D47224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" y="369331"/>
                <a:ext cx="5722881" cy="2609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EAA6349D-DFC9-4C03-9B2B-625DEE32E684}"/>
              </a:ext>
            </a:extLst>
          </p:cNvPr>
          <p:cNvGrpSpPr/>
          <p:nvPr/>
        </p:nvGrpSpPr>
        <p:grpSpPr>
          <a:xfrm>
            <a:off x="-41770" y="3058414"/>
            <a:ext cx="5716634" cy="728059"/>
            <a:chOff x="-41770" y="3058414"/>
            <a:chExt cx="5716634" cy="728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64C6FE8F-AF69-4B68-A929-CEAA518BE2B2}"/>
                    </a:ext>
                  </a:extLst>
                </p:cNvPr>
                <p:cNvSpPr txBox="1"/>
                <p:nvPr/>
              </p:nvSpPr>
              <p:spPr>
                <a:xfrm>
                  <a:off x="618064" y="3244096"/>
                  <a:ext cx="5056800" cy="373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𝑡𝑟𝑎𝑐𝑒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𝑡𝑟𝑎𝑐𝑒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𝑡𝑟𝑎𝑐𝑒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𝑡𝑟𝑎𝑐𝑒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64C6FE8F-AF69-4B68-A929-CEAA518BE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064" y="3244096"/>
                  <a:ext cx="5056800" cy="37305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8406999D-8C6F-4836-B450-105526FE9E94}"/>
                </a:ext>
              </a:extLst>
            </p:cNvPr>
            <p:cNvSpPr txBox="1"/>
            <p:nvPr/>
          </p:nvSpPr>
          <p:spPr>
            <a:xfrm>
              <a:off x="-41770" y="3095513"/>
              <a:ext cx="7784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目标函数</a:t>
              </a:r>
              <a:endParaRPr lang="en-US" altLang="zh-CN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807D700-D243-41C4-AD1D-2CB846DA09DD}"/>
                </a:ext>
              </a:extLst>
            </p:cNvPr>
            <p:cNvSpPr/>
            <p:nvPr/>
          </p:nvSpPr>
          <p:spPr>
            <a:xfrm>
              <a:off x="9732" y="3058414"/>
              <a:ext cx="5665130" cy="7280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B3421E68-731D-4C89-A650-33DA4EEAACD3}"/>
              </a:ext>
            </a:extLst>
          </p:cNvPr>
          <p:cNvGrpSpPr/>
          <p:nvPr/>
        </p:nvGrpSpPr>
        <p:grpSpPr>
          <a:xfrm>
            <a:off x="-35216" y="4989932"/>
            <a:ext cx="2653937" cy="1323439"/>
            <a:chOff x="76837" y="5517863"/>
            <a:chExt cx="2583369" cy="1323439"/>
          </a:xfrm>
        </p:grpSpPr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8767C06D-0DBF-4442-A10D-F879360B905B}"/>
                </a:ext>
              </a:extLst>
            </p:cNvPr>
            <p:cNvGrpSpPr/>
            <p:nvPr/>
          </p:nvGrpSpPr>
          <p:grpSpPr>
            <a:xfrm>
              <a:off x="76837" y="5517863"/>
              <a:ext cx="2583369" cy="1323439"/>
              <a:chOff x="78322" y="2590790"/>
              <a:chExt cx="2583369" cy="132343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文本框 199">
                    <a:extLst>
                      <a:ext uri="{FF2B5EF4-FFF2-40B4-BE49-F238E27FC236}">
                        <a16:creationId xmlns:a16="http://schemas.microsoft.com/office/drawing/2014/main" id="{0FC0C9D5-8608-4121-9DD0-93DC6C27BFCA}"/>
                      </a:ext>
                    </a:extLst>
                  </p:cNvPr>
                  <p:cNvSpPr txBox="1"/>
                  <p:nvPr/>
                </p:nvSpPr>
                <p:spPr>
                  <a:xfrm>
                    <a:off x="493740" y="2617000"/>
                    <a:ext cx="1702001" cy="3730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𝑡𝑟𝑎𝑐𝑒</m:t>
                              </m:r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200" name="文本框 199">
                    <a:extLst>
                      <a:ext uri="{FF2B5EF4-FFF2-40B4-BE49-F238E27FC236}">
                        <a16:creationId xmlns:a16="http://schemas.microsoft.com/office/drawing/2014/main" id="{0FC0C9D5-8608-4121-9DD0-93DC6C27BF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3740" y="2617000"/>
                    <a:ext cx="1702001" cy="37305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E9ABC157-EA1A-4956-B6F4-FB11457DB1D7}"/>
                  </a:ext>
                </a:extLst>
              </p:cNvPr>
              <p:cNvSpPr txBox="1"/>
              <p:nvPr/>
            </p:nvSpPr>
            <p:spPr>
              <a:xfrm>
                <a:off x="78322" y="2590790"/>
                <a:ext cx="53080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SDP</a:t>
                </a:r>
                <a:r>
                  <a:rPr lang="zh-CN" altLang="en-US" sz="1600" dirty="0"/>
                  <a:t>对偶问题</a:t>
                </a:r>
                <a:endParaRPr lang="en-US" altLang="zh-CN" sz="1600" dirty="0"/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C8C45A12-A3AA-4602-950A-D56A6728E3E9}"/>
                  </a:ext>
                </a:extLst>
              </p:cNvPr>
              <p:cNvSpPr/>
              <p:nvPr/>
            </p:nvSpPr>
            <p:spPr>
              <a:xfrm>
                <a:off x="120989" y="2615974"/>
                <a:ext cx="2540702" cy="1245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本框 34">
                  <a:extLst>
                    <a:ext uri="{FF2B5EF4-FFF2-40B4-BE49-F238E27FC236}">
                      <a16:creationId xmlns:a16="http://schemas.microsoft.com/office/drawing/2014/main" id="{D2126149-A003-4D6F-B645-E4D51D106BEB}"/>
                    </a:ext>
                  </a:extLst>
                </p:cNvPr>
                <p:cNvSpPr txBox="1"/>
                <p:nvPr/>
              </p:nvSpPr>
              <p:spPr>
                <a:xfrm>
                  <a:off x="513466" y="6020621"/>
                  <a:ext cx="2057859" cy="335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𝑡𝑟𝑎𝑐𝑒</m:t>
                        </m:r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p>
                            </m:sSub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b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zh-CN" sz="1400" dirty="0"/>
                </a:p>
              </p:txBody>
            </p:sp>
          </mc:Choice>
          <mc:Fallback xmlns="">
            <p:sp>
              <p:nvSpPr>
                <p:cNvPr id="197" name="文本框 34">
                  <a:extLst>
                    <a:ext uri="{FF2B5EF4-FFF2-40B4-BE49-F238E27FC236}">
                      <a16:creationId xmlns:a16="http://schemas.microsoft.com/office/drawing/2014/main" id="{D2126149-A003-4D6F-B645-E4D51D106B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466" y="6020621"/>
                  <a:ext cx="2057859" cy="3354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本框 34">
                  <a:extLst>
                    <a:ext uri="{FF2B5EF4-FFF2-40B4-BE49-F238E27FC236}">
                      <a16:creationId xmlns:a16="http://schemas.microsoft.com/office/drawing/2014/main" id="{724FC751-7B96-4A02-A63A-7B16B9DF57CA}"/>
                    </a:ext>
                  </a:extLst>
                </p:cNvPr>
                <p:cNvSpPr txBox="1"/>
                <p:nvPr/>
              </p:nvSpPr>
              <p:spPr>
                <a:xfrm>
                  <a:off x="494375" y="6464091"/>
                  <a:ext cx="8041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++</m:t>
                            </m:r>
                          </m:sup>
                        </m:sSup>
                      </m:oMath>
                    </m:oMathPara>
                  </a14:m>
                  <a:endParaRPr lang="en-US" altLang="zh-CN" sz="1400" dirty="0"/>
                </a:p>
              </p:txBody>
            </p:sp>
          </mc:Choice>
          <mc:Fallback xmlns="">
            <p:sp>
              <p:nvSpPr>
                <p:cNvPr id="198" name="文本框 34">
                  <a:extLst>
                    <a:ext uri="{FF2B5EF4-FFF2-40B4-BE49-F238E27FC236}">
                      <a16:creationId xmlns:a16="http://schemas.microsoft.com/office/drawing/2014/main" id="{724FC751-7B96-4A02-A63A-7B16B9DF57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375" y="6464091"/>
                  <a:ext cx="80414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文本框 34">
                  <a:extLst>
                    <a:ext uri="{FF2B5EF4-FFF2-40B4-BE49-F238E27FC236}">
                      <a16:creationId xmlns:a16="http://schemas.microsoft.com/office/drawing/2014/main" id="{BDE3725B-07E5-4A87-842E-5844CC1DA423}"/>
                    </a:ext>
                  </a:extLst>
                </p:cNvPr>
                <p:cNvSpPr txBox="1"/>
                <p:nvPr/>
              </p:nvSpPr>
              <p:spPr>
                <a:xfrm>
                  <a:off x="1298522" y="6464091"/>
                  <a:ext cx="804147" cy="317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</m:sSub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altLang="zh-CN" sz="1400" dirty="0"/>
                </a:p>
              </p:txBody>
            </p:sp>
          </mc:Choice>
          <mc:Fallback xmlns="">
            <p:sp>
              <p:nvSpPr>
                <p:cNvPr id="199" name="文本框 34">
                  <a:extLst>
                    <a:ext uri="{FF2B5EF4-FFF2-40B4-BE49-F238E27FC236}">
                      <a16:creationId xmlns:a16="http://schemas.microsoft.com/office/drawing/2014/main" id="{BDE3725B-07E5-4A87-842E-5844CC1DA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522" y="6464091"/>
                  <a:ext cx="804147" cy="317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06EE7BED-33E8-4F21-BFA7-2EEF7987DB6C}"/>
                  </a:ext>
                </a:extLst>
              </p:cNvPr>
              <p:cNvSpPr txBox="1"/>
              <p:nvPr/>
            </p:nvSpPr>
            <p:spPr>
              <a:xfrm>
                <a:off x="5674864" y="-1"/>
                <a:ext cx="3496314" cy="2055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06EE7BED-33E8-4F21-BFA7-2EEF7987D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64" y="-1"/>
                <a:ext cx="3496314" cy="2055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F4465829-CECD-4247-A006-C10E5B572FF7}"/>
              </a:ext>
            </a:extLst>
          </p:cNvPr>
          <p:cNvGrpSpPr/>
          <p:nvPr/>
        </p:nvGrpSpPr>
        <p:grpSpPr>
          <a:xfrm>
            <a:off x="-40589" y="3803757"/>
            <a:ext cx="5188749" cy="1200329"/>
            <a:chOff x="-40589" y="3803757"/>
            <a:chExt cx="5188749" cy="1200329"/>
          </a:xfrm>
        </p:grpSpPr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5877B760-93AA-42EF-9EA9-73BA60F28158}"/>
                </a:ext>
              </a:extLst>
            </p:cNvPr>
            <p:cNvSpPr txBox="1"/>
            <p:nvPr/>
          </p:nvSpPr>
          <p:spPr>
            <a:xfrm>
              <a:off x="-40589" y="3803757"/>
              <a:ext cx="5308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约束条件</a:t>
              </a:r>
              <a:endParaRPr lang="en-US" altLang="zh-CN" dirty="0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A51EDCC-DB98-44D2-AC48-53440A21DA8F}"/>
                </a:ext>
              </a:extLst>
            </p:cNvPr>
            <p:cNvSpPr/>
            <p:nvPr/>
          </p:nvSpPr>
          <p:spPr>
            <a:xfrm>
              <a:off x="9731" y="3854452"/>
              <a:ext cx="5138429" cy="1089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0358D4AE-558D-4167-8AE7-5897A868783B}"/>
                    </a:ext>
                  </a:extLst>
                </p:cNvPr>
                <p:cNvSpPr txBox="1"/>
                <p:nvPr/>
              </p:nvSpPr>
              <p:spPr>
                <a:xfrm>
                  <a:off x="140194" y="3882281"/>
                  <a:ext cx="1523347" cy="325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0358D4AE-558D-4167-8AE7-5897A8687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94" y="3882281"/>
                  <a:ext cx="1523347" cy="325089"/>
                </a:xfrm>
                <a:prstGeom prst="rect">
                  <a:avLst/>
                </a:prstGeom>
                <a:blipFill>
                  <a:blip r:embed="rId10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34">
                  <a:extLst>
                    <a:ext uri="{FF2B5EF4-FFF2-40B4-BE49-F238E27FC236}">
                      <a16:creationId xmlns:a16="http://schemas.microsoft.com/office/drawing/2014/main" id="{71573A82-FA9F-4F58-9DB4-06B3B3777817}"/>
                    </a:ext>
                  </a:extLst>
                </p:cNvPr>
                <p:cNvSpPr txBox="1"/>
                <p:nvPr/>
              </p:nvSpPr>
              <p:spPr>
                <a:xfrm>
                  <a:off x="342457" y="4627145"/>
                  <a:ext cx="1239868" cy="3172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;1: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++</m:t>
                            </m:r>
                          </m:sup>
                        </m:sSup>
                      </m:oMath>
                    </m:oMathPara>
                  </a14:m>
                  <a:endParaRPr lang="en-US" altLang="zh-CN" sz="1400" dirty="0"/>
                </a:p>
              </p:txBody>
            </p:sp>
          </mc:Choice>
          <mc:Fallback xmlns="">
            <p:sp>
              <p:nvSpPr>
                <p:cNvPr id="87" name="文本框 34">
                  <a:extLst>
                    <a:ext uri="{FF2B5EF4-FFF2-40B4-BE49-F238E27FC236}">
                      <a16:creationId xmlns:a16="http://schemas.microsoft.com/office/drawing/2014/main" id="{71573A82-FA9F-4F58-9DB4-06B3B3777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457" y="4627145"/>
                  <a:ext cx="1239868" cy="31726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26E90032-87D2-47EE-9246-6D891D7903C9}"/>
                    </a:ext>
                  </a:extLst>
                </p:cNvPr>
                <p:cNvSpPr/>
                <p:nvPr/>
              </p:nvSpPr>
              <p:spPr>
                <a:xfrm>
                  <a:off x="342458" y="4188680"/>
                  <a:ext cx="1366688" cy="4501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e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e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++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26E90032-87D2-47EE-9246-6D891D7903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458" y="4188680"/>
                  <a:ext cx="1366688" cy="450188"/>
                </a:xfrm>
                <a:prstGeom prst="rect">
                  <a:avLst/>
                </a:prstGeom>
                <a:blipFill>
                  <a:blip r:embed="rId12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A9AC4A7A-1D51-4D59-82DF-6292105EDAE8}"/>
                    </a:ext>
                  </a:extLst>
                </p:cNvPr>
                <p:cNvSpPr/>
                <p:nvPr/>
              </p:nvSpPr>
              <p:spPr>
                <a:xfrm>
                  <a:off x="1336814" y="3885745"/>
                  <a:ext cx="1190597" cy="32508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A9AC4A7A-1D51-4D59-82DF-6292105EDA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814" y="3885745"/>
                  <a:ext cx="1190597" cy="325089"/>
                </a:xfrm>
                <a:prstGeom prst="rect">
                  <a:avLst/>
                </a:prstGeom>
                <a:blipFill>
                  <a:blip r:embed="rId13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5ABF4588-57F8-49B9-B614-D673C589CC7D}"/>
                </a:ext>
              </a:extLst>
            </p:cNvPr>
            <p:cNvCxnSpPr>
              <a:cxnSpLocks/>
              <a:stCxn id="6" idx="3"/>
              <a:endCxn id="191" idx="1"/>
            </p:cNvCxnSpPr>
            <p:nvPr/>
          </p:nvCxnSpPr>
          <p:spPr>
            <a:xfrm>
              <a:off x="1709146" y="4413774"/>
              <a:ext cx="425857" cy="376749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FC55E909-9401-4452-9DB4-443B3BC6594F}"/>
                </a:ext>
              </a:extLst>
            </p:cNvPr>
            <p:cNvCxnSpPr>
              <a:cxnSpLocks/>
              <a:stCxn id="87" idx="3"/>
              <a:endCxn id="191" idx="1"/>
            </p:cNvCxnSpPr>
            <p:nvPr/>
          </p:nvCxnSpPr>
          <p:spPr>
            <a:xfrm>
              <a:off x="1582325" y="4785778"/>
              <a:ext cx="552678" cy="4745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文本框 34">
                  <a:extLst>
                    <a:ext uri="{FF2B5EF4-FFF2-40B4-BE49-F238E27FC236}">
                      <a16:creationId xmlns:a16="http://schemas.microsoft.com/office/drawing/2014/main" id="{1C7F9A34-5307-4BBC-A597-0C4678CC10C4}"/>
                    </a:ext>
                  </a:extLst>
                </p:cNvPr>
                <p:cNvSpPr txBox="1"/>
                <p:nvPr/>
              </p:nvSpPr>
              <p:spPr>
                <a:xfrm>
                  <a:off x="2135003" y="4636634"/>
                  <a:ext cx="815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++</m:t>
                            </m:r>
                          </m:sup>
                        </m:sSup>
                      </m:oMath>
                    </m:oMathPara>
                  </a14:m>
                  <a:endParaRPr lang="en-US" altLang="zh-CN" sz="1400" dirty="0"/>
                </a:p>
              </p:txBody>
            </p:sp>
          </mc:Choice>
          <mc:Fallback xmlns="">
            <p:sp>
              <p:nvSpPr>
                <p:cNvPr id="191" name="文本框 34">
                  <a:extLst>
                    <a:ext uri="{FF2B5EF4-FFF2-40B4-BE49-F238E27FC236}">
                      <a16:creationId xmlns:a16="http://schemas.microsoft.com/office/drawing/2014/main" id="{1C7F9A34-5307-4BBC-A597-0C4678CC10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003" y="4636634"/>
                  <a:ext cx="815941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文本框 34">
                  <a:extLst>
                    <a:ext uri="{FF2B5EF4-FFF2-40B4-BE49-F238E27FC236}">
                      <a16:creationId xmlns:a16="http://schemas.microsoft.com/office/drawing/2014/main" id="{22EC172B-BA9B-4353-B62D-81D337D4F425}"/>
                    </a:ext>
                  </a:extLst>
                </p:cNvPr>
                <p:cNvSpPr txBox="1"/>
                <p:nvPr/>
              </p:nvSpPr>
              <p:spPr>
                <a:xfrm>
                  <a:off x="3054111" y="3876709"/>
                  <a:ext cx="2094049" cy="335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𝑡𝑟𝑎𝑐𝑒</m:t>
                        </m:r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p>
                            </m:sSub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b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zh-CN" sz="1400" dirty="0"/>
                </a:p>
              </p:txBody>
            </p:sp>
          </mc:Choice>
          <mc:Fallback xmlns="">
            <p:sp>
              <p:nvSpPr>
                <p:cNvPr id="220" name="文本框 34">
                  <a:extLst>
                    <a:ext uri="{FF2B5EF4-FFF2-40B4-BE49-F238E27FC236}">
                      <a16:creationId xmlns:a16="http://schemas.microsoft.com/office/drawing/2014/main" id="{22EC172B-BA9B-4353-B62D-81D337D4F4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4111" y="3876709"/>
                  <a:ext cx="2094049" cy="33547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0E126E51-E416-44CA-B9AE-A0FDA198AD6D}"/>
                </a:ext>
              </a:extLst>
            </p:cNvPr>
            <p:cNvCxnSpPr>
              <a:cxnSpLocks/>
              <a:stCxn id="101" idx="3"/>
              <a:endCxn id="220" idx="1"/>
            </p:cNvCxnSpPr>
            <p:nvPr/>
          </p:nvCxnSpPr>
          <p:spPr>
            <a:xfrm flipV="1">
              <a:off x="2527411" y="4044447"/>
              <a:ext cx="526700" cy="3843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274556A5-D25C-40FA-B3AB-873125F6AF48}"/>
                  </a:ext>
                </a:extLst>
              </p:cNvPr>
              <p:cNvSpPr txBox="1"/>
              <p:nvPr/>
            </p:nvSpPr>
            <p:spPr>
              <a:xfrm>
                <a:off x="5619019" y="2126819"/>
                <a:ext cx="4091522" cy="2059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0.5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0.5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274556A5-D25C-40FA-B3AB-873125F6A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019" y="2126819"/>
                <a:ext cx="4091522" cy="20597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E394149E-E592-44FF-8509-CDEDB148237F}"/>
                  </a:ext>
                </a:extLst>
              </p:cNvPr>
              <p:cNvSpPr txBox="1"/>
              <p:nvPr/>
            </p:nvSpPr>
            <p:spPr>
              <a:xfrm>
                <a:off x="5618003" y="4257424"/>
                <a:ext cx="5278597" cy="206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0.5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0.5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−0.25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−0.25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  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0 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−0.25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−0.25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E394149E-E592-44FF-8509-CDEDB148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003" y="4257424"/>
                <a:ext cx="5278597" cy="206351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98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97241906-51D6-4932-956D-1DD976BB1EE6}"/>
              </a:ext>
            </a:extLst>
          </p:cNvPr>
          <p:cNvSpPr txBox="1"/>
          <p:nvPr/>
        </p:nvSpPr>
        <p:spPr>
          <a:xfrm>
            <a:off x="7824" y="-1"/>
            <a:ext cx="440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保序约束</a:t>
            </a:r>
            <a:r>
              <a:rPr lang="en-US" altLang="zh-CN" dirty="0"/>
              <a:t>+</a:t>
            </a:r>
            <a:r>
              <a:rPr lang="zh-CN" altLang="en-US" dirty="0"/>
              <a:t>范数约束</a:t>
            </a:r>
            <a:r>
              <a:rPr lang="en-US" altLang="zh-CN" dirty="0"/>
              <a:t>+</a:t>
            </a:r>
            <a:r>
              <a:rPr lang="zh-CN" altLang="en-US" dirty="0"/>
              <a:t>低秩约束的目标函数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5FA07-EDA1-4387-9954-531FFF575705}"/>
              </a:ext>
            </a:extLst>
          </p:cNvPr>
          <p:cNvSpPr txBox="1"/>
          <p:nvPr/>
        </p:nvSpPr>
        <p:spPr>
          <a:xfrm>
            <a:off x="9733" y="369331"/>
            <a:ext cx="392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自变量</a:t>
            </a:r>
            <a:endParaRPr lang="en-US" altLang="zh-CN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34D103C-2271-410B-8EC4-4676D1E83B90}"/>
              </a:ext>
            </a:extLst>
          </p:cNvPr>
          <p:cNvSpPr/>
          <p:nvPr/>
        </p:nvSpPr>
        <p:spPr>
          <a:xfrm>
            <a:off x="9733" y="369331"/>
            <a:ext cx="10886867" cy="5948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2F81366-EA3E-4349-91EB-676D47224AE3}"/>
                  </a:ext>
                </a:extLst>
              </p:cNvPr>
              <p:cNvSpPr txBox="1"/>
              <p:nvPr/>
            </p:nvSpPr>
            <p:spPr>
              <a:xfrm>
                <a:off x="7824" y="369331"/>
                <a:ext cx="10888776" cy="5376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23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33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⋱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𝑛𝑛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𝐼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𝐼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𝐼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𝐼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</m:t>
                                                        </m:r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𝐼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 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𝐼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   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  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𝐼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𝐼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</m:t>
                                                        </m:r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⋱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  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 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𝐼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⋱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⋱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𝐴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𝑍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𝑍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𝑍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𝑍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𝑍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𝑍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𝑍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𝑍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⋱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𝑍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𝑈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𝑈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𝑈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𝑈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</m:t>
                                                        </m:r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𝑈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 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𝑈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   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  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𝑈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𝑈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</m:t>
                                                        </m:r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⋱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  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 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𝑈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⋱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⋱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𝑊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𝑉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𝑉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𝑉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𝑉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𝑉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𝑉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𝑉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𝑉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⋱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𝑉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𝑛𝑛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/>
                                          <m:e/>
                                        </m:mr>
                                        <m:mr>
                                          <m:e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  <m:e/>
                                        </m:mr>
                                        <m:mr>
                                          <m:e/>
                                          <m:e/>
                                          <m:e>
                                            <m:m>
                                              <m:mPr>
                                                <m:plcHide m:val="on"/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⋱</m:t>
                                                  </m:r>
                                                </m:e>
                                                <m:e/>
                                              </m:mr>
                                              <m:mr>
                                                <m:e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𝜉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2F81366-EA3E-4349-91EB-676D47224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" y="369331"/>
                <a:ext cx="10888776" cy="53769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B76EBD-0FED-417B-9A98-B4A2C9CA1879}"/>
                  </a:ext>
                </a:extLst>
              </p:cNvPr>
              <p:cNvSpPr txBox="1"/>
              <p:nvPr/>
            </p:nvSpPr>
            <p:spPr>
              <a:xfrm>
                <a:off x="7952773" y="5588993"/>
                <a:ext cx="2593126" cy="362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B76EBD-0FED-417B-9A98-B4A2C9CA1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773" y="5588993"/>
                <a:ext cx="2593126" cy="362600"/>
              </a:xfrm>
              <a:prstGeom prst="rect">
                <a:avLst/>
              </a:prstGeom>
              <a:blipFill>
                <a:blip r:embed="rId4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C63BE96-3BC5-42A3-BF07-4F8BB0A4F5AE}"/>
                  </a:ext>
                </a:extLst>
              </p:cNvPr>
              <p:cNvSpPr/>
              <p:nvPr/>
            </p:nvSpPr>
            <p:spPr>
              <a:xfrm>
                <a:off x="1295400" y="3083906"/>
                <a:ext cx="1274238" cy="345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C63BE96-3BC5-42A3-BF07-4F8BB0A4F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083906"/>
                <a:ext cx="1274238" cy="345094"/>
              </a:xfrm>
              <a:prstGeom prst="rect">
                <a:avLst/>
              </a:prstGeom>
              <a:blipFill>
                <a:blip r:embed="rId5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2548867-02D1-4367-B468-51D15335832E}"/>
                  </a:ext>
                </a:extLst>
              </p:cNvPr>
              <p:cNvSpPr/>
              <p:nvPr/>
            </p:nvSpPr>
            <p:spPr>
              <a:xfrm>
                <a:off x="2569638" y="955075"/>
                <a:ext cx="1503296" cy="572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2548867-02D1-4367-B468-51D153358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638" y="955075"/>
                <a:ext cx="1503296" cy="572914"/>
              </a:xfrm>
              <a:prstGeom prst="rect">
                <a:avLst/>
              </a:prstGeom>
              <a:blipFill>
                <a:blip r:embed="rId6"/>
                <a:stretch>
                  <a:fillRect l="-21138" t="-179787" r="-19106" b="-26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5ECE3D7-07C9-44B6-952C-AA3F1B33FD81}"/>
                  </a:ext>
                </a:extLst>
              </p:cNvPr>
              <p:cNvSpPr/>
              <p:nvPr/>
            </p:nvSpPr>
            <p:spPr>
              <a:xfrm>
                <a:off x="7889331" y="2783339"/>
                <a:ext cx="1248547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5ECE3D7-07C9-44B6-952C-AA3F1B33FD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331" y="2783339"/>
                <a:ext cx="1248547" cy="325089"/>
              </a:xfrm>
              <a:prstGeom prst="rect">
                <a:avLst/>
              </a:prstGeom>
              <a:blipFill>
                <a:blip r:embed="rId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01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97241906-51D6-4932-956D-1DD976BB1EE6}"/>
              </a:ext>
            </a:extLst>
          </p:cNvPr>
          <p:cNvSpPr txBox="1"/>
          <p:nvPr/>
        </p:nvSpPr>
        <p:spPr>
          <a:xfrm>
            <a:off x="7824" y="-1"/>
            <a:ext cx="440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保序约束</a:t>
            </a:r>
            <a:r>
              <a:rPr lang="en-US" altLang="zh-CN" dirty="0"/>
              <a:t>+</a:t>
            </a:r>
            <a:r>
              <a:rPr lang="zh-CN" altLang="en-US" dirty="0"/>
              <a:t>范数约束</a:t>
            </a:r>
            <a:r>
              <a:rPr lang="en-US" altLang="zh-CN" dirty="0"/>
              <a:t>+</a:t>
            </a:r>
            <a:r>
              <a:rPr lang="zh-CN" altLang="en-US" dirty="0"/>
              <a:t>低秩约束的目标函数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5FA07-EDA1-4387-9954-531FFF575705}"/>
              </a:ext>
            </a:extLst>
          </p:cNvPr>
          <p:cNvSpPr txBox="1"/>
          <p:nvPr/>
        </p:nvSpPr>
        <p:spPr>
          <a:xfrm>
            <a:off x="9733" y="369331"/>
            <a:ext cx="392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自变量</a:t>
            </a:r>
            <a:endParaRPr lang="en-US" altLang="zh-CN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34D103C-2271-410B-8EC4-4676D1E83B90}"/>
              </a:ext>
            </a:extLst>
          </p:cNvPr>
          <p:cNvSpPr/>
          <p:nvPr/>
        </p:nvSpPr>
        <p:spPr>
          <a:xfrm>
            <a:off x="9733" y="369331"/>
            <a:ext cx="11323285" cy="4673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2F81366-EA3E-4349-91EB-676D47224AE3}"/>
                  </a:ext>
                </a:extLst>
              </p:cNvPr>
              <p:cNvSpPr txBox="1"/>
              <p:nvPr/>
            </p:nvSpPr>
            <p:spPr>
              <a:xfrm>
                <a:off x="7824" y="369331"/>
                <a:ext cx="9046121" cy="4769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⋱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⋱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⋱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altLang="zh-CN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⋱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altLang="zh-CN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⋱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r>
                                                          <a:rPr lang="en-US" altLang="zh-CN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/>
                                          <m:e/>
                                        </m:mr>
                                        <m:mr>
                                          <m:e/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/>
                                        </m:mr>
                                        <m:mr>
                                          <m:e/>
                                          <m:e/>
                                          <m:e>
                                            <m:m>
                                              <m:mPr>
                                                <m:plcHide m:val="on"/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⋱</m:t>
                                                  </m:r>
                                                </m:e>
                                                <m:e/>
                                              </m:mr>
                                              <m:mr>
                                                <m:e/>
                                                <m:e>
                                                  <m:r>
                                                    <a:rPr lang="en-US" altLang="zh-CN" sz="14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2F81366-EA3E-4349-91EB-676D47224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" y="369331"/>
                <a:ext cx="9046121" cy="47694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0C0A50A-1D89-490E-86A0-B2A71D560E9B}"/>
                  </a:ext>
                </a:extLst>
              </p:cNvPr>
              <p:cNvSpPr txBox="1"/>
              <p:nvPr/>
            </p:nvSpPr>
            <p:spPr>
              <a:xfrm>
                <a:off x="792351" y="5620228"/>
                <a:ext cx="3135413" cy="453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𝑡𝑟𝑎𝑐𝑒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0C0A50A-1D89-490E-86A0-B2A71D560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51" y="5620228"/>
                <a:ext cx="3135413" cy="453266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E368427-4D1A-45F2-9806-7EED8647E560}"/>
                  </a:ext>
                </a:extLst>
              </p:cNvPr>
              <p:cNvSpPr txBox="1"/>
              <p:nvPr/>
            </p:nvSpPr>
            <p:spPr>
              <a:xfrm>
                <a:off x="5510088" y="5374295"/>
                <a:ext cx="4866967" cy="636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E368427-4D1A-45F2-9806-7EED8647E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088" y="5374295"/>
                <a:ext cx="4866967" cy="636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13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6" y="337014"/>
            <a:ext cx="3997370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论文阅读：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C8D9A9-D9DB-4CF2-A5DF-D5A85E5D8C14}"/>
              </a:ext>
            </a:extLst>
          </p:cNvPr>
          <p:cNvSpPr txBox="1"/>
          <p:nvPr/>
        </p:nvSpPr>
        <p:spPr>
          <a:xfrm>
            <a:off x="0" y="1019637"/>
            <a:ext cx="86155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Arrange2Vec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的关键问题及进展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问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个单词保序嵌入到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维空间中，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最低可以是多少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?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答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: 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最大是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。猜测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可以任意小。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控制了时间复杂度。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FE7F228-77F4-4632-91E5-33CF8E38B6F3}"/>
                  </a:ext>
                </a:extLst>
              </p:cNvPr>
              <p:cNvSpPr txBox="1"/>
              <p:nvPr/>
            </p:nvSpPr>
            <p:spPr>
              <a:xfrm>
                <a:off x="0" y="2358514"/>
                <a:ext cx="4145090" cy="10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3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33333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altLang="zh-CN" sz="1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33333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33333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𝐿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33333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33333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𝐿</m:t>
                                  </m:r>
                                  <m:sSup>
                                    <m:sSupPr>
                                      <m:ctrlP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33333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33333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33333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33333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33333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33333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33333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sub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𝑠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.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. 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𝜉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𝑤h𝑒𝑟𝑒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𝜉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FE7F228-77F4-4632-91E5-33CF8E38B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58514"/>
                <a:ext cx="4145090" cy="1070486"/>
              </a:xfrm>
              <a:prstGeom prst="rect">
                <a:avLst/>
              </a:prstGeom>
              <a:blipFill>
                <a:blip r:embed="rId3"/>
                <a:stretch>
                  <a:fillRect b="-1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文本框 103">
            <a:extLst>
              <a:ext uri="{FF2B5EF4-FFF2-40B4-BE49-F238E27FC236}">
                <a16:creationId xmlns:a16="http://schemas.microsoft.com/office/drawing/2014/main" id="{FDBE50EB-2B51-4216-B0EB-4F712A49758A}"/>
              </a:ext>
            </a:extLst>
          </p:cNvPr>
          <p:cNvSpPr txBox="1"/>
          <p:nvPr/>
        </p:nvSpPr>
        <p:spPr>
          <a:xfrm>
            <a:off x="341493" y="3811354"/>
            <a:ext cx="346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上述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Formulation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是非凸优化问题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FB5A510-E02A-407B-BC64-FF128229866B}"/>
              </a:ext>
            </a:extLst>
          </p:cNvPr>
          <p:cNvSpPr txBox="1"/>
          <p:nvPr/>
        </p:nvSpPr>
        <p:spPr>
          <a:xfrm>
            <a:off x="1146544" y="4569759"/>
            <a:ext cx="185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投影算法：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8FAAEA07-8A92-4CCE-8C67-7B380D5929BD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072545" y="3429000"/>
            <a:ext cx="0" cy="3823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37C2EC99-0A9E-4B3C-9AC5-56842B6DA6C8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2998546" y="4382574"/>
            <a:ext cx="2301480" cy="371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607BABE-AF45-4DF9-82A8-D544550D40C6}"/>
                  </a:ext>
                </a:extLst>
              </p:cNvPr>
              <p:cNvSpPr/>
              <p:nvPr/>
            </p:nvSpPr>
            <p:spPr>
              <a:xfrm>
                <a:off x="902428" y="4939091"/>
                <a:ext cx="2340234" cy="73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𝑌</m:t>
                                  </m:r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B0F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B0F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B0F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𝐹</m:t>
                              </m:r>
                            </m:sub>
                            <m:sup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𝑠</m:t>
                      </m:r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.</m:t>
                      </m:r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.</m:t>
                      </m:r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𝐿𝑀𝐼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p>
                      </m:sSup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 </m:t>
                      </m:r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𝑌</m:t>
                      </m:r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∈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𝑆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++</m:t>
                          </m:r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607BABE-AF45-4DF9-82A8-D544550D4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28" y="4939091"/>
                <a:ext cx="2340234" cy="738407"/>
              </a:xfrm>
              <a:prstGeom prst="rect">
                <a:avLst/>
              </a:prstGeom>
              <a:blipFill>
                <a:blip r:embed="rId4"/>
                <a:stretch>
                  <a:fillRect b="-6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A05EF6A-1C3A-44AC-A82A-9730370D147C}"/>
                  </a:ext>
                </a:extLst>
              </p:cNvPr>
              <p:cNvSpPr/>
              <p:nvPr/>
            </p:nvSpPr>
            <p:spPr>
              <a:xfrm>
                <a:off x="1146544" y="5838363"/>
                <a:ext cx="1852002" cy="743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altLang="zh-CN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𝐿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𝐿</m:t>
                                  </m:r>
                                  <m:sSup>
                                    <m:sSupPr>
                                      <m:ctrlP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B0F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B0F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B0F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′</m:t>
                                      </m:r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sub>
                        <m:sup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𝑠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.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.</m:t>
                      </m:r>
                      <m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∈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A05EF6A-1C3A-44AC-A82A-9730370D14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544" y="5838363"/>
                <a:ext cx="1852002" cy="7433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DC7AE629-40B4-4352-A6F2-66702607384E}"/>
              </a:ext>
            </a:extLst>
          </p:cNvPr>
          <p:cNvCxnSpPr>
            <a:cxnSpLocks/>
            <a:stCxn id="4" idx="3"/>
            <a:endCxn id="6" idx="3"/>
          </p:cNvCxnSpPr>
          <p:nvPr/>
        </p:nvCxnSpPr>
        <p:spPr>
          <a:xfrm flipH="1">
            <a:off x="2998546" y="5308295"/>
            <a:ext cx="244116" cy="901741"/>
          </a:xfrm>
          <a:prstGeom prst="curvedConnector3">
            <a:avLst>
              <a:gd name="adj1" fmla="val -9364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62E75A25-F020-4036-A5FC-21AEE42309F1}"/>
              </a:ext>
            </a:extLst>
          </p:cNvPr>
          <p:cNvCxnSpPr>
            <a:cxnSpLocks/>
            <a:stCxn id="6" idx="1"/>
            <a:endCxn id="4" idx="1"/>
          </p:cNvCxnSpPr>
          <p:nvPr/>
        </p:nvCxnSpPr>
        <p:spPr>
          <a:xfrm rot="10800000">
            <a:off x="902428" y="5308296"/>
            <a:ext cx="244116" cy="901741"/>
          </a:xfrm>
          <a:prstGeom prst="curvedConnector3">
            <a:avLst>
              <a:gd name="adj1" fmla="val 19364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BB239A3-EEC6-48A2-8069-54DD0D029589}"/>
                  </a:ext>
                </a:extLst>
              </p:cNvPr>
              <p:cNvSpPr/>
              <p:nvPr/>
            </p:nvSpPr>
            <p:spPr>
              <a:xfrm>
                <a:off x="2868856" y="6151654"/>
                <a:ext cx="9612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′′</m:t>
                          </m:r>
                        </m:sup>
                      </m:sSup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𝑌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BB239A3-EEC6-48A2-8069-54DD0D029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856" y="6151654"/>
                <a:ext cx="9612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12E149A-BF74-44B0-A7FE-B27A31843143}"/>
                  </a:ext>
                </a:extLst>
              </p:cNvPr>
              <p:cNvSpPr/>
              <p:nvPr/>
            </p:nvSpPr>
            <p:spPr>
              <a:xfrm>
                <a:off x="-81210" y="5104400"/>
                <a:ext cx="10759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12E149A-BF74-44B0-A7FE-B27A31843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210" y="5104400"/>
                <a:ext cx="107592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8FA0E8AA-C328-41C7-B164-87CE42C71BFF}"/>
              </a:ext>
            </a:extLst>
          </p:cNvPr>
          <p:cNvGrpSpPr/>
          <p:nvPr/>
        </p:nvGrpSpPr>
        <p:grpSpPr>
          <a:xfrm>
            <a:off x="3995898" y="2147867"/>
            <a:ext cx="7876060" cy="4442008"/>
            <a:chOff x="3995898" y="2147867"/>
            <a:chExt cx="7876060" cy="4442008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51F3518E-CB77-489C-8538-4DCB3008B7AB}"/>
                </a:ext>
              </a:extLst>
            </p:cNvPr>
            <p:cNvGrpSpPr/>
            <p:nvPr/>
          </p:nvGrpSpPr>
          <p:grpSpPr>
            <a:xfrm>
              <a:off x="3995898" y="2147867"/>
              <a:ext cx="7876060" cy="4442008"/>
              <a:chOff x="3995898" y="2147867"/>
              <a:chExt cx="7876060" cy="4442008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974704F3-0671-4E1A-AE61-5AA5473C1F3D}"/>
                  </a:ext>
                </a:extLst>
              </p:cNvPr>
              <p:cNvSpPr/>
              <p:nvPr/>
            </p:nvSpPr>
            <p:spPr>
              <a:xfrm>
                <a:off x="6329503" y="2147867"/>
                <a:ext cx="4510524" cy="444200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A2856412-F4DC-43A9-A79B-1BDD8FD1EEE3}"/>
                      </a:ext>
                    </a:extLst>
                  </p:cNvPr>
                  <p:cNvSpPr/>
                  <p:nvPr/>
                </p:nvSpPr>
                <p:spPr>
                  <a:xfrm>
                    <a:off x="10620443" y="2281521"/>
                    <a:ext cx="721192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38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538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38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38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38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538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++</m:t>
                              </m:r>
                            </m:sup>
                          </m:sSubSup>
                        </m:oMath>
                      </m:oMathPara>
                    </a14:m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38135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A2856412-F4DC-43A9-A79B-1BDD8FD1EE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20443" y="2281521"/>
                    <a:ext cx="72119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五边形 17">
                <a:extLst>
                  <a:ext uri="{FF2B5EF4-FFF2-40B4-BE49-F238E27FC236}">
                    <a16:creationId xmlns:a16="http://schemas.microsoft.com/office/drawing/2014/main" id="{070830AD-A660-42D5-957F-BF32EA10580C}"/>
                  </a:ext>
                </a:extLst>
              </p:cNvPr>
              <p:cNvSpPr/>
              <p:nvPr/>
            </p:nvSpPr>
            <p:spPr>
              <a:xfrm>
                <a:off x="5575428" y="2416768"/>
                <a:ext cx="3522467" cy="2687632"/>
              </a:xfrm>
              <a:prstGeom prst="pentagon">
                <a:avLst/>
              </a:prstGeom>
              <a:solidFill>
                <a:schemeClr val="accent3">
                  <a:lumMod val="20000"/>
                  <a:lumOff val="80000"/>
                  <a:alpha val="69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A85531AA-4EAB-4C2C-9AB0-9C97CD7B6E80}"/>
                  </a:ext>
                </a:extLst>
              </p:cNvPr>
              <p:cNvCxnSpPr>
                <a:cxnSpLocks/>
                <a:stCxn id="24" idx="1"/>
                <a:endCxn id="17" idx="7"/>
              </p:cNvCxnSpPr>
              <p:nvPr/>
            </p:nvCxnSpPr>
            <p:spPr>
              <a:xfrm flipH="1">
                <a:off x="10179476" y="2466187"/>
                <a:ext cx="440967" cy="332197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820ED62F-C068-408C-A39A-75FBA0FA8035}"/>
                      </a:ext>
                    </a:extLst>
                  </p:cNvPr>
                  <p:cNvSpPr/>
                  <p:nvPr/>
                </p:nvSpPr>
                <p:spPr>
                  <a:xfrm>
                    <a:off x="3995898" y="2964144"/>
                    <a:ext cx="1028723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AC0000">
                                  <a:lumMod val="40000"/>
                                  <a:lumOff val="6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𝐿𝑀𝐼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AC0000">
                                  <a:lumMod val="40000"/>
                                  <a:lumOff val="6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AC0000">
                                      <a:lumMod val="40000"/>
                                      <a:lumOff val="6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AC0000">
                                      <a:lumMod val="40000"/>
                                      <a:lumOff val="6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AC0000">
                                      <a:lumMod val="40000"/>
                                      <a:lumOff val="6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p>
                          </m:sSup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AC0000">
                                  <a:lumMod val="40000"/>
                                  <a:lumOff val="6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C0000">
                          <a:lumMod val="40000"/>
                          <a:lumOff val="60000"/>
                        </a:srgbClr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820ED62F-C068-408C-A39A-75FBA0FA80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5898" y="2964144"/>
                    <a:ext cx="1028723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3550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EACAF697-BB95-463B-B472-FC7B699744A0}"/>
                  </a:ext>
                </a:extLst>
              </p:cNvPr>
              <p:cNvCxnSpPr>
                <a:cxnSpLocks/>
                <a:stCxn id="29" idx="3"/>
                <a:endCxn id="18" idx="1"/>
              </p:cNvCxnSpPr>
              <p:nvPr/>
            </p:nvCxnSpPr>
            <p:spPr>
              <a:xfrm>
                <a:off x="5024621" y="3148810"/>
                <a:ext cx="550811" cy="294539"/>
              </a:xfrm>
              <a:prstGeom prst="straightConnector1">
                <a:avLst/>
              </a:prstGeom>
              <a:ln w="28575">
                <a:solidFill>
                  <a:schemeClr val="accent3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6D6D2DC8-6E77-4EBF-88BE-8E93C1AD974F}"/>
                  </a:ext>
                </a:extLst>
              </p:cNvPr>
              <p:cNvSpPr/>
              <p:nvPr/>
            </p:nvSpPr>
            <p:spPr>
              <a:xfrm>
                <a:off x="7361434" y="3141126"/>
                <a:ext cx="2522925" cy="24846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90C0C5EE-04B7-49EB-84FC-A6C4C31CFF55}"/>
                      </a:ext>
                    </a:extLst>
                  </p:cNvPr>
                  <p:cNvSpPr/>
                  <p:nvPr/>
                </p:nvSpPr>
                <p:spPr>
                  <a:xfrm>
                    <a:off x="11150766" y="4123938"/>
                    <a:ext cx="721192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3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3333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3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3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3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</m:t>
                              </m:r>
                            </m:sub>
                            <m:sup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3333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++</m:t>
                              </m:r>
                            </m:sup>
                          </m:sSubSup>
                        </m:oMath>
                      </m:oMathPara>
                    </a14:m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90C0C5EE-04B7-49EB-84FC-A6C4C31CFF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50766" y="4123938"/>
                    <a:ext cx="72119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83B7ABB6-A177-4A17-BA08-0E01AF9C819E}"/>
                  </a:ext>
                </a:extLst>
              </p:cNvPr>
              <p:cNvCxnSpPr>
                <a:cxnSpLocks/>
                <a:stCxn id="44" idx="1"/>
                <a:endCxn id="42" idx="6"/>
              </p:cNvCxnSpPr>
              <p:nvPr/>
            </p:nvCxnSpPr>
            <p:spPr>
              <a:xfrm flipH="1">
                <a:off x="9884359" y="4308604"/>
                <a:ext cx="1266407" cy="748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流程图: 接点 39">
                <a:extLst>
                  <a:ext uri="{FF2B5EF4-FFF2-40B4-BE49-F238E27FC236}">
                    <a16:creationId xmlns:a16="http://schemas.microsoft.com/office/drawing/2014/main" id="{36604A8F-F5CC-461E-A947-BF743E93935C}"/>
                  </a:ext>
                </a:extLst>
              </p:cNvPr>
              <p:cNvSpPr/>
              <p:nvPr/>
            </p:nvSpPr>
            <p:spPr>
              <a:xfrm>
                <a:off x="8283389" y="4851596"/>
                <a:ext cx="107577" cy="101635"/>
              </a:xfrm>
              <a:prstGeom prst="flowChartConnector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" name="流程图: 接点 49">
              <a:extLst>
                <a:ext uri="{FF2B5EF4-FFF2-40B4-BE49-F238E27FC236}">
                  <a16:creationId xmlns:a16="http://schemas.microsoft.com/office/drawing/2014/main" id="{4DE51480-6FB2-4364-8B3A-12AB728F73AA}"/>
                </a:ext>
              </a:extLst>
            </p:cNvPr>
            <p:cNvSpPr/>
            <p:nvPr/>
          </p:nvSpPr>
          <p:spPr>
            <a:xfrm>
              <a:off x="7891886" y="5373301"/>
              <a:ext cx="107577" cy="101635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流程图: 接点 51">
              <a:extLst>
                <a:ext uri="{FF2B5EF4-FFF2-40B4-BE49-F238E27FC236}">
                  <a16:creationId xmlns:a16="http://schemas.microsoft.com/office/drawing/2014/main" id="{4F4195E9-9B6C-43AB-BD72-0240F4EDA2C4}"/>
                </a:ext>
              </a:extLst>
            </p:cNvPr>
            <p:cNvSpPr/>
            <p:nvPr/>
          </p:nvSpPr>
          <p:spPr>
            <a:xfrm>
              <a:off x="7976026" y="4851595"/>
              <a:ext cx="107577" cy="101635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流程图: 接点 52">
              <a:extLst>
                <a:ext uri="{FF2B5EF4-FFF2-40B4-BE49-F238E27FC236}">
                  <a16:creationId xmlns:a16="http://schemas.microsoft.com/office/drawing/2014/main" id="{53078515-BF73-4DC6-B8DD-0F1BEC9EFC34}"/>
                </a:ext>
              </a:extLst>
            </p:cNvPr>
            <p:cNvSpPr/>
            <p:nvPr/>
          </p:nvSpPr>
          <p:spPr>
            <a:xfrm>
              <a:off x="7705996" y="5238248"/>
              <a:ext cx="107577" cy="101635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流程图: 接点 53">
              <a:extLst>
                <a:ext uri="{FF2B5EF4-FFF2-40B4-BE49-F238E27FC236}">
                  <a16:creationId xmlns:a16="http://schemas.microsoft.com/office/drawing/2014/main" id="{3E56E5BE-8B7A-4D2D-B90B-A9571EA3137B}"/>
                </a:ext>
              </a:extLst>
            </p:cNvPr>
            <p:cNvSpPr/>
            <p:nvPr/>
          </p:nvSpPr>
          <p:spPr>
            <a:xfrm>
              <a:off x="7675067" y="4851594"/>
              <a:ext cx="107577" cy="101635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流程图: 接点 54">
              <a:extLst>
                <a:ext uri="{FF2B5EF4-FFF2-40B4-BE49-F238E27FC236}">
                  <a16:creationId xmlns:a16="http://schemas.microsoft.com/office/drawing/2014/main" id="{B2837410-57EA-44B0-91CC-59672EE23EE8}"/>
                </a:ext>
              </a:extLst>
            </p:cNvPr>
            <p:cNvSpPr/>
            <p:nvPr/>
          </p:nvSpPr>
          <p:spPr>
            <a:xfrm>
              <a:off x="7512452" y="5002765"/>
              <a:ext cx="107577" cy="101635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6D5E7B88-B782-44C5-9964-A7D34B8BC9E3}"/>
                </a:ext>
              </a:extLst>
            </p:cNvPr>
            <p:cNvCxnSpPr>
              <a:cxnSpLocks/>
              <a:stCxn id="40" idx="3"/>
              <a:endCxn id="50" idx="7"/>
            </p:cNvCxnSpPr>
            <p:nvPr/>
          </p:nvCxnSpPr>
          <p:spPr>
            <a:xfrm flipH="1">
              <a:off x="7983709" y="4938347"/>
              <a:ext cx="315434" cy="449838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87A119C3-FBF3-4B56-A9EF-E30361EB4A96}"/>
                </a:ext>
              </a:extLst>
            </p:cNvPr>
            <p:cNvCxnSpPr>
              <a:cxnSpLocks/>
              <a:stCxn id="50" idx="0"/>
              <a:endCxn id="52" idx="4"/>
            </p:cNvCxnSpPr>
            <p:nvPr/>
          </p:nvCxnSpPr>
          <p:spPr>
            <a:xfrm flipV="1">
              <a:off x="7945675" y="4953230"/>
              <a:ext cx="84140" cy="42007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D8A59093-1345-4DFB-B338-9643387F7A74}"/>
                </a:ext>
              </a:extLst>
            </p:cNvPr>
            <p:cNvCxnSpPr>
              <a:cxnSpLocks/>
              <a:stCxn id="52" idx="3"/>
              <a:endCxn id="53" idx="7"/>
            </p:cNvCxnSpPr>
            <p:nvPr/>
          </p:nvCxnSpPr>
          <p:spPr>
            <a:xfrm flipH="1">
              <a:off x="7797819" y="4938346"/>
              <a:ext cx="193961" cy="314786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12396D02-C554-40B2-AED2-93B6EBC9F2C7}"/>
                </a:ext>
              </a:extLst>
            </p:cNvPr>
            <p:cNvCxnSpPr>
              <a:cxnSpLocks/>
              <a:stCxn id="53" idx="0"/>
              <a:endCxn id="54" idx="5"/>
            </p:cNvCxnSpPr>
            <p:nvPr/>
          </p:nvCxnSpPr>
          <p:spPr>
            <a:xfrm flipV="1">
              <a:off x="7759785" y="4938345"/>
              <a:ext cx="7105" cy="299903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8D899B1C-B44B-4EF7-A7E7-C759E4E41E76}"/>
                </a:ext>
              </a:extLst>
            </p:cNvPr>
            <p:cNvCxnSpPr>
              <a:cxnSpLocks/>
              <a:stCxn id="54" idx="3"/>
              <a:endCxn id="55" idx="7"/>
            </p:cNvCxnSpPr>
            <p:nvPr/>
          </p:nvCxnSpPr>
          <p:spPr>
            <a:xfrm flipH="1">
              <a:off x="7604275" y="4938345"/>
              <a:ext cx="86546" cy="79304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五边形 47">
            <a:extLst>
              <a:ext uri="{FF2B5EF4-FFF2-40B4-BE49-F238E27FC236}">
                <a16:creationId xmlns:a16="http://schemas.microsoft.com/office/drawing/2014/main" id="{416AAE98-A984-4F47-B3C2-30A0C873B17E}"/>
              </a:ext>
            </a:extLst>
          </p:cNvPr>
          <p:cNvSpPr/>
          <p:nvPr/>
        </p:nvSpPr>
        <p:spPr>
          <a:xfrm>
            <a:off x="5811085" y="2650853"/>
            <a:ext cx="3095304" cy="2264592"/>
          </a:xfrm>
          <a:prstGeom prst="pentagon">
            <a:avLst/>
          </a:prstGeom>
          <a:solidFill>
            <a:schemeClr val="accent3">
              <a:lumMod val="60000"/>
              <a:lumOff val="40000"/>
              <a:alpha val="29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71D3690-33E4-4028-840B-B8A67FF2A28A}"/>
              </a:ext>
            </a:extLst>
          </p:cNvPr>
          <p:cNvSpPr/>
          <p:nvPr/>
        </p:nvSpPr>
        <p:spPr>
          <a:xfrm>
            <a:off x="8615501" y="4287973"/>
            <a:ext cx="192120" cy="1892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8F7B091E-B8AB-4D10-810F-AC6D23AAE524}"/>
              </a:ext>
            </a:extLst>
          </p:cNvPr>
          <p:cNvSpPr/>
          <p:nvPr/>
        </p:nvSpPr>
        <p:spPr>
          <a:xfrm>
            <a:off x="5946522" y="3569359"/>
            <a:ext cx="107577" cy="10163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7DDF0E99-FF8F-48BD-BCF7-9DD493C66C3B}"/>
                  </a:ext>
                </a:extLst>
              </p:cNvPr>
              <p:cNvSpPr/>
              <p:nvPr/>
            </p:nvSpPr>
            <p:spPr>
              <a:xfrm>
                <a:off x="5849009" y="3244334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7DDF0E99-FF8F-48BD-BCF7-9DD493C66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009" y="3244334"/>
                <a:ext cx="49398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7905935D-E035-49F3-BE39-2571AA238E04}"/>
                  </a:ext>
                </a:extLst>
              </p:cNvPr>
              <p:cNvSpPr/>
              <p:nvPr/>
            </p:nvSpPr>
            <p:spPr>
              <a:xfrm>
                <a:off x="8406900" y="4901549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𝑌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7905935D-E035-49F3-BE39-2571AA238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900" y="4901549"/>
                <a:ext cx="3826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7B0E891B-EFE1-4ADD-B952-05D589A5560B}"/>
                  </a:ext>
                </a:extLst>
              </p:cNvPr>
              <p:cNvSpPr/>
              <p:nvPr/>
            </p:nvSpPr>
            <p:spPr>
              <a:xfrm>
                <a:off x="7667115" y="5504832"/>
                <a:ext cx="6040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7B0E891B-EFE1-4ADD-B952-05D589A55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115" y="5504832"/>
                <a:ext cx="6040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FDC4E2F-D316-4697-A895-F69CD76A40D4}"/>
                  </a:ext>
                </a:extLst>
              </p:cNvPr>
              <p:cNvSpPr/>
              <p:nvPr/>
            </p:nvSpPr>
            <p:spPr>
              <a:xfrm>
                <a:off x="8737299" y="4107843"/>
                <a:ext cx="7211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3×3</m:t>
                          </m:r>
                        </m:sub>
                        <m:sup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++</m:t>
                          </m:r>
                        </m:sup>
                      </m:sSub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FDC4E2F-D316-4697-A895-F69CD76A4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299" y="4107843"/>
                <a:ext cx="721192" cy="369332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07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B0A5DB7-1C05-46AB-B369-9A70AF3015A0}"/>
                  </a:ext>
                </a:extLst>
              </p:cNvPr>
              <p:cNvSpPr txBox="1"/>
              <p:nvPr/>
            </p:nvSpPr>
            <p:spPr>
              <a:xfrm>
                <a:off x="7991725" y="113121"/>
                <a:ext cx="8802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B0A5DB7-1C05-46AB-B369-9A70AF301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725" y="113121"/>
                <a:ext cx="88023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15EBF4-7E27-4931-82ED-8EFE876F5C35}"/>
                  </a:ext>
                </a:extLst>
              </p:cNvPr>
              <p:cNvSpPr txBox="1"/>
              <p:nvPr/>
            </p:nvSpPr>
            <p:spPr>
              <a:xfrm>
                <a:off x="8015307" y="535388"/>
                <a:ext cx="4032782" cy="1813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−0.5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−0.5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+0.5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+0.5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    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    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0       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0       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/>
                                        </m:mr>
                                        <m:mr>
                                          <m:e/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15EBF4-7E27-4931-82ED-8EFE876F5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307" y="535388"/>
                <a:ext cx="4032782" cy="18131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97241906-51D6-4932-956D-1DD976BB1EE6}"/>
              </a:ext>
            </a:extLst>
          </p:cNvPr>
          <p:cNvSpPr txBox="1"/>
          <p:nvPr/>
        </p:nvSpPr>
        <p:spPr>
          <a:xfrm>
            <a:off x="0" y="-1"/>
            <a:ext cx="272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只有保序约束的目标函数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C53DB34-0C09-4EB3-98EB-389E2FE8BC57}"/>
              </a:ext>
            </a:extLst>
          </p:cNvPr>
          <p:cNvGrpSpPr/>
          <p:nvPr/>
        </p:nvGrpSpPr>
        <p:grpSpPr>
          <a:xfrm>
            <a:off x="120989" y="369331"/>
            <a:ext cx="4273017" cy="1973745"/>
            <a:chOff x="120989" y="369331"/>
            <a:chExt cx="4273017" cy="1973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7A4BEB9E-E080-417C-8D16-BD36A459864D}"/>
                    </a:ext>
                  </a:extLst>
                </p:cNvPr>
                <p:cNvSpPr txBox="1"/>
                <p:nvPr/>
              </p:nvSpPr>
              <p:spPr>
                <a:xfrm>
                  <a:off x="513041" y="369331"/>
                  <a:ext cx="3880965" cy="19737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23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33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400" i="1" smtClean="0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  <m:e/>
                                    </m:mr>
                                    <m:mr>
                                      <m:e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400" i="1" smtClean="0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</m:mr>
                                    <m:mr>
                                      <m:e/>
                                      <m:e/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⋱</m:t>
                                              </m:r>
                                            </m:e>
                                            <m:e/>
                                          </m:mr>
                                          <m:mr>
                                            <m:e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7A4BEB9E-E080-417C-8D16-BD36A4598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41" y="369331"/>
                  <a:ext cx="3880965" cy="197374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565FA07-EDA1-4387-9954-531FFF575705}"/>
                </a:ext>
              </a:extLst>
            </p:cNvPr>
            <p:cNvSpPr txBox="1"/>
            <p:nvPr/>
          </p:nvSpPr>
          <p:spPr>
            <a:xfrm>
              <a:off x="120989" y="894538"/>
              <a:ext cx="3920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自变量</a:t>
              </a:r>
              <a:endParaRPr lang="en-US" altLang="zh-CN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34D103C-2271-410B-8EC4-4676D1E83B90}"/>
                </a:ext>
              </a:extLst>
            </p:cNvPr>
            <p:cNvSpPr/>
            <p:nvPr/>
          </p:nvSpPr>
          <p:spPr>
            <a:xfrm>
              <a:off x="120990" y="369331"/>
              <a:ext cx="4257312" cy="19737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6A6805C-5AFF-4F2D-9393-7DE6430F5A29}"/>
              </a:ext>
            </a:extLst>
          </p:cNvPr>
          <p:cNvGrpSpPr/>
          <p:nvPr/>
        </p:nvGrpSpPr>
        <p:grpSpPr>
          <a:xfrm>
            <a:off x="4442976" y="-1369"/>
            <a:ext cx="1992834" cy="2705934"/>
            <a:chOff x="4394006" y="-1369"/>
            <a:chExt cx="1992834" cy="2705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FADC92D-5A55-4D4E-89F6-C17DA474FA49}"/>
                    </a:ext>
                  </a:extLst>
                </p:cNvPr>
                <p:cNvSpPr txBox="1"/>
                <p:nvPr/>
              </p:nvSpPr>
              <p:spPr>
                <a:xfrm>
                  <a:off x="4786058" y="-1369"/>
                  <a:ext cx="1336118" cy="2705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FADC92D-5A55-4D4E-89F6-C17DA474FA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058" y="-1369"/>
                  <a:ext cx="1336118" cy="270593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9593EB9-CA49-45F7-A2CB-096056B89987}"/>
                </a:ext>
              </a:extLst>
            </p:cNvPr>
            <p:cNvCxnSpPr>
              <a:cxnSpLocks/>
            </p:cNvCxnSpPr>
            <p:nvPr/>
          </p:nvCxnSpPr>
          <p:spPr>
            <a:xfrm>
              <a:off x="6191397" y="-1369"/>
              <a:ext cx="0" cy="2705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BF8C75E-5903-4027-8156-F044229F4EB6}"/>
                </a:ext>
              </a:extLst>
            </p:cNvPr>
            <p:cNvSpPr txBox="1"/>
            <p:nvPr/>
          </p:nvSpPr>
          <p:spPr>
            <a:xfrm>
              <a:off x="4394006" y="756038"/>
              <a:ext cx="3920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元素排序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DFB329C-BB7D-4D5A-B97D-3DF3357ED572}"/>
                </a:ext>
              </a:extLst>
            </p:cNvPr>
            <p:cNvSpPr/>
            <p:nvPr/>
          </p:nvSpPr>
          <p:spPr>
            <a:xfrm>
              <a:off x="4409710" y="1"/>
              <a:ext cx="1977130" cy="27045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5277FBB-7AAB-4AEB-9EDE-0DB542496C8A}"/>
              </a:ext>
            </a:extLst>
          </p:cNvPr>
          <p:cNvGrpSpPr/>
          <p:nvPr/>
        </p:nvGrpSpPr>
        <p:grpSpPr>
          <a:xfrm>
            <a:off x="6510500" y="-1370"/>
            <a:ext cx="5681493" cy="6859369"/>
            <a:chOff x="5915865" y="-1370"/>
            <a:chExt cx="5681493" cy="6859369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B0B9AB1-FCA1-4F1F-861C-A8563ED76AA0}"/>
                </a:ext>
              </a:extLst>
            </p:cNvPr>
            <p:cNvSpPr txBox="1"/>
            <p:nvPr/>
          </p:nvSpPr>
          <p:spPr>
            <a:xfrm>
              <a:off x="5915865" y="2828149"/>
              <a:ext cx="3920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一个例子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C71DD1C-C600-4D6F-B172-8D7F9C0F1C00}"/>
                </a:ext>
              </a:extLst>
            </p:cNvPr>
            <p:cNvSpPr/>
            <p:nvPr/>
          </p:nvSpPr>
          <p:spPr>
            <a:xfrm>
              <a:off x="5921553" y="-1370"/>
              <a:ext cx="5675805" cy="68593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58CF196A-63BF-41D3-911A-F3653FE1A92B}"/>
                    </a:ext>
                  </a:extLst>
                </p:cNvPr>
                <p:cNvSpPr txBox="1"/>
                <p:nvPr/>
              </p:nvSpPr>
              <p:spPr>
                <a:xfrm>
                  <a:off x="6035494" y="206556"/>
                  <a:ext cx="1358090" cy="2051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58CF196A-63BF-41D3-911A-F3653FE1A9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5494" y="206556"/>
                  <a:ext cx="1358090" cy="20513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961FCE0-7245-4CE8-A34F-651B6FF8D1CF}"/>
              </a:ext>
            </a:extLst>
          </p:cNvPr>
          <p:cNvGrpSpPr/>
          <p:nvPr/>
        </p:nvGrpSpPr>
        <p:grpSpPr>
          <a:xfrm>
            <a:off x="69487" y="2442127"/>
            <a:ext cx="2551876" cy="728059"/>
            <a:chOff x="69487" y="2442127"/>
            <a:chExt cx="2551876" cy="728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7B9BDEAA-F99D-453D-AC6E-A8743A48B28F}"/>
                    </a:ext>
                  </a:extLst>
                </p:cNvPr>
                <p:cNvSpPr txBox="1"/>
                <p:nvPr/>
              </p:nvSpPr>
              <p:spPr>
                <a:xfrm>
                  <a:off x="847981" y="2483796"/>
                  <a:ext cx="1773382" cy="634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7B9BDEAA-F99D-453D-AC6E-A8743A48B2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981" y="2483796"/>
                  <a:ext cx="1773382" cy="6347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80AC129-1635-4DBC-9008-D27C35A548CA}"/>
                </a:ext>
              </a:extLst>
            </p:cNvPr>
            <p:cNvSpPr txBox="1"/>
            <p:nvPr/>
          </p:nvSpPr>
          <p:spPr>
            <a:xfrm>
              <a:off x="69487" y="2479226"/>
              <a:ext cx="7784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元素个数</a:t>
              </a:r>
              <a:endParaRPr lang="en-US" altLang="zh-CN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7711976-CD60-48BD-81D0-62EB3728045E}"/>
                </a:ext>
              </a:extLst>
            </p:cNvPr>
            <p:cNvSpPr/>
            <p:nvPr/>
          </p:nvSpPr>
          <p:spPr>
            <a:xfrm>
              <a:off x="120989" y="2442127"/>
              <a:ext cx="2500373" cy="7280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3C96843-40BB-4D93-9266-88AA2A80B173}"/>
              </a:ext>
            </a:extLst>
          </p:cNvPr>
          <p:cNvGrpSpPr/>
          <p:nvPr/>
        </p:nvGrpSpPr>
        <p:grpSpPr>
          <a:xfrm>
            <a:off x="69486" y="3259305"/>
            <a:ext cx="2938960" cy="728059"/>
            <a:chOff x="69487" y="2442127"/>
            <a:chExt cx="2938960" cy="728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A7B74486-2183-4ACB-A66E-6D8C6BA0BFDA}"/>
                    </a:ext>
                  </a:extLst>
                </p:cNvPr>
                <p:cNvSpPr txBox="1"/>
                <p:nvPr/>
              </p:nvSpPr>
              <p:spPr>
                <a:xfrm>
                  <a:off x="847981" y="2585929"/>
                  <a:ext cx="2160466" cy="4514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𝑡𝑟𝑎𝑐𝑒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A7B74486-2183-4ACB-A66E-6D8C6BA0B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981" y="2585929"/>
                  <a:ext cx="2160466" cy="451470"/>
                </a:xfrm>
                <a:prstGeom prst="rect">
                  <a:avLst/>
                </a:prstGeom>
                <a:blipFill>
                  <a:blip r:embed="rId9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009DF67-64BB-4F6F-AE92-BCD99EDB88A5}"/>
                </a:ext>
              </a:extLst>
            </p:cNvPr>
            <p:cNvSpPr txBox="1"/>
            <p:nvPr/>
          </p:nvSpPr>
          <p:spPr>
            <a:xfrm>
              <a:off x="69487" y="2479226"/>
              <a:ext cx="7784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目标函数</a:t>
              </a:r>
              <a:endParaRPr lang="en-US" altLang="zh-CN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3469806-AC0F-4D7A-A807-B7788E390BDC}"/>
                </a:ext>
              </a:extLst>
            </p:cNvPr>
            <p:cNvSpPr/>
            <p:nvPr/>
          </p:nvSpPr>
          <p:spPr>
            <a:xfrm>
              <a:off x="120989" y="2442127"/>
              <a:ext cx="2775775" cy="7280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DA3ABAB-64E8-4F17-974B-05E250FA0D0A}"/>
              </a:ext>
            </a:extLst>
          </p:cNvPr>
          <p:cNvGrpSpPr/>
          <p:nvPr/>
        </p:nvGrpSpPr>
        <p:grpSpPr>
          <a:xfrm>
            <a:off x="120988" y="4079986"/>
            <a:ext cx="5975012" cy="1206138"/>
            <a:chOff x="120988" y="4079986"/>
            <a:chExt cx="5975012" cy="1206138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D347749B-311B-4FDF-A986-608611D0C39D}"/>
                </a:ext>
              </a:extLst>
            </p:cNvPr>
            <p:cNvGrpSpPr/>
            <p:nvPr/>
          </p:nvGrpSpPr>
          <p:grpSpPr>
            <a:xfrm>
              <a:off x="120988" y="4079986"/>
              <a:ext cx="5975012" cy="1200329"/>
              <a:chOff x="120989" y="2441892"/>
              <a:chExt cx="5975012" cy="1200329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B410923-1F13-4923-AB6C-B51D23236303}"/>
                  </a:ext>
                </a:extLst>
              </p:cNvPr>
              <p:cNvSpPr txBox="1"/>
              <p:nvPr/>
            </p:nvSpPr>
            <p:spPr>
              <a:xfrm>
                <a:off x="125327" y="2441892"/>
                <a:ext cx="53080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约束条件</a:t>
                </a:r>
                <a:endParaRPr lang="en-US" altLang="zh-CN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4967213-5D20-45F4-9356-3F2C05ADEA55}"/>
                  </a:ext>
                </a:extLst>
              </p:cNvPr>
              <p:cNvSpPr/>
              <p:nvPr/>
            </p:nvSpPr>
            <p:spPr>
              <a:xfrm>
                <a:off x="120989" y="2442127"/>
                <a:ext cx="5975012" cy="11998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AA5F8A76-A616-4FBA-9C0D-599F8E640D32}"/>
                    </a:ext>
                  </a:extLst>
                </p:cNvPr>
                <p:cNvSpPr txBox="1"/>
                <p:nvPr/>
              </p:nvSpPr>
              <p:spPr>
                <a:xfrm>
                  <a:off x="513041" y="4085471"/>
                  <a:ext cx="2900254" cy="3965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AA5F8A76-A616-4FBA-9C0D-599F8E640D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41" y="4085471"/>
                  <a:ext cx="2900254" cy="396519"/>
                </a:xfrm>
                <a:prstGeom prst="rect">
                  <a:avLst/>
                </a:prstGeom>
                <a:blipFill>
                  <a:blip r:embed="rId10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B16BB01A-E71D-4BC1-B7F0-8A9D622E84B4}"/>
                    </a:ext>
                  </a:extLst>
                </p:cNvPr>
                <p:cNvSpPr txBox="1"/>
                <p:nvPr/>
              </p:nvSpPr>
              <p:spPr>
                <a:xfrm>
                  <a:off x="1543407" y="4511703"/>
                  <a:ext cx="8395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B16BB01A-E71D-4BC1-B7F0-8A9D622E8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407" y="4511703"/>
                  <a:ext cx="839522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449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4">
                  <a:extLst>
                    <a:ext uri="{FF2B5EF4-FFF2-40B4-BE49-F238E27FC236}">
                      <a16:creationId xmlns:a16="http://schemas.microsoft.com/office/drawing/2014/main" id="{161C8BC8-AA8C-4748-A106-601D3FE2EC37}"/>
                    </a:ext>
                  </a:extLst>
                </p:cNvPr>
                <p:cNvSpPr txBox="1"/>
                <p:nvPr/>
              </p:nvSpPr>
              <p:spPr>
                <a:xfrm>
                  <a:off x="3915868" y="4297324"/>
                  <a:ext cx="20487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𝑡𝑟𝑎𝑐𝑒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4">
                  <a:extLst>
                    <a:ext uri="{FF2B5EF4-FFF2-40B4-BE49-F238E27FC236}">
                      <a16:creationId xmlns:a16="http://schemas.microsoft.com/office/drawing/2014/main" id="{161C8BC8-AA8C-4748-A106-601D3FE2EC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5868" y="4297324"/>
                  <a:ext cx="204878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D161C66-37E0-4CFA-858F-169AB687BCBA}"/>
                    </a:ext>
                  </a:extLst>
                </p:cNvPr>
                <p:cNvSpPr txBox="1"/>
                <p:nvPr/>
              </p:nvSpPr>
              <p:spPr>
                <a:xfrm>
                  <a:off x="1196358" y="4904609"/>
                  <a:ext cx="153362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;1: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++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D161C66-37E0-4CFA-858F-169AB687B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358" y="4904609"/>
                  <a:ext cx="1533620" cy="381515"/>
                </a:xfrm>
                <a:prstGeom prst="rect">
                  <a:avLst/>
                </a:prstGeom>
                <a:blipFill>
                  <a:blip r:embed="rId13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34">
                  <a:extLst>
                    <a:ext uri="{FF2B5EF4-FFF2-40B4-BE49-F238E27FC236}">
                      <a16:creationId xmlns:a16="http://schemas.microsoft.com/office/drawing/2014/main" id="{4A8D6DB0-FDB6-427F-A534-19EEE3421933}"/>
                    </a:ext>
                  </a:extLst>
                </p:cNvPr>
                <p:cNvSpPr txBox="1"/>
                <p:nvPr/>
              </p:nvSpPr>
              <p:spPr>
                <a:xfrm>
                  <a:off x="4442976" y="4715372"/>
                  <a:ext cx="9945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++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文本框 34">
                  <a:extLst>
                    <a:ext uri="{FF2B5EF4-FFF2-40B4-BE49-F238E27FC236}">
                      <a16:creationId xmlns:a16="http://schemas.microsoft.com/office/drawing/2014/main" id="{4A8D6DB0-FDB6-427F-A534-19EEE3421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2976" y="4715372"/>
                  <a:ext cx="994564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C7062CA-62C1-4D4C-8666-7268795DA573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3413295" y="4283731"/>
              <a:ext cx="502573" cy="198259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44B5B6F6-7341-4574-A61E-4E3EE1A17F9D}"/>
                </a:ext>
              </a:extLst>
            </p:cNvPr>
            <p:cNvCxnSpPr>
              <a:cxnSpLocks/>
              <a:stCxn id="39" idx="3"/>
              <a:endCxn id="40" idx="1"/>
            </p:cNvCxnSpPr>
            <p:nvPr/>
          </p:nvCxnSpPr>
          <p:spPr>
            <a:xfrm flipV="1">
              <a:off x="2382929" y="4481990"/>
              <a:ext cx="1532939" cy="214379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CB4E220A-6585-4185-B892-0B0F65AC3CE2}"/>
                </a:ext>
              </a:extLst>
            </p:cNvPr>
            <p:cNvCxnSpPr>
              <a:cxnSpLocks/>
              <a:stCxn id="39" idx="3"/>
              <a:endCxn id="42" idx="1"/>
            </p:cNvCxnSpPr>
            <p:nvPr/>
          </p:nvCxnSpPr>
          <p:spPr>
            <a:xfrm>
              <a:off x="2382929" y="4696369"/>
              <a:ext cx="2060047" cy="203669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C1439D2E-E47A-4605-B824-EC1042A9DAAB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 flipV="1">
              <a:off x="2729978" y="4900038"/>
              <a:ext cx="1712998" cy="195329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64D7A72-82DB-4C3F-9329-ADF243209831}"/>
                  </a:ext>
                </a:extLst>
              </p:cNvPr>
              <p:cNvSpPr txBox="1"/>
              <p:nvPr/>
            </p:nvSpPr>
            <p:spPr>
              <a:xfrm>
                <a:off x="7879779" y="2594756"/>
                <a:ext cx="4032782" cy="1813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−0.5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−0.5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    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   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0       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0   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/>
                                        </m:mr>
                                        <m:mr>
                                          <m:e/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64D7A72-82DB-4C3F-9329-ADF243209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779" y="2594756"/>
                <a:ext cx="4032782" cy="181312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58FDDEF-133A-4BA6-966B-171A407CBADB}"/>
                  </a:ext>
                </a:extLst>
              </p:cNvPr>
              <p:cNvSpPr/>
              <p:nvPr/>
            </p:nvSpPr>
            <p:spPr>
              <a:xfrm>
                <a:off x="6510499" y="2267627"/>
                <a:ext cx="568150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58FDDEF-133A-4BA6-966B-171A407CB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499" y="2267627"/>
                <a:ext cx="5681502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110F1F63-F8D0-442D-956B-192557CB17E8}"/>
                  </a:ext>
                </a:extLst>
              </p:cNvPr>
              <p:cNvSpPr/>
              <p:nvPr/>
            </p:nvSpPr>
            <p:spPr>
              <a:xfrm>
                <a:off x="6513998" y="4319925"/>
                <a:ext cx="5681502" cy="319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110F1F63-F8D0-442D-956B-192557CB1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998" y="4319925"/>
                <a:ext cx="5681502" cy="319768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16EE253-7F24-4FEE-A594-BDC7B56271C6}"/>
                  </a:ext>
                </a:extLst>
              </p:cNvPr>
              <p:cNvSpPr txBox="1"/>
              <p:nvPr/>
            </p:nvSpPr>
            <p:spPr>
              <a:xfrm>
                <a:off x="7882108" y="4812163"/>
                <a:ext cx="4032782" cy="1813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    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   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0       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0   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/>
                                        </m:mr>
                                        <m:mr>
                                          <m:e/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16EE253-7F24-4FEE-A594-BDC7B5627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108" y="4812163"/>
                <a:ext cx="4032782" cy="181312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8734DF1D-7B31-4134-86EE-969BBF0144DE}"/>
                  </a:ext>
                </a:extLst>
              </p:cNvPr>
              <p:cNvSpPr/>
              <p:nvPr/>
            </p:nvSpPr>
            <p:spPr>
              <a:xfrm>
                <a:off x="6509677" y="6538231"/>
                <a:ext cx="5681502" cy="319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8734DF1D-7B31-4134-86EE-969BBF014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77" y="6538231"/>
                <a:ext cx="5681502" cy="319768"/>
              </a:xfrm>
              <a:prstGeom prst="rect">
                <a:avLst/>
              </a:prstGeom>
              <a:blipFill>
                <a:blip r:embed="rId19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F28476A-B626-4AE1-A11D-C56545B1A134}"/>
                  </a:ext>
                </a:extLst>
              </p:cNvPr>
              <p:cNvSpPr/>
              <p:nvPr/>
            </p:nvSpPr>
            <p:spPr>
              <a:xfrm>
                <a:off x="8061230" y="4561808"/>
                <a:ext cx="2172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F28476A-B626-4AE1-A11D-C56545B1A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230" y="4561808"/>
                <a:ext cx="217230" cy="369332"/>
              </a:xfrm>
              <a:prstGeom prst="rect">
                <a:avLst/>
              </a:prstGeom>
              <a:blipFill>
                <a:blip r:embed="rId20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02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北京大学">
      <a:dk1>
        <a:srgbClr val="333333"/>
      </a:dk1>
      <a:lt1>
        <a:srgbClr val="FFFFFF"/>
      </a:lt1>
      <a:dk2>
        <a:srgbClr val="538135"/>
      </a:dk2>
      <a:lt2>
        <a:srgbClr val="538135"/>
      </a:lt2>
      <a:accent1>
        <a:srgbClr val="8F000B"/>
      </a:accent1>
      <a:accent2>
        <a:srgbClr val="700005"/>
      </a:accent2>
      <a:accent3>
        <a:srgbClr val="AC0000"/>
      </a:accent3>
      <a:accent4>
        <a:srgbClr val="538135"/>
      </a:accent4>
      <a:accent5>
        <a:srgbClr val="538135"/>
      </a:accent5>
      <a:accent6>
        <a:srgbClr val="538135"/>
      </a:accent6>
      <a:hlink>
        <a:srgbClr val="538135"/>
      </a:hlink>
      <a:folHlink>
        <a:srgbClr val="53813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3313</TotalTime>
  <Words>874</Words>
  <Application>Microsoft Office PowerPoint</Application>
  <PresentationFormat>宽屏</PresentationFormat>
  <Paragraphs>206</Paragraphs>
  <Slides>11</Slides>
  <Notes>11</Notes>
  <HiddenSlides>3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Cambria Math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论文阅读：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mhyao</dc:creator>
  <cp:lastModifiedBy>mhyao</cp:lastModifiedBy>
  <cp:revision>210</cp:revision>
  <dcterms:created xsi:type="dcterms:W3CDTF">2022-05-03T10:10:37Z</dcterms:created>
  <dcterms:modified xsi:type="dcterms:W3CDTF">2022-06-11T07:11:03Z</dcterms:modified>
</cp:coreProperties>
</file>