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63479-7B96-F04C-9D07-1EF3E4A311E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CD7F-DB6F-6941-95EF-DDFB7A74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0903-5EC2-1241-B7B3-9B981A89E55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F490-EDB4-9C4E-AA60-77B6ABA2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15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A77D83-4C02-0543-8E4E-DD05777FF527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37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8532-F450-0644-8706-09968FAE9166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2116-E769-F94A-9EB6-16521213CFFF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ED6B-CBF5-464D-8A76-E66EC6254D48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16871-3246-2E4B-886E-AD5C8B2186D3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580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F1F-0EFE-7940-B8A0-FDD19A1B0B87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63BB-6337-5D44-AD91-59FC573A7BD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01CE-4E5B-524B-B1EA-8BAE3976C694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B4FD-B206-7547-8BBC-6E0E23B63B62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567FB5-4658-B546-814D-86C73455D405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4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C58BC-18C1-7D43-BD1B-B67450CC263B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0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BCCB570-CEFC-4C41-913B-536ED39E126E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2BD74-8AAF-4276-95A2-C04D0958D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6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1206020"/>
            <a:ext cx="8361229" cy="1410180"/>
          </a:xfrm>
        </p:spPr>
        <p:txBody>
          <a:bodyPr/>
          <a:lstStyle/>
          <a:p>
            <a:r>
              <a:rPr lang="en-US" dirty="0" smtClean="0"/>
              <a:t>I-40/CC </a:t>
            </a:r>
            <a:r>
              <a:rPr lang="en-US" dirty="0"/>
              <a:t>On Ramp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9151" y="2958939"/>
            <a:ext cx="7313180" cy="2015313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Maxxwell</a:t>
            </a:r>
            <a:r>
              <a:rPr lang="en-US" sz="2400" dirty="0">
                <a:solidFill>
                  <a:schemeClr val="tx1"/>
                </a:solidFill>
              </a:rPr>
              <a:t> Townsend, Mohammed </a:t>
            </a:r>
            <a:r>
              <a:rPr lang="en-US" sz="2400" dirty="0" err="1">
                <a:solidFill>
                  <a:schemeClr val="tx1"/>
                </a:solidFill>
              </a:rPr>
              <a:t>Alshaiban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Zach Johnson, Ramon Lopez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CENE 476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December 6th, 2019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hedule Revised.pdf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2654" r="7707" b="2946"/>
          <a:stretch/>
        </p:blipFill>
        <p:spPr>
          <a:xfrm rot="5400000">
            <a:off x="2830468" y="-2793892"/>
            <a:ext cx="6567639" cy="12155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042D0-D636-4AE9-99A1-F7FC9822334E}"/>
              </a:ext>
            </a:extLst>
          </p:cNvPr>
          <p:cNvSpPr txBox="1"/>
          <p:nvPr/>
        </p:nvSpPr>
        <p:spPr>
          <a:xfrm>
            <a:off x="8829170" y="716542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 shown in Red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18BD3-75DB-451B-9D30-FC3B499B719B}"/>
              </a:ext>
            </a:extLst>
          </p:cNvPr>
          <p:cNvSpPr/>
          <p:nvPr/>
        </p:nvSpPr>
        <p:spPr>
          <a:xfrm>
            <a:off x="8829170" y="749966"/>
            <a:ext cx="2692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88" y="685800"/>
            <a:ext cx="9601200" cy="1485900"/>
          </a:xfrm>
        </p:spPr>
        <p:txBody>
          <a:bodyPr/>
          <a:lstStyle/>
          <a:p>
            <a:r>
              <a:rPr lang="en-US" dirty="0"/>
              <a:t>Staffing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589" y="2272352"/>
            <a:ext cx="4319516" cy="3581400"/>
          </a:xfrm>
        </p:spPr>
        <p:txBody>
          <a:bodyPr>
            <a:normAutofit/>
          </a:bodyPr>
          <a:lstStyle/>
          <a:p>
            <a:r>
              <a:rPr lang="en-US" sz="2600" b="1" dirty="0"/>
              <a:t>612</a:t>
            </a:r>
            <a:r>
              <a:rPr lang="en-US" sz="2600" dirty="0"/>
              <a:t> Total estimated hours for this project</a:t>
            </a:r>
          </a:p>
          <a:p>
            <a:r>
              <a:rPr lang="en-US" sz="2600" dirty="0"/>
              <a:t>PE will lead Design Work</a:t>
            </a:r>
          </a:p>
          <a:p>
            <a:r>
              <a:rPr lang="en-US" sz="2600" dirty="0"/>
              <a:t>PM will review work and ensure QA/QC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9769"/>
              </p:ext>
            </p:extLst>
          </p:nvPr>
        </p:nvGraphicFramePr>
        <p:xfrm>
          <a:off x="5827594" y="1221949"/>
          <a:ext cx="6010205" cy="4758351"/>
        </p:xfrm>
        <a:graphic>
          <a:graphicData uri="http://schemas.openxmlformats.org/drawingml/2006/table">
            <a:tbl>
              <a:tblPr/>
              <a:tblGrid>
                <a:gridCol w="2396855">
                  <a:extLst>
                    <a:ext uri="{9D8B030D-6E8A-4147-A177-3AD203B41FA5}">
                      <a16:colId xmlns:a16="http://schemas.microsoft.com/office/drawing/2014/main" val="1420951759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4114657294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75707608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1641363893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2742384036"/>
                    </a:ext>
                  </a:extLst>
                </a:gridCol>
                <a:gridCol w="722670">
                  <a:extLst>
                    <a:ext uri="{9D8B030D-6E8A-4147-A177-3AD203B41FA5}">
                      <a16:colId xmlns:a16="http://schemas.microsoft.com/office/drawing/2014/main" val="528357384"/>
                    </a:ext>
                  </a:extLst>
                </a:gridCol>
              </a:tblGrid>
              <a:tr h="58698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3828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 Task 1: Existing Studies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65836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 Task 2: Design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2136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 Task 3: Deliverables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974100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 Task 4: Impacts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410148"/>
                  </a:ext>
                </a:extLst>
              </a:tr>
              <a:tr h="8617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 Task 5 Project Management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endParaRPr lang="en-US" sz="140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6435"/>
                  </a:ext>
                </a:extLst>
              </a:tr>
              <a:tr h="6619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95250" marB="952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7283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94006" y="9743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15" y="888810"/>
            <a:ext cx="9601200" cy="1485900"/>
          </a:xfrm>
        </p:spPr>
        <p:txBody>
          <a:bodyPr/>
          <a:lstStyle/>
          <a:p>
            <a:r>
              <a:rPr lang="en-US" dirty="0"/>
              <a:t>Cost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15" y="2520380"/>
            <a:ext cx="4401403" cy="226552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0400" dirty="0"/>
              <a:t>Total Estimated Cost of Engineering Services is </a:t>
            </a:r>
            <a:r>
              <a:rPr lang="en-US" sz="10400" b="1" dirty="0"/>
              <a:t>$72,369</a:t>
            </a:r>
          </a:p>
          <a:p>
            <a:pPr>
              <a:lnSpc>
                <a:spcPct val="120000"/>
              </a:lnSpc>
            </a:pPr>
            <a:r>
              <a:rPr lang="en-US" sz="10400" dirty="0"/>
              <a:t>Travel Cost is Minimal, but was Included for Accuracy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381"/>
              </p:ext>
            </p:extLst>
          </p:nvPr>
        </p:nvGraphicFramePr>
        <p:xfrm>
          <a:off x="5837063" y="864543"/>
          <a:ext cx="5913660" cy="5577204"/>
        </p:xfrm>
        <a:graphic>
          <a:graphicData uri="http://schemas.openxmlformats.org/drawingml/2006/table">
            <a:tbl>
              <a:tblPr/>
              <a:tblGrid>
                <a:gridCol w="1584632">
                  <a:extLst>
                    <a:ext uri="{9D8B030D-6E8A-4147-A177-3AD203B41FA5}">
                      <a16:colId xmlns:a16="http://schemas.microsoft.com/office/drawing/2014/main" val="2095628927"/>
                    </a:ext>
                  </a:extLst>
                </a:gridCol>
                <a:gridCol w="1297561">
                  <a:extLst>
                    <a:ext uri="{9D8B030D-6E8A-4147-A177-3AD203B41FA5}">
                      <a16:colId xmlns:a16="http://schemas.microsoft.com/office/drawing/2014/main" val="1685656434"/>
                    </a:ext>
                  </a:extLst>
                </a:gridCol>
                <a:gridCol w="1733906">
                  <a:extLst>
                    <a:ext uri="{9D8B030D-6E8A-4147-A177-3AD203B41FA5}">
                      <a16:colId xmlns:a16="http://schemas.microsoft.com/office/drawing/2014/main" val="250023129"/>
                    </a:ext>
                  </a:extLst>
                </a:gridCol>
                <a:gridCol w="1297561">
                  <a:extLst>
                    <a:ext uri="{9D8B030D-6E8A-4147-A177-3AD203B41FA5}">
                      <a16:colId xmlns:a16="http://schemas.microsoft.com/office/drawing/2014/main" val="3111981108"/>
                    </a:ext>
                  </a:extLst>
                </a:gridCol>
              </a:tblGrid>
              <a:tr h="64055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Team Members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Billing Rate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Hours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56882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$15,015.00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9343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$18,135.00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66765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EIT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$24,640.00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79146"/>
                  </a:ext>
                </a:extLst>
              </a:tr>
              <a:tr h="486324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TECH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$14,550.00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186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$72,340.00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6218"/>
                  </a:ext>
                </a:extLst>
              </a:tr>
              <a:tr h="559730">
                <a:tc grid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Travel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74899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Meetings @ 4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39474"/>
                  </a:ext>
                </a:extLst>
              </a:tr>
              <a:tr h="486324">
                <a:tc gridSpan="2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Meetings @ 2.5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$0.58 mi/meeting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02414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40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70021"/>
                  </a:ext>
                </a:extLst>
              </a:tr>
              <a:tr h="486324">
                <a:tc gridSpan="3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of Engineering Services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$72,369.00</a:t>
                      </a:r>
                      <a:endParaRPr lang="en-US" sz="1400" dirty="0">
                        <a:effectLst/>
                      </a:endParaRPr>
                    </a:p>
                  </a:txBody>
                  <a:tcPr marL="22958" marR="22958" marT="76526" marB="76526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855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2886" y="646144"/>
            <a:ext cx="15029700" cy="66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2917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[1] 	“AASHTO-Roadside-Design-Guidelines,” American Association 	of State Highway and Transportation Officials, vol. 4th, 2011</a:t>
            </a:r>
          </a:p>
          <a:p>
            <a:pPr marL="0" indent="0">
              <a:buNone/>
            </a:pPr>
            <a:r>
              <a:rPr lang="en-US" sz="2600" dirty="0"/>
              <a:t>[2]	“ADOT Roadway Design Guidelines,” </a:t>
            </a:r>
            <a:r>
              <a:rPr lang="en-US" sz="2600" i="1" dirty="0"/>
              <a:t>Arizona Department of 	Transportation</a:t>
            </a:r>
            <a:r>
              <a:rPr lang="en-US" sz="2600" dirty="0"/>
              <a:t>, May 2012</a:t>
            </a:r>
          </a:p>
          <a:p>
            <a:pPr marL="0" indent="0">
              <a:buNone/>
            </a:pPr>
            <a:r>
              <a:rPr lang="en-US" sz="2600" dirty="0"/>
              <a:t>[3]	“</a:t>
            </a:r>
            <a:r>
              <a:rPr lang="en-US" sz="2600" i="1" dirty="0"/>
              <a:t>Coconino County Map” </a:t>
            </a:r>
            <a:r>
              <a:rPr lang="en-US" sz="2600" dirty="0"/>
              <a:t>(2016). [Image] Available at: 	</a:t>
            </a:r>
            <a:r>
              <a:rPr lang="en-US" sz="2600" dirty="0">
                <a:solidFill>
                  <a:schemeClr val="tx1"/>
                </a:solidFill>
              </a:rPr>
              <a:t>www.mapsoftheworld.com [Accessed 4 Dec. 2019].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710"/>
          </a:xfrm>
        </p:spPr>
        <p:txBody>
          <a:bodyPr>
            <a:normAutofit/>
          </a:bodyPr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820" y="1679510"/>
            <a:ext cx="4244453" cy="5178491"/>
          </a:xfrm>
        </p:spPr>
        <p:txBody>
          <a:bodyPr>
            <a:normAutofit/>
          </a:bodyPr>
          <a:lstStyle/>
          <a:p>
            <a:r>
              <a:rPr lang="en-US" sz="2600" dirty="0"/>
              <a:t>One </a:t>
            </a:r>
            <a:r>
              <a:rPr lang="en-US" sz="2600" dirty="0" smtClean="0"/>
              <a:t>Southbound entrance onto I-40 westbound</a:t>
            </a:r>
            <a:endParaRPr lang="en-US" sz="2600" dirty="0"/>
          </a:p>
          <a:p>
            <a:r>
              <a:rPr lang="en-US" sz="2600" dirty="0"/>
              <a:t>Detention basin on north side</a:t>
            </a:r>
          </a:p>
          <a:p>
            <a:r>
              <a:rPr lang="en-US" sz="2600" dirty="0"/>
              <a:t>Adding an additional right turn lane to the on ramp to increase capacity</a:t>
            </a:r>
          </a:p>
          <a:p>
            <a:r>
              <a:rPr lang="en-US" sz="2600" dirty="0"/>
              <a:t>Expand existing on ramp from 1 to 2 lanes to reduce congestion</a:t>
            </a:r>
          </a:p>
        </p:txBody>
      </p:sp>
      <p:pic>
        <p:nvPicPr>
          <p:cNvPr id="4098" name="Picture 2" descr="https://lh3.googleusercontent.com/Hb7lXqtYiqU5GH5pyoQyCmpheR4ed57RWjOh-84_fLjOULZ-h6RcX5izbs6p81LO_vdby3JM4jTMRW0Jo9GoUFQvCVi3ePfiZhDgouA2nxsfA61a6p41EI08iysXnqYFdUMCSjCrc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97" y="1844118"/>
            <a:ext cx="6992203" cy="420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41218" y="6093215"/>
            <a:ext cx="63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1-1: Zoomed in Project Location (Google Maps, NTS)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2</a:t>
            </a:fld>
            <a:endParaRPr lang="en-US"/>
          </a:p>
        </p:txBody>
      </p:sp>
      <p:pic>
        <p:nvPicPr>
          <p:cNvPr id="15" name="Picture 14" descr="North Arrow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6" y="1887718"/>
            <a:ext cx="494087" cy="5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044"/>
            <a:ext cx="6735170" cy="3581400"/>
          </a:xfrm>
        </p:spPr>
        <p:txBody>
          <a:bodyPr>
            <a:normAutofit/>
          </a:bodyPr>
          <a:lstStyle/>
          <a:p>
            <a:r>
              <a:rPr lang="en-US" sz="2600" dirty="0"/>
              <a:t>Arizona Department of Transportation </a:t>
            </a:r>
          </a:p>
          <a:p>
            <a:pPr lvl="1"/>
            <a:r>
              <a:rPr lang="en-US" sz="2600" dirty="0"/>
              <a:t>Nate </a:t>
            </a:r>
            <a:r>
              <a:rPr lang="en-US" sz="2600" dirty="0" err="1" smtClean="0"/>
              <a:t>Reisner</a:t>
            </a:r>
            <a:r>
              <a:rPr lang="en-US" sz="2600" dirty="0"/>
              <a:t>, P.E., Development Engineer</a:t>
            </a:r>
          </a:p>
          <a:p>
            <a:r>
              <a:rPr lang="en-US" sz="2600" dirty="0"/>
              <a:t>City of Flagstaff</a:t>
            </a:r>
          </a:p>
          <a:p>
            <a:pPr lvl="1"/>
            <a:r>
              <a:rPr lang="en-US" sz="2600" dirty="0"/>
              <a:t>Daily users of this facility</a:t>
            </a:r>
          </a:p>
        </p:txBody>
      </p:sp>
      <p:pic>
        <p:nvPicPr>
          <p:cNvPr id="5122" name="Picture 2" descr="https://lh5.googleusercontent.com/d_LrCKBUMvOhN9KDN4HucjEjrOvM2H34LjGQaxsqRFjVPuPAj_WUGasMYcpaLvPIMyt-SSzsJ5kbj3N9xDOJteX-jMcPCvqxNZOS7AwGeptuudOWNobJNS2qGM8OvYKCbg5wlTRSn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89" y="1057886"/>
            <a:ext cx="4314133" cy="46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60663" y="5939143"/>
            <a:ext cx="2212137" cy="372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(Source</a:t>
            </a:r>
            <a:r>
              <a:rPr lang="en-US" dirty="0"/>
              <a:t>: </a:t>
            </a:r>
            <a:r>
              <a:rPr lang="en-US" dirty="0" smtClean="0"/>
              <a:t>Wikipedia)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97" y="2066476"/>
            <a:ext cx="4129347" cy="3863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2294"/>
            <a:ext cx="9601200" cy="976745"/>
          </a:xfrm>
        </p:spPr>
        <p:txBody>
          <a:bodyPr>
            <a:normAutofit/>
          </a:bodyPr>
          <a:lstStyle/>
          <a:p>
            <a:r>
              <a:rPr lang="en-US" dirty="0"/>
              <a:t>Project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89731"/>
            <a:ext cx="9601200" cy="4122576"/>
          </a:xfrm>
        </p:spPr>
        <p:txBody>
          <a:bodyPr>
            <a:normAutofit/>
          </a:bodyPr>
          <a:lstStyle/>
          <a:p>
            <a:r>
              <a:rPr lang="en-US" sz="2600" dirty="0"/>
              <a:t>The On-Ramp is located on N Country Club Drive and is adjacent to Interstate 40 in Flagstaff, AZ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40" y="2066476"/>
            <a:ext cx="3907777" cy="39028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83662" y="5987667"/>
            <a:ext cx="521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1-2: State of Arizona with Project Location (</a:t>
            </a:r>
            <a:r>
              <a:rPr lang="en-US" dirty="0" smtClean="0"/>
              <a:t>www.mapsoftheworld.com</a:t>
            </a:r>
            <a:r>
              <a:rPr lang="en-US" dirty="0" smtClean="0">
                <a:latin typeface="Arial" panose="020B0604020202020204" pitchFamily="34" charset="0"/>
              </a:rPr>
              <a:t>, 1</a:t>
            </a:r>
            <a:r>
              <a:rPr lang="en-US" dirty="0">
                <a:latin typeface="Arial" panose="020B0604020202020204" pitchFamily="34" charset="0"/>
              </a:rPr>
              <a:t>” = 80 miles)</a:t>
            </a:r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3899607" y="3374689"/>
            <a:ext cx="55337" cy="5370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7729" y="5987667"/>
            <a:ext cx="4377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Figure 1-3: Zoomed in Project Location (Google Maps, 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North Arrow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31" y="2127974"/>
            <a:ext cx="494087" cy="500734"/>
          </a:xfrm>
          <a:prstGeom prst="rect">
            <a:avLst/>
          </a:prstGeom>
        </p:spPr>
      </p:pic>
      <p:pic>
        <p:nvPicPr>
          <p:cNvPr id="14" name="Picture 13" descr="North Arrow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8" y="2069612"/>
            <a:ext cx="494087" cy="500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937224">
            <a:off x="7012930" y="5229312"/>
            <a:ext cx="494656" cy="3049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I-40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2842726">
            <a:off x="7406868" y="3079798"/>
            <a:ext cx="1576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 Country Club Dr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49694"/>
          </a:xfrm>
        </p:spPr>
        <p:txBody>
          <a:bodyPr>
            <a:noAutofit/>
          </a:bodyPr>
          <a:lstStyle/>
          <a:p>
            <a:r>
              <a:rPr lang="en-US" dirty="0"/>
              <a:t>Task 1: Analyze/Review Existing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5493"/>
            <a:ext cx="10624782" cy="4706249"/>
          </a:xfrm>
        </p:spPr>
        <p:txBody>
          <a:bodyPr>
            <a:noAutofit/>
          </a:bodyPr>
          <a:lstStyle/>
          <a:p>
            <a:r>
              <a:rPr lang="en-US" sz="2600" dirty="0"/>
              <a:t>1.1 Site Visit</a:t>
            </a:r>
          </a:p>
          <a:p>
            <a:r>
              <a:rPr lang="en-US" sz="2600" dirty="0"/>
              <a:t>1.2 Process Survey Data from GIS</a:t>
            </a:r>
          </a:p>
          <a:p>
            <a:r>
              <a:rPr lang="en-US" sz="2600" dirty="0"/>
              <a:t>1.3 Analyze Existing Drainage Studies/Obtain As-Built Information</a:t>
            </a:r>
          </a:p>
          <a:p>
            <a:r>
              <a:rPr lang="en-US" sz="2600" dirty="0"/>
              <a:t>1.4 </a:t>
            </a:r>
            <a:r>
              <a:rPr lang="en-US" sz="2600" dirty="0" smtClean="0"/>
              <a:t>Existing </a:t>
            </a:r>
            <a:r>
              <a:rPr lang="en-US" sz="2600" dirty="0"/>
              <a:t>Runoff </a:t>
            </a:r>
            <a:r>
              <a:rPr lang="en-US" sz="2600" dirty="0" smtClean="0"/>
              <a:t>Calculations</a:t>
            </a:r>
          </a:p>
          <a:p>
            <a:r>
              <a:rPr lang="en-US" sz="2600" dirty="0" smtClean="0"/>
              <a:t>1.5 </a:t>
            </a:r>
            <a:r>
              <a:rPr lang="en-US" sz="2600" dirty="0"/>
              <a:t>Obtain and Analyze Geotechnical data from ADOT</a:t>
            </a:r>
          </a:p>
          <a:p>
            <a:r>
              <a:rPr lang="en-US" sz="2600" dirty="0"/>
              <a:t>1.6 Input and Process Existing Geometry into Civil 3D </a:t>
            </a:r>
          </a:p>
          <a:p>
            <a:r>
              <a:rPr lang="en-US" sz="2600" dirty="0"/>
              <a:t>1.7 Create Existing Cross Sections</a:t>
            </a:r>
          </a:p>
          <a:p>
            <a:r>
              <a:rPr lang="en-US" sz="2600" dirty="0"/>
              <a:t>1.8 Create Roadway Alignments/Base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6492"/>
            <a:ext cx="9601200" cy="993710"/>
          </a:xfrm>
        </p:spPr>
        <p:txBody>
          <a:bodyPr/>
          <a:lstStyle/>
          <a:p>
            <a:r>
              <a:rPr lang="en-US" dirty="0"/>
              <a:t>Task 2: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7372"/>
            <a:ext cx="10010633" cy="5172501"/>
          </a:xfrm>
        </p:spPr>
        <p:txBody>
          <a:bodyPr>
            <a:noAutofit/>
          </a:bodyPr>
          <a:lstStyle/>
          <a:p>
            <a:r>
              <a:rPr lang="en-US" sz="2600" dirty="0"/>
              <a:t>2.1 Design/Create Proposed Cross-Sections</a:t>
            </a:r>
          </a:p>
          <a:p>
            <a:r>
              <a:rPr lang="en-US" sz="2600" dirty="0"/>
              <a:t>2.2 Initial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/>
              <a:t>2.2.1 Intersection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i="0" dirty="0"/>
              <a:t>2.2.2 On-Ramp Design</a:t>
            </a:r>
            <a:endParaRPr lang="en-US" sz="2600" dirty="0"/>
          </a:p>
          <a:p>
            <a:r>
              <a:rPr lang="en-US" sz="2600" dirty="0"/>
              <a:t>2.3 Final Design Geometry/Cross-Sections</a:t>
            </a:r>
          </a:p>
          <a:p>
            <a:r>
              <a:rPr lang="en-US" sz="2600" dirty="0"/>
              <a:t>2.4 Final Drainage Design</a:t>
            </a:r>
          </a:p>
          <a:p>
            <a:r>
              <a:rPr lang="en-US" sz="2600" dirty="0"/>
              <a:t>2.5 </a:t>
            </a:r>
            <a:r>
              <a:rPr lang="en-US" sz="2600" dirty="0" smtClean="0"/>
              <a:t>Stormwater Pollution Prevention Control Plan</a:t>
            </a:r>
            <a:endParaRPr lang="en-US" sz="2600" dirty="0"/>
          </a:p>
          <a:p>
            <a:r>
              <a:rPr lang="en-US" sz="2600" dirty="0"/>
              <a:t>2.6 </a:t>
            </a:r>
            <a:r>
              <a:rPr lang="en-US" sz="2600" dirty="0" smtClean="0"/>
              <a:t>Construction Plan Set</a:t>
            </a:r>
          </a:p>
          <a:p>
            <a:r>
              <a:rPr lang="en-US" sz="2600" dirty="0" smtClean="0"/>
              <a:t>2.7 Synchro Analysis and Traffic Analysis Recommendation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17" y="990600"/>
            <a:ext cx="10820400" cy="1485900"/>
          </a:xfrm>
        </p:spPr>
        <p:txBody>
          <a:bodyPr>
            <a:normAutofit/>
          </a:bodyPr>
          <a:lstStyle/>
          <a:p>
            <a:r>
              <a:rPr lang="en-US" dirty="0"/>
              <a:t>Task 3 &amp; 4: Deliverables and Project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5343099" cy="3581400"/>
          </a:xfrm>
        </p:spPr>
        <p:txBody>
          <a:bodyPr>
            <a:normAutofit/>
          </a:bodyPr>
          <a:lstStyle/>
          <a:p>
            <a:r>
              <a:rPr lang="en-US" sz="2600" dirty="0"/>
              <a:t>3.1 30% Submittal (Task 1)</a:t>
            </a:r>
          </a:p>
          <a:p>
            <a:r>
              <a:rPr lang="en-US" sz="2600" dirty="0"/>
              <a:t>3.2 60% Submittal (Task 2)</a:t>
            </a:r>
          </a:p>
          <a:p>
            <a:r>
              <a:rPr lang="en-US" sz="2600" dirty="0"/>
              <a:t>3.3 90% Submittal (</a:t>
            </a:r>
            <a:r>
              <a:rPr lang="en-US" sz="2600" dirty="0" smtClean="0"/>
              <a:t>Tasks </a:t>
            </a:r>
            <a:r>
              <a:rPr lang="en-US" sz="2600" dirty="0"/>
              <a:t>2-4)</a:t>
            </a:r>
          </a:p>
          <a:p>
            <a:r>
              <a:rPr lang="en-US" sz="2600" dirty="0"/>
              <a:t>3.4 Final Design Concept Report Submittal (</a:t>
            </a:r>
            <a:r>
              <a:rPr lang="en-US" sz="2600" dirty="0" smtClean="0"/>
              <a:t>Tasks </a:t>
            </a:r>
            <a:r>
              <a:rPr lang="en-US" sz="2600" dirty="0"/>
              <a:t>2-4)</a:t>
            </a:r>
          </a:p>
          <a:p>
            <a:r>
              <a:rPr lang="en-US" sz="2600" dirty="0"/>
              <a:t>3.5 Website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14699" y="1981200"/>
            <a:ext cx="657139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4.1 Economic Impacts</a:t>
            </a:r>
          </a:p>
          <a:p>
            <a:r>
              <a:rPr lang="en-US" sz="2600" dirty="0"/>
              <a:t>4.2 Environmental Impacts</a:t>
            </a:r>
          </a:p>
          <a:p>
            <a:r>
              <a:rPr lang="en-US" sz="2600" dirty="0"/>
              <a:t>4.3 Social Impacts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Project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1801"/>
            <a:ext cx="9601200" cy="4047931"/>
          </a:xfrm>
        </p:spPr>
        <p:txBody>
          <a:bodyPr>
            <a:normAutofit/>
          </a:bodyPr>
          <a:lstStyle/>
          <a:p>
            <a:r>
              <a:rPr lang="en-US" sz="2600" dirty="0"/>
              <a:t>5.1 Grading Instructor Meetings</a:t>
            </a:r>
          </a:p>
          <a:p>
            <a:r>
              <a:rPr lang="en-US" sz="2600" dirty="0"/>
              <a:t>5.2 Client Meetings</a:t>
            </a:r>
          </a:p>
          <a:p>
            <a:r>
              <a:rPr lang="en-US" sz="2600" dirty="0"/>
              <a:t>5.3 Technical Advisor Meetings</a:t>
            </a:r>
          </a:p>
          <a:p>
            <a:r>
              <a:rPr lang="en-US" sz="2600" dirty="0"/>
              <a:t>5.4 Team Meetings</a:t>
            </a:r>
          </a:p>
          <a:p>
            <a:r>
              <a:rPr lang="en-US" sz="2600" dirty="0"/>
              <a:t>5.5 Schedule Management</a:t>
            </a:r>
          </a:p>
          <a:p>
            <a:r>
              <a:rPr lang="en-US" sz="2600" dirty="0"/>
              <a:t>5.6 Cost/Resource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1352"/>
            <a:ext cx="7126845" cy="4073857"/>
          </a:xfrm>
        </p:spPr>
        <p:txBody>
          <a:bodyPr>
            <a:noAutofit/>
          </a:bodyPr>
          <a:lstStyle/>
          <a:p>
            <a:r>
              <a:rPr lang="en-US" sz="2600" dirty="0"/>
              <a:t>Full Survey</a:t>
            </a:r>
          </a:p>
          <a:p>
            <a:r>
              <a:rPr lang="en-US" sz="2600" dirty="0"/>
              <a:t>Geotechnical Analysis</a:t>
            </a:r>
          </a:p>
          <a:p>
            <a:r>
              <a:rPr lang="en-US" sz="2600" dirty="0"/>
              <a:t>Collection of Traffic Data</a:t>
            </a:r>
          </a:p>
          <a:p>
            <a:r>
              <a:rPr lang="en-US" sz="2600" dirty="0"/>
              <a:t>Traffic Signal </a:t>
            </a:r>
            <a:r>
              <a:rPr lang="en-US" sz="2600" dirty="0" smtClean="0"/>
              <a:t>Planning</a:t>
            </a:r>
          </a:p>
          <a:p>
            <a:r>
              <a:rPr lang="en-US" sz="2600" dirty="0" smtClean="0"/>
              <a:t>Environmental Permits / Mitigation Measures</a:t>
            </a:r>
          </a:p>
          <a:p>
            <a:r>
              <a:rPr lang="en-US" sz="2600" dirty="0" smtClean="0"/>
              <a:t>Bridge Design</a:t>
            </a:r>
          </a:p>
          <a:p>
            <a:r>
              <a:rPr lang="en-US" sz="2600" dirty="0" smtClean="0"/>
              <a:t>New Drainage Infrastructure Design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BD74-8AAF-4276-95A2-C04D0958D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543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Wingdings</vt:lpstr>
      <vt:lpstr>Crop</vt:lpstr>
      <vt:lpstr>I-40/CC On Ramp</vt:lpstr>
      <vt:lpstr>Project Purpose</vt:lpstr>
      <vt:lpstr>Stakeholders</vt:lpstr>
      <vt:lpstr>Project Location</vt:lpstr>
      <vt:lpstr>Task 1: Analyze/Review Existing Studies</vt:lpstr>
      <vt:lpstr>Task 2: Design </vt:lpstr>
      <vt:lpstr>Task 3 &amp; 4: Deliverables and Project Impacts</vt:lpstr>
      <vt:lpstr>Task 5: Project Management</vt:lpstr>
      <vt:lpstr>Exclusions</vt:lpstr>
      <vt:lpstr>PowerPoint Presentation</vt:lpstr>
      <vt:lpstr>Staffing</vt:lpstr>
      <vt:lpstr>Cost Estimate</vt:lpstr>
      <vt:lpstr>References</vt:lpstr>
      <vt:lpstr>Questions?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I-40 On Ramp</dc:title>
  <dc:creator>Ramon Alberto Lopez</dc:creator>
  <cp:lastModifiedBy>Mohammed Hussain Alshaiban</cp:lastModifiedBy>
  <cp:revision>53</cp:revision>
  <dcterms:created xsi:type="dcterms:W3CDTF">2019-12-03T21:44:05Z</dcterms:created>
  <dcterms:modified xsi:type="dcterms:W3CDTF">2019-12-04T18:37:01Z</dcterms:modified>
</cp:coreProperties>
</file>