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FF"/>
    <a:srgbClr val="33CCFF"/>
    <a:srgbClr val="FFFFFF"/>
    <a:srgbClr val="33CC33"/>
    <a:srgbClr val="FF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3479-7B96-F04C-9D07-1EF3E4A311E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CD7F-DB6F-6941-95EF-DDFB7A74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8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0903-5EC2-1241-B7B3-9B981A89E55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F490-EDB4-9C4E-AA60-77B6ABA2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5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5F3747-52E6-44FD-94D7-BA99ACA165A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37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D13E-70DA-4636-B5D6-F2374C2DDF9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B40-16F5-4009-A6EC-8A0D2D6686E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ABCB-9C29-4DA2-B4CF-53208EE5E22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FCA27-8A7C-4622-AA88-6D4D4DFB79D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80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9B35-ED90-444F-AC4C-271FB5BAE9B8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A3B0-B08D-467F-A32F-F1EB4C7E692F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F36B-9B00-4FA3-AD40-C555E648F4F2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370C-6952-4FB0-BE25-ED472123C78E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52A2C-B781-4DD0-AE37-03FB8F48C097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4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2232FF-3FAF-474D-A88F-06F66602F486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0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864D70-3959-4F1A-A7A5-58CD02AA7698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6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548759"/>
            <a:ext cx="8721772" cy="1410180"/>
          </a:xfrm>
        </p:spPr>
        <p:txBody>
          <a:bodyPr/>
          <a:lstStyle/>
          <a:p>
            <a:r>
              <a:rPr lang="en-US" sz="4000" dirty="0"/>
              <a:t>I-40/Country club drive On-Ramp</a:t>
            </a:r>
            <a:br>
              <a:rPr lang="en-US" sz="4000" dirty="0"/>
            </a:br>
            <a:r>
              <a:rPr lang="en-US" sz="4000" dirty="0"/>
              <a:t>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9410" y="3229749"/>
            <a:ext cx="7313180" cy="201531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Maxxwell</a:t>
            </a:r>
            <a:r>
              <a:rPr lang="en-US" sz="2400" dirty="0">
                <a:solidFill>
                  <a:schemeClr val="tx1"/>
                </a:solidFill>
              </a:rPr>
              <a:t> Townsend, Mohammed </a:t>
            </a:r>
            <a:r>
              <a:rPr lang="en-US" sz="2400" dirty="0" err="1">
                <a:solidFill>
                  <a:schemeClr val="tx1"/>
                </a:solidFill>
              </a:rPr>
              <a:t>Alshaiban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Zach Johnson, Ramon Lopez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CENE 476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December 6th, 2019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628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9DCA2D-75ED-4143-9B1E-53EC4F3D0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09506"/>
              </p:ext>
            </p:extLst>
          </p:nvPr>
        </p:nvGraphicFramePr>
        <p:xfrm>
          <a:off x="495317" y="-195036"/>
          <a:ext cx="11201365" cy="724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3" imgW="11658600" imgH="7543800" progId="AcroExch.Document.DC">
                  <p:embed/>
                </p:oleObj>
              </mc:Choice>
              <mc:Fallback>
                <p:oleObj name="Acrobat Document" r:id="rId3" imgW="11658600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17" y="-195036"/>
                        <a:ext cx="11201365" cy="724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F042D0-D636-4AE9-99A1-F7FC9822334E}"/>
              </a:ext>
            </a:extLst>
          </p:cNvPr>
          <p:cNvSpPr txBox="1"/>
          <p:nvPr/>
        </p:nvSpPr>
        <p:spPr>
          <a:xfrm>
            <a:off x="7639828" y="854278"/>
            <a:ext cx="329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Critical Path shown in Red (70 Days)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18BD3-75DB-451B-9D30-FC3B499B719B}"/>
              </a:ext>
            </a:extLst>
          </p:cNvPr>
          <p:cNvSpPr/>
          <p:nvPr/>
        </p:nvSpPr>
        <p:spPr>
          <a:xfrm>
            <a:off x="7639827" y="854278"/>
            <a:ext cx="32948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8049" y="6348597"/>
            <a:ext cx="1596292" cy="404614"/>
          </a:xfrm>
        </p:spPr>
        <p:txBody>
          <a:bodyPr/>
          <a:lstStyle/>
          <a:p>
            <a:fld id="{02D2BD74-8AAF-4276-95A2-C04D0958DE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3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88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589" y="2272352"/>
            <a:ext cx="4319516" cy="35814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612</a:t>
            </a:r>
            <a:r>
              <a:rPr lang="en-US" sz="2600" dirty="0">
                <a:solidFill>
                  <a:schemeClr val="tx1"/>
                </a:solidFill>
              </a:rPr>
              <a:t> Total estimated hours for this project</a:t>
            </a:r>
          </a:p>
          <a:p>
            <a:r>
              <a:rPr lang="en-US" sz="2600" dirty="0">
                <a:solidFill>
                  <a:schemeClr val="tx1"/>
                </a:solidFill>
              </a:rPr>
              <a:t>PE will lead Design Work</a:t>
            </a:r>
          </a:p>
          <a:p>
            <a:r>
              <a:rPr lang="en-US" sz="2600" dirty="0">
                <a:solidFill>
                  <a:schemeClr val="tx1"/>
                </a:solidFill>
              </a:rPr>
              <a:t>PM will review work and ensure QA/QC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57681"/>
              </p:ext>
            </p:extLst>
          </p:nvPr>
        </p:nvGraphicFramePr>
        <p:xfrm>
          <a:off x="5459105" y="1138798"/>
          <a:ext cx="6330642" cy="4580317"/>
        </p:xfrm>
        <a:graphic>
          <a:graphicData uri="http://schemas.openxmlformats.org/drawingml/2006/table">
            <a:tbl>
              <a:tblPr/>
              <a:tblGrid>
                <a:gridCol w="2717292">
                  <a:extLst>
                    <a:ext uri="{9D8B030D-6E8A-4147-A177-3AD203B41FA5}">
                      <a16:colId xmlns:a16="http://schemas.microsoft.com/office/drawing/2014/main" val="1420951759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4114657294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1757076083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1641363893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2742384036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528357384"/>
                    </a:ext>
                  </a:extLst>
                </a:gridCol>
              </a:tblGrid>
              <a:tr h="58698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EIT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3828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1: Existing Studies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65836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2: Design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21360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3: Deliverables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74100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4: Impacts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10148"/>
                  </a:ext>
                </a:extLst>
              </a:tr>
              <a:tr h="68371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 5: Project Management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6435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7283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94006" y="9743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EFC1C-DE30-43C2-ACBB-FD8BC6A88D2B}"/>
              </a:ext>
            </a:extLst>
          </p:cNvPr>
          <p:cNvSpPr txBox="1"/>
          <p:nvPr/>
        </p:nvSpPr>
        <p:spPr>
          <a:xfrm>
            <a:off x="7415715" y="634829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Staffing Summary</a:t>
            </a:r>
          </a:p>
        </p:txBody>
      </p:sp>
    </p:spTree>
    <p:extLst>
      <p:ext uri="{BB962C8B-B14F-4D97-AF65-F5344CB8AC3E}">
        <p14:creationId xmlns:p14="http://schemas.microsoft.com/office/powerpoint/2010/main" val="169928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15" y="88881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15" y="2520380"/>
            <a:ext cx="4401403" cy="226552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0400" dirty="0">
                <a:solidFill>
                  <a:schemeClr val="tx1"/>
                </a:solidFill>
              </a:rPr>
              <a:t>Total Estimated Cost of Engineering Services is </a:t>
            </a:r>
            <a:r>
              <a:rPr lang="en-US" sz="10400" b="1" dirty="0">
                <a:solidFill>
                  <a:schemeClr val="tx1"/>
                </a:solidFill>
              </a:rPr>
              <a:t>$72,369</a:t>
            </a:r>
          </a:p>
          <a:p>
            <a:pPr>
              <a:lnSpc>
                <a:spcPct val="120000"/>
              </a:lnSpc>
            </a:pPr>
            <a:r>
              <a:rPr lang="en-US" sz="10400" dirty="0">
                <a:solidFill>
                  <a:schemeClr val="tx1"/>
                </a:solidFill>
              </a:rPr>
              <a:t>Travel Cost is Minimal, but was Included for Accuracy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33023"/>
              </p:ext>
            </p:extLst>
          </p:nvPr>
        </p:nvGraphicFramePr>
        <p:xfrm>
          <a:off x="5277532" y="888810"/>
          <a:ext cx="6550204" cy="5290654"/>
        </p:xfrm>
        <a:graphic>
          <a:graphicData uri="http://schemas.openxmlformats.org/drawingml/2006/table">
            <a:tbl>
              <a:tblPr/>
              <a:tblGrid>
                <a:gridCol w="1664658">
                  <a:extLst>
                    <a:ext uri="{9D8B030D-6E8A-4147-A177-3AD203B41FA5}">
                      <a16:colId xmlns:a16="http://schemas.microsoft.com/office/drawing/2014/main" val="2095628927"/>
                    </a:ext>
                  </a:extLst>
                </a:gridCol>
                <a:gridCol w="1854079">
                  <a:extLst>
                    <a:ext uri="{9D8B030D-6E8A-4147-A177-3AD203B41FA5}">
                      <a16:colId xmlns:a16="http://schemas.microsoft.com/office/drawing/2014/main" val="1685656434"/>
                    </a:ext>
                  </a:extLst>
                </a:gridCol>
                <a:gridCol w="1733906">
                  <a:extLst>
                    <a:ext uri="{9D8B030D-6E8A-4147-A177-3AD203B41FA5}">
                      <a16:colId xmlns:a16="http://schemas.microsoft.com/office/drawing/2014/main" val="250023129"/>
                    </a:ext>
                  </a:extLst>
                </a:gridCol>
                <a:gridCol w="1297561">
                  <a:extLst>
                    <a:ext uri="{9D8B030D-6E8A-4147-A177-3AD203B41FA5}">
                      <a16:colId xmlns:a16="http://schemas.microsoft.com/office/drawing/2014/main" val="3111981108"/>
                    </a:ext>
                  </a:extLst>
                </a:gridCol>
              </a:tblGrid>
              <a:tr h="44990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 Team Members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Billing Rate per Hour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Hours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56882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$195.00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$15,015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93436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$155.00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$18,135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66765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EIT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$110.00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$24,640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579146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$14,550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2186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$72,340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6218"/>
                  </a:ext>
                </a:extLst>
              </a:tr>
              <a:tr h="463830"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 Travel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74899"/>
                  </a:ext>
                </a:extLst>
              </a:tr>
              <a:tr h="486324"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Meetings @ 4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$0.58 mi/meeting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39474"/>
                  </a:ext>
                </a:extLst>
              </a:tr>
              <a:tr h="486324"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Meetings @ 2.5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$0.58 mi/meeting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02414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70021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of Engineering Services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$72,369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855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2886" y="646144"/>
            <a:ext cx="15029700" cy="66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A41EE-BBF9-4C76-A927-053EAC35395B}"/>
              </a:ext>
            </a:extLst>
          </p:cNvPr>
          <p:cNvSpPr txBox="1"/>
          <p:nvPr/>
        </p:nvSpPr>
        <p:spPr>
          <a:xfrm>
            <a:off x="7347924" y="398145"/>
            <a:ext cx="24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Cost Summary</a:t>
            </a:r>
          </a:p>
        </p:txBody>
      </p:sp>
    </p:spTree>
    <p:extLst>
      <p:ext uri="{BB962C8B-B14F-4D97-AF65-F5344CB8AC3E}">
        <p14:creationId xmlns:p14="http://schemas.microsoft.com/office/powerpoint/2010/main" val="194943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12917"/>
            <a:ext cx="10753725" cy="5926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[1]	“</a:t>
            </a:r>
            <a:r>
              <a:rPr lang="en-US" sz="2400" i="1" dirty="0">
                <a:solidFill>
                  <a:schemeClr val="tx1"/>
                </a:solidFill>
              </a:rPr>
              <a:t>Coconino County Map” </a:t>
            </a:r>
            <a:r>
              <a:rPr lang="en-US" sz="2400" dirty="0">
                <a:solidFill>
                  <a:schemeClr val="tx1"/>
                </a:solidFill>
              </a:rPr>
              <a:t>(2016). [Image] Available at: 	https://www.mapsoftheworld.com [Accessed 4 Dec. 2019].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[2] 	“Google Maps”, </a:t>
            </a:r>
            <a:r>
              <a:rPr lang="en-US" sz="2400" i="1" dirty="0">
                <a:solidFill>
                  <a:schemeClr val="tx1"/>
                </a:solidFill>
              </a:rPr>
              <a:t>Google Maps, </a:t>
            </a:r>
            <a:r>
              <a:rPr lang="en-US" sz="2400" dirty="0">
                <a:solidFill>
                  <a:schemeClr val="tx1"/>
                </a:solidFill>
              </a:rPr>
              <a:t>2019. [2019]. Available: 	https://www.google.com/maps/@35.2171255.5857948.17z 		[Accessed 05- Dec- 2019].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[3]	“Arizona Department of Transportation”, En.wikipedia.org. 2019. 	[Online]. </a:t>
            </a:r>
            <a:r>
              <a:rPr lang="en-US" sz="2400" dirty="0" err="1">
                <a:solidFill>
                  <a:schemeClr val="tx1"/>
                </a:solidFill>
              </a:rPr>
              <a:t>Available:https</a:t>
            </a:r>
            <a:r>
              <a:rPr lang="en-US" sz="2400" dirty="0">
                <a:solidFill>
                  <a:schemeClr val="tx1"/>
                </a:solidFill>
              </a:rPr>
              <a:t>://en.wikipedia.org/wiki/Arizona_Deparment_of_	Transportation [Accessed 05-Dec-2019]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[4] 	“AASHTO-Roadside-Design-Guidelines,” American Association of State 	Highway and Transportation Officials, vol. 4th, 2011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[5]	“ADOT Roadway Design Guidelines,” </a:t>
            </a:r>
            <a:r>
              <a:rPr lang="en-US" sz="2400" i="1" dirty="0">
                <a:solidFill>
                  <a:schemeClr val="tx1"/>
                </a:solidFill>
              </a:rPr>
              <a:t>Arizona Department of 	Transportation</a:t>
            </a:r>
            <a:r>
              <a:rPr lang="en-US" sz="2400" dirty="0">
                <a:solidFill>
                  <a:schemeClr val="tx1"/>
                </a:solidFill>
              </a:rPr>
              <a:t>, May 2012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2294"/>
            <a:ext cx="9601200" cy="976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89731"/>
            <a:ext cx="9601200" cy="4122576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The On-Ramp is located on N Country Club Drive adjacent to Interstate 40 in Flagstaff, AZ (shown in red)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40" y="2066476"/>
            <a:ext cx="3907777" cy="39028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83662" y="5987667"/>
            <a:ext cx="521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1: State of Arizona Project Location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(1” = 80 miles) [1]</a:t>
            </a:r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3899607" y="3374689"/>
            <a:ext cx="55337" cy="5370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1419" y="5742540"/>
            <a:ext cx="47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2: City of Flagstaff Project Location (NTS) 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 descr="North Arro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69611"/>
            <a:ext cx="552445" cy="559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6F7C9-4E62-4954-8278-18FB798A4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94" y="2235711"/>
            <a:ext cx="5450332" cy="3442315"/>
          </a:xfrm>
          <a:prstGeom prst="rect">
            <a:avLst/>
          </a:prstGeom>
        </p:spPr>
      </p:pic>
      <p:pic>
        <p:nvPicPr>
          <p:cNvPr id="19" name="Picture 18" descr="North Arrow.png">
            <a:extLst>
              <a:ext uri="{FF2B5EF4-FFF2-40B4-BE49-F238E27FC236}">
                <a16:creationId xmlns:a16="http://schemas.microsoft.com/office/drawing/2014/main" id="{861FC4FE-4C94-4879-9AE5-738CE71C0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94" y="2235711"/>
            <a:ext cx="552445" cy="5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142" y="1515743"/>
            <a:ext cx="4244453" cy="517849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One Southbound entrance onto I-40 westbound</a:t>
            </a:r>
          </a:p>
          <a:p>
            <a:r>
              <a:rPr lang="en-US" sz="2600" dirty="0">
                <a:solidFill>
                  <a:schemeClr val="tx1"/>
                </a:solidFill>
              </a:rPr>
              <a:t>Existing detention basin on north side</a:t>
            </a:r>
          </a:p>
          <a:p>
            <a:r>
              <a:rPr lang="en-US" sz="2600" dirty="0">
                <a:solidFill>
                  <a:schemeClr val="tx1"/>
                </a:solidFill>
              </a:rPr>
              <a:t>Adding an additional right turn lane to the on-ramp to increase capacity</a:t>
            </a:r>
          </a:p>
          <a:p>
            <a:r>
              <a:rPr lang="en-US" sz="2600" dirty="0">
                <a:solidFill>
                  <a:schemeClr val="tx1"/>
                </a:solidFill>
              </a:rPr>
              <a:t>Expand existing on ramp from 1 to 2 lanes to reduce congestion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1218" y="6066512"/>
            <a:ext cx="630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3: Zoomed in Project Location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(NTS) [2]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3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B87224-1FB5-4A93-80F8-B2BE2A744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0" y="1579652"/>
            <a:ext cx="4795889" cy="44868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FD68B8-6761-49C1-866D-B66C3029D429}"/>
              </a:ext>
            </a:extLst>
          </p:cNvPr>
          <p:cNvSpPr txBox="1"/>
          <p:nvPr/>
        </p:nvSpPr>
        <p:spPr>
          <a:xfrm rot="20556179">
            <a:off x="10057465" y="3998265"/>
            <a:ext cx="5346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I-40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6F1D01-312D-49E1-ADF8-2F8902839C2B}"/>
              </a:ext>
            </a:extLst>
          </p:cNvPr>
          <p:cNvCxnSpPr>
            <a:cxnSpLocks/>
          </p:cNvCxnSpPr>
          <p:nvPr/>
        </p:nvCxnSpPr>
        <p:spPr>
          <a:xfrm>
            <a:off x="7456532" y="3925370"/>
            <a:ext cx="881831" cy="411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DEF959-9C7D-4AC9-82B2-A008EDF13509}"/>
              </a:ext>
            </a:extLst>
          </p:cNvPr>
          <p:cNvCxnSpPr>
            <a:cxnSpLocks/>
          </p:cNvCxnSpPr>
          <p:nvPr/>
        </p:nvCxnSpPr>
        <p:spPr>
          <a:xfrm flipH="1" flipV="1">
            <a:off x="7453918" y="5026003"/>
            <a:ext cx="884445" cy="530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7B448A-4B53-4060-8C25-FAE36690101E}"/>
              </a:ext>
            </a:extLst>
          </p:cNvPr>
          <p:cNvCxnSpPr>
            <a:cxnSpLocks/>
          </p:cNvCxnSpPr>
          <p:nvPr/>
        </p:nvCxnSpPr>
        <p:spPr>
          <a:xfrm flipH="1">
            <a:off x="9125984" y="3033781"/>
            <a:ext cx="571898" cy="1170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38E0EF-B987-43B3-99E4-1F4A32D11A4E}"/>
              </a:ext>
            </a:extLst>
          </p:cNvPr>
          <p:cNvSpPr txBox="1"/>
          <p:nvPr/>
        </p:nvSpPr>
        <p:spPr>
          <a:xfrm>
            <a:off x="9018035" y="2842254"/>
            <a:ext cx="160790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/>
              <a:t>N Country Club Dr.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1E7B04-A90B-4C99-AA82-3043991E6E27}"/>
              </a:ext>
            </a:extLst>
          </p:cNvPr>
          <p:cNvSpPr txBox="1"/>
          <p:nvPr/>
        </p:nvSpPr>
        <p:spPr>
          <a:xfrm>
            <a:off x="6504824" y="3693115"/>
            <a:ext cx="15345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Ex. Detention Basin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2AB19-732C-44D3-9A12-A00EF427800A}"/>
              </a:ext>
            </a:extLst>
          </p:cNvPr>
          <p:cNvSpPr txBox="1"/>
          <p:nvPr/>
        </p:nvSpPr>
        <p:spPr>
          <a:xfrm>
            <a:off x="7869906" y="5437443"/>
            <a:ext cx="11477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Merging Lane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56D6F7-D7E1-4192-BB5D-812217733D05}"/>
              </a:ext>
            </a:extLst>
          </p:cNvPr>
          <p:cNvCxnSpPr>
            <a:cxnSpLocks/>
          </p:cNvCxnSpPr>
          <p:nvPr/>
        </p:nvCxnSpPr>
        <p:spPr>
          <a:xfrm>
            <a:off x="7382961" y="3142003"/>
            <a:ext cx="1265739" cy="48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EAE5E1-26F4-46B1-B950-D7529087369C}"/>
              </a:ext>
            </a:extLst>
          </p:cNvPr>
          <p:cNvSpPr txBox="1"/>
          <p:nvPr/>
        </p:nvSpPr>
        <p:spPr>
          <a:xfrm>
            <a:off x="6667697" y="2802949"/>
            <a:ext cx="13226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Proposed Right Turn Lane</a:t>
            </a:r>
          </a:p>
        </p:txBody>
      </p:sp>
      <p:pic>
        <p:nvPicPr>
          <p:cNvPr id="48" name="Picture 47" descr="North Arrow.png">
            <a:extLst>
              <a:ext uri="{FF2B5EF4-FFF2-40B4-BE49-F238E27FC236}">
                <a16:creationId xmlns:a16="http://schemas.microsoft.com/office/drawing/2014/main" id="{FCAA79D4-9E2E-46E1-AF83-5FF618AA23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00" y="1579652"/>
            <a:ext cx="552445" cy="5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044"/>
            <a:ext cx="6735170" cy="35814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Arizona Department of Transportation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Nate </a:t>
            </a:r>
            <a:r>
              <a:rPr lang="en-US" sz="2600" dirty="0" err="1">
                <a:solidFill>
                  <a:schemeClr val="tx1"/>
                </a:solidFill>
              </a:rPr>
              <a:t>Reisner</a:t>
            </a:r>
            <a:r>
              <a:rPr lang="en-US" sz="2600" dirty="0">
                <a:solidFill>
                  <a:schemeClr val="tx1"/>
                </a:solidFill>
              </a:rPr>
              <a:t>, P.E., Development Engineer</a:t>
            </a:r>
          </a:p>
          <a:p>
            <a:r>
              <a:rPr lang="en-US" sz="2600" dirty="0">
                <a:solidFill>
                  <a:schemeClr val="tx1"/>
                </a:solidFill>
              </a:rPr>
              <a:t>City of Flagstaff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Daily users of this facility</a:t>
            </a:r>
          </a:p>
        </p:txBody>
      </p:sp>
      <p:pic>
        <p:nvPicPr>
          <p:cNvPr id="5122" name="Picture 2" descr="https://lh5.googleusercontent.com/d_LrCKBUMvOhN9KDN4HucjEjrOvM2H34LjGQaxsqRFjVPuPAj_WUGasMYcpaLvPIMyt-SSzsJ5kbj3N9xDOJteX-jMcPCvqxNZOS7AwGeptuudOWNobJNS2qGM8OvYKCbg5wlTRSn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689" y="1057886"/>
            <a:ext cx="4314133" cy="46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E2AE3-DE10-4A80-9E81-7E6652A7A5EC}"/>
              </a:ext>
            </a:extLst>
          </p:cNvPr>
          <p:cNvSpPr txBox="1"/>
          <p:nvPr/>
        </p:nvSpPr>
        <p:spPr>
          <a:xfrm>
            <a:off x="8225288" y="5849034"/>
            <a:ext cx="249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ADOT Logo [3]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969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Task 1: Analyze/Review Existing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5493"/>
            <a:ext cx="10624782" cy="4706249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1.1 Site Visit</a:t>
            </a:r>
          </a:p>
          <a:p>
            <a:r>
              <a:rPr lang="en-US" sz="2600" dirty="0">
                <a:solidFill>
                  <a:schemeClr val="tx1"/>
                </a:solidFill>
              </a:rPr>
              <a:t>1.2 Process Survey Data from GIS</a:t>
            </a:r>
          </a:p>
          <a:p>
            <a:r>
              <a:rPr lang="en-US" sz="2600" dirty="0">
                <a:solidFill>
                  <a:schemeClr val="tx1"/>
                </a:solidFill>
              </a:rPr>
              <a:t>1.3 Analyze Existing Drainage Studies/Obtain As-Built Information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1.4 Existing Runoff Calculations</a:t>
            </a:r>
          </a:p>
          <a:p>
            <a:r>
              <a:rPr lang="en-US" sz="2600" dirty="0">
                <a:solidFill>
                  <a:schemeClr val="tx1"/>
                </a:solidFill>
              </a:rPr>
              <a:t>1.5 Obtain and Analyze Geotechnical Data from ADOT</a:t>
            </a:r>
          </a:p>
          <a:p>
            <a:r>
              <a:rPr lang="en-US" sz="2600" dirty="0">
                <a:solidFill>
                  <a:schemeClr val="tx1"/>
                </a:solidFill>
              </a:rPr>
              <a:t>1.6 Input and Process Existing Geometry into Civil 3D </a:t>
            </a:r>
          </a:p>
          <a:p>
            <a:r>
              <a:rPr lang="en-US" sz="2600" dirty="0">
                <a:solidFill>
                  <a:schemeClr val="tx1"/>
                </a:solidFill>
              </a:rPr>
              <a:t>1.7 Create Existing Cross Sections</a:t>
            </a:r>
          </a:p>
          <a:p>
            <a:r>
              <a:rPr lang="en-US" sz="2600" dirty="0">
                <a:solidFill>
                  <a:schemeClr val="tx1"/>
                </a:solidFill>
              </a:rPr>
              <a:t>1.8 Create Roadway Alignments/Base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6492"/>
            <a:ext cx="9601200" cy="9937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2: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7372"/>
            <a:ext cx="10010633" cy="5172501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2.1 Design/Create Proposed Cross-Sections</a:t>
            </a:r>
          </a:p>
          <a:p>
            <a:r>
              <a:rPr lang="en-US" sz="2600" dirty="0">
                <a:solidFill>
                  <a:schemeClr val="tx1"/>
                </a:solidFill>
              </a:rPr>
              <a:t>2.2 Initial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0" dirty="0">
                <a:solidFill>
                  <a:schemeClr val="tx1"/>
                </a:solidFill>
              </a:rPr>
              <a:t>2.2.1 Intersection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0" dirty="0">
                <a:solidFill>
                  <a:schemeClr val="tx1"/>
                </a:solidFill>
              </a:rPr>
              <a:t>2.2.2 On-Ramp Design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2.3 Final Design Geometry/Cross-Sections</a:t>
            </a:r>
          </a:p>
          <a:p>
            <a:r>
              <a:rPr lang="en-US" sz="2600" dirty="0">
                <a:solidFill>
                  <a:schemeClr val="tx1"/>
                </a:solidFill>
              </a:rPr>
              <a:t>2.4 Final Drainage Design</a:t>
            </a:r>
          </a:p>
          <a:p>
            <a:r>
              <a:rPr lang="en-US" sz="2600" dirty="0">
                <a:solidFill>
                  <a:schemeClr val="tx1"/>
                </a:solidFill>
              </a:rPr>
              <a:t>2.5 Stormwater Pollution Prevention Control Plan</a:t>
            </a:r>
          </a:p>
          <a:p>
            <a:r>
              <a:rPr lang="en-US" sz="2600" dirty="0">
                <a:solidFill>
                  <a:schemeClr val="tx1"/>
                </a:solidFill>
              </a:rPr>
              <a:t>2.6 Construction Plan Set</a:t>
            </a:r>
          </a:p>
          <a:p>
            <a:r>
              <a:rPr lang="en-US" sz="2600" dirty="0">
                <a:solidFill>
                  <a:schemeClr val="tx1"/>
                </a:solidFill>
              </a:rPr>
              <a:t>2.7 Synchro Analysis and Traffic Analysis Recommendation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04" y="989822"/>
            <a:ext cx="5041370" cy="800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Task 3: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304" y="1993641"/>
            <a:ext cx="6571397" cy="35814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3.1 30% Submittal (Includes Task 1)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3.2 60% Submittal (Includes Task 1 &amp; 2)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3.3 90% Submittal (Includes Task 1, 2 &amp; 4)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3.4 Final Design Concept Report Submittal (Includes Task 1, 2 &amp; 4)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3.5 Website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34701" y="1993641"/>
            <a:ext cx="657139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4.1 Economic Impacts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4.2 Environmental Impacts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4.3 Social Impacts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D74595-3596-4E56-9F83-58F952821676}"/>
              </a:ext>
            </a:extLst>
          </p:cNvPr>
          <p:cNvSpPr txBox="1">
            <a:spLocks/>
          </p:cNvSpPr>
          <p:nvPr/>
        </p:nvSpPr>
        <p:spPr>
          <a:xfrm>
            <a:off x="7534701" y="990600"/>
            <a:ext cx="4067876" cy="80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Task 4: Impacts</a:t>
            </a:r>
          </a:p>
        </p:txBody>
      </p:sp>
    </p:spTree>
    <p:extLst>
      <p:ext uri="{BB962C8B-B14F-4D97-AF65-F5344CB8AC3E}">
        <p14:creationId xmlns:p14="http://schemas.microsoft.com/office/powerpoint/2010/main" val="13532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5: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1801"/>
            <a:ext cx="9601200" cy="404793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5.1 Grading Instructor Meetings</a:t>
            </a:r>
          </a:p>
          <a:p>
            <a:r>
              <a:rPr lang="en-US" sz="2600" dirty="0">
                <a:solidFill>
                  <a:schemeClr val="tx1"/>
                </a:solidFill>
              </a:rPr>
              <a:t>5.2 Client Meetings</a:t>
            </a:r>
          </a:p>
          <a:p>
            <a:r>
              <a:rPr lang="en-US" sz="2600" dirty="0">
                <a:solidFill>
                  <a:schemeClr val="tx1"/>
                </a:solidFill>
              </a:rPr>
              <a:t>5.3 Technical Advisor Meetings</a:t>
            </a:r>
          </a:p>
          <a:p>
            <a:r>
              <a:rPr lang="en-US" sz="2600" dirty="0">
                <a:solidFill>
                  <a:schemeClr val="tx1"/>
                </a:solidFill>
              </a:rPr>
              <a:t>5.4 Team Meetings</a:t>
            </a:r>
          </a:p>
          <a:p>
            <a:r>
              <a:rPr lang="en-US" sz="2600" dirty="0">
                <a:solidFill>
                  <a:schemeClr val="tx1"/>
                </a:solidFill>
              </a:rPr>
              <a:t>5.5 Schedule Management</a:t>
            </a:r>
          </a:p>
          <a:p>
            <a:r>
              <a:rPr lang="en-US" sz="2600" dirty="0">
                <a:solidFill>
                  <a:schemeClr val="tx1"/>
                </a:solidFill>
              </a:rPr>
              <a:t>5.6 Cost/Resource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1352"/>
            <a:ext cx="7126845" cy="4073857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Full Survey</a:t>
            </a:r>
          </a:p>
          <a:p>
            <a:r>
              <a:rPr lang="en-US" sz="2600" dirty="0">
                <a:solidFill>
                  <a:schemeClr val="tx1"/>
                </a:solidFill>
              </a:rPr>
              <a:t>Geotechnical Analysis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Collection of Traffic Data</a:t>
            </a:r>
          </a:p>
          <a:p>
            <a:r>
              <a:rPr lang="en-US" sz="2600" dirty="0">
                <a:solidFill>
                  <a:schemeClr val="tx1"/>
                </a:solidFill>
              </a:rPr>
              <a:t>Traffic Signal Planning</a:t>
            </a:r>
          </a:p>
          <a:p>
            <a:r>
              <a:rPr lang="en-US" sz="2600" dirty="0">
                <a:solidFill>
                  <a:schemeClr val="tx1"/>
                </a:solidFill>
              </a:rPr>
              <a:t>Environmental Permits/Mitigation Measures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Bridge Design</a:t>
            </a:r>
          </a:p>
          <a:p>
            <a:r>
              <a:rPr lang="en-US" sz="2600" dirty="0">
                <a:solidFill>
                  <a:schemeClr val="tx1"/>
                </a:solidFill>
              </a:rPr>
              <a:t>New Drainage Infrastructure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51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614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Crop</vt:lpstr>
      <vt:lpstr>Acrobat Document</vt:lpstr>
      <vt:lpstr>I-40/Country club drive On-Ramp proposal</vt:lpstr>
      <vt:lpstr>Project Location</vt:lpstr>
      <vt:lpstr>Project Purpose</vt:lpstr>
      <vt:lpstr>Stakeholders</vt:lpstr>
      <vt:lpstr>Task 1: Analyze/Review Existing Studies</vt:lpstr>
      <vt:lpstr>Task 2: Design </vt:lpstr>
      <vt:lpstr>Task 3: Deliverables</vt:lpstr>
      <vt:lpstr>Task 5: Project Management</vt:lpstr>
      <vt:lpstr>Exclusions</vt:lpstr>
      <vt:lpstr>PowerPoint Presentation</vt:lpstr>
      <vt:lpstr>Staffing</vt:lpstr>
      <vt:lpstr>Cost Estimate</vt:lpstr>
      <vt:lpstr>References</vt:lpstr>
      <vt:lpstr>Questions?</vt:lpstr>
    </vt:vector>
  </TitlesOfParts>
  <Company>Northern Arizona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I-40 On Ramp</dc:title>
  <dc:creator>Ramon Alberto Lopez</dc:creator>
  <cp:lastModifiedBy>Ramon Alberto Lopez</cp:lastModifiedBy>
  <cp:revision>91</cp:revision>
  <dcterms:created xsi:type="dcterms:W3CDTF">2019-12-03T21:44:05Z</dcterms:created>
  <dcterms:modified xsi:type="dcterms:W3CDTF">2019-12-06T03:59:34Z</dcterms:modified>
</cp:coreProperties>
</file>