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y="6858000" cx="12192000"/>
  <p:notesSz cx="6858000" cy="9144000"/>
  <p:custDataLst>
    <p:tags r:id="rId18"/>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18" Type="http://schemas.openxmlformats.org/officeDocument/2006/relationships/tags" Target="tags/tag1.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1DC4E-0663-4563-A43F-BF4814EFA1D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356686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418921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269295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776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165444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21DC4E-0663-4563-A43F-BF4814EFA1D5}"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1107968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21DC4E-0663-4563-A43F-BF4814EFA1D5}"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2983649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1DC4E-0663-4563-A43F-BF4814EFA1D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3714010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1DC4E-0663-4563-A43F-BF4814EFA1D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253663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1DC4E-0663-4563-A43F-BF4814EFA1D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174402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1DC4E-0663-4563-A43F-BF4814EFA1D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303747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37639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1DC4E-0663-4563-A43F-BF4814EFA1D5}"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24494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1DC4E-0663-4563-A43F-BF4814EFA1D5}" type="datetimeFigureOut">
              <a:rPr lang="en-IN" smtClean="0"/>
              <a:t>17-11-2023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35542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1DC4E-0663-4563-A43F-BF4814EFA1D5}" type="datetimeFigureOut">
              <a:rPr lang="en-IN" smtClean="0"/>
              <a:t>17-11-2023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14555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15161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1DC4E-0663-4563-A43F-BF4814EFA1D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51C2-E085-4F45-BCFF-C6D0E3E4451B}" type="slidenum">
              <a:rPr lang="en-IN" smtClean="0"/>
              <a:t>‹#›</a:t>
            </a:fld>
            <a:endParaRPr lang="en-IN"/>
          </a:p>
        </p:txBody>
      </p:sp>
    </p:spTree>
    <p:extLst>
      <p:ext uri="{BB962C8B-B14F-4D97-AF65-F5344CB8AC3E}">
        <p14:creationId xmlns:p14="http://schemas.microsoft.com/office/powerpoint/2010/main" val="29914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21DC4E-0663-4563-A43F-BF4814EFA1D5}" type="datetimeFigureOut">
              <a:rPr lang="en-IN" smtClean="0"/>
              <a:t>17-11-2023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B551C2-E085-4F45-BCFF-C6D0E3E4451B}" type="slidenum">
              <a:rPr lang="en-IN" smtClean="0"/>
              <a:t>‹#›</a:t>
            </a:fld>
            <a:endParaRPr lang="en-IN"/>
          </a:p>
        </p:txBody>
      </p:sp>
    </p:spTree>
    <p:extLst>
      <p:ext uri="{BB962C8B-B14F-4D97-AF65-F5344CB8AC3E}">
        <p14:creationId xmlns:p14="http://schemas.microsoft.com/office/powerpoint/2010/main" val="10240624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ctrTitle"/>
          </p:nvPr>
        </p:nvSpPr>
        <p:spPr>
          <a:xfrm>
            <a:off x="1595269" y="1122363"/>
            <a:ext cx="90015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Bookman Old Style"/>
              <a:buNone/>
            </a:pPr>
            <a:r>
              <a:rPr lang="en-IN"/>
              <a:t>HEART DISEASE PREDICTION USING MACHINE LEARNING ALGORITHM</a:t>
            </a:r>
            <a:endParaRPr/>
          </a:p>
        </p:txBody>
      </p:sp>
      <p:sp>
        <p:nvSpPr>
          <p:cNvPr id="34" name="Google Shape;34;p1"/>
          <p:cNvSpPr txBox="1"/>
          <p:nvPr>
            <p:ph idx="1" type="subTitle"/>
          </p:nvPr>
        </p:nvSpPr>
        <p:spPr>
          <a:xfrm>
            <a:off x="1595269" y="3602038"/>
            <a:ext cx="9001500" cy="27828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ctr">
              <a:lnSpc>
                <a:spcPct val="120000"/>
              </a:lnSpc>
              <a:spcBef>
                <a:spcPts val="0"/>
              </a:spcBef>
              <a:spcAft>
                <a:spcPts val="0"/>
              </a:spcAft>
              <a:buClr>
                <a:schemeClr val="lt1"/>
              </a:buClr>
              <a:buSzPct val="100000"/>
              <a:buNone/>
            </a:pPr>
            <a:r>
              <a:rPr lang="en-IN"/>
              <a:t>TEAM MEMBERS:</a:t>
            </a:r>
            <a:br>
              <a:rPr lang="en-IN"/>
            </a:br>
            <a:r>
              <a:rPr lang="en-IN"/>
              <a:t>JEEVA M (811721243019)</a:t>
            </a:r>
            <a:endParaRPr/>
          </a:p>
          <a:p>
            <a:pPr indent="0" lvl="0" marL="0" rtl="0" algn="ctr">
              <a:lnSpc>
                <a:spcPct val="120000"/>
              </a:lnSpc>
              <a:spcBef>
                <a:spcPts val="1000"/>
              </a:spcBef>
              <a:spcAft>
                <a:spcPts val="0"/>
              </a:spcAft>
              <a:buClr>
                <a:schemeClr val="lt1"/>
              </a:buClr>
              <a:buSzPct val="100000"/>
              <a:buNone/>
            </a:pPr>
            <a:r>
              <a:rPr lang="en-IN"/>
              <a:t>SHANKARANARAYANAN R (811721243051)</a:t>
            </a:r>
            <a:endParaRPr/>
          </a:p>
          <a:p>
            <a:pPr indent="0" lvl="0" marL="0" rtl="0" algn="ctr">
              <a:lnSpc>
                <a:spcPct val="120000"/>
              </a:lnSpc>
              <a:spcBef>
                <a:spcPts val="1000"/>
              </a:spcBef>
              <a:spcAft>
                <a:spcPts val="0"/>
              </a:spcAft>
              <a:buClr>
                <a:schemeClr val="lt1"/>
              </a:buClr>
              <a:buSzPct val="100000"/>
              <a:buNone/>
            </a:pPr>
            <a:r>
              <a:rPr lang="en-IN"/>
              <a:t>	THINESH M(811721243058)</a:t>
            </a:r>
            <a:endParaRPr/>
          </a:p>
          <a:p>
            <a:pPr indent="0" lvl="0" marL="0" rtl="0" algn="ctr">
              <a:lnSpc>
                <a:spcPct val="120000"/>
              </a:lnSpc>
              <a:spcBef>
                <a:spcPts val="1000"/>
              </a:spcBef>
              <a:spcAft>
                <a:spcPts val="0"/>
              </a:spcAft>
              <a:buClr>
                <a:schemeClr val="lt1"/>
              </a:buClr>
              <a:buSzPct val="100000"/>
              <a:buNone/>
            </a:pPr>
            <a:r>
              <a:rPr lang="en-IN"/>
              <a:t>       HARRISH GOKUL M (811721243301)</a:t>
            </a:r>
            <a:endParaRPr/>
          </a:p>
          <a:p>
            <a:pPr indent="0" lvl="0" marL="0" rtl="0" algn="ctr">
              <a:lnSpc>
                <a:spcPct val="120000"/>
              </a:lnSpc>
              <a:spcBef>
                <a:spcPts val="1000"/>
              </a:spcBef>
              <a:spcAft>
                <a:spcPts val="0"/>
              </a:spcAft>
              <a:buClr>
                <a:schemeClr val="lt1"/>
              </a:buClr>
              <a:buSzPct val="100000"/>
              <a:buNone/>
            </a:pPr>
            <a:r>
              <a:rPr lang="en-IN"/>
              <a:t>Team guide name: Mrs. R.Reetha Jeyarani, M.E.(ASSISTANT PROFESSOR)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84DD-63E1-B2D5-3E48-80DB9724DFE4}"/>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3161D094-A3B9-D697-D4E6-4C6577D4667F}"/>
              </a:ext>
            </a:extLst>
          </p:cNvPr>
          <p:cNvSpPr>
            <a:spLocks noGrp="1"/>
          </p:cNvSpPr>
          <p:nvPr>
            <p:ph idx="1"/>
          </p:nvPr>
        </p:nvSpPr>
        <p:spPr>
          <a:xfrm>
            <a:off x="913795" y="1558834"/>
            <a:ext cx="10353762" cy="4232366"/>
          </a:xfrm>
        </p:spPr>
        <p:txBody>
          <a:bodyPr>
            <a:noAutofit/>
          </a:bodyPr>
          <a:lstStyle/>
          <a:p>
            <a:r>
              <a:rPr lang="en-US" sz="2400" b="1" i="0" dirty="0">
                <a:effectLst/>
                <a:latin typeface="Söhne"/>
              </a:rPr>
              <a:t>Electronic Health Records (EHRs):</a:t>
            </a:r>
            <a:r>
              <a:rPr lang="en-US" sz="2400" b="0" i="0" dirty="0">
                <a:solidFill>
                  <a:srgbClr val="D1D5DB"/>
                </a:solidFill>
                <a:effectLst/>
                <a:latin typeface="Söhne"/>
              </a:rPr>
              <a:t> EHRs are a foundational component of modern healthcare. They store patient data, including medical history, test results, medications, and demographics.</a:t>
            </a:r>
          </a:p>
          <a:p>
            <a:r>
              <a:rPr lang="en-US" sz="2400" b="0" i="0" dirty="0">
                <a:solidFill>
                  <a:srgbClr val="D1D5DB"/>
                </a:solidFill>
                <a:effectLst/>
                <a:latin typeface="Söhne"/>
              </a:rPr>
              <a:t> Machine learning algorithms can leverage EHR data for predictive modeling, allowing healthcare providers to identify patients at risk of heart disease based on their medical records.</a:t>
            </a:r>
          </a:p>
          <a:p>
            <a:r>
              <a:rPr lang="en-US" sz="2400" b="1" i="0" dirty="0">
                <a:effectLst/>
                <a:latin typeface="Söhne"/>
              </a:rPr>
              <a:t>Diagnostic Tests:</a:t>
            </a:r>
            <a:r>
              <a:rPr lang="en-US" sz="2400" b="0" i="0" dirty="0">
                <a:solidFill>
                  <a:srgbClr val="D1D5DB"/>
                </a:solidFill>
                <a:effectLst/>
                <a:latin typeface="Söhne"/>
              </a:rPr>
              <a:t> Diagnostic tests, including electrocardiograms (ECGs or EKGs), echocardiography, and stress tests, are used to diagnose heart conditions and assess the heart's function. </a:t>
            </a:r>
          </a:p>
          <a:p>
            <a:r>
              <a:rPr lang="en-US" sz="2400" b="0" i="0" dirty="0">
                <a:solidFill>
                  <a:srgbClr val="D1D5DB"/>
                </a:solidFill>
                <a:effectLst/>
                <a:latin typeface="Söhne"/>
              </a:rPr>
              <a:t>Machine learning models can be trained on the results of these tests to aid in diagnosis and prognosis.</a:t>
            </a:r>
            <a:endParaRPr lang="en-IN" sz="2400" dirty="0"/>
          </a:p>
        </p:txBody>
      </p:sp>
    </p:spTree>
    <p:extLst>
      <p:ext uri="{BB962C8B-B14F-4D97-AF65-F5344CB8AC3E}">
        <p14:creationId xmlns:p14="http://schemas.microsoft.com/office/powerpoint/2010/main" val="186026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D153-D356-3D90-4056-5A00F3549873}"/>
              </a:ext>
            </a:extLst>
          </p:cNvPr>
          <p:cNvSpPr>
            <a:spLocks noGrp="1"/>
          </p:cNvSpPr>
          <p:nvPr>
            <p:ph type="title"/>
          </p:nvPr>
        </p:nvSpPr>
        <p:spPr/>
        <p:txBody>
          <a:bodyPr/>
          <a:lstStyle/>
          <a:p>
            <a:r>
              <a:rPr lang="en-IN" dirty="0"/>
              <a:t>Proposed system</a:t>
            </a:r>
            <a:br>
              <a:rPr lang="en-IN" dirty="0"/>
            </a:br>
            <a:endParaRPr lang="en-IN" dirty="0"/>
          </a:p>
        </p:txBody>
      </p:sp>
      <p:sp>
        <p:nvSpPr>
          <p:cNvPr id="3" name="Content Placeholder 2">
            <a:extLst>
              <a:ext uri="{FF2B5EF4-FFF2-40B4-BE49-F238E27FC236}">
                <a16:creationId xmlns:a16="http://schemas.microsoft.com/office/drawing/2014/main" id="{377737B8-3AF8-129C-F1D0-339C19EAD128}"/>
              </a:ext>
            </a:extLst>
          </p:cNvPr>
          <p:cNvSpPr>
            <a:spLocks noGrp="1"/>
          </p:cNvSpPr>
          <p:nvPr>
            <p:ph idx="1"/>
          </p:nvPr>
        </p:nvSpPr>
        <p:spPr>
          <a:xfrm>
            <a:off x="913795" y="1314994"/>
            <a:ext cx="10353762" cy="4476206"/>
          </a:xfrm>
        </p:spPr>
        <p:txBody>
          <a:bodyPr>
            <a:normAutofit/>
          </a:bodyPr>
          <a:lstStyle/>
          <a:p>
            <a:r>
              <a:rPr lang="en-US" b="1" i="0" dirty="0">
                <a:effectLst/>
                <a:latin typeface="Söhne"/>
              </a:rPr>
              <a:t>Decision Support Systems:</a:t>
            </a:r>
            <a:r>
              <a:rPr lang="en-US" b="0" i="0" dirty="0">
                <a:solidFill>
                  <a:srgbClr val="D1D5DB"/>
                </a:solidFill>
                <a:effectLst/>
                <a:latin typeface="Söhne"/>
              </a:rPr>
              <a:t> The system would provide decision support tools for healthcare professionals. These tools would assist in interpreting machine learning predictions and guide clinicians in making informed decisions regarding patient care and interventions.</a:t>
            </a:r>
          </a:p>
          <a:p>
            <a:r>
              <a:rPr lang="en-US" b="1" i="0" dirty="0">
                <a:effectLst/>
                <a:latin typeface="Söhne"/>
              </a:rPr>
              <a:t>Advanced Machine Learning Models:</a:t>
            </a:r>
            <a:r>
              <a:rPr lang="en-US" b="0" i="0" dirty="0">
                <a:solidFill>
                  <a:srgbClr val="D1D5DB"/>
                </a:solidFill>
                <a:effectLst/>
                <a:latin typeface="Söhne"/>
              </a:rPr>
              <a:t> The proposed system would incorporate state-of-the-art machine learning models, including deep learning techniques like convolutional neural networks (CNNs) for image data (e.g., medical imaging) and recurrent neural networks (RNNs) for time series data (e.g., ECG data). </a:t>
            </a:r>
          </a:p>
          <a:p>
            <a:r>
              <a:rPr lang="en-US" b="0" i="0" dirty="0">
                <a:solidFill>
                  <a:srgbClr val="D1D5DB"/>
                </a:solidFill>
                <a:effectLst/>
                <a:latin typeface="Söhne"/>
              </a:rPr>
              <a:t>These models would be designed to analyze a wide range of patient data, including medical records, diagnostic test results, genetic information, lifestyle data, and wearable device data.</a:t>
            </a:r>
            <a:endParaRPr lang="en-IN" dirty="0"/>
          </a:p>
        </p:txBody>
      </p:sp>
    </p:spTree>
    <p:extLst>
      <p:ext uri="{BB962C8B-B14F-4D97-AF65-F5344CB8AC3E}">
        <p14:creationId xmlns:p14="http://schemas.microsoft.com/office/powerpoint/2010/main" val="203458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75E4-0223-9543-6BDB-B007997AC700}"/>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F2B71396-BEE9-E5DC-B5C9-76F5CA3E2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558" y="1684421"/>
            <a:ext cx="5903495" cy="4973053"/>
          </a:xfrm>
        </p:spPr>
      </p:pic>
    </p:spTree>
    <p:extLst>
      <p:ext uri="{BB962C8B-B14F-4D97-AF65-F5344CB8AC3E}">
        <p14:creationId xmlns:p14="http://schemas.microsoft.com/office/powerpoint/2010/main" val="412856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86741-425B-AD0B-1076-119273E17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123326"/>
            <a:ext cx="6305006" cy="3148798"/>
          </a:xfrm>
          <a:prstGeom prst="rect">
            <a:avLst/>
          </a:prstGeom>
        </p:spPr>
      </p:pic>
      <p:pic>
        <p:nvPicPr>
          <p:cNvPr id="5" name="Picture 4">
            <a:extLst>
              <a:ext uri="{FF2B5EF4-FFF2-40B4-BE49-F238E27FC236}">
                <a16:creationId xmlns:a16="http://schemas.microsoft.com/office/drawing/2014/main" id="{597126C6-D6A3-70A3-9D8B-E8F3CA0DB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296" y="3429000"/>
            <a:ext cx="7184571" cy="3291856"/>
          </a:xfrm>
          <a:prstGeom prst="rect">
            <a:avLst/>
          </a:prstGeom>
        </p:spPr>
      </p:pic>
    </p:spTree>
    <p:extLst>
      <p:ext uri="{BB962C8B-B14F-4D97-AF65-F5344CB8AC3E}">
        <p14:creationId xmlns:p14="http://schemas.microsoft.com/office/powerpoint/2010/main" val="82336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E00ABD-9A74-F195-DFB4-3B2F7C118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28" y="1332761"/>
            <a:ext cx="11244820" cy="4580359"/>
          </a:xfrm>
          <a:prstGeom prst="rect">
            <a:avLst/>
          </a:prstGeom>
        </p:spPr>
      </p:pic>
    </p:spTree>
    <p:extLst>
      <p:ext uri="{BB962C8B-B14F-4D97-AF65-F5344CB8AC3E}">
        <p14:creationId xmlns:p14="http://schemas.microsoft.com/office/powerpoint/2010/main" val="57713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F1DF-B0D8-D6A9-D5C3-197C451BEE1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FE1044C-E8D1-39EE-FD0B-312B45C41009}"/>
              </a:ext>
            </a:extLst>
          </p:cNvPr>
          <p:cNvSpPr>
            <a:spLocks noGrp="1"/>
          </p:cNvSpPr>
          <p:nvPr>
            <p:ph idx="1"/>
          </p:nvPr>
        </p:nvSpPr>
        <p:spPr>
          <a:xfrm>
            <a:off x="913795" y="2096064"/>
            <a:ext cx="10353762" cy="4352862"/>
          </a:xfrm>
        </p:spPr>
        <p:txBody>
          <a:bodyPr>
            <a:normAutofit fontScale="85000" lnSpcReduction="20000"/>
          </a:bodyPr>
          <a:lstStyle/>
          <a:p>
            <a:pPr marL="0" indent="0">
              <a:buNone/>
            </a:pPr>
            <a:endParaRPr lang="en-US" dirty="0"/>
          </a:p>
          <a:p>
            <a:r>
              <a:rPr lang="en-US" dirty="0"/>
              <a:t>Heart disease remains a significant global health concern, necessitating advanced predictive tools for early risk assessment and prevention. </a:t>
            </a:r>
          </a:p>
          <a:p>
            <a:r>
              <a:rPr lang="en-US" dirty="0"/>
              <a:t>Machine learning algorithms have emerged as a promising solution to this challenge. This paper presents an overview of machine learning applications in heart disease prediction.</a:t>
            </a:r>
          </a:p>
          <a:p>
            <a:r>
              <a:rPr lang="en-US" dirty="0"/>
              <a:t> It discusses the key algorithms used, their advantages, and limitations. Furthermore, the paper details the essential steps in creating and validating predictive models for heart disease, emphasizing their potential for personalized risk assessment and intervention.</a:t>
            </a:r>
          </a:p>
          <a:p>
            <a:r>
              <a:rPr lang="en-US" dirty="0"/>
              <a:t> The ethical and privacy considerations in healthcare-based machine learning are addressed, and the evolving research landscape and challenges in this field are explored.</a:t>
            </a:r>
          </a:p>
          <a:p>
            <a:r>
              <a:rPr lang="en-US" dirty="0"/>
              <a:t> Leveraging machine learning for heart disease prediction has the potential to transform cardiology by enabling more accurate risk assessment and ultimately improving patient outcomes and public health.</a:t>
            </a:r>
            <a:endParaRPr lang="en-IN" dirty="0"/>
          </a:p>
        </p:txBody>
      </p:sp>
    </p:spTree>
    <p:extLst>
      <p:ext uri="{BB962C8B-B14F-4D97-AF65-F5344CB8AC3E}">
        <p14:creationId xmlns:p14="http://schemas.microsoft.com/office/powerpoint/2010/main" val="2564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B88D-79DC-94DE-C3E1-E3027D393BD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6F7268E-BF29-2C8C-4AB8-F9CB7424AE83}"/>
              </a:ext>
            </a:extLst>
          </p:cNvPr>
          <p:cNvSpPr>
            <a:spLocks noGrp="1"/>
          </p:cNvSpPr>
          <p:nvPr>
            <p:ph idx="1"/>
          </p:nvPr>
        </p:nvSpPr>
        <p:spPr>
          <a:xfrm>
            <a:off x="913795" y="2096064"/>
            <a:ext cx="10353762" cy="4272652"/>
          </a:xfrm>
        </p:spPr>
        <p:txBody>
          <a:bodyPr>
            <a:normAutofit fontScale="92500" lnSpcReduction="10000"/>
          </a:bodyPr>
          <a:lstStyle/>
          <a:p>
            <a:r>
              <a:rPr lang="en-US" b="0" i="0" dirty="0">
                <a:solidFill>
                  <a:srgbClr val="D1D5DB"/>
                </a:solidFill>
                <a:effectLst/>
                <a:latin typeface="Söhne"/>
              </a:rPr>
              <a:t>Machine learning algorithms can be trained on historical data to recognize patterns and relationships between these risk factors and the occurrence of heart disease.</a:t>
            </a:r>
          </a:p>
          <a:p>
            <a:r>
              <a:rPr lang="en-US" b="0" i="0" dirty="0">
                <a:solidFill>
                  <a:srgbClr val="D1D5DB"/>
                </a:solidFill>
                <a:effectLst/>
                <a:latin typeface="Söhne"/>
              </a:rPr>
              <a:t> They can then use this knowledge to make predictions for new or unseen cases. This has the potential to revolutionize the field of cardiology by enabling more accurate and personalized risk assessments, ultimately leading to better preventive strategies and early interventions.</a:t>
            </a:r>
          </a:p>
          <a:p>
            <a:r>
              <a:rPr lang="en-US" b="0" i="0" dirty="0">
                <a:solidFill>
                  <a:srgbClr val="D1D5DB"/>
                </a:solidFill>
                <a:effectLst/>
                <a:latin typeface="Söhne"/>
              </a:rPr>
              <a:t>This application of machine learning in heart disease prediction has the potential to benefit healthcare professionals and patients alike.</a:t>
            </a:r>
          </a:p>
          <a:p>
            <a:r>
              <a:rPr lang="en-US" b="0" i="0" dirty="0">
                <a:solidFill>
                  <a:srgbClr val="D1D5DB"/>
                </a:solidFill>
                <a:effectLst/>
                <a:latin typeface="Söhne"/>
              </a:rPr>
              <a:t> Healthcare providers can use these models to identify high-risk individuals, prioritize preventive measures, and allocate resources efficiently.</a:t>
            </a:r>
          </a:p>
          <a:p>
            <a:r>
              <a:rPr lang="en-US" b="0" i="0" dirty="0">
                <a:solidFill>
                  <a:srgbClr val="D1D5DB"/>
                </a:solidFill>
                <a:effectLst/>
                <a:latin typeface="Söhne"/>
              </a:rPr>
              <a:t> Patients can gain a better understanding of their own risk factors and take proactive steps to reduce their risk of heart disease, leading to a healthier and longer life.</a:t>
            </a:r>
            <a:endParaRPr lang="en-IN" dirty="0"/>
          </a:p>
        </p:txBody>
      </p:sp>
    </p:spTree>
    <p:extLst>
      <p:ext uri="{BB962C8B-B14F-4D97-AF65-F5344CB8AC3E}">
        <p14:creationId xmlns:p14="http://schemas.microsoft.com/office/powerpoint/2010/main" val="81283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1C52-A691-1D33-641E-35A564599B67}"/>
              </a:ext>
            </a:extLst>
          </p:cNvPr>
          <p:cNvSpPr>
            <a:spLocks noGrp="1"/>
          </p:cNvSpPr>
          <p:nvPr>
            <p:ph type="title"/>
          </p:nvPr>
        </p:nvSpPr>
        <p:spPr>
          <a:xfrm>
            <a:off x="913795" y="-3208420"/>
            <a:ext cx="10353761" cy="320841"/>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163201A3-3C68-E9E1-5C4E-70EC4A76A719}"/>
              </a:ext>
            </a:extLst>
          </p:cNvPr>
          <p:cNvSpPr>
            <a:spLocks noGrp="1"/>
          </p:cNvSpPr>
          <p:nvPr>
            <p:ph idx="1"/>
          </p:nvPr>
        </p:nvSpPr>
        <p:spPr>
          <a:xfrm>
            <a:off x="913795" y="481263"/>
            <a:ext cx="10353762" cy="5983706"/>
          </a:xfrm>
        </p:spPr>
        <p:txBody>
          <a:bodyPr>
            <a:normAutofit/>
          </a:bodyPr>
          <a:lstStyle/>
          <a:p>
            <a:r>
              <a:rPr lang="en-US" sz="2800" b="0" i="0" dirty="0">
                <a:solidFill>
                  <a:srgbClr val="D1D5DB"/>
                </a:solidFill>
                <a:effectLst/>
                <a:latin typeface="Söhne"/>
              </a:rPr>
              <a:t>In this context, this article will explore the various machine learning algorithms commonly used in heart disease prediction, their advantages and limitations, and the steps involved in building and validating predictive models.</a:t>
            </a:r>
          </a:p>
          <a:p>
            <a:r>
              <a:rPr lang="en-US" sz="2800" b="0" i="0" dirty="0">
                <a:solidFill>
                  <a:srgbClr val="D1D5DB"/>
                </a:solidFill>
                <a:effectLst/>
                <a:latin typeface="Söhne"/>
              </a:rPr>
              <a:t> Additionally, we will discuss the ethical and privacy considerations associated with using machine learning in healthcare, as well as the ongoing research and challenges in the field of heart disease prediction.</a:t>
            </a:r>
          </a:p>
          <a:p>
            <a:r>
              <a:rPr lang="en-US" sz="2800" b="0" i="0" dirty="0">
                <a:solidFill>
                  <a:srgbClr val="D1D5DB"/>
                </a:solidFill>
                <a:effectLst/>
                <a:latin typeface="Söhne"/>
              </a:rPr>
              <a:t> Overall, the use of machine learning in heart disease prediction holds great promise for improving the diagnosis and prevention of this prevalent and life-threatening condition.</a:t>
            </a:r>
            <a:endParaRPr lang="en-IN" sz="2800" dirty="0"/>
          </a:p>
        </p:txBody>
      </p:sp>
    </p:spTree>
    <p:extLst>
      <p:ext uri="{BB962C8B-B14F-4D97-AF65-F5344CB8AC3E}">
        <p14:creationId xmlns:p14="http://schemas.microsoft.com/office/powerpoint/2010/main" val="159790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42B8-A890-805B-5BEF-5E508C59A769}"/>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26568177-D608-0245-193A-BD32290B2F86}"/>
              </a:ext>
            </a:extLst>
          </p:cNvPr>
          <p:cNvSpPr>
            <a:spLocks noGrp="1"/>
          </p:cNvSpPr>
          <p:nvPr>
            <p:ph idx="1"/>
          </p:nvPr>
        </p:nvSpPr>
        <p:spPr>
          <a:xfrm>
            <a:off x="913794" y="2112106"/>
            <a:ext cx="10353762" cy="3695136"/>
          </a:xfrm>
        </p:spPr>
        <p:txBody>
          <a:bodyPr>
            <a:normAutofit fontScale="85000" lnSpcReduction="10000"/>
          </a:bodyPr>
          <a:lstStyle/>
          <a:p>
            <a:r>
              <a:rPr lang="en-IN" dirty="0" err="1"/>
              <a:t>Title:Random</a:t>
            </a:r>
            <a:r>
              <a:rPr lang="en-IN" dirty="0"/>
              <a:t> forest based heart disease prediction</a:t>
            </a:r>
          </a:p>
          <a:p>
            <a:r>
              <a:rPr lang="en-IN" dirty="0" err="1"/>
              <a:t>Authour</a:t>
            </a:r>
            <a:r>
              <a:rPr lang="en-IN" dirty="0"/>
              <a:t>:  </a:t>
            </a:r>
            <a:r>
              <a:rPr lang="en-IN" dirty="0" err="1"/>
              <a:t>preethi</a:t>
            </a:r>
            <a:r>
              <a:rPr lang="en-IN" dirty="0"/>
              <a:t> </a:t>
            </a:r>
            <a:r>
              <a:rPr lang="en-IN" dirty="0" err="1"/>
              <a:t>sondhi</a:t>
            </a:r>
            <a:endParaRPr lang="en-IN" dirty="0"/>
          </a:p>
          <a:p>
            <a:r>
              <a:rPr lang="en-IN" dirty="0"/>
              <a:t>Published year:2021</a:t>
            </a:r>
          </a:p>
          <a:p>
            <a:r>
              <a:rPr lang="en-IN" dirty="0"/>
              <a:t>Technique used :naïve </a:t>
            </a:r>
            <a:r>
              <a:rPr lang="en-IN" dirty="0" err="1"/>
              <a:t>bayes,support</a:t>
            </a:r>
            <a:r>
              <a:rPr lang="en-IN" dirty="0"/>
              <a:t> vector  machine ,random forest</a:t>
            </a:r>
          </a:p>
          <a:p>
            <a:r>
              <a:rPr lang="en-IN" dirty="0" err="1"/>
              <a:t>Advanatages</a:t>
            </a:r>
            <a:r>
              <a:rPr lang="en-IN" dirty="0"/>
              <a:t>:</a:t>
            </a:r>
          </a:p>
          <a:p>
            <a:pPr marL="0" indent="0">
              <a:buNone/>
            </a:pPr>
            <a:r>
              <a:rPr lang="en-IN" dirty="0"/>
              <a:t>      by using  random forest algorithm  has been found to have 95.08% more precision compared to other algorithms.</a:t>
            </a:r>
          </a:p>
          <a:p>
            <a:r>
              <a:rPr lang="en-IN" dirty="0"/>
              <a:t>Disadvantages:</a:t>
            </a:r>
            <a:r>
              <a:rPr lang="en-US" b="1" i="0" dirty="0">
                <a:solidFill>
                  <a:srgbClr val="D1D5DB"/>
                </a:solidFill>
                <a:effectLst/>
                <a:latin typeface="Söhne"/>
              </a:rPr>
              <a:t>Random Forest is an ensemble of decision trees, and the combination of multiple trees can result in a relatively complex model. This complexity can lead to longer training times and increased computational overhead, especially when dealing with large datasets.</a:t>
            </a:r>
            <a:endParaRPr lang="en-IN" b="1" dirty="0"/>
          </a:p>
        </p:txBody>
      </p:sp>
    </p:spTree>
    <p:extLst>
      <p:ext uri="{BB962C8B-B14F-4D97-AF65-F5344CB8AC3E}">
        <p14:creationId xmlns:p14="http://schemas.microsoft.com/office/powerpoint/2010/main" val="317605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F8CC-B997-DB6F-3A0C-575AE0BDCB9F}"/>
              </a:ext>
            </a:extLst>
          </p:cNvPr>
          <p:cNvSpPr>
            <a:spLocks noGrp="1"/>
          </p:cNvSpPr>
          <p:nvPr>
            <p:ph type="title"/>
          </p:nvPr>
        </p:nvSpPr>
        <p:spPr>
          <a:xfrm flipV="1">
            <a:off x="913795" y="-4026568"/>
            <a:ext cx="10353761" cy="834190"/>
          </a:xfrm>
        </p:spPr>
        <p:txBody>
          <a:bodyPr/>
          <a:lstStyle/>
          <a:p>
            <a:endParaRPr lang="en-IN"/>
          </a:p>
        </p:txBody>
      </p:sp>
      <p:sp>
        <p:nvSpPr>
          <p:cNvPr id="3" name="Content Placeholder 2">
            <a:extLst>
              <a:ext uri="{FF2B5EF4-FFF2-40B4-BE49-F238E27FC236}">
                <a16:creationId xmlns:a16="http://schemas.microsoft.com/office/drawing/2014/main" id="{629BEB8F-C58F-0B4F-9EC1-DADF06DEFE1A}"/>
              </a:ext>
            </a:extLst>
          </p:cNvPr>
          <p:cNvSpPr>
            <a:spLocks noGrp="1"/>
          </p:cNvSpPr>
          <p:nvPr>
            <p:ph idx="1"/>
          </p:nvPr>
        </p:nvSpPr>
        <p:spPr>
          <a:xfrm>
            <a:off x="913795" y="352925"/>
            <a:ext cx="10353762" cy="6208295"/>
          </a:xfrm>
        </p:spPr>
        <p:txBody>
          <a:bodyPr>
            <a:normAutofit lnSpcReduction="10000"/>
          </a:bodyPr>
          <a:lstStyle/>
          <a:p>
            <a:r>
              <a:rPr lang="en-IN" dirty="0"/>
              <a:t>Title:   Study of heart disease  prediction using </a:t>
            </a:r>
            <a:r>
              <a:rPr lang="en-IN" dirty="0" err="1"/>
              <a:t>cnn</a:t>
            </a:r>
            <a:r>
              <a:rPr lang="en-IN" dirty="0"/>
              <a:t> algorithm</a:t>
            </a:r>
          </a:p>
          <a:p>
            <a:r>
              <a:rPr lang="en-IN" dirty="0" err="1"/>
              <a:t>Authour</a:t>
            </a:r>
            <a:r>
              <a:rPr lang="en-IN" dirty="0"/>
              <a:t>: </a:t>
            </a:r>
            <a:r>
              <a:rPr lang="en-IN" dirty="0" err="1"/>
              <a:t>D.kumari</a:t>
            </a:r>
            <a:endParaRPr lang="en-IN" dirty="0"/>
          </a:p>
          <a:p>
            <a:r>
              <a:rPr lang="en-IN" dirty="0"/>
              <a:t>Published year:2021</a:t>
            </a:r>
          </a:p>
          <a:p>
            <a:r>
              <a:rPr lang="en-IN" dirty="0"/>
              <a:t>Technique used :   a random forest with BI-LSTM </a:t>
            </a:r>
          </a:p>
          <a:p>
            <a:r>
              <a:rPr lang="en-IN" dirty="0"/>
              <a:t>Advantages:</a:t>
            </a:r>
          </a:p>
          <a:p>
            <a:pPr marL="0" indent="0">
              <a:buNone/>
            </a:pPr>
            <a:r>
              <a:rPr lang="en-IN" dirty="0"/>
              <a:t>            in  this report ,suggested a random forest  with Bi-LSTM as hybrid approach has been found to have more accurate as compared to other algorithms.</a:t>
            </a:r>
          </a:p>
          <a:p>
            <a:pPr marL="0" indent="0">
              <a:buNone/>
            </a:pPr>
            <a:endParaRPr lang="en-IN" dirty="0"/>
          </a:p>
          <a:p>
            <a:pPr marL="0" indent="0">
              <a:buNone/>
            </a:pPr>
            <a:r>
              <a:rPr lang="en-IN" dirty="0"/>
              <a:t>Disadvantages:</a:t>
            </a:r>
          </a:p>
          <a:p>
            <a:pPr marL="0" indent="0">
              <a:buNone/>
            </a:pPr>
            <a:r>
              <a:rPr lang="en-US" b="0" i="0" dirty="0">
                <a:solidFill>
                  <a:srgbClr val="D1D5DB"/>
                </a:solidFill>
                <a:effectLst/>
                <a:latin typeface="Söhne"/>
              </a:rPr>
              <a:t>CNNs are data-hungry models, and they require a large volume of labeled data for training. Obtaining sufficient labeled medical imaging data, especially for specific heart disease conditions, can be a significant challenge. Small or imbalanced datasets can lead to overfitting or suboptimal model performance.</a:t>
            </a:r>
            <a:endParaRPr lang="en-IN" dirty="0"/>
          </a:p>
          <a:p>
            <a:pPr marL="0" indent="0">
              <a:buNone/>
            </a:pPr>
            <a:r>
              <a:rPr lang="en-IN" dirty="0"/>
              <a:t>                  </a:t>
            </a:r>
          </a:p>
          <a:p>
            <a:endParaRPr lang="en-IN" dirty="0"/>
          </a:p>
        </p:txBody>
      </p:sp>
    </p:spTree>
    <p:extLst>
      <p:ext uri="{BB962C8B-B14F-4D97-AF65-F5344CB8AC3E}">
        <p14:creationId xmlns:p14="http://schemas.microsoft.com/office/powerpoint/2010/main" val="59776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330F-AAE7-0645-63CF-84D7921C9EA1}"/>
              </a:ext>
            </a:extLst>
          </p:cNvPr>
          <p:cNvSpPr>
            <a:spLocks noGrp="1"/>
          </p:cNvSpPr>
          <p:nvPr>
            <p:ph type="title"/>
          </p:nvPr>
        </p:nvSpPr>
        <p:spPr>
          <a:xfrm flipV="1">
            <a:off x="913795" y="-3465095"/>
            <a:ext cx="10353761" cy="1379621"/>
          </a:xfrm>
        </p:spPr>
        <p:txBody>
          <a:bodyPr/>
          <a:lstStyle/>
          <a:p>
            <a:endParaRPr lang="en-IN"/>
          </a:p>
        </p:txBody>
      </p:sp>
      <p:sp>
        <p:nvSpPr>
          <p:cNvPr id="3" name="Content Placeholder 2">
            <a:extLst>
              <a:ext uri="{FF2B5EF4-FFF2-40B4-BE49-F238E27FC236}">
                <a16:creationId xmlns:a16="http://schemas.microsoft.com/office/drawing/2014/main" id="{7EF3528F-6700-2F1A-84E1-5F4BABC12562}"/>
              </a:ext>
            </a:extLst>
          </p:cNvPr>
          <p:cNvSpPr>
            <a:spLocks noGrp="1"/>
          </p:cNvSpPr>
          <p:nvPr>
            <p:ph idx="1"/>
          </p:nvPr>
        </p:nvSpPr>
        <p:spPr>
          <a:xfrm>
            <a:off x="913795" y="112295"/>
            <a:ext cx="10353762" cy="6513094"/>
          </a:xfrm>
        </p:spPr>
        <p:txBody>
          <a:bodyPr/>
          <a:lstStyle/>
          <a:p>
            <a:r>
              <a:rPr lang="en-IN" dirty="0"/>
              <a:t>Title: Prediction of heart disease using multilayer perceptron neural  network</a:t>
            </a:r>
          </a:p>
          <a:p>
            <a:r>
              <a:rPr lang="en-IN" dirty="0" err="1"/>
              <a:t>Authour</a:t>
            </a:r>
            <a:r>
              <a:rPr lang="en-IN" dirty="0"/>
              <a:t>:  </a:t>
            </a:r>
            <a:r>
              <a:rPr lang="en-IN" dirty="0" err="1"/>
              <a:t>jayashri</a:t>
            </a:r>
            <a:r>
              <a:rPr lang="en-IN" dirty="0"/>
              <a:t> </a:t>
            </a:r>
            <a:r>
              <a:rPr lang="en-IN" dirty="0" err="1"/>
              <a:t>S.sonawane,D.patil</a:t>
            </a:r>
            <a:r>
              <a:rPr lang="en-IN" dirty="0"/>
              <a:t> </a:t>
            </a:r>
          </a:p>
          <a:p>
            <a:r>
              <a:rPr lang="en-IN" dirty="0"/>
              <a:t>Published : 2014</a:t>
            </a:r>
          </a:p>
          <a:p>
            <a:r>
              <a:rPr lang="en-IN" dirty="0"/>
              <a:t>Technique used: Back propagation algorithm to predict </a:t>
            </a:r>
          </a:p>
          <a:p>
            <a:r>
              <a:rPr lang="en-IN" dirty="0"/>
              <a:t>Advantages:</a:t>
            </a:r>
          </a:p>
          <a:p>
            <a:pPr marL="0" indent="0">
              <a:buNone/>
            </a:pPr>
            <a:r>
              <a:rPr lang="en-US" b="0" i="0" dirty="0">
                <a:solidFill>
                  <a:srgbClr val="D1D5DB"/>
                </a:solidFill>
                <a:effectLst/>
                <a:latin typeface="Söhne"/>
              </a:rPr>
              <a:t>        MLPs are capable of modeling complex, non-linear relationships between input features and heart disease outcomes. This flexibility allows them to capture intricate patterns in the data.</a:t>
            </a:r>
          </a:p>
          <a:p>
            <a:pPr marL="0" indent="0">
              <a:buNone/>
            </a:pPr>
            <a:r>
              <a:rPr lang="en-US" dirty="0">
                <a:solidFill>
                  <a:srgbClr val="D1D5DB"/>
                </a:solidFill>
                <a:effectLst/>
                <a:latin typeface="Söhne"/>
              </a:rPr>
              <a:t>Disadvantages:</a:t>
            </a:r>
          </a:p>
          <a:p>
            <a:pPr marL="0" indent="0">
              <a:buNone/>
            </a:pPr>
            <a:r>
              <a:rPr lang="en-US" b="0" i="0" dirty="0">
                <a:solidFill>
                  <a:srgbClr val="D1D5DB"/>
                </a:solidFill>
                <a:effectLst/>
                <a:latin typeface="Söhne"/>
              </a:rPr>
              <a:t>       MLPs require a large amount of labeled data for training, which can be challenging to obtain in healthcare, especially for rare conditions or when expert labeling is required.</a:t>
            </a:r>
            <a:endParaRPr lang="en-IN" dirty="0"/>
          </a:p>
        </p:txBody>
      </p:sp>
    </p:spTree>
    <p:extLst>
      <p:ext uri="{BB962C8B-B14F-4D97-AF65-F5344CB8AC3E}">
        <p14:creationId xmlns:p14="http://schemas.microsoft.com/office/powerpoint/2010/main" val="284607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8772-D118-13D7-1D8C-031338D658F9}"/>
              </a:ext>
            </a:extLst>
          </p:cNvPr>
          <p:cNvSpPr>
            <a:spLocks noGrp="1"/>
          </p:cNvSpPr>
          <p:nvPr>
            <p:ph type="title"/>
          </p:nvPr>
        </p:nvSpPr>
        <p:spPr>
          <a:xfrm>
            <a:off x="913795" y="-2695074"/>
            <a:ext cx="10353761" cy="1700463"/>
          </a:xfrm>
        </p:spPr>
        <p:txBody>
          <a:bodyPr/>
          <a:lstStyle/>
          <a:p>
            <a:endParaRPr lang="en-IN" dirty="0"/>
          </a:p>
        </p:txBody>
      </p:sp>
      <p:sp>
        <p:nvSpPr>
          <p:cNvPr id="3" name="Content Placeholder 2">
            <a:extLst>
              <a:ext uri="{FF2B5EF4-FFF2-40B4-BE49-F238E27FC236}">
                <a16:creationId xmlns:a16="http://schemas.microsoft.com/office/drawing/2014/main" id="{52CF7EA8-C915-EEEE-40A9-1C6C941DDCE0}"/>
              </a:ext>
            </a:extLst>
          </p:cNvPr>
          <p:cNvSpPr>
            <a:spLocks noGrp="1"/>
          </p:cNvSpPr>
          <p:nvPr>
            <p:ph idx="1"/>
          </p:nvPr>
        </p:nvSpPr>
        <p:spPr>
          <a:xfrm>
            <a:off x="913794" y="465220"/>
            <a:ext cx="10353762" cy="5951621"/>
          </a:xfrm>
        </p:spPr>
        <p:txBody>
          <a:bodyPr/>
          <a:lstStyle/>
          <a:p>
            <a:r>
              <a:rPr lang="en-IN" dirty="0"/>
              <a:t>Title:   effective heart disease  prediction using hybrid machine learning techniques</a:t>
            </a:r>
          </a:p>
          <a:p>
            <a:r>
              <a:rPr lang="en-IN" dirty="0" err="1"/>
              <a:t>Authour</a:t>
            </a:r>
            <a:r>
              <a:rPr lang="en-IN" dirty="0"/>
              <a:t>: </a:t>
            </a:r>
            <a:r>
              <a:rPr lang="en-IN" dirty="0" err="1"/>
              <a:t>senthilkumar</a:t>
            </a:r>
            <a:r>
              <a:rPr lang="en-IN" dirty="0"/>
              <a:t> </a:t>
            </a:r>
            <a:r>
              <a:rPr lang="en-IN" dirty="0" err="1"/>
              <a:t>mohan</a:t>
            </a:r>
            <a:r>
              <a:rPr lang="en-IN" dirty="0"/>
              <a:t>, </a:t>
            </a:r>
            <a:r>
              <a:rPr lang="en-IN" dirty="0" err="1"/>
              <a:t>chandrasegar</a:t>
            </a:r>
            <a:r>
              <a:rPr lang="en-IN" dirty="0"/>
              <a:t> </a:t>
            </a:r>
            <a:r>
              <a:rPr lang="en-IN" dirty="0" err="1"/>
              <a:t>thirumalai,Gautam</a:t>
            </a:r>
            <a:r>
              <a:rPr lang="en-IN" dirty="0"/>
              <a:t> Srivastava</a:t>
            </a:r>
          </a:p>
          <a:p>
            <a:r>
              <a:rPr lang="en-IN" dirty="0"/>
              <a:t>Published:2019</a:t>
            </a:r>
          </a:p>
          <a:p>
            <a:r>
              <a:rPr lang="en-IN" dirty="0" err="1"/>
              <a:t>Techiniques:hybrid</a:t>
            </a:r>
            <a:r>
              <a:rPr lang="en-IN" dirty="0"/>
              <a:t> random forest with a linear model(HRFLM)</a:t>
            </a:r>
          </a:p>
          <a:p>
            <a:r>
              <a:rPr lang="en-IN" dirty="0"/>
              <a:t>Advantages:</a:t>
            </a:r>
          </a:p>
          <a:p>
            <a:pPr marL="0" indent="0">
              <a:buNone/>
            </a:pPr>
            <a:r>
              <a:rPr lang="en-IN" dirty="0"/>
              <a:t>      It produce an enhanced performance level with an accuracy level of 88.7% through the prediction model for heart </a:t>
            </a:r>
            <a:r>
              <a:rPr lang="en-IN" dirty="0" err="1"/>
              <a:t>diseasr</a:t>
            </a:r>
            <a:r>
              <a:rPr lang="en-IN" dirty="0"/>
              <a:t> with the  hybrid random forest with a linear model(HRFLM)</a:t>
            </a:r>
          </a:p>
          <a:p>
            <a:r>
              <a:rPr lang="en-IN" dirty="0"/>
              <a:t>Disadvantages:</a:t>
            </a:r>
          </a:p>
          <a:p>
            <a:pPr marL="0" indent="0">
              <a:buNone/>
            </a:pPr>
            <a:r>
              <a:rPr lang="en-US" b="0" i="0" dirty="0">
                <a:solidFill>
                  <a:srgbClr val="D1D5DB"/>
                </a:solidFill>
                <a:effectLst/>
                <a:latin typeface="Söhne"/>
              </a:rPr>
              <a:t>     Hybrid models can be significantly more complex than individual machine learning models. Integrating multiple algorithms or models requires careful design and can lead to complex architectures that are challenging to understand and maintain</a:t>
            </a:r>
            <a:endParaRPr lang="en-IN" dirty="0"/>
          </a:p>
          <a:p>
            <a:endParaRPr lang="en-IN" dirty="0"/>
          </a:p>
          <a:p>
            <a:endParaRPr lang="en-IN" dirty="0"/>
          </a:p>
          <a:p>
            <a:endParaRPr lang="en-IN" dirty="0"/>
          </a:p>
        </p:txBody>
      </p:sp>
      <p:sp>
        <p:nvSpPr>
          <p:cNvPr id="4" name="Rectangle 1">
            <a:extLst>
              <a:ext uri="{FF2B5EF4-FFF2-40B4-BE49-F238E27FC236}">
                <a16:creationId xmlns:a16="http://schemas.microsoft.com/office/drawing/2014/main" id="{B7A396A5-C737-0B58-A9CE-8D4617B3CD32}"/>
              </a:ext>
            </a:extLst>
          </p:cNvPr>
          <p:cNvSpPr>
            <a:spLocks noChangeArrowheads="1"/>
          </p:cNvSpPr>
          <p:nvPr/>
        </p:nvSpPr>
        <p:spPr bwMode="auto">
          <a:xfrm>
            <a:off x="0" y="0"/>
            <a:ext cx="12192000" cy="0"/>
          </a:xfrm>
          <a:prstGeom prst="rect">
            <a:avLst/>
          </a:prstGeom>
          <a:solidFill>
            <a:srgbClr val="EBEC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E3743"/>
                </a:solidFill>
                <a:effectLst/>
                <a:latin typeface="Roboto" panose="02000000000000000000" pitchFamily="2" charset="0"/>
              </a:rPr>
              <a:t>We produce an enhanced performance level with an accuracy level of 88.7% through the prediction model for heart disease with the hybrid random forest with a linear model (HRFLM).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92C3FF5-48DF-6E2D-92B6-633002CF68AD}"/>
              </a:ext>
            </a:extLst>
          </p:cNvPr>
          <p:cNvSpPr>
            <a:spLocks noChangeArrowheads="1"/>
          </p:cNvSpPr>
          <p:nvPr/>
        </p:nvSpPr>
        <p:spPr bwMode="auto">
          <a:xfrm>
            <a:off x="152400" y="152400"/>
            <a:ext cx="12192000" cy="0"/>
          </a:xfrm>
          <a:prstGeom prst="rect">
            <a:avLst/>
          </a:prstGeom>
          <a:solidFill>
            <a:srgbClr val="EBEC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E3743"/>
                </a:solidFill>
                <a:effectLst/>
                <a:latin typeface="Roboto" panose="02000000000000000000" pitchFamily="2" charset="0"/>
              </a:rPr>
              <a:t>We produce an enhanced performance level with an accuracy level of 88.7% through the prediction model for heart disease with the hybrid random forest with a linear model (HRFLM).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83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AA2B-1576-EA54-507F-3599BEF48E86}"/>
              </a:ext>
            </a:extLst>
          </p:cNvPr>
          <p:cNvSpPr>
            <a:spLocks noGrp="1"/>
          </p:cNvSpPr>
          <p:nvPr>
            <p:ph type="title"/>
          </p:nvPr>
        </p:nvSpPr>
        <p:spPr>
          <a:xfrm>
            <a:off x="913795" y="-2662988"/>
            <a:ext cx="10353761" cy="1588167"/>
          </a:xfrm>
        </p:spPr>
        <p:txBody>
          <a:bodyPr/>
          <a:lstStyle/>
          <a:p>
            <a:endParaRPr lang="en-IN" dirty="0"/>
          </a:p>
        </p:txBody>
      </p:sp>
      <p:sp>
        <p:nvSpPr>
          <p:cNvPr id="3" name="Content Placeholder 2">
            <a:extLst>
              <a:ext uri="{FF2B5EF4-FFF2-40B4-BE49-F238E27FC236}">
                <a16:creationId xmlns:a16="http://schemas.microsoft.com/office/drawing/2014/main" id="{75CABFF5-7B3D-95A7-D35D-9FCB01F8D5F0}"/>
              </a:ext>
            </a:extLst>
          </p:cNvPr>
          <p:cNvSpPr>
            <a:spLocks noGrp="1"/>
          </p:cNvSpPr>
          <p:nvPr>
            <p:ph idx="1"/>
          </p:nvPr>
        </p:nvSpPr>
        <p:spPr>
          <a:xfrm>
            <a:off x="913795" y="304799"/>
            <a:ext cx="10353762" cy="6304547"/>
          </a:xfrm>
        </p:spPr>
        <p:txBody>
          <a:bodyPr>
            <a:normAutofit/>
          </a:bodyPr>
          <a:lstStyle/>
          <a:p>
            <a:pPr marL="0" indent="0">
              <a:buNone/>
            </a:pPr>
            <a:r>
              <a:rPr lang="en-IN" dirty="0"/>
              <a:t> Title: heart disease detection using hybrid machine learning and IOT </a:t>
            </a:r>
          </a:p>
          <a:p>
            <a:pPr marL="0" indent="0">
              <a:buNone/>
            </a:pPr>
            <a:r>
              <a:rPr lang="en-IN" dirty="0" err="1"/>
              <a:t>Authour</a:t>
            </a:r>
            <a:r>
              <a:rPr lang="en-IN" dirty="0"/>
              <a:t>: </a:t>
            </a:r>
            <a:r>
              <a:rPr lang="en-IN" dirty="0" err="1"/>
              <a:t>tanmay</a:t>
            </a:r>
            <a:r>
              <a:rPr lang="en-IN" dirty="0"/>
              <a:t> </a:t>
            </a:r>
            <a:r>
              <a:rPr lang="en-IN" dirty="0" err="1"/>
              <a:t>salunke</a:t>
            </a:r>
            <a:r>
              <a:rPr lang="en-IN" dirty="0"/>
              <a:t> ,Pavankumar </a:t>
            </a:r>
            <a:r>
              <a:rPr lang="en-IN" dirty="0" err="1"/>
              <a:t>jagade</a:t>
            </a:r>
            <a:endParaRPr lang="en-IN" dirty="0"/>
          </a:p>
          <a:p>
            <a:pPr marL="0" indent="0">
              <a:buNone/>
            </a:pPr>
            <a:r>
              <a:rPr lang="en-IN" dirty="0"/>
              <a:t>Published : may(2023)</a:t>
            </a:r>
          </a:p>
          <a:p>
            <a:pPr marL="0" indent="0">
              <a:buNone/>
            </a:pPr>
            <a:r>
              <a:rPr lang="en-IN" dirty="0" err="1"/>
              <a:t>Techniques:leverage</a:t>
            </a:r>
            <a:r>
              <a:rPr lang="en-IN" dirty="0"/>
              <a:t> ML techniques to identify significant features that can improve accuracy of heart disease prediction</a:t>
            </a:r>
          </a:p>
          <a:p>
            <a:pPr marL="0" indent="0">
              <a:buNone/>
            </a:pPr>
            <a:r>
              <a:rPr lang="en-IN" dirty="0"/>
              <a:t>Advantages:</a:t>
            </a:r>
          </a:p>
          <a:p>
            <a:pPr marL="0" indent="0">
              <a:buNone/>
            </a:pPr>
            <a:r>
              <a:rPr lang="en-IN" dirty="0"/>
              <a:t>    By using ml techniques achieving a superior level of performance with an accuracy rate of 88.7% for predicting heart disease.</a:t>
            </a:r>
          </a:p>
          <a:p>
            <a:pPr marL="0" indent="0">
              <a:buNone/>
            </a:pPr>
            <a:r>
              <a:rPr lang="en-IN" dirty="0"/>
              <a:t>Disadvantages:</a:t>
            </a:r>
          </a:p>
          <a:p>
            <a:pPr marL="0" indent="0">
              <a:buNone/>
            </a:pPr>
            <a:r>
              <a:rPr lang="en-US" b="0" i="0" dirty="0">
                <a:solidFill>
                  <a:srgbClr val="D1D5DB"/>
                </a:solidFill>
                <a:effectLst/>
                <a:latin typeface="Söhne"/>
              </a:rPr>
              <a:t>               Integrating machine learning models with IoT devices and the associated data streams can be complex. Ensuring seamless communication and data flow between IoT sensors and machine learning algorithms requires careful engineering</a:t>
            </a:r>
            <a:endParaRPr lang="en-IN" dirty="0"/>
          </a:p>
          <a:p>
            <a:pPr marL="0" indent="0">
              <a:buNone/>
            </a:pPr>
            <a:r>
              <a:rPr lang="en-IN" dirty="0"/>
              <a:t>    </a:t>
            </a:r>
          </a:p>
        </p:txBody>
      </p:sp>
    </p:spTree>
    <p:extLst>
      <p:ext uri="{BB962C8B-B14F-4D97-AF65-F5344CB8AC3E}">
        <p14:creationId xmlns:p14="http://schemas.microsoft.com/office/powerpoint/2010/main" val="996578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1253736504"/>
  <p:tag name="ppt/slides/slide2.xml" val="16602059"/>
  <p:tag name="ppt/slides/slide3.xml" val="353210753"/>
  <p:tag name="ppt/slides/slide4.xml" val="394010249"/>
  <p:tag name="ppt/slides/slide5.xml" val="3418786723"/>
  <p:tag name="ppt/slides/slide6.xml" val="3235886795"/>
  <p:tag name="ppt/slides/slide7.xml" val="2199503441"/>
  <p:tag name="ppt/slides/slide8.xml" val="4171806763"/>
  <p:tag name="ppt/slides/slide9.xml" val="996221067"/>
  <p:tag name="ppt/slides/slide10.xml" val="858287485"/>
  <p:tag name="ppt/slides/slide11.xml" val="372426710"/>
  <p:tag name="ppt/slides/slide12.xml" val="2366526500"/>
  <p:tag name="ppt/slides/slide13.xml" val="2610554962"/>
  <p:tag name="ppt/slides/slide14.xml" val="193573137"/>
  <p:tag name="ppt/slideMasters/slideMaster1.xml" val="1719517849"/>
  <p:tag name="ppt/slideLayouts/slideLayout1.xml" val="1312954747"/>
  <p:tag name="ppt/slideLayouts/slideLayout2.xml" val="2298812442"/>
  <p:tag name="ppt/slideLayouts/slideLayout3.xml" val="1675167395"/>
  <p:tag name="ppt/slideLayouts/slideLayout4.xml" val="334748885"/>
  <p:tag name="ppt/slideLayouts/slideLayout5.xml" val="3686577652"/>
  <p:tag name="ppt/slideLayouts/slideLayout6.xml" val="1248686359"/>
  <p:tag name="ppt/slideLayouts/slideLayout7.xml" val="4181959938"/>
  <p:tag name="ppt/slideLayouts/slideLayout8.xml" val="255153140"/>
  <p:tag name="ppt/slideLayouts/slideLayout9.xml" val="3026994139"/>
  <p:tag name="ppt/slideLayouts/slideLayout11.xml" val="326027534"/>
  <p:tag name="ppt/slideLayouts/slideLayout12.xml" val="994023589"/>
  <p:tag name="ppt/slideLayouts/slideLayout13.xml" val="4078729692"/>
  <p:tag name="ppt/slideLayouts/slideLayout14.xml" val="947253133"/>
  <p:tag name="ppt/slideLayouts/slideLayout15.xml" val="1299100632"/>
  <p:tag name="ppt/slideLayouts/slideLayout16.xml" val="548020994"/>
  <p:tag name="ppt/slideLayouts/slideLayout17.xml" val="376360147"/>
  <p:tag name="ppt/slideLayouts/slideLayout10.xml" val="3901171392"/>
  <p:tag name="ppt/theme/theme1.xml" val="2576533949"/>
  <p:tag name="ppt/media/image1.jpeg" val="2198329149"/>
  <p:tag name="ppt/media/image4.PNG" val="1701063960"/>
  <p:tag name="ppt/media/image3.PNG" val="2045705958"/>
  <p:tag name="ppt/media/image2.png" val="1868620432"/>
  <p:tag name="ppt/media/image5.PNG" val="141292648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