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6" r:id="rId2"/>
    <p:sldId id="257" r:id="rId3"/>
    <p:sldId id="258" r:id="rId4"/>
    <p:sldId id="260" r:id="rId5"/>
    <p:sldId id="259" r:id="rId6"/>
    <p:sldId id="262" r:id="rId7"/>
    <p:sldId id="282" r:id="rId8"/>
    <p:sldId id="263" r:id="rId9"/>
    <p:sldId id="283" r:id="rId10"/>
    <p:sldId id="284" r:id="rId11"/>
    <p:sldId id="285" r:id="rId12"/>
    <p:sldId id="269" r:id="rId13"/>
  </p:sldIdLst>
  <p:sldSz cx="9144000" cy="5143500" type="screen16x9"/>
  <p:notesSz cx="6858000" cy="9144000"/>
  <p:embeddedFontLst>
    <p:embeddedFont>
      <p:font typeface="Fira Code"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A091682-2920-49B6-8D7A-B32F8B836606}">
  <a:tblStyle styleId="{EA091682-2920-49B6-8D7A-B32F8B8366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2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660456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e7f9c668d6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e7f9c668d6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9" name="Google Shape;129;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8" r:id="rId7"/>
    <p:sldLayoutId id="2147483659" r:id="rId8"/>
    <p:sldLayoutId id="2147483669" r:id="rId9"/>
    <p:sldLayoutId id="2147483670" r:id="rId10"/>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tx2">
                    <a:lumMod val="75000"/>
                  </a:schemeClr>
                </a:solidFill>
              </a:rPr>
              <a:t>P</a:t>
            </a:r>
            <a:r>
              <a:rPr lang="id-ID" dirty="0" smtClean="0">
                <a:solidFill>
                  <a:schemeClr val="tx2">
                    <a:lumMod val="75000"/>
                  </a:schemeClr>
                </a:solidFill>
              </a:rPr>
              <a:t>emograman I :</a:t>
            </a:r>
            <a:r>
              <a:rPr lang="en" dirty="0" smtClean="0">
                <a:solidFill>
                  <a:schemeClr val="tx2">
                    <a:lumMod val="75000"/>
                  </a:schemeClr>
                </a:solidFill>
              </a:rPr>
              <a:t> </a:t>
            </a:r>
            <a:r>
              <a:rPr lang="en" dirty="0" smtClean="0">
                <a:solidFill>
                  <a:schemeClr val="accent2"/>
                </a:solidFill>
              </a:rPr>
              <a:t>‘</a:t>
            </a:r>
            <a:r>
              <a:rPr lang="id-ID" dirty="0" smtClean="0">
                <a:solidFill>
                  <a:schemeClr val="accent2"/>
                </a:solidFill>
              </a:rPr>
              <a:t>Filter </a:t>
            </a:r>
            <a:r>
              <a:rPr lang="id-ID" dirty="0" smtClean="0">
                <a:solidFill>
                  <a:schemeClr val="accent6"/>
                </a:solidFill>
              </a:rPr>
              <a:t>dan</a:t>
            </a:r>
            <a:r>
              <a:rPr lang="id-ID" dirty="0" smtClean="0">
                <a:solidFill>
                  <a:schemeClr val="accent2"/>
                </a:solidFill>
              </a:rPr>
              <a:t> </a:t>
            </a:r>
            <a:r>
              <a:rPr lang="id-ID" dirty="0" smtClean="0">
                <a:solidFill>
                  <a:schemeClr val="tx2">
                    <a:lumMod val="75000"/>
                  </a:schemeClr>
                </a:solidFill>
              </a:rPr>
              <a:t>Find</a:t>
            </a:r>
            <a:r>
              <a:rPr lang="en" dirty="0" smtClean="0">
                <a:solidFill>
                  <a:schemeClr val="tx2">
                    <a:lumMod val="75000"/>
                  </a:schemeClr>
                </a:solidFill>
              </a:rPr>
              <a:t>’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id-ID" dirty="0" smtClean="0"/>
              <a:t>Raita Rahmatina ‘22103001006’</a:t>
            </a:r>
            <a:r>
              <a:rPr lang="en" dirty="0" smtClean="0"/>
              <a:t>&gt;</a:t>
            </a:r>
            <a:endParaRPr lang="id-ID" dirty="0" smtClean="0"/>
          </a:p>
          <a:p>
            <a:pPr marL="0" indent="0"/>
            <a:r>
              <a:rPr lang="id-ID" dirty="0"/>
              <a:t>&lt; </a:t>
            </a:r>
            <a:r>
              <a:rPr lang="id-ID" dirty="0" smtClean="0"/>
              <a:t>Nellyana Safitri ‘22103001011’&gt;</a:t>
            </a:r>
            <a:endParaRPr lang="id-ID"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r>
              <a:rPr lang="en" sz="1400" dirty="0"/>
              <a:t>P</a:t>
            </a:r>
            <a:r>
              <a:rPr lang="id-ID" sz="1400" dirty="0"/>
              <a:t>emograman I :</a:t>
            </a:r>
            <a:r>
              <a:rPr lang="en" sz="1400" dirty="0"/>
              <a:t> </a:t>
            </a:r>
            <a:r>
              <a:rPr lang="en" sz="1400" dirty="0">
                <a:solidFill>
                  <a:schemeClr val="accent2"/>
                </a:solidFill>
              </a:rPr>
              <a:t>‘</a:t>
            </a:r>
            <a:r>
              <a:rPr lang="id-ID" sz="1400" dirty="0">
                <a:solidFill>
                  <a:schemeClr val="accent2"/>
                </a:solidFill>
              </a:rPr>
              <a:t>Filter </a:t>
            </a:r>
            <a:r>
              <a:rPr lang="id-ID" sz="1400" dirty="0">
                <a:solidFill>
                  <a:schemeClr val="accent6"/>
                </a:solidFill>
              </a:rPr>
              <a:t>dan</a:t>
            </a:r>
            <a:r>
              <a:rPr lang="id-ID" sz="1400" dirty="0">
                <a:solidFill>
                  <a:schemeClr val="accent2"/>
                </a:solidFill>
              </a:rPr>
              <a:t> </a:t>
            </a:r>
            <a:r>
              <a:rPr lang="id-ID" sz="1400" dirty="0">
                <a:solidFill>
                  <a:schemeClr val="tx2">
                    <a:lumMod val="75000"/>
                  </a:schemeClr>
                </a:solidFill>
              </a:rPr>
              <a:t>Find</a:t>
            </a:r>
            <a:r>
              <a:rPr lang="en" sz="1400" dirty="0">
                <a:solidFill>
                  <a:schemeClr val="tx2">
                    <a:lumMod val="75000"/>
                  </a:schemeClr>
                </a:solidFill>
              </a:rPr>
              <a:t>’</a:t>
            </a:r>
            <a:endParaRPr sz="1400" dirty="0">
              <a:solidFill>
                <a:schemeClr val="tx2">
                  <a:lumMod val="75000"/>
                </a:schemeClr>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t>t</a:t>
            </a:r>
            <a:r>
              <a:rPr lang="id-ID" sz="1400" dirty="0" smtClean="0"/>
              <a:t>ugas.kelompok</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t>m</a:t>
            </a:r>
            <a:r>
              <a:rPr lang="id-ID" sz="1400" dirty="0" smtClean="0"/>
              <a:t>ateri (5)</a:t>
            </a:r>
            <a:endParaRPr sz="1400" dirty="0">
              <a:solidFill>
                <a:schemeClr val="accent3"/>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8"/>
                                        </p:tgtEl>
                                        <p:attrNameLst>
                                          <p:attrName>style.visibility</p:attrName>
                                        </p:attrNameLst>
                                      </p:cBhvr>
                                      <p:to>
                                        <p:strVal val="visible"/>
                                      </p:to>
                                    </p:set>
                                    <p:animEffect transition="in" filter="fade">
                                      <p:cBhvr>
                                        <p:cTn id="7" dur="500"/>
                                        <p:tgtEl>
                                          <p:spTgt spid="4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59">
                                            <p:txEl>
                                              <p:pRg st="0" end="0"/>
                                            </p:txEl>
                                          </p:spTgt>
                                        </p:tgtEl>
                                        <p:attrNameLst>
                                          <p:attrName>style.visibility</p:attrName>
                                        </p:attrNameLst>
                                      </p:cBhvr>
                                      <p:to>
                                        <p:strVal val="visible"/>
                                      </p:to>
                                    </p:set>
                                    <p:anim calcmode="lin" valueType="num">
                                      <p:cBhvr additive="base">
                                        <p:cTn id="12" dur="500" fill="hold"/>
                                        <p:tgtEl>
                                          <p:spTgt spid="45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59">
                                            <p:txEl>
                                              <p:pRg st="1" end="1"/>
                                            </p:txEl>
                                          </p:spTgt>
                                        </p:tgtEl>
                                        <p:attrNameLst>
                                          <p:attrName>style.visibility</p:attrName>
                                        </p:attrNameLst>
                                      </p:cBhvr>
                                      <p:to>
                                        <p:strVal val="visible"/>
                                      </p:to>
                                    </p:set>
                                    <p:anim calcmode="lin" valueType="num">
                                      <p:cBhvr additive="base">
                                        <p:cTn id="18" dur="500" fill="hold"/>
                                        <p:tgtEl>
                                          <p:spTgt spid="45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65">
                                            <p:txEl>
                                              <p:pRg st="0" end="0"/>
                                            </p:txEl>
                                          </p:spTgt>
                                        </p:tgtEl>
                                        <p:attrNameLst>
                                          <p:attrName>style.visibility</p:attrName>
                                        </p:attrNameLst>
                                      </p:cBhvr>
                                      <p:to>
                                        <p:strVal val="visible"/>
                                      </p:to>
                                    </p:set>
                                    <p:animEffect transition="in" filter="barn(inVertical)">
                                      <p:cBhvr>
                                        <p:cTn id="24" dur="500"/>
                                        <p:tgtEl>
                                          <p:spTgt spid="46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466">
                                            <p:txEl>
                                              <p:pRg st="0" end="0"/>
                                            </p:txEl>
                                          </p:spTgt>
                                        </p:tgtEl>
                                        <p:attrNameLst>
                                          <p:attrName>style.visibility</p:attrName>
                                        </p:attrNameLst>
                                      </p:cBhvr>
                                      <p:to>
                                        <p:strVal val="visible"/>
                                      </p:to>
                                    </p:set>
                                    <p:animEffect transition="in" filter="barn(inVertical)">
                                      <p:cBhvr>
                                        <p:cTn id="29" dur="500"/>
                                        <p:tgtEl>
                                          <p:spTgt spid="46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60">
                                            <p:txEl>
                                              <p:pRg st="0" end="0"/>
                                            </p:txEl>
                                          </p:spTgt>
                                        </p:tgtEl>
                                        <p:attrNameLst>
                                          <p:attrName>style.visibility</p:attrName>
                                        </p:attrNameLst>
                                      </p:cBhvr>
                                      <p:to>
                                        <p:strVal val="visible"/>
                                      </p:to>
                                    </p:set>
                                    <p:animEffect transition="in" filter="barn(inVertical)">
                                      <p:cBhvr>
                                        <p:cTn id="34" dur="500"/>
                                        <p:tgtEl>
                                          <p:spTgt spid="4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build="p"/>
      <p:bldP spid="460" grpId="0" build="p"/>
      <p:bldP spid="465" grpId="0" build="p"/>
      <p:bldP spid="46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grpSp>
        <p:nvGrpSpPr>
          <p:cNvPr id="545" name="Google Shape;545;p31"/>
          <p:cNvGrpSpPr/>
          <p:nvPr/>
        </p:nvGrpSpPr>
        <p:grpSpPr>
          <a:xfrm>
            <a:off x="1763688" y="1131590"/>
            <a:ext cx="5328592" cy="2880320"/>
            <a:chOff x="1665363" y="1706700"/>
            <a:chExt cx="578325" cy="487500"/>
          </a:xfrm>
        </p:grpSpPr>
        <p:sp>
          <p:nvSpPr>
            <p:cNvPr id="546"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31"/>
          <p:cNvSpPr txBox="1">
            <a:spLocks noGrp="1"/>
          </p:cNvSpPr>
          <p:nvPr>
            <p:ph type="subTitle" idx="2"/>
          </p:nvPr>
        </p:nvSpPr>
        <p:spPr>
          <a:xfrm>
            <a:off x="1674995" y="2211710"/>
            <a:ext cx="7361501" cy="720080"/>
          </a:xfrm>
          <a:prstGeom prst="rect">
            <a:avLst/>
          </a:prstGeom>
        </p:spPr>
        <p:txBody>
          <a:bodyPr spcFirstLastPara="1" wrap="square" lIns="91425" tIns="91425" rIns="91425" bIns="91425" anchor="ctr" anchorCtr="0">
            <a:noAutofit/>
          </a:bodyPr>
          <a:lstStyle/>
          <a:p>
            <a:r>
              <a:rPr lang="id-ID" dirty="0"/>
              <a:t>&lt;script&gt;</a:t>
            </a:r>
          </a:p>
          <a:p>
            <a:r>
              <a:rPr lang="id-ID" dirty="0"/>
              <a:t>    // Input array contain some elements.</a:t>
            </a:r>
          </a:p>
          <a:p>
            <a:r>
              <a:rPr lang="id-ID" dirty="0"/>
              <a:t>    var array = [-10, -0.20, 0.30, -40, -50];</a:t>
            </a:r>
          </a:p>
          <a:p>
            <a:r>
              <a:rPr lang="id-ID" dirty="0"/>
              <a:t> </a:t>
            </a:r>
          </a:p>
          <a:p>
            <a:r>
              <a:rPr lang="id-ID" dirty="0"/>
              <a:t>    // Method (return element &gt; 0).</a:t>
            </a:r>
          </a:p>
          <a:p>
            <a:r>
              <a:rPr lang="id-ID" dirty="0"/>
              <a:t>    var found = array.find(function (element) {</a:t>
            </a:r>
          </a:p>
          <a:p>
            <a:r>
              <a:rPr lang="id-ID" dirty="0"/>
              <a:t>        return element &gt; 0;</a:t>
            </a:r>
          </a:p>
          <a:p>
            <a:r>
              <a:rPr lang="id-ID" dirty="0"/>
              <a:t>    });</a:t>
            </a:r>
          </a:p>
          <a:p>
            <a:r>
              <a:rPr lang="id-ID" dirty="0"/>
              <a:t> </a:t>
            </a:r>
          </a:p>
          <a:p>
            <a:r>
              <a:rPr lang="id-ID" dirty="0"/>
              <a:t>    // Printing desired values.</a:t>
            </a:r>
          </a:p>
          <a:p>
            <a:r>
              <a:rPr lang="id-ID" dirty="0"/>
              <a:t>    document.write(found);</a:t>
            </a:r>
          </a:p>
          <a:p>
            <a:r>
              <a:rPr lang="id-ID" dirty="0"/>
              <a:t>&lt;/script&gt;</a:t>
            </a:r>
          </a:p>
        </p:txBody>
      </p:sp>
      <p:sp>
        <p:nvSpPr>
          <p:cNvPr id="515" name="Google Shape;515;p31"/>
          <p:cNvSpPr txBox="1">
            <a:spLocks noGrp="1"/>
          </p:cNvSpPr>
          <p:nvPr>
            <p:ph type="title"/>
          </p:nvPr>
        </p:nvSpPr>
        <p:spPr>
          <a:xfrm>
            <a:off x="1084824" y="584612"/>
            <a:ext cx="7807656" cy="530700"/>
          </a:xfrm>
          <a:prstGeom prst="rect">
            <a:avLst/>
          </a:prstGeom>
        </p:spPr>
        <p:txBody>
          <a:bodyPr spcFirstLastPara="1" wrap="square" lIns="91425" tIns="91425" rIns="91425" bIns="91425" anchor="ctr" anchorCtr="0">
            <a:noAutofit/>
          </a:bodyPr>
          <a:lstStyle/>
          <a:p>
            <a:pPr lvl="0"/>
            <a:r>
              <a:rPr lang="id-ID" sz="1600" b="1" dirty="0">
                <a:solidFill>
                  <a:schemeClr val="accent6"/>
                </a:solidFill>
              </a:rPr>
              <a:t>Contoh </a:t>
            </a:r>
            <a:r>
              <a:rPr lang="en-US" sz="1600" b="1" dirty="0">
                <a:solidFill>
                  <a:schemeClr val="tx2">
                    <a:lumMod val="75000"/>
                  </a:schemeClr>
                </a:solidFill>
              </a:rPr>
              <a:t>Array find()</a:t>
            </a:r>
            <a:r>
              <a:rPr lang="en-US" sz="1600" dirty="0">
                <a:solidFill>
                  <a:schemeClr val="tx2">
                    <a:lumMod val="75000"/>
                  </a:schemeClr>
                </a:solidFill>
              </a:rPr>
              <a:t> </a:t>
            </a:r>
            <a:r>
              <a:rPr lang="en-US" sz="1600" dirty="0" err="1">
                <a:solidFill>
                  <a:schemeClr val="accent6"/>
                </a:solidFill>
              </a:rPr>
              <a:t>untuk</a:t>
            </a:r>
            <a:r>
              <a:rPr lang="en-US" sz="1600" dirty="0">
                <a:solidFill>
                  <a:schemeClr val="accent6"/>
                </a:solidFill>
              </a:rPr>
              <a:t> </a:t>
            </a:r>
            <a:r>
              <a:rPr lang="en-US" sz="1600" dirty="0" err="1">
                <a:solidFill>
                  <a:schemeClr val="accent6"/>
                </a:solidFill>
              </a:rPr>
              <a:t>menemukan</a:t>
            </a:r>
            <a:r>
              <a:rPr lang="en-US" sz="1600" dirty="0">
                <a:solidFill>
                  <a:schemeClr val="accent6"/>
                </a:solidFill>
              </a:rPr>
              <a:t> </a:t>
            </a:r>
            <a:r>
              <a:rPr lang="en-US" sz="1600" dirty="0" err="1">
                <a:solidFill>
                  <a:schemeClr val="accent6"/>
                </a:solidFill>
              </a:rPr>
              <a:t>bilangan</a:t>
            </a:r>
            <a:r>
              <a:rPr lang="en-US" sz="1600" dirty="0">
                <a:solidFill>
                  <a:schemeClr val="accent6"/>
                </a:solidFill>
              </a:rPr>
              <a:t> </a:t>
            </a:r>
            <a:r>
              <a:rPr lang="en-US" sz="1600" dirty="0" err="1">
                <a:solidFill>
                  <a:schemeClr val="accent6"/>
                </a:solidFill>
              </a:rPr>
              <a:t>positif</a:t>
            </a:r>
            <a:r>
              <a:rPr lang="id-ID" sz="1600" dirty="0">
                <a:solidFill>
                  <a:schemeClr val="accent6"/>
                </a:solidFill>
              </a:rPr>
              <a:t>;</a:t>
            </a:r>
            <a:r>
              <a:rPr lang="id-ID" sz="1600" dirty="0" smtClean="0">
                <a:solidFill>
                  <a:schemeClr val="accent6"/>
                </a:solidFill>
              </a:rPr>
              <a:t> </a:t>
            </a:r>
            <a:r>
              <a:rPr lang="en" dirty="0" smtClean="0">
                <a:solidFill>
                  <a:schemeClr val="accent6"/>
                </a:solidFill>
              </a:rPr>
              <a:t>{</a:t>
            </a:r>
            <a:r>
              <a:rPr lang="en" sz="1600" dirty="0" smtClean="0"/>
              <a:t> </a:t>
            </a:r>
            <a:endParaRPr sz="1600" dirty="0"/>
          </a:p>
        </p:txBody>
      </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r>
              <a:rPr lang="id-ID" dirty="0">
                <a:solidFill>
                  <a:schemeClr val="accent6"/>
                </a:solidFill>
              </a:rPr>
              <a:t>Pemograman I : </a:t>
            </a:r>
            <a:r>
              <a:rPr lang="id-ID" dirty="0">
                <a:solidFill>
                  <a:schemeClr val="accent2"/>
                </a:solidFill>
              </a:rPr>
              <a:t>‘Filter </a:t>
            </a:r>
            <a:r>
              <a:rPr lang="id-ID" dirty="0">
                <a:solidFill>
                  <a:schemeClr val="accent6"/>
                </a:solidFill>
              </a:rPr>
              <a:t>dan</a:t>
            </a:r>
            <a:r>
              <a:rPr lang="id-ID" dirty="0">
                <a:solidFill>
                  <a:schemeClr val="accent2"/>
                </a:solidFill>
              </a:rPr>
              <a:t> </a:t>
            </a:r>
            <a:r>
              <a:rPr lang="id-ID" dirty="0">
                <a:solidFill>
                  <a:schemeClr val="tx2">
                    <a:lumMod val="75000"/>
                  </a:schemeClr>
                </a:solidFill>
              </a:rPr>
              <a:t>Find’</a:t>
            </a:r>
            <a:endParaRPr lang="id-ID" dirty="0">
              <a:solidFill>
                <a:schemeClr val="tx2">
                  <a:lumMod val="75000"/>
                </a:schemeClr>
              </a:solidFill>
            </a:endParaRPr>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a:r>
              <a:rPr lang="id-ID" dirty="0"/>
              <a:t>tugas.kelompok</a:t>
            </a:r>
            <a:endParaRPr lang="id-ID" dirty="0"/>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a:r>
              <a:rPr lang="id-ID" dirty="0"/>
              <a:t>materi (5)</a:t>
            </a:r>
            <a:endParaRPr lang="id-ID" dirty="0"/>
          </a:p>
        </p:txBody>
      </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cxnSp>
        <p:nvCxnSpPr>
          <p:cNvPr id="555" name="Google Shape;555;p31"/>
          <p:cNvCxnSpPr/>
          <p:nvPr/>
        </p:nvCxnSpPr>
        <p:spPr>
          <a:xfrm>
            <a:off x="1337875" y="1208049"/>
            <a:ext cx="0" cy="731700"/>
          </a:xfrm>
          <a:prstGeom prst="straightConnector1">
            <a:avLst/>
          </a:prstGeom>
          <a:noFill/>
          <a:ln w="9525" cap="flat" cmpd="sng">
            <a:solidFill>
              <a:schemeClr val="accent4"/>
            </a:solidFill>
            <a:prstDash val="solid"/>
            <a:round/>
            <a:headEnd type="none" w="med" len="med"/>
            <a:tailEnd type="none" w="med" len="med"/>
          </a:ln>
        </p:spPr>
      </p:cxnSp>
      <p:sp>
        <p:nvSpPr>
          <p:cNvPr id="16" name="Google Shape;643;p34"/>
          <p:cNvSpPr txBox="1"/>
          <p:nvPr/>
        </p:nvSpPr>
        <p:spPr>
          <a:xfrm>
            <a:off x="7308304" y="2355726"/>
            <a:ext cx="1540853"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solidFill>
                  <a:schemeClr val="accent3"/>
                </a:solidFill>
                <a:latin typeface="Fira Code"/>
                <a:ea typeface="Fira Code"/>
                <a:cs typeface="Fira Code"/>
                <a:sym typeface="Fira Code"/>
              </a:rPr>
              <a:t>Output : 0,3 </a:t>
            </a:r>
            <a:endParaRPr dirty="0">
              <a:solidFill>
                <a:schemeClr val="accent3"/>
              </a:solidFill>
              <a:latin typeface="Fira Code"/>
              <a:ea typeface="Fira Code"/>
              <a:cs typeface="Fira Code"/>
              <a:sym typeface="Fira Code"/>
            </a:endParaRPr>
          </a:p>
        </p:txBody>
      </p:sp>
    </p:spTree>
    <p:extLst>
      <p:ext uri="{BB962C8B-B14F-4D97-AF65-F5344CB8AC3E}">
        <p14:creationId xmlns:p14="http://schemas.microsoft.com/office/powerpoint/2010/main" val="3059173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5"/>
                                        </p:tgtEl>
                                        <p:attrNameLst>
                                          <p:attrName>style.visibility</p:attrName>
                                        </p:attrNameLst>
                                      </p:cBhvr>
                                      <p:to>
                                        <p:strVal val="visible"/>
                                      </p:to>
                                    </p:set>
                                    <p:animEffect transition="in" filter="fade">
                                      <p:cBhvr>
                                        <p:cTn id="7" dur="500"/>
                                        <p:tgtEl>
                                          <p:spTgt spid="5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
                                            <p:txEl>
                                              <p:pRg st="0" end="0"/>
                                            </p:txEl>
                                          </p:spTgt>
                                        </p:tgtEl>
                                        <p:attrNameLst>
                                          <p:attrName>style.visibility</p:attrName>
                                        </p:attrNameLst>
                                      </p:cBhvr>
                                      <p:to>
                                        <p:strVal val="visible"/>
                                      </p:to>
                                    </p:set>
                                    <p:anim calcmode="lin" valueType="num">
                                      <p:cBhvr additive="base">
                                        <p:cTn id="12" dur="500" fill="hold"/>
                                        <p:tgtEl>
                                          <p:spTgt spid="5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2">
                                            <p:txEl>
                                              <p:pRg st="1" end="1"/>
                                            </p:txEl>
                                          </p:spTgt>
                                        </p:tgtEl>
                                        <p:attrNameLst>
                                          <p:attrName>style.visibility</p:attrName>
                                        </p:attrNameLst>
                                      </p:cBhvr>
                                      <p:to>
                                        <p:strVal val="visible"/>
                                      </p:to>
                                    </p:set>
                                    <p:anim calcmode="lin" valueType="num">
                                      <p:cBhvr additive="base">
                                        <p:cTn id="18" dur="500" fill="hold"/>
                                        <p:tgtEl>
                                          <p:spTgt spid="51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2">
                                            <p:txEl>
                                              <p:pRg st="2" end="2"/>
                                            </p:txEl>
                                          </p:spTgt>
                                        </p:tgtEl>
                                        <p:attrNameLst>
                                          <p:attrName>style.visibility</p:attrName>
                                        </p:attrNameLst>
                                      </p:cBhvr>
                                      <p:to>
                                        <p:strVal val="visible"/>
                                      </p:to>
                                    </p:set>
                                    <p:anim calcmode="lin" valueType="num">
                                      <p:cBhvr additive="base">
                                        <p:cTn id="24" dur="500" fill="hold"/>
                                        <p:tgtEl>
                                          <p:spTgt spid="51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12">
                                            <p:txEl>
                                              <p:pRg st="3" end="3"/>
                                            </p:txEl>
                                          </p:spTgt>
                                        </p:tgtEl>
                                        <p:attrNameLst>
                                          <p:attrName>style.visibility</p:attrName>
                                        </p:attrNameLst>
                                      </p:cBhvr>
                                      <p:to>
                                        <p:strVal val="visible"/>
                                      </p:to>
                                    </p:set>
                                    <p:anim calcmode="lin" valueType="num">
                                      <p:cBhvr additive="base">
                                        <p:cTn id="30" dur="500" fill="hold"/>
                                        <p:tgtEl>
                                          <p:spTgt spid="51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12">
                                            <p:txEl>
                                              <p:pRg st="4" end="4"/>
                                            </p:txEl>
                                          </p:spTgt>
                                        </p:tgtEl>
                                        <p:attrNameLst>
                                          <p:attrName>style.visibility</p:attrName>
                                        </p:attrNameLst>
                                      </p:cBhvr>
                                      <p:to>
                                        <p:strVal val="visible"/>
                                      </p:to>
                                    </p:set>
                                    <p:anim calcmode="lin" valueType="num">
                                      <p:cBhvr additive="base">
                                        <p:cTn id="36" dur="500" fill="hold"/>
                                        <p:tgtEl>
                                          <p:spTgt spid="512">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12">
                                            <p:txEl>
                                              <p:pRg st="5" end="5"/>
                                            </p:txEl>
                                          </p:spTgt>
                                        </p:tgtEl>
                                        <p:attrNameLst>
                                          <p:attrName>style.visibility</p:attrName>
                                        </p:attrNameLst>
                                      </p:cBhvr>
                                      <p:to>
                                        <p:strVal val="visible"/>
                                      </p:to>
                                    </p:set>
                                    <p:anim calcmode="lin" valueType="num">
                                      <p:cBhvr additive="base">
                                        <p:cTn id="42" dur="500" fill="hold"/>
                                        <p:tgtEl>
                                          <p:spTgt spid="512">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12">
                                            <p:txEl>
                                              <p:pRg st="6" end="6"/>
                                            </p:txEl>
                                          </p:spTgt>
                                        </p:tgtEl>
                                        <p:attrNameLst>
                                          <p:attrName>style.visibility</p:attrName>
                                        </p:attrNameLst>
                                      </p:cBhvr>
                                      <p:to>
                                        <p:strVal val="visible"/>
                                      </p:to>
                                    </p:set>
                                    <p:anim calcmode="lin" valueType="num">
                                      <p:cBhvr additive="base">
                                        <p:cTn id="48" dur="500" fill="hold"/>
                                        <p:tgtEl>
                                          <p:spTgt spid="512">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12">
                                            <p:txEl>
                                              <p:pRg st="7" end="7"/>
                                            </p:txEl>
                                          </p:spTgt>
                                        </p:tgtEl>
                                        <p:attrNameLst>
                                          <p:attrName>style.visibility</p:attrName>
                                        </p:attrNameLst>
                                      </p:cBhvr>
                                      <p:to>
                                        <p:strVal val="visible"/>
                                      </p:to>
                                    </p:set>
                                    <p:anim calcmode="lin" valueType="num">
                                      <p:cBhvr additive="base">
                                        <p:cTn id="54" dur="500" fill="hold"/>
                                        <p:tgtEl>
                                          <p:spTgt spid="512">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5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512">
                                            <p:txEl>
                                              <p:pRg st="8" end="8"/>
                                            </p:txEl>
                                          </p:spTgt>
                                        </p:tgtEl>
                                        <p:attrNameLst>
                                          <p:attrName>style.visibility</p:attrName>
                                        </p:attrNameLst>
                                      </p:cBhvr>
                                      <p:to>
                                        <p:strVal val="visible"/>
                                      </p:to>
                                    </p:set>
                                    <p:anim calcmode="lin" valueType="num">
                                      <p:cBhvr additive="base">
                                        <p:cTn id="60" dur="500" fill="hold"/>
                                        <p:tgtEl>
                                          <p:spTgt spid="512">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5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512">
                                            <p:txEl>
                                              <p:pRg st="9" end="9"/>
                                            </p:txEl>
                                          </p:spTgt>
                                        </p:tgtEl>
                                        <p:attrNameLst>
                                          <p:attrName>style.visibility</p:attrName>
                                        </p:attrNameLst>
                                      </p:cBhvr>
                                      <p:to>
                                        <p:strVal val="visible"/>
                                      </p:to>
                                    </p:set>
                                    <p:anim calcmode="lin" valueType="num">
                                      <p:cBhvr additive="base">
                                        <p:cTn id="66" dur="500" fill="hold"/>
                                        <p:tgtEl>
                                          <p:spTgt spid="512">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1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512">
                                            <p:txEl>
                                              <p:pRg st="10" end="10"/>
                                            </p:txEl>
                                          </p:spTgt>
                                        </p:tgtEl>
                                        <p:attrNameLst>
                                          <p:attrName>style.visibility</p:attrName>
                                        </p:attrNameLst>
                                      </p:cBhvr>
                                      <p:to>
                                        <p:strVal val="visible"/>
                                      </p:to>
                                    </p:set>
                                    <p:anim calcmode="lin" valueType="num">
                                      <p:cBhvr additive="base">
                                        <p:cTn id="72" dur="500" fill="hold"/>
                                        <p:tgtEl>
                                          <p:spTgt spid="512">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51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512">
                                            <p:txEl>
                                              <p:pRg st="11" end="11"/>
                                            </p:txEl>
                                          </p:spTgt>
                                        </p:tgtEl>
                                        <p:attrNameLst>
                                          <p:attrName>style.visibility</p:attrName>
                                        </p:attrNameLst>
                                      </p:cBhvr>
                                      <p:to>
                                        <p:strVal val="visible"/>
                                      </p:to>
                                    </p:set>
                                    <p:anim calcmode="lin" valueType="num">
                                      <p:cBhvr additive="base">
                                        <p:cTn id="78" dur="500" fill="hold"/>
                                        <p:tgtEl>
                                          <p:spTgt spid="512">
                                            <p:txEl>
                                              <p:pRg st="11" end="1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51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additive="base">
                                        <p:cTn id="84" dur="500" fill="hold"/>
                                        <p:tgtEl>
                                          <p:spTgt spid="16"/>
                                        </p:tgtEl>
                                        <p:attrNameLst>
                                          <p:attrName>ppt_x</p:attrName>
                                        </p:attrNameLst>
                                      </p:cBhvr>
                                      <p:tavLst>
                                        <p:tav tm="0">
                                          <p:val>
                                            <p:strVal val="#ppt_x"/>
                                          </p:val>
                                        </p:tav>
                                        <p:tav tm="100000">
                                          <p:val>
                                            <p:strVal val="#ppt_x"/>
                                          </p:val>
                                        </p:tav>
                                      </p:tavLst>
                                    </p:anim>
                                    <p:anim calcmode="lin" valueType="num">
                                      <p:cBhvr additive="base">
                                        <p:cTn id="8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 grpId="0" build="p"/>
      <p:bldP spid="5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1367136" y="2283718"/>
            <a:ext cx="7776864" cy="720080"/>
          </a:xfrm>
          <a:prstGeom prst="rect">
            <a:avLst/>
          </a:prstGeom>
        </p:spPr>
        <p:txBody>
          <a:bodyPr spcFirstLastPara="1" wrap="square" lIns="91425" tIns="91425" rIns="91425" bIns="91425" anchor="ctr" anchorCtr="0">
            <a:noAutofit/>
          </a:bodyPr>
          <a:lstStyle/>
          <a:p>
            <a:pPr>
              <a:lnSpc>
                <a:spcPct val="150000"/>
              </a:lnSpc>
            </a:pPr>
            <a:r>
              <a:rPr lang="id-ID" dirty="0" smtClean="0"/>
              <a:t>Secara </a:t>
            </a:r>
            <a:r>
              <a:rPr lang="id-ID" dirty="0"/>
              <a:t>sintaks, kedua method identik, yang </a:t>
            </a:r>
            <a:r>
              <a:rPr lang="id-ID" dirty="0" smtClean="0"/>
              <a:t>perlu</a:t>
            </a:r>
          </a:p>
          <a:p>
            <a:pPr>
              <a:lnSpc>
                <a:spcPct val="150000"/>
              </a:lnSpc>
            </a:pPr>
            <a:r>
              <a:rPr lang="id-ID" dirty="0"/>
              <a:t>d</a:t>
            </a:r>
            <a:r>
              <a:rPr lang="id-ID" dirty="0" smtClean="0"/>
              <a:t>iperhatikan adalah </a:t>
            </a:r>
            <a:r>
              <a:rPr lang="id-ID" dirty="0"/>
              <a:t>nilai kembalian dan jumlah elemen </a:t>
            </a:r>
            <a:r>
              <a:rPr lang="id-ID" dirty="0" smtClean="0"/>
              <a:t>yang</a:t>
            </a:r>
          </a:p>
          <a:p>
            <a:pPr>
              <a:lnSpc>
                <a:spcPct val="150000"/>
              </a:lnSpc>
            </a:pPr>
            <a:r>
              <a:rPr lang="id-ID" dirty="0" smtClean="0"/>
              <a:t>dikembalikan</a:t>
            </a:r>
            <a:r>
              <a:rPr lang="id-ID" dirty="0"/>
              <a:t>.</a:t>
            </a:r>
          </a:p>
          <a:p>
            <a:pPr>
              <a:lnSpc>
                <a:spcPct val="150000"/>
              </a:lnSpc>
            </a:pPr>
            <a:r>
              <a:rPr lang="id-ID" b="1" dirty="0">
                <a:solidFill>
                  <a:schemeClr val="accent2"/>
                </a:solidFill>
              </a:rPr>
              <a:t>Filter() </a:t>
            </a:r>
            <a:r>
              <a:rPr lang="id-ID" dirty="0" smtClean="0"/>
              <a:t>selalu </a:t>
            </a:r>
            <a:r>
              <a:rPr lang="id-ID" dirty="0"/>
              <a:t>mengembalikan array terlepas dari </a:t>
            </a:r>
            <a:r>
              <a:rPr lang="id-ID" dirty="0" smtClean="0"/>
              <a:t>apakah</a:t>
            </a:r>
          </a:p>
          <a:p>
            <a:pPr>
              <a:lnSpc>
                <a:spcPct val="150000"/>
              </a:lnSpc>
            </a:pPr>
            <a:r>
              <a:rPr lang="id-ID" dirty="0" smtClean="0"/>
              <a:t>Elemen sesuai </a:t>
            </a:r>
            <a:r>
              <a:rPr lang="id-ID" dirty="0"/>
              <a:t>kriteria atau </a:t>
            </a:r>
            <a:r>
              <a:rPr lang="id-ID" dirty="0" smtClean="0"/>
              <a:t>tidak. Semua </a:t>
            </a:r>
            <a:r>
              <a:rPr lang="id-ID" dirty="0"/>
              <a:t>elemen </a:t>
            </a:r>
            <a:r>
              <a:rPr lang="id-ID" dirty="0" smtClean="0"/>
              <a:t>tersebut</a:t>
            </a:r>
          </a:p>
          <a:p>
            <a:pPr>
              <a:lnSpc>
                <a:spcPct val="150000"/>
              </a:lnSpc>
            </a:pPr>
            <a:r>
              <a:rPr lang="id-ID" dirty="0"/>
              <a:t>d</a:t>
            </a:r>
            <a:r>
              <a:rPr lang="id-ID" dirty="0" smtClean="0"/>
              <a:t>imasukkan ke dalam </a:t>
            </a:r>
            <a:r>
              <a:rPr lang="id-ID" dirty="0"/>
              <a:t>array, atau mengembalikan array </a:t>
            </a:r>
            <a:r>
              <a:rPr lang="id-ID" dirty="0" smtClean="0"/>
              <a:t>kosong</a:t>
            </a:r>
          </a:p>
          <a:p>
            <a:pPr>
              <a:lnSpc>
                <a:spcPct val="150000"/>
              </a:lnSpc>
            </a:pPr>
            <a:r>
              <a:rPr lang="id-ID" dirty="0" smtClean="0"/>
              <a:t>jika tidak ada yang sesuai</a:t>
            </a:r>
            <a:r>
              <a:rPr lang="id-ID" dirty="0"/>
              <a:t>.</a:t>
            </a:r>
          </a:p>
          <a:p>
            <a:pPr>
              <a:lnSpc>
                <a:spcPct val="150000"/>
              </a:lnSpc>
            </a:pPr>
            <a:r>
              <a:rPr lang="id-ID" b="1" dirty="0" smtClean="0">
                <a:solidFill>
                  <a:schemeClr val="tx2">
                    <a:lumMod val="75000"/>
                  </a:schemeClr>
                </a:solidFill>
              </a:rPr>
              <a:t>Find ()</a:t>
            </a:r>
            <a:r>
              <a:rPr lang="id-ID" b="1" dirty="0" smtClean="0"/>
              <a:t> </a:t>
            </a:r>
            <a:r>
              <a:rPr lang="id-ID" dirty="0"/>
              <a:t>hanya mengembalikan satu elemen pertama </a:t>
            </a:r>
            <a:r>
              <a:rPr lang="id-ID" dirty="0" smtClean="0"/>
              <a:t>meskipun</a:t>
            </a:r>
          </a:p>
          <a:p>
            <a:pPr>
              <a:lnSpc>
                <a:spcPct val="150000"/>
              </a:lnSpc>
            </a:pPr>
            <a:r>
              <a:rPr lang="id-ID" dirty="0"/>
              <a:t>a</a:t>
            </a:r>
            <a:r>
              <a:rPr lang="id-ID" dirty="0" smtClean="0"/>
              <a:t>rray memiliki </a:t>
            </a:r>
            <a:r>
              <a:rPr lang="id-ID" dirty="0"/>
              <a:t>banyak elemen yang sesuai kriteria, </a:t>
            </a:r>
            <a:r>
              <a:rPr lang="id-ID" dirty="0" smtClean="0"/>
              <a:t>atau</a:t>
            </a:r>
          </a:p>
          <a:p>
            <a:pPr>
              <a:lnSpc>
                <a:spcPct val="150000"/>
              </a:lnSpc>
            </a:pPr>
            <a:r>
              <a:rPr lang="id-ID" dirty="0" smtClean="0"/>
              <a:t>undefined jika tidak </a:t>
            </a:r>
            <a:r>
              <a:rPr lang="id-ID" dirty="0"/>
              <a:t>ada elemen yang sesuai.</a:t>
            </a:r>
          </a:p>
        </p:txBody>
      </p:sp>
      <p:sp>
        <p:nvSpPr>
          <p:cNvPr id="515" name="Google Shape;515;p31"/>
          <p:cNvSpPr txBox="1">
            <a:spLocks noGrp="1"/>
          </p:cNvSpPr>
          <p:nvPr>
            <p:ph type="title"/>
          </p:nvPr>
        </p:nvSpPr>
        <p:spPr>
          <a:xfrm>
            <a:off x="1084824" y="584612"/>
            <a:ext cx="7807656" cy="530700"/>
          </a:xfrm>
          <a:prstGeom prst="rect">
            <a:avLst/>
          </a:prstGeom>
        </p:spPr>
        <p:txBody>
          <a:bodyPr spcFirstLastPara="1" wrap="square" lIns="91425" tIns="91425" rIns="91425" bIns="91425" anchor="ctr" anchorCtr="0">
            <a:noAutofit/>
          </a:bodyPr>
          <a:lstStyle/>
          <a:p>
            <a:pPr lvl="0"/>
            <a:r>
              <a:rPr lang="id-ID" sz="1600" b="1" dirty="0" smtClean="0">
                <a:solidFill>
                  <a:schemeClr val="accent6"/>
                </a:solidFill>
              </a:rPr>
              <a:t>Perbedaan</a:t>
            </a:r>
            <a:r>
              <a:rPr lang="id-ID" sz="1600" b="1" dirty="0" smtClean="0"/>
              <a:t> </a:t>
            </a:r>
            <a:r>
              <a:rPr lang="id-ID" sz="1600" b="1" dirty="0">
                <a:solidFill>
                  <a:schemeClr val="accent2"/>
                </a:solidFill>
              </a:rPr>
              <a:t>Filter() </a:t>
            </a:r>
            <a:r>
              <a:rPr lang="id-ID" sz="1600" b="1" dirty="0" smtClean="0">
                <a:solidFill>
                  <a:schemeClr val="accent6"/>
                </a:solidFill>
              </a:rPr>
              <a:t>dan</a:t>
            </a:r>
            <a:r>
              <a:rPr lang="id-ID" sz="1600" b="1" dirty="0" smtClean="0"/>
              <a:t> </a:t>
            </a:r>
            <a:r>
              <a:rPr lang="id-ID" sz="1600" b="1" dirty="0" smtClean="0">
                <a:solidFill>
                  <a:schemeClr val="tx2">
                    <a:lumMod val="75000"/>
                  </a:schemeClr>
                </a:solidFill>
              </a:rPr>
              <a:t>Find() </a:t>
            </a:r>
            <a:r>
              <a:rPr lang="en" dirty="0" smtClean="0">
                <a:solidFill>
                  <a:schemeClr val="accent6"/>
                </a:solidFill>
              </a:rPr>
              <a:t>{</a:t>
            </a:r>
            <a:r>
              <a:rPr lang="en" sz="1600" dirty="0" smtClean="0"/>
              <a:t> </a:t>
            </a:r>
            <a:endParaRPr sz="1600" dirty="0"/>
          </a:p>
        </p:txBody>
      </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r>
              <a:rPr lang="id-ID" dirty="0">
                <a:solidFill>
                  <a:schemeClr val="accent6"/>
                </a:solidFill>
              </a:rPr>
              <a:t>Pemograman I : </a:t>
            </a:r>
            <a:r>
              <a:rPr lang="id-ID" dirty="0">
                <a:solidFill>
                  <a:schemeClr val="accent2"/>
                </a:solidFill>
              </a:rPr>
              <a:t>‘Filter </a:t>
            </a:r>
            <a:r>
              <a:rPr lang="id-ID" dirty="0">
                <a:solidFill>
                  <a:schemeClr val="accent6"/>
                </a:solidFill>
              </a:rPr>
              <a:t>dan</a:t>
            </a:r>
            <a:r>
              <a:rPr lang="id-ID" dirty="0">
                <a:solidFill>
                  <a:schemeClr val="accent2"/>
                </a:solidFill>
              </a:rPr>
              <a:t> </a:t>
            </a:r>
            <a:r>
              <a:rPr lang="id-ID" dirty="0">
                <a:solidFill>
                  <a:schemeClr val="tx2">
                    <a:lumMod val="75000"/>
                  </a:schemeClr>
                </a:solidFill>
              </a:rPr>
              <a:t>Find’</a:t>
            </a:r>
            <a:endParaRPr lang="id-ID" dirty="0">
              <a:solidFill>
                <a:schemeClr val="tx2">
                  <a:lumMod val="75000"/>
                </a:schemeClr>
              </a:solidFill>
            </a:endParaRPr>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a:r>
              <a:rPr lang="id-ID" dirty="0"/>
              <a:t>tugas.kelompok</a:t>
            </a:r>
            <a:endParaRPr lang="id-ID" dirty="0"/>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a:r>
              <a:rPr lang="id-ID" dirty="0"/>
              <a:t>materi (5)</a:t>
            </a:r>
            <a:endParaRPr lang="id-ID" dirty="0"/>
          </a:p>
        </p:txBody>
      </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grpSp>
      <p:cxnSp>
        <p:nvCxnSpPr>
          <p:cNvPr id="555" name="Google Shape;555;p31"/>
          <p:cNvCxnSpPr/>
          <p:nvPr/>
        </p:nvCxnSpPr>
        <p:spPr>
          <a:xfrm>
            <a:off x="1337875" y="1208049"/>
            <a:ext cx="0" cy="731700"/>
          </a:xfrm>
          <a:prstGeom prst="straightConnector1">
            <a:avLst/>
          </a:prstGeom>
          <a:noFill/>
          <a:ln w="9525" cap="flat" cmpd="sng">
            <a:solidFill>
              <a:schemeClr val="accent4"/>
            </a:solidFill>
            <a:prstDash val="solid"/>
            <a:round/>
            <a:headEnd type="none" w="med" len="med"/>
            <a:tailEnd type="none" w="med" len="med"/>
          </a:ln>
        </p:spPr>
      </p:cxnSp>
    </p:spTree>
    <p:extLst>
      <p:ext uri="{BB962C8B-B14F-4D97-AF65-F5344CB8AC3E}">
        <p14:creationId xmlns:p14="http://schemas.microsoft.com/office/powerpoint/2010/main" val="9788998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5"/>
                                        </p:tgtEl>
                                        <p:attrNameLst>
                                          <p:attrName>style.visibility</p:attrName>
                                        </p:attrNameLst>
                                      </p:cBhvr>
                                      <p:to>
                                        <p:strVal val="visible"/>
                                      </p:to>
                                    </p:set>
                                    <p:animEffect transition="in" filter="fade">
                                      <p:cBhvr>
                                        <p:cTn id="7" dur="500"/>
                                        <p:tgtEl>
                                          <p:spTgt spid="5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
                                            <p:txEl>
                                              <p:pRg st="0" end="0"/>
                                            </p:txEl>
                                          </p:spTgt>
                                        </p:tgtEl>
                                        <p:attrNameLst>
                                          <p:attrName>style.visibility</p:attrName>
                                        </p:attrNameLst>
                                      </p:cBhvr>
                                      <p:to>
                                        <p:strVal val="visible"/>
                                      </p:to>
                                    </p:set>
                                    <p:anim calcmode="lin" valueType="num">
                                      <p:cBhvr additive="base">
                                        <p:cTn id="12" dur="500" fill="hold"/>
                                        <p:tgtEl>
                                          <p:spTgt spid="5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2">
                                            <p:txEl>
                                              <p:pRg st="1" end="1"/>
                                            </p:txEl>
                                          </p:spTgt>
                                        </p:tgtEl>
                                        <p:attrNameLst>
                                          <p:attrName>style.visibility</p:attrName>
                                        </p:attrNameLst>
                                      </p:cBhvr>
                                      <p:to>
                                        <p:strVal val="visible"/>
                                      </p:to>
                                    </p:set>
                                    <p:anim calcmode="lin" valueType="num">
                                      <p:cBhvr additive="base">
                                        <p:cTn id="18" dur="500" fill="hold"/>
                                        <p:tgtEl>
                                          <p:spTgt spid="51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2">
                                            <p:txEl>
                                              <p:pRg st="2" end="2"/>
                                            </p:txEl>
                                          </p:spTgt>
                                        </p:tgtEl>
                                        <p:attrNameLst>
                                          <p:attrName>style.visibility</p:attrName>
                                        </p:attrNameLst>
                                      </p:cBhvr>
                                      <p:to>
                                        <p:strVal val="visible"/>
                                      </p:to>
                                    </p:set>
                                    <p:anim calcmode="lin" valueType="num">
                                      <p:cBhvr additive="base">
                                        <p:cTn id="24" dur="500" fill="hold"/>
                                        <p:tgtEl>
                                          <p:spTgt spid="51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12">
                                            <p:txEl>
                                              <p:pRg st="3" end="3"/>
                                            </p:txEl>
                                          </p:spTgt>
                                        </p:tgtEl>
                                        <p:attrNameLst>
                                          <p:attrName>style.visibility</p:attrName>
                                        </p:attrNameLst>
                                      </p:cBhvr>
                                      <p:to>
                                        <p:strVal val="visible"/>
                                      </p:to>
                                    </p:set>
                                    <p:anim calcmode="lin" valueType="num">
                                      <p:cBhvr additive="base">
                                        <p:cTn id="30" dur="500" fill="hold"/>
                                        <p:tgtEl>
                                          <p:spTgt spid="51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12">
                                            <p:txEl>
                                              <p:pRg st="4" end="4"/>
                                            </p:txEl>
                                          </p:spTgt>
                                        </p:tgtEl>
                                        <p:attrNameLst>
                                          <p:attrName>style.visibility</p:attrName>
                                        </p:attrNameLst>
                                      </p:cBhvr>
                                      <p:to>
                                        <p:strVal val="visible"/>
                                      </p:to>
                                    </p:set>
                                    <p:anim calcmode="lin" valueType="num">
                                      <p:cBhvr additive="base">
                                        <p:cTn id="36" dur="500" fill="hold"/>
                                        <p:tgtEl>
                                          <p:spTgt spid="512">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12">
                                            <p:txEl>
                                              <p:pRg st="5" end="5"/>
                                            </p:txEl>
                                          </p:spTgt>
                                        </p:tgtEl>
                                        <p:attrNameLst>
                                          <p:attrName>style.visibility</p:attrName>
                                        </p:attrNameLst>
                                      </p:cBhvr>
                                      <p:to>
                                        <p:strVal val="visible"/>
                                      </p:to>
                                    </p:set>
                                    <p:anim calcmode="lin" valueType="num">
                                      <p:cBhvr additive="base">
                                        <p:cTn id="42" dur="500" fill="hold"/>
                                        <p:tgtEl>
                                          <p:spTgt spid="512">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12">
                                            <p:txEl>
                                              <p:pRg st="6" end="6"/>
                                            </p:txEl>
                                          </p:spTgt>
                                        </p:tgtEl>
                                        <p:attrNameLst>
                                          <p:attrName>style.visibility</p:attrName>
                                        </p:attrNameLst>
                                      </p:cBhvr>
                                      <p:to>
                                        <p:strVal val="visible"/>
                                      </p:to>
                                    </p:set>
                                    <p:anim calcmode="lin" valueType="num">
                                      <p:cBhvr additive="base">
                                        <p:cTn id="48" dur="500" fill="hold"/>
                                        <p:tgtEl>
                                          <p:spTgt spid="512">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512">
                                            <p:txEl>
                                              <p:pRg st="7" end="7"/>
                                            </p:txEl>
                                          </p:spTgt>
                                        </p:tgtEl>
                                        <p:attrNameLst>
                                          <p:attrName>style.visibility</p:attrName>
                                        </p:attrNameLst>
                                      </p:cBhvr>
                                      <p:to>
                                        <p:strVal val="visible"/>
                                      </p:to>
                                    </p:set>
                                    <p:anim calcmode="lin" valueType="num">
                                      <p:cBhvr additive="base">
                                        <p:cTn id="54" dur="500" fill="hold"/>
                                        <p:tgtEl>
                                          <p:spTgt spid="512">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5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512">
                                            <p:txEl>
                                              <p:pRg st="8" end="8"/>
                                            </p:txEl>
                                          </p:spTgt>
                                        </p:tgtEl>
                                        <p:attrNameLst>
                                          <p:attrName>style.visibility</p:attrName>
                                        </p:attrNameLst>
                                      </p:cBhvr>
                                      <p:to>
                                        <p:strVal val="visible"/>
                                      </p:to>
                                    </p:set>
                                    <p:anim calcmode="lin" valueType="num">
                                      <p:cBhvr additive="base">
                                        <p:cTn id="60" dur="500" fill="hold"/>
                                        <p:tgtEl>
                                          <p:spTgt spid="512">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5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512">
                                            <p:txEl>
                                              <p:pRg st="9" end="9"/>
                                            </p:txEl>
                                          </p:spTgt>
                                        </p:tgtEl>
                                        <p:attrNameLst>
                                          <p:attrName>style.visibility</p:attrName>
                                        </p:attrNameLst>
                                      </p:cBhvr>
                                      <p:to>
                                        <p:strVal val="visible"/>
                                      </p:to>
                                    </p:set>
                                    <p:anim calcmode="lin" valueType="num">
                                      <p:cBhvr additive="base">
                                        <p:cTn id="66" dur="500" fill="hold"/>
                                        <p:tgtEl>
                                          <p:spTgt spid="512">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1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 grpId="0" build="p"/>
      <p:bldP spid="5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0"/>
          <p:cNvSpPr txBox="1">
            <a:spLocks noGrp="1"/>
          </p:cNvSpPr>
          <p:nvPr>
            <p:ph type="title"/>
          </p:nvPr>
        </p:nvSpPr>
        <p:spPr>
          <a:xfrm>
            <a:off x="1475656" y="1194150"/>
            <a:ext cx="5478994" cy="162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6000" dirty="0" smtClean="0">
                <a:solidFill>
                  <a:schemeClr val="tx2">
                    <a:lumMod val="75000"/>
                  </a:schemeClr>
                </a:solidFill>
              </a:rPr>
              <a:t>Sekian</a:t>
            </a:r>
            <a:r>
              <a:rPr lang="en" sz="5000" dirty="0" smtClean="0"/>
              <a:t> </a:t>
            </a:r>
            <a:r>
              <a:rPr lang="en" sz="5000" dirty="0">
                <a:solidFill>
                  <a:schemeClr val="accent6"/>
                </a:solidFill>
              </a:rPr>
              <a:t>{</a:t>
            </a:r>
            <a:r>
              <a:rPr lang="en" sz="2800" dirty="0">
                <a:solidFill>
                  <a:schemeClr val="accent3"/>
                </a:solidFill>
              </a:rPr>
              <a:t> </a:t>
            </a:r>
            <a:r>
              <a:rPr lang="id-ID" sz="6000" dirty="0" smtClean="0">
                <a:solidFill>
                  <a:schemeClr val="accent2"/>
                </a:solidFill>
              </a:rPr>
              <a:t>Terimakasih</a:t>
            </a:r>
            <a:r>
              <a:rPr lang="en" sz="6000" dirty="0" smtClean="0">
                <a:solidFill>
                  <a:schemeClr val="accent2"/>
                </a:solidFill>
              </a:rPr>
              <a:t>;</a:t>
            </a:r>
            <a:r>
              <a:rPr lang="en" sz="5000" dirty="0" smtClean="0">
                <a:solidFill>
                  <a:schemeClr val="accent2"/>
                </a:solidFill>
              </a:rPr>
              <a:t> </a:t>
            </a:r>
            <a:endParaRPr sz="5000" dirty="0">
              <a:solidFill>
                <a:schemeClr val="accent2"/>
              </a:solidFill>
            </a:endParaRPr>
          </a:p>
        </p:txBody>
      </p:sp>
      <p:sp>
        <p:nvSpPr>
          <p:cNvPr id="822" name="Google Shape;822;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buNone/>
            </a:pPr>
            <a:r>
              <a:rPr lang="id-ID">
                <a:solidFill>
                  <a:schemeClr val="accent6"/>
                </a:solidFill>
              </a:rPr>
              <a:t>Pemograman I : </a:t>
            </a:r>
            <a:r>
              <a:rPr lang="id-ID">
                <a:solidFill>
                  <a:schemeClr val="accent2"/>
                </a:solidFill>
              </a:rPr>
              <a:t>‘Filter </a:t>
            </a:r>
            <a:r>
              <a:rPr lang="id-ID">
                <a:solidFill>
                  <a:schemeClr val="accent6"/>
                </a:solidFill>
              </a:rPr>
              <a:t>dan</a:t>
            </a:r>
            <a:r>
              <a:rPr lang="id-ID">
                <a:solidFill>
                  <a:schemeClr val="accent2"/>
                </a:solidFill>
              </a:rPr>
              <a:t> </a:t>
            </a:r>
            <a:r>
              <a:rPr lang="id-ID">
                <a:solidFill>
                  <a:schemeClr val="tx2">
                    <a:lumMod val="75000"/>
                  </a:schemeClr>
                </a:solidFill>
              </a:rPr>
              <a:t>Find’</a:t>
            </a:r>
            <a:endParaRPr lang="id-ID" dirty="0">
              <a:solidFill>
                <a:schemeClr val="tx2">
                  <a:lumMod val="75000"/>
                </a:schemeClr>
              </a:solidFill>
            </a:endParaRPr>
          </a:p>
        </p:txBody>
      </p:sp>
      <p:sp>
        <p:nvSpPr>
          <p:cNvPr id="823" name="Google Shape;823;p4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a:buNone/>
            </a:pPr>
            <a:r>
              <a:rPr lang="id-ID" dirty="0">
                <a:solidFill>
                  <a:schemeClr val="accent6"/>
                </a:solidFill>
              </a:rPr>
              <a:t>tugas.kelompok</a:t>
            </a:r>
            <a:endParaRPr lang="id-ID" dirty="0">
              <a:solidFill>
                <a:schemeClr val="accent6"/>
              </a:solidFill>
            </a:endParaRPr>
          </a:p>
        </p:txBody>
      </p:sp>
      <p:sp>
        <p:nvSpPr>
          <p:cNvPr id="824" name="Google Shape;824;p40"/>
          <p:cNvSpPr txBox="1"/>
          <p:nvPr/>
        </p:nvSpPr>
        <p:spPr>
          <a:xfrm>
            <a:off x="2544750" y="3415438"/>
            <a:ext cx="506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sp>
        <p:nvSpPr>
          <p:cNvPr id="826" name="Google Shape;826;p4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a:buNone/>
            </a:pPr>
            <a:r>
              <a:rPr lang="id-ID" dirty="0">
                <a:solidFill>
                  <a:schemeClr val="accent6"/>
                </a:solidFill>
              </a:rPr>
              <a:t>materi (5)</a:t>
            </a:r>
            <a:endParaRPr lang="id-ID"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1"/>
                                        </p:tgtEl>
                                        <p:attrNameLst>
                                          <p:attrName>style.visibility</p:attrName>
                                        </p:attrNameLst>
                                      </p:cBhvr>
                                      <p:to>
                                        <p:strVal val="visible"/>
                                      </p:to>
                                    </p:set>
                                    <p:anim calcmode="lin" valueType="num">
                                      <p:cBhvr additive="base">
                                        <p:cTn id="7" dur="500" fill="hold"/>
                                        <p:tgtEl>
                                          <p:spTgt spid="821"/>
                                        </p:tgtEl>
                                        <p:attrNameLst>
                                          <p:attrName>ppt_x</p:attrName>
                                        </p:attrNameLst>
                                      </p:cBhvr>
                                      <p:tavLst>
                                        <p:tav tm="0">
                                          <p:val>
                                            <p:strVal val="#ppt_x"/>
                                          </p:val>
                                        </p:tav>
                                        <p:tav tm="100000">
                                          <p:val>
                                            <p:strVal val="#ppt_x"/>
                                          </p:val>
                                        </p:tav>
                                      </p:tavLst>
                                    </p:anim>
                                    <p:anim calcmode="lin" valueType="num">
                                      <p:cBhvr additive="base">
                                        <p:cTn id="8" dur="500" fill="hold"/>
                                        <p:tgtEl>
                                          <p:spTgt spid="8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solidFill>
                  <a:schemeClr val="accent6"/>
                </a:solidFill>
              </a:rPr>
              <a:t>1. </a:t>
            </a:r>
            <a:r>
              <a:rPr lang="en" dirty="0" smtClean="0">
                <a:solidFill>
                  <a:schemeClr val="accent2"/>
                </a:solidFill>
              </a:rPr>
              <a:t>‘</a:t>
            </a:r>
            <a:r>
              <a:rPr lang="id-ID" dirty="0" smtClean="0">
                <a:solidFill>
                  <a:schemeClr val="accent2"/>
                </a:solidFill>
              </a:rPr>
              <a:t>Filter()</a:t>
            </a:r>
            <a:r>
              <a:rPr lang="en" dirty="0" smtClean="0">
                <a:solidFill>
                  <a:schemeClr val="accent2"/>
                </a:solidFill>
              </a:rPr>
              <a:t>’;</a:t>
            </a:r>
            <a:endParaRPr dirty="0">
              <a:solidFill>
                <a:schemeClr val="accent2"/>
              </a:solidFill>
            </a:endParaRPr>
          </a:p>
        </p:txBody>
      </p:sp>
      <p:sp>
        <p:nvSpPr>
          <p:cNvPr id="472" name="Google Shape;472;p28"/>
          <p:cNvSpPr txBox="1">
            <a:spLocks noGrp="1"/>
          </p:cNvSpPr>
          <p:nvPr>
            <p:ph type="body" idx="1"/>
          </p:nvPr>
        </p:nvSpPr>
        <p:spPr>
          <a:xfrm>
            <a:off x="1403648" y="1063174"/>
            <a:ext cx="7140198" cy="3524799"/>
          </a:xfrm>
          <a:prstGeom prst="rect">
            <a:avLst/>
          </a:prstGeom>
        </p:spPr>
        <p:txBody>
          <a:bodyPr spcFirstLastPara="1" wrap="square" lIns="91425" tIns="91425" rIns="91425" bIns="91425" anchor="ctr" anchorCtr="0">
            <a:noAutofit/>
          </a:bodyPr>
          <a:lstStyle/>
          <a:p>
            <a:pPr marL="139700" indent="0" algn="just">
              <a:buNone/>
            </a:pPr>
            <a:r>
              <a:rPr lang="id-ID" sz="1700" b="1" dirty="0">
                <a:solidFill>
                  <a:schemeClr val="accent2"/>
                </a:solidFill>
              </a:rPr>
              <a:t>Filter() </a:t>
            </a:r>
            <a:r>
              <a:rPr lang="id-ID" sz="1700" dirty="0" smtClean="0">
                <a:solidFill>
                  <a:schemeClr val="accent6"/>
                </a:solidFill>
              </a:rPr>
              <a:t>merupakan </a:t>
            </a:r>
            <a:r>
              <a:rPr lang="id-ID" sz="1700" dirty="0">
                <a:solidFill>
                  <a:schemeClr val="accent6"/>
                </a:solidFill>
              </a:rPr>
              <a:t>method array di JavaScript yang berfungsi untuk mencari semua elemen </a:t>
            </a:r>
            <a:r>
              <a:rPr lang="id-ID" sz="1700" dirty="0" smtClean="0">
                <a:solidFill>
                  <a:schemeClr val="accent6"/>
                </a:solidFill>
              </a:rPr>
              <a:t>di dalam </a:t>
            </a:r>
            <a:r>
              <a:rPr lang="id-ID" sz="1700" dirty="0">
                <a:solidFill>
                  <a:schemeClr val="accent6"/>
                </a:solidFill>
              </a:rPr>
              <a:t>array yang sesuai dengan </a:t>
            </a:r>
            <a:r>
              <a:rPr lang="id-ID" sz="1700" dirty="0" smtClean="0">
                <a:solidFill>
                  <a:schemeClr val="accent6"/>
                </a:solidFill>
              </a:rPr>
              <a:t>kriteria tertentu. Method </a:t>
            </a:r>
            <a:r>
              <a:rPr lang="id-ID" sz="1700" dirty="0">
                <a:solidFill>
                  <a:schemeClr val="accent6"/>
                </a:solidFill>
              </a:rPr>
              <a:t>ini mengembalikan array </a:t>
            </a:r>
            <a:r>
              <a:rPr lang="id-ID" sz="1700" dirty="0" smtClean="0">
                <a:solidFill>
                  <a:schemeClr val="accent6"/>
                </a:solidFill>
              </a:rPr>
              <a:t>baru yang </a:t>
            </a:r>
            <a:r>
              <a:rPr lang="id-ID" sz="1700" dirty="0">
                <a:solidFill>
                  <a:schemeClr val="accent6"/>
                </a:solidFill>
              </a:rPr>
              <a:t>berisi elemen yang sesuai dengan </a:t>
            </a:r>
            <a:r>
              <a:rPr lang="id-ID" sz="1700" dirty="0" smtClean="0">
                <a:solidFill>
                  <a:schemeClr val="accent6"/>
                </a:solidFill>
              </a:rPr>
              <a:t>kriteria yang </a:t>
            </a:r>
            <a:r>
              <a:rPr lang="id-ID" sz="1700" dirty="0">
                <a:solidFill>
                  <a:schemeClr val="accent6"/>
                </a:solidFill>
              </a:rPr>
              <a:t>dicari atau lulus pengujian </a:t>
            </a:r>
            <a:r>
              <a:rPr lang="id-ID" sz="1700" dirty="0" smtClean="0">
                <a:solidFill>
                  <a:schemeClr val="accent6"/>
                </a:solidFill>
              </a:rPr>
              <a:t>fungsi callback. Mirip </a:t>
            </a:r>
            <a:r>
              <a:rPr lang="id-ID" sz="1700" dirty="0">
                <a:solidFill>
                  <a:schemeClr val="accent6"/>
                </a:solidFill>
              </a:rPr>
              <a:t>seperti </a:t>
            </a:r>
            <a:r>
              <a:rPr lang="id-ID" sz="1800" dirty="0" smtClean="0">
                <a:solidFill>
                  <a:schemeClr val="tx2">
                    <a:lumMod val="75000"/>
                  </a:schemeClr>
                </a:solidFill>
              </a:rPr>
              <a:t>find() </a:t>
            </a:r>
            <a:r>
              <a:rPr lang="id-ID" sz="1700" dirty="0" smtClean="0">
                <a:solidFill>
                  <a:schemeClr val="accent6"/>
                </a:solidFill>
              </a:rPr>
              <a:t>yang mengembalikan </a:t>
            </a:r>
            <a:r>
              <a:rPr lang="id-ID" sz="1700" dirty="0">
                <a:solidFill>
                  <a:schemeClr val="accent6"/>
                </a:solidFill>
              </a:rPr>
              <a:t>satu elemen, </a:t>
            </a:r>
            <a:r>
              <a:rPr lang="id-ID" sz="1700" dirty="0">
                <a:solidFill>
                  <a:schemeClr val="accent2"/>
                </a:solidFill>
              </a:rPr>
              <a:t>Filter</a:t>
            </a:r>
            <a:r>
              <a:rPr lang="id-ID" sz="1700" dirty="0" smtClean="0">
                <a:solidFill>
                  <a:schemeClr val="accent2"/>
                </a:solidFill>
              </a:rPr>
              <a:t>() </a:t>
            </a:r>
            <a:r>
              <a:rPr lang="id-ID" sz="1700" dirty="0" smtClean="0">
                <a:solidFill>
                  <a:schemeClr val="accent6"/>
                </a:solidFill>
              </a:rPr>
              <a:t>mengembalikan </a:t>
            </a:r>
            <a:r>
              <a:rPr lang="id-ID" sz="1700" dirty="0">
                <a:solidFill>
                  <a:schemeClr val="accent6"/>
                </a:solidFill>
              </a:rPr>
              <a:t>semua </a:t>
            </a:r>
            <a:r>
              <a:rPr lang="id-ID" sz="1700" dirty="0" smtClean="0">
                <a:solidFill>
                  <a:schemeClr val="accent6"/>
                </a:solidFill>
              </a:rPr>
              <a:t>elemen. Method ini mengembalikan </a:t>
            </a:r>
            <a:r>
              <a:rPr lang="id-ID" sz="1700" dirty="0">
                <a:solidFill>
                  <a:schemeClr val="accent6"/>
                </a:solidFill>
              </a:rPr>
              <a:t>array baru, </a:t>
            </a:r>
            <a:r>
              <a:rPr lang="id-ID" sz="1700" dirty="0" smtClean="0">
                <a:solidFill>
                  <a:schemeClr val="accent6"/>
                </a:solidFill>
              </a:rPr>
              <a:t>namun tidak </a:t>
            </a:r>
            <a:r>
              <a:rPr lang="id-ID" sz="1700" dirty="0">
                <a:solidFill>
                  <a:schemeClr val="accent6"/>
                </a:solidFill>
              </a:rPr>
              <a:t>mengubah </a:t>
            </a:r>
            <a:r>
              <a:rPr lang="id-ID" sz="1700" dirty="0" smtClean="0">
                <a:solidFill>
                  <a:schemeClr val="accent6"/>
                </a:solidFill>
              </a:rPr>
              <a:t>array asli </a:t>
            </a:r>
            <a:r>
              <a:rPr lang="id-ID" sz="1700" dirty="0">
                <a:solidFill>
                  <a:schemeClr val="accent6"/>
                </a:solidFill>
              </a:rPr>
              <a:t>atau sumber.</a:t>
            </a:r>
          </a:p>
          <a:p>
            <a:pPr marL="165100" lvl="0" indent="0" algn="l" rtl="0">
              <a:spcBef>
                <a:spcPts val="0"/>
              </a:spcBef>
              <a:spcAft>
                <a:spcPts val="0"/>
              </a:spcAft>
              <a:buClr>
                <a:schemeClr val="accent3"/>
              </a:buClr>
              <a:buSzPts val="1000"/>
              <a:buNone/>
            </a:pPr>
            <a:endParaRPr dirty="0">
              <a:solidFill>
                <a:schemeClr val="accent3"/>
              </a:solidFill>
            </a:endParaRP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buNone/>
            </a:pPr>
            <a:r>
              <a:rPr lang="en" dirty="0">
                <a:solidFill>
                  <a:schemeClr val="accent6"/>
                </a:solidFill>
              </a:rPr>
              <a:t>P</a:t>
            </a:r>
            <a:r>
              <a:rPr lang="id-ID" dirty="0">
                <a:solidFill>
                  <a:schemeClr val="accent6"/>
                </a:solidFill>
              </a:rPr>
              <a:t>emograman I :</a:t>
            </a:r>
            <a:r>
              <a:rPr lang="en" dirty="0">
                <a:solidFill>
                  <a:schemeClr val="accent6"/>
                </a:solidFill>
              </a:rPr>
              <a:t> </a:t>
            </a:r>
            <a:r>
              <a:rPr lang="en" dirty="0">
                <a:solidFill>
                  <a:schemeClr val="accent2"/>
                </a:solidFill>
              </a:rPr>
              <a:t>‘</a:t>
            </a:r>
            <a:r>
              <a:rPr lang="id-ID" dirty="0">
                <a:solidFill>
                  <a:schemeClr val="accent2"/>
                </a:solidFill>
              </a:rPr>
              <a:t>Filter </a:t>
            </a:r>
            <a:r>
              <a:rPr lang="id-ID" dirty="0">
                <a:solidFill>
                  <a:schemeClr val="accent6"/>
                </a:solidFill>
              </a:rPr>
              <a:t>dan</a:t>
            </a:r>
            <a:r>
              <a:rPr lang="id-ID" dirty="0">
                <a:solidFill>
                  <a:schemeClr val="accent2"/>
                </a:solidFill>
              </a:rPr>
              <a:t> </a:t>
            </a:r>
            <a:r>
              <a:rPr lang="id-ID" dirty="0">
                <a:solidFill>
                  <a:schemeClr val="tx2">
                    <a:lumMod val="75000"/>
                  </a:schemeClr>
                </a:solidFill>
              </a:rPr>
              <a:t>Find</a:t>
            </a:r>
            <a:r>
              <a:rPr lang="en" dirty="0">
                <a:solidFill>
                  <a:schemeClr val="tx2">
                    <a:lumMod val="75000"/>
                  </a:schemeClr>
                </a:solidFill>
              </a:rPr>
              <a:t>’</a:t>
            </a:r>
            <a:endParaRPr sz="1400" dirty="0">
              <a:solidFill>
                <a:schemeClr val="tx2">
                  <a:lumMod val="75000"/>
                </a:schemeClr>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solidFill>
                  <a:schemeClr val="accent3"/>
                </a:solidFill>
              </a:rPr>
              <a:t>t</a:t>
            </a:r>
            <a:r>
              <a:rPr lang="id-ID" sz="1400" dirty="0" smtClean="0">
                <a:solidFill>
                  <a:schemeClr val="accent3"/>
                </a:solidFill>
              </a:rPr>
              <a:t>ugas.</a:t>
            </a:r>
            <a:r>
              <a:rPr lang="id-ID" dirty="0" smtClean="0">
                <a:solidFill>
                  <a:schemeClr val="accent3"/>
                </a:solidFill>
              </a:rPr>
              <a:t>kelompok</a:t>
            </a:r>
            <a:endParaRPr sz="140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a:buNone/>
            </a:pPr>
            <a:r>
              <a:rPr lang="id-ID" dirty="0">
                <a:solidFill>
                  <a:schemeClr val="accent6"/>
                </a:solidFill>
              </a:rPr>
              <a:t>materi (5)</a:t>
            </a:r>
            <a:endParaRPr lang="id-ID"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
                                        </p:tgtEl>
                                        <p:attrNameLst>
                                          <p:attrName>style.visibility</p:attrName>
                                        </p:attrNameLst>
                                      </p:cBhvr>
                                      <p:to>
                                        <p:strVal val="visible"/>
                                      </p:to>
                                    </p:set>
                                    <p:animEffect transition="in" filter="fade">
                                      <p:cBhvr>
                                        <p:cTn id="7" dur="500"/>
                                        <p:tgtEl>
                                          <p:spTgt spid="4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72">
                                            <p:txEl>
                                              <p:pRg st="0" end="0"/>
                                            </p:txEl>
                                          </p:spTgt>
                                        </p:tgtEl>
                                        <p:attrNameLst>
                                          <p:attrName>style.visibility</p:attrName>
                                        </p:attrNameLst>
                                      </p:cBhvr>
                                      <p:to>
                                        <p:strVal val="visible"/>
                                      </p:to>
                                    </p:set>
                                    <p:anim calcmode="lin" valueType="num">
                                      <p:cBhvr additive="base">
                                        <p:cTn id="12" dur="500" fill="hold"/>
                                        <p:tgtEl>
                                          <p:spTgt spid="47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7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 grpId="0"/>
      <p:bldP spid="47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2547772" y="2931790"/>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rPr>
              <a:t>01</a:t>
            </a:r>
            <a:endParaRPr dirty="0">
              <a:solidFill>
                <a:schemeClr val="accent6"/>
              </a:solidFill>
            </a:endParaRPr>
          </a:p>
        </p:txBody>
      </p:sp>
      <p:sp>
        <p:nvSpPr>
          <p:cNvPr id="481" name="Google Shape;481;p29"/>
          <p:cNvSpPr txBox="1">
            <a:spLocks noGrp="1"/>
          </p:cNvSpPr>
          <p:nvPr>
            <p:ph type="subTitle" idx="1"/>
          </p:nvPr>
        </p:nvSpPr>
        <p:spPr>
          <a:xfrm>
            <a:off x="4067944" y="3379794"/>
            <a:ext cx="4320480" cy="488100"/>
          </a:xfrm>
          <a:prstGeom prst="rect">
            <a:avLst/>
          </a:prstGeom>
        </p:spPr>
        <p:txBody>
          <a:bodyPr spcFirstLastPara="1" wrap="square" lIns="91425" tIns="91425" rIns="91425" bIns="91425" anchor="ctr" anchorCtr="0">
            <a:noAutofit/>
          </a:bodyPr>
          <a:lstStyle/>
          <a:p>
            <a:pPr marL="0" lvl="0" indent="0"/>
            <a:r>
              <a:rPr lang="en" dirty="0"/>
              <a:t>&lt; </a:t>
            </a:r>
            <a:r>
              <a:rPr lang="en-US" dirty="0" err="1"/>
              <a:t>Menampilkan</a:t>
            </a:r>
            <a:r>
              <a:rPr lang="en-US" dirty="0"/>
              <a:t> data </a:t>
            </a:r>
            <a:r>
              <a:rPr lang="en-US" dirty="0" err="1"/>
              <a:t>Buku</a:t>
            </a:r>
            <a:r>
              <a:rPr lang="en-US" dirty="0"/>
              <a:t> yang </a:t>
            </a:r>
            <a:r>
              <a:rPr lang="en-US" dirty="0" err="1"/>
              <a:t>dikarang</a:t>
            </a:r>
            <a:r>
              <a:rPr lang="en-US" dirty="0"/>
              <a:t> </a:t>
            </a:r>
            <a:r>
              <a:rPr lang="en-US" dirty="0" err="1"/>
              <a:t>oleh</a:t>
            </a:r>
            <a:r>
              <a:rPr lang="en-US" dirty="0"/>
              <a:t> </a:t>
            </a:r>
            <a:r>
              <a:rPr lang="en-US" dirty="0" err="1"/>
              <a:t>penerbit</a:t>
            </a:r>
            <a:r>
              <a:rPr lang="en-US" dirty="0"/>
              <a:t> </a:t>
            </a:r>
            <a:r>
              <a:rPr lang="en-US" dirty="0" err="1"/>
              <a:t>dan</a:t>
            </a:r>
            <a:r>
              <a:rPr lang="en-US" dirty="0"/>
              <a:t> </a:t>
            </a:r>
            <a:r>
              <a:rPr lang="en-US" dirty="0" err="1"/>
              <a:t>penulis</a:t>
            </a:r>
            <a:r>
              <a:rPr lang="en-US" dirty="0"/>
              <a:t> </a:t>
            </a:r>
            <a:r>
              <a:rPr lang="en-US" dirty="0" err="1" smtClean="0"/>
              <a:t>tertentu</a:t>
            </a:r>
            <a:r>
              <a:rPr lang="id-ID" dirty="0" smtClean="0"/>
              <a:t> </a:t>
            </a:r>
            <a:r>
              <a:rPr lang="en" dirty="0" smtClean="0"/>
              <a:t>&gt;</a:t>
            </a:r>
            <a:endParaRPr dirty="0"/>
          </a:p>
        </p:txBody>
      </p:sp>
      <p:sp>
        <p:nvSpPr>
          <p:cNvPr id="483" name="Google Shape;483;p29"/>
          <p:cNvSpPr txBox="1">
            <a:spLocks noGrp="1"/>
          </p:cNvSpPr>
          <p:nvPr>
            <p:ph type="title" idx="3"/>
          </p:nvPr>
        </p:nvSpPr>
        <p:spPr>
          <a:xfrm flipH="1">
            <a:off x="3411868" y="3457486"/>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rPr>
              <a:t>02</a:t>
            </a:r>
            <a:endParaRPr dirty="0">
              <a:solidFill>
                <a:schemeClr val="accent6"/>
              </a:solidFill>
            </a:endParaRPr>
          </a:p>
        </p:txBody>
      </p:sp>
      <p:sp>
        <p:nvSpPr>
          <p:cNvPr id="484" name="Google Shape;484;p29"/>
          <p:cNvSpPr txBox="1">
            <a:spLocks noGrp="1"/>
          </p:cNvSpPr>
          <p:nvPr>
            <p:ph type="subTitle" idx="4"/>
          </p:nvPr>
        </p:nvSpPr>
        <p:spPr>
          <a:xfrm>
            <a:off x="3203848" y="2859782"/>
            <a:ext cx="3888432" cy="488100"/>
          </a:xfrm>
          <a:prstGeom prst="rect">
            <a:avLst/>
          </a:prstGeom>
        </p:spPr>
        <p:txBody>
          <a:bodyPr spcFirstLastPara="1" wrap="square" lIns="91425" tIns="91425" rIns="91425" bIns="91425" anchor="ctr" anchorCtr="0">
            <a:noAutofit/>
          </a:bodyPr>
          <a:lstStyle/>
          <a:p>
            <a:pPr marL="0" lvl="0" indent="0"/>
            <a:r>
              <a:rPr lang="en" dirty="0" smtClean="0"/>
              <a:t>&lt; </a:t>
            </a:r>
            <a:r>
              <a:rPr lang="en-US" dirty="0" err="1"/>
              <a:t>Menampilkan</a:t>
            </a:r>
            <a:r>
              <a:rPr lang="en-US" dirty="0"/>
              <a:t> data </a:t>
            </a:r>
            <a:r>
              <a:rPr lang="en-US" dirty="0" err="1"/>
              <a:t>Siswa</a:t>
            </a:r>
            <a:r>
              <a:rPr lang="en-US" dirty="0"/>
              <a:t> </a:t>
            </a:r>
            <a:r>
              <a:rPr lang="en-US" dirty="0" err="1"/>
              <a:t>dengan</a:t>
            </a:r>
            <a:r>
              <a:rPr lang="en-US" dirty="0"/>
              <a:t> NIS </a:t>
            </a:r>
            <a:r>
              <a:rPr lang="en-US" dirty="0" err="1"/>
              <a:t>tertentu</a:t>
            </a:r>
            <a:r>
              <a:rPr lang="en" dirty="0" smtClean="0"/>
              <a:t> </a:t>
            </a:r>
            <a:r>
              <a:rPr lang="en" dirty="0"/>
              <a:t>&gt;</a:t>
            </a:r>
            <a:endParaRPr dirty="0"/>
          </a:p>
        </p:txBody>
      </p:sp>
      <p:sp>
        <p:nvSpPr>
          <p:cNvPr id="486" name="Google Shape;486;p29"/>
          <p:cNvSpPr txBox="1">
            <a:spLocks noGrp="1"/>
          </p:cNvSpPr>
          <p:nvPr>
            <p:ph type="title" idx="6"/>
          </p:nvPr>
        </p:nvSpPr>
        <p:spPr>
          <a:xfrm flipH="1">
            <a:off x="4852028" y="4033550"/>
            <a:ext cx="728084"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rPr>
              <a:t>03</a:t>
            </a:r>
            <a:endParaRPr dirty="0">
              <a:solidFill>
                <a:schemeClr val="accent6"/>
              </a:solidFill>
            </a:endParaRPr>
          </a:p>
        </p:txBody>
      </p:sp>
      <p:sp>
        <p:nvSpPr>
          <p:cNvPr id="487" name="Google Shape;487;p29"/>
          <p:cNvSpPr txBox="1">
            <a:spLocks noGrp="1"/>
          </p:cNvSpPr>
          <p:nvPr>
            <p:ph type="subTitle" idx="7"/>
          </p:nvPr>
        </p:nvSpPr>
        <p:spPr>
          <a:xfrm>
            <a:off x="5436096" y="3955858"/>
            <a:ext cx="3705497" cy="488100"/>
          </a:xfrm>
          <a:prstGeom prst="rect">
            <a:avLst/>
          </a:prstGeom>
        </p:spPr>
        <p:txBody>
          <a:bodyPr spcFirstLastPara="1" wrap="square" lIns="91425" tIns="91425" rIns="91425" bIns="91425" anchor="ctr" anchorCtr="0">
            <a:noAutofit/>
          </a:bodyPr>
          <a:lstStyle/>
          <a:p>
            <a:pPr marL="0" lvl="0" indent="0"/>
            <a:r>
              <a:rPr lang="en" dirty="0"/>
              <a:t>&lt; </a:t>
            </a:r>
            <a:r>
              <a:rPr lang="en-US" dirty="0" err="1"/>
              <a:t>Menampilkan</a:t>
            </a:r>
            <a:r>
              <a:rPr lang="en-US" dirty="0"/>
              <a:t> data </a:t>
            </a:r>
            <a:r>
              <a:rPr lang="en-US" dirty="0" err="1"/>
              <a:t>Meminjam</a:t>
            </a:r>
            <a:r>
              <a:rPr lang="en-US" dirty="0"/>
              <a:t> yang </a:t>
            </a:r>
            <a:r>
              <a:rPr lang="en-US" dirty="0" err="1"/>
              <a:t>terjadi</a:t>
            </a:r>
            <a:r>
              <a:rPr lang="en-US" dirty="0"/>
              <a:t> </a:t>
            </a:r>
            <a:r>
              <a:rPr lang="en-US" dirty="0" err="1"/>
              <a:t>pada</a:t>
            </a:r>
            <a:r>
              <a:rPr lang="en-US" dirty="0"/>
              <a:t> </a:t>
            </a:r>
            <a:r>
              <a:rPr lang="en-US" dirty="0" err="1"/>
              <a:t>tanggal</a:t>
            </a:r>
            <a:r>
              <a:rPr lang="en-US" dirty="0"/>
              <a:t> </a:t>
            </a:r>
            <a:r>
              <a:rPr lang="en-US" dirty="0" err="1"/>
              <a:t>tertentu</a:t>
            </a:r>
            <a:r>
              <a:rPr lang="en" dirty="0" smtClean="0"/>
              <a:t> </a:t>
            </a:r>
            <a:r>
              <a:rPr lang="en" dirty="0"/>
              <a:t>&gt;</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solidFill>
                  <a:schemeClr val="accent6"/>
                </a:solidFill>
              </a:rPr>
              <a:t>Fungsi</a:t>
            </a:r>
            <a:r>
              <a:rPr lang="en" dirty="0" smtClean="0"/>
              <a:t> </a:t>
            </a:r>
            <a:r>
              <a:rPr lang="en" dirty="0" smtClean="0">
                <a:solidFill>
                  <a:schemeClr val="accent2"/>
                </a:solidFill>
              </a:rPr>
              <a:t>‘</a:t>
            </a:r>
            <a:r>
              <a:rPr lang="id-ID" dirty="0" smtClean="0">
                <a:solidFill>
                  <a:schemeClr val="accent2"/>
                </a:solidFill>
              </a:rPr>
              <a:t>Filter ()</a:t>
            </a:r>
            <a:r>
              <a:rPr lang="en" dirty="0" smtClean="0">
                <a:solidFill>
                  <a:schemeClr val="accent2"/>
                </a:solidFill>
              </a:rPr>
              <a:t>’</a:t>
            </a:r>
            <a:r>
              <a:rPr lang="en" dirty="0" smtClean="0"/>
              <a:t>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r>
              <a:rPr lang="en" dirty="0"/>
              <a:t>P</a:t>
            </a:r>
            <a:r>
              <a:rPr lang="id-ID" dirty="0"/>
              <a:t>emograman I :</a:t>
            </a:r>
            <a:r>
              <a:rPr lang="en" dirty="0"/>
              <a:t> </a:t>
            </a:r>
            <a:r>
              <a:rPr lang="en" dirty="0">
                <a:solidFill>
                  <a:schemeClr val="accent2"/>
                </a:solidFill>
              </a:rPr>
              <a:t>‘</a:t>
            </a:r>
            <a:r>
              <a:rPr lang="id-ID" dirty="0">
                <a:solidFill>
                  <a:schemeClr val="accent2"/>
                </a:solidFill>
              </a:rPr>
              <a:t>Filter </a:t>
            </a:r>
            <a:r>
              <a:rPr lang="id-ID" dirty="0">
                <a:solidFill>
                  <a:schemeClr val="accent6"/>
                </a:solidFill>
              </a:rPr>
              <a:t>dan</a:t>
            </a:r>
            <a:r>
              <a:rPr lang="id-ID" dirty="0">
                <a:solidFill>
                  <a:schemeClr val="accent2"/>
                </a:solidFill>
              </a:rPr>
              <a:t> </a:t>
            </a:r>
            <a:r>
              <a:rPr lang="id-ID" dirty="0">
                <a:solidFill>
                  <a:schemeClr val="tx2">
                    <a:lumMod val="75000"/>
                  </a:schemeClr>
                </a:solidFill>
              </a:rPr>
              <a:t>Find</a:t>
            </a:r>
            <a:r>
              <a:rPr lang="en" dirty="0">
                <a:solidFill>
                  <a:schemeClr val="tx2">
                    <a:lumMod val="75000"/>
                  </a:schemeClr>
                </a:solidFill>
              </a:rPr>
              <a:t>’</a:t>
            </a:r>
            <a:endParaRPr sz="1400" dirty="0">
              <a:solidFill>
                <a:schemeClr val="tx2">
                  <a:lumMod val="75000"/>
                </a:schemeClr>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a:r>
              <a:rPr lang="id-ID" dirty="0"/>
              <a:t>tugas.kelompok</a:t>
            </a:r>
            <a:endParaRPr lang="id-ID" dirty="0"/>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a:r>
              <a:rPr lang="id-ID" dirty="0"/>
              <a:t>materi (5)</a:t>
            </a:r>
            <a:endParaRPr lang="id-ID" dirty="0"/>
          </a:p>
        </p:txBody>
      </p:sp>
      <p:sp>
        <p:nvSpPr>
          <p:cNvPr id="18" name="Google Shape;481;p29"/>
          <p:cNvSpPr txBox="1">
            <a:spLocks/>
          </p:cNvSpPr>
          <p:nvPr/>
        </p:nvSpPr>
        <p:spPr>
          <a:xfrm>
            <a:off x="1338078" y="1923678"/>
            <a:ext cx="7266573" cy="48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lgn="just"/>
            <a:r>
              <a:rPr lang="id-ID" sz="1600" dirty="0">
                <a:solidFill>
                  <a:schemeClr val="accent2"/>
                </a:solidFill>
              </a:rPr>
              <a:t>Filter () </a:t>
            </a:r>
            <a:r>
              <a:rPr lang="en-US" sz="1600" dirty="0" err="1" smtClean="0"/>
              <a:t>berfungsi</a:t>
            </a:r>
            <a:r>
              <a:rPr lang="en-US" sz="1600" dirty="0" smtClean="0"/>
              <a:t> </a:t>
            </a:r>
            <a:r>
              <a:rPr lang="en-US" sz="1600" dirty="0" err="1"/>
              <a:t>menyaring</a:t>
            </a:r>
            <a:r>
              <a:rPr lang="en-US" sz="1600" dirty="0"/>
              <a:t> </a:t>
            </a:r>
            <a:r>
              <a:rPr lang="en-US" sz="1600" dirty="0" err="1"/>
              <a:t>anggota</a:t>
            </a:r>
            <a:r>
              <a:rPr lang="en-US" sz="1600" dirty="0"/>
              <a:t> – </a:t>
            </a:r>
            <a:r>
              <a:rPr lang="en-US" sz="1600" dirty="0" err="1"/>
              <a:t>anggota</a:t>
            </a:r>
            <a:r>
              <a:rPr lang="en-US" sz="1600" dirty="0"/>
              <a:t> </a:t>
            </a:r>
            <a:r>
              <a:rPr lang="en-US" sz="1600" dirty="0" err="1" smtClean="0"/>
              <a:t>dari</a:t>
            </a:r>
            <a:endParaRPr lang="id-ID" sz="1600" dirty="0"/>
          </a:p>
          <a:p>
            <a:pPr marL="0" indent="0" algn="just"/>
            <a:r>
              <a:rPr lang="en-US" sz="1600" dirty="0" err="1" smtClean="0"/>
              <a:t>iterable</a:t>
            </a:r>
            <a:r>
              <a:rPr lang="en-US" sz="1600" dirty="0" smtClean="0"/>
              <a:t> </a:t>
            </a:r>
            <a:r>
              <a:rPr lang="en-US" sz="1600" dirty="0" err="1"/>
              <a:t>menggunakan</a:t>
            </a:r>
            <a:r>
              <a:rPr lang="en-US" sz="1600" dirty="0"/>
              <a:t> </a:t>
            </a:r>
            <a:r>
              <a:rPr lang="en-US" sz="1600" dirty="0" err="1"/>
              <a:t>sebuah</a:t>
            </a:r>
            <a:r>
              <a:rPr lang="en-US" sz="1600" dirty="0"/>
              <a:t> </a:t>
            </a:r>
            <a:r>
              <a:rPr lang="en-US" sz="1600" dirty="0" err="1"/>
              <a:t>fungsi</a:t>
            </a:r>
            <a:r>
              <a:rPr lang="en-US" sz="1600" dirty="0"/>
              <a:t> </a:t>
            </a:r>
            <a:r>
              <a:rPr lang="en-US" sz="1600" dirty="0" err="1"/>
              <a:t>untuk</a:t>
            </a:r>
            <a:r>
              <a:rPr lang="en-US" sz="1600" dirty="0"/>
              <a:t> </a:t>
            </a:r>
            <a:r>
              <a:rPr lang="en-US" sz="1600" dirty="0" err="1"/>
              <a:t>menguji</a:t>
            </a:r>
            <a:r>
              <a:rPr lang="en-US" sz="1600" dirty="0"/>
              <a:t> </a:t>
            </a:r>
            <a:r>
              <a:rPr lang="en-US" sz="1600" dirty="0" err="1"/>
              <a:t>tiap</a:t>
            </a:r>
            <a:r>
              <a:rPr lang="en-US" sz="1600" dirty="0"/>
              <a:t> </a:t>
            </a:r>
            <a:r>
              <a:rPr lang="en-US" sz="1600" dirty="0" err="1"/>
              <a:t>anggota</a:t>
            </a:r>
            <a:r>
              <a:rPr lang="en-US" sz="1600" dirty="0"/>
              <a:t> </a:t>
            </a:r>
            <a:r>
              <a:rPr lang="en-US" sz="1600" dirty="0" err="1"/>
              <a:t>dari</a:t>
            </a:r>
            <a:r>
              <a:rPr lang="en-US" sz="1600" dirty="0"/>
              <a:t> </a:t>
            </a:r>
            <a:r>
              <a:rPr lang="en-US" sz="1600" dirty="0" err="1"/>
              <a:t>iterable</a:t>
            </a:r>
            <a:r>
              <a:rPr lang="en-US" sz="1600" dirty="0"/>
              <a:t> </a:t>
            </a:r>
            <a:r>
              <a:rPr lang="en-US" sz="1600" dirty="0" err="1"/>
              <a:t>tersebut</a:t>
            </a:r>
            <a:r>
              <a:rPr lang="en-US" sz="1600" dirty="0"/>
              <a:t>. </a:t>
            </a:r>
            <a:r>
              <a:rPr lang="en-US" sz="1600" dirty="0" err="1"/>
              <a:t>Hasilnya</a:t>
            </a:r>
            <a:r>
              <a:rPr lang="en-US" sz="1600" dirty="0"/>
              <a:t> </a:t>
            </a:r>
            <a:r>
              <a:rPr lang="en-US" sz="1600" dirty="0" err="1"/>
              <a:t>adalah</a:t>
            </a:r>
            <a:r>
              <a:rPr lang="en-US" sz="1600" dirty="0"/>
              <a:t> </a:t>
            </a:r>
            <a:r>
              <a:rPr lang="en-US" sz="1600" dirty="0" err="1" smtClean="0"/>
              <a:t>iterable</a:t>
            </a:r>
            <a:endParaRPr lang="id-ID" sz="1600" dirty="0"/>
          </a:p>
          <a:p>
            <a:pPr marL="0" indent="0" algn="just"/>
            <a:r>
              <a:rPr lang="en-US" sz="1600" dirty="0" err="1" smtClean="0"/>
              <a:t>baru</a:t>
            </a:r>
            <a:r>
              <a:rPr lang="en-US" sz="1600" dirty="0" smtClean="0"/>
              <a:t> </a:t>
            </a:r>
            <a:r>
              <a:rPr lang="en-US" sz="1600" dirty="0"/>
              <a:t>yang </a:t>
            </a:r>
            <a:r>
              <a:rPr lang="en-US" sz="1600" dirty="0" err="1"/>
              <a:t>anggotanya</a:t>
            </a:r>
            <a:r>
              <a:rPr lang="en-US" sz="1600" dirty="0"/>
              <a:t> </a:t>
            </a:r>
            <a:r>
              <a:rPr lang="en-US" sz="1600" dirty="0" err="1"/>
              <a:t>berasal</a:t>
            </a:r>
            <a:r>
              <a:rPr lang="en-US" sz="1600" dirty="0"/>
              <a:t> </a:t>
            </a:r>
            <a:r>
              <a:rPr lang="en-US" sz="1600" dirty="0" err="1"/>
              <a:t>dari</a:t>
            </a:r>
            <a:r>
              <a:rPr lang="en-US" sz="1600" dirty="0"/>
              <a:t> </a:t>
            </a:r>
            <a:r>
              <a:rPr lang="en-US" sz="1600" dirty="0" err="1"/>
              <a:t>iterable</a:t>
            </a:r>
            <a:r>
              <a:rPr lang="en-US" sz="1600" dirty="0"/>
              <a:t> yang lama </a:t>
            </a:r>
            <a:r>
              <a:rPr lang="en-US" sz="1600" dirty="0" smtClean="0"/>
              <a:t>yang</a:t>
            </a:r>
            <a:endParaRPr lang="id-ID" sz="1600" dirty="0" smtClean="0"/>
          </a:p>
          <a:p>
            <a:pPr marL="0" indent="0" algn="just"/>
            <a:r>
              <a:rPr lang="en-US" sz="1600" dirty="0" err="1" smtClean="0"/>
              <a:t>bernilai</a:t>
            </a:r>
            <a:r>
              <a:rPr lang="en-US" sz="1600" dirty="0" smtClean="0"/>
              <a:t> </a:t>
            </a:r>
            <a:r>
              <a:rPr lang="en-US" sz="1600" dirty="0"/>
              <a:t>True </a:t>
            </a:r>
            <a:r>
              <a:rPr lang="en-US" sz="1600" dirty="0" err="1"/>
              <a:t>saat</a:t>
            </a:r>
            <a:r>
              <a:rPr lang="en-US" sz="1600" dirty="0"/>
              <a:t> </a:t>
            </a:r>
            <a:r>
              <a:rPr lang="en-US" sz="1600" dirty="0" err="1" smtClean="0"/>
              <a:t>pengujian</a:t>
            </a:r>
            <a:r>
              <a:rPr lang="id-ID" sz="1600" dirty="0" smtClean="0"/>
              <a:t>.</a:t>
            </a:r>
            <a:r>
              <a:rPr lang="id-ID" sz="1600" dirty="0">
                <a:solidFill>
                  <a:schemeClr val="accent2"/>
                </a:solidFill>
              </a:rPr>
              <a:t> Filter () </a:t>
            </a:r>
            <a:r>
              <a:rPr lang="en-US" sz="1600" b="1" dirty="0"/>
              <a:t> </a:t>
            </a:r>
            <a:r>
              <a:rPr lang="en-US" sz="1600" dirty="0" err="1"/>
              <a:t>digunakan</a:t>
            </a:r>
            <a:r>
              <a:rPr lang="en-US" sz="1600" dirty="0"/>
              <a:t> </a:t>
            </a:r>
            <a:r>
              <a:rPr lang="en-US" sz="1600" dirty="0" err="1" smtClean="0"/>
              <a:t>untuk</a:t>
            </a:r>
            <a:endParaRPr lang="id-ID" sz="1600" dirty="0"/>
          </a:p>
          <a:p>
            <a:pPr marL="0" indent="0" algn="just"/>
            <a:r>
              <a:rPr lang="en-US" sz="1600" dirty="0" err="1" smtClean="0"/>
              <a:t>menyeleksi</a:t>
            </a:r>
            <a:r>
              <a:rPr lang="en-US" sz="1600" dirty="0" smtClean="0"/>
              <a:t> </a:t>
            </a:r>
            <a:r>
              <a:rPr lang="en-US" sz="1600" dirty="0"/>
              <a:t>data </a:t>
            </a:r>
            <a:r>
              <a:rPr lang="en-US" sz="1600" dirty="0" err="1" smtClean="0"/>
              <a:t>dimana</a:t>
            </a:r>
            <a:r>
              <a:rPr lang="id-ID" sz="1600" dirty="0"/>
              <a:t> </a:t>
            </a:r>
            <a:r>
              <a:rPr lang="en-US" sz="1600" dirty="0" err="1" smtClean="0"/>
              <a:t>prosesnya</a:t>
            </a:r>
            <a:r>
              <a:rPr lang="en-US" sz="1600" dirty="0" smtClean="0"/>
              <a:t> </a:t>
            </a:r>
            <a:r>
              <a:rPr lang="en-US" sz="1600" dirty="0" err="1"/>
              <a:t>disesuaikan</a:t>
            </a:r>
            <a:r>
              <a:rPr lang="en-US" sz="1600" dirty="0"/>
              <a:t> </a:t>
            </a:r>
            <a:r>
              <a:rPr lang="en-US" sz="1600" dirty="0" err="1" smtClean="0"/>
              <a:t>dengan</a:t>
            </a:r>
            <a:endParaRPr lang="id-ID" sz="1600" dirty="0"/>
          </a:p>
          <a:p>
            <a:pPr marL="0" indent="0" algn="just"/>
            <a:r>
              <a:rPr lang="en-US" sz="1600" dirty="0" err="1" smtClean="0"/>
              <a:t>kriteria</a:t>
            </a:r>
            <a:r>
              <a:rPr lang="en-US" sz="1600" dirty="0" smtClean="0"/>
              <a:t> </a:t>
            </a:r>
            <a:r>
              <a:rPr lang="en-US" sz="1600" dirty="0" err="1"/>
              <a:t>tertentu</a:t>
            </a:r>
            <a:r>
              <a:rPr lang="en-US" sz="1600" dirty="0"/>
              <a:t> </a:t>
            </a:r>
            <a:r>
              <a:rPr lang="en-US" sz="1600" dirty="0" smtClean="0"/>
              <a:t>yang</a:t>
            </a:r>
            <a:r>
              <a:rPr lang="id-ID" sz="1600" dirty="0"/>
              <a:t> </a:t>
            </a:r>
            <a:r>
              <a:rPr lang="id-ID" sz="1600" dirty="0" smtClean="0"/>
              <a:t>di</a:t>
            </a:r>
            <a:r>
              <a:rPr lang="en-US" sz="1600" dirty="0" err="1" smtClean="0"/>
              <a:t>inginkan</a:t>
            </a:r>
            <a:r>
              <a:rPr lang="en-US" sz="1600" dirty="0" smtClean="0"/>
              <a:t> </a:t>
            </a:r>
            <a:r>
              <a:rPr lang="en-US" sz="1600" dirty="0" err="1" smtClean="0"/>
              <a:t>seperti</a:t>
            </a:r>
            <a:r>
              <a:rPr lang="id-ID" sz="1600" dirty="0"/>
              <a:t> </a:t>
            </a:r>
            <a:r>
              <a:rPr lang="en-US" sz="1600" dirty="0" smtClean="0"/>
              <a:t>:</a:t>
            </a:r>
            <a:endParaRPr lang="id-ID" sz="1600" dirty="0" smtClean="0"/>
          </a:p>
          <a:p>
            <a:pPr marL="0" indent="0" algn="just"/>
            <a:r>
              <a:rPr lang="en-US" sz="1600" dirty="0" smtClean="0"/>
              <a:t> </a:t>
            </a:r>
            <a:r>
              <a:rPr lang="en-US" dirty="0"/>
              <a:t/>
            </a:r>
            <a:br>
              <a:rPr lang="en-US" dirty="0"/>
            </a:b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9"/>
                                        </p:tgtEl>
                                        <p:attrNameLst>
                                          <p:attrName>style.visibility</p:attrName>
                                        </p:attrNameLst>
                                      </p:cBhvr>
                                      <p:to>
                                        <p:strVal val="visible"/>
                                      </p:to>
                                    </p:set>
                                    <p:animEffect transition="in" filter="fade">
                                      <p:cBhvr>
                                        <p:cTn id="7" dur="500"/>
                                        <p:tgtEl>
                                          <p:spTgt spid="48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80"/>
                                        </p:tgtEl>
                                        <p:attrNameLst>
                                          <p:attrName>style.visibility</p:attrName>
                                        </p:attrNameLst>
                                      </p:cBhvr>
                                      <p:to>
                                        <p:strVal val="visible"/>
                                      </p:to>
                                    </p:set>
                                    <p:anim calcmode="lin" valueType="num">
                                      <p:cBhvr additive="base">
                                        <p:cTn id="18" dur="500" fill="hold"/>
                                        <p:tgtEl>
                                          <p:spTgt spid="480"/>
                                        </p:tgtEl>
                                        <p:attrNameLst>
                                          <p:attrName>ppt_x</p:attrName>
                                        </p:attrNameLst>
                                      </p:cBhvr>
                                      <p:tavLst>
                                        <p:tav tm="0">
                                          <p:val>
                                            <p:strVal val="#ppt_x"/>
                                          </p:val>
                                        </p:tav>
                                        <p:tav tm="100000">
                                          <p:val>
                                            <p:strVal val="#ppt_x"/>
                                          </p:val>
                                        </p:tav>
                                      </p:tavLst>
                                    </p:anim>
                                    <p:anim calcmode="lin" valueType="num">
                                      <p:cBhvr additive="base">
                                        <p:cTn id="19" dur="500" fill="hold"/>
                                        <p:tgtEl>
                                          <p:spTgt spid="48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84">
                                            <p:txEl>
                                              <p:pRg st="0" end="0"/>
                                            </p:txEl>
                                          </p:spTgt>
                                        </p:tgtEl>
                                        <p:attrNameLst>
                                          <p:attrName>style.visibility</p:attrName>
                                        </p:attrNameLst>
                                      </p:cBhvr>
                                      <p:to>
                                        <p:strVal val="visible"/>
                                      </p:to>
                                    </p:set>
                                    <p:anim calcmode="lin" valueType="num">
                                      <p:cBhvr additive="base">
                                        <p:cTn id="24" dur="500" fill="hold"/>
                                        <p:tgtEl>
                                          <p:spTgt spid="48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83"/>
                                        </p:tgtEl>
                                        <p:attrNameLst>
                                          <p:attrName>style.visibility</p:attrName>
                                        </p:attrNameLst>
                                      </p:cBhvr>
                                      <p:to>
                                        <p:strVal val="visible"/>
                                      </p:to>
                                    </p:set>
                                    <p:anim calcmode="lin" valueType="num">
                                      <p:cBhvr additive="base">
                                        <p:cTn id="30" dur="500" fill="hold"/>
                                        <p:tgtEl>
                                          <p:spTgt spid="483"/>
                                        </p:tgtEl>
                                        <p:attrNameLst>
                                          <p:attrName>ppt_x</p:attrName>
                                        </p:attrNameLst>
                                      </p:cBhvr>
                                      <p:tavLst>
                                        <p:tav tm="0">
                                          <p:val>
                                            <p:strVal val="#ppt_x"/>
                                          </p:val>
                                        </p:tav>
                                        <p:tav tm="100000">
                                          <p:val>
                                            <p:strVal val="#ppt_x"/>
                                          </p:val>
                                        </p:tav>
                                      </p:tavLst>
                                    </p:anim>
                                    <p:anim calcmode="lin" valueType="num">
                                      <p:cBhvr additive="base">
                                        <p:cTn id="31" dur="500" fill="hold"/>
                                        <p:tgtEl>
                                          <p:spTgt spid="48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81">
                                            <p:txEl>
                                              <p:pRg st="0" end="0"/>
                                            </p:txEl>
                                          </p:spTgt>
                                        </p:tgtEl>
                                        <p:attrNameLst>
                                          <p:attrName>style.visibility</p:attrName>
                                        </p:attrNameLst>
                                      </p:cBhvr>
                                      <p:to>
                                        <p:strVal val="visible"/>
                                      </p:to>
                                    </p:set>
                                    <p:anim calcmode="lin" valueType="num">
                                      <p:cBhvr additive="base">
                                        <p:cTn id="36" dur="500" fill="hold"/>
                                        <p:tgtEl>
                                          <p:spTgt spid="481">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86"/>
                                        </p:tgtEl>
                                        <p:attrNameLst>
                                          <p:attrName>style.visibility</p:attrName>
                                        </p:attrNameLst>
                                      </p:cBhvr>
                                      <p:to>
                                        <p:strVal val="visible"/>
                                      </p:to>
                                    </p:set>
                                    <p:anim calcmode="lin" valueType="num">
                                      <p:cBhvr additive="base">
                                        <p:cTn id="42" dur="500" fill="hold"/>
                                        <p:tgtEl>
                                          <p:spTgt spid="486"/>
                                        </p:tgtEl>
                                        <p:attrNameLst>
                                          <p:attrName>ppt_x</p:attrName>
                                        </p:attrNameLst>
                                      </p:cBhvr>
                                      <p:tavLst>
                                        <p:tav tm="0">
                                          <p:val>
                                            <p:strVal val="#ppt_x"/>
                                          </p:val>
                                        </p:tav>
                                        <p:tav tm="100000">
                                          <p:val>
                                            <p:strVal val="#ppt_x"/>
                                          </p:val>
                                        </p:tav>
                                      </p:tavLst>
                                    </p:anim>
                                    <p:anim calcmode="lin" valueType="num">
                                      <p:cBhvr additive="base">
                                        <p:cTn id="43" dur="500" fill="hold"/>
                                        <p:tgtEl>
                                          <p:spTgt spid="48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87">
                                            <p:txEl>
                                              <p:pRg st="0" end="0"/>
                                            </p:txEl>
                                          </p:spTgt>
                                        </p:tgtEl>
                                        <p:attrNameLst>
                                          <p:attrName>style.visibility</p:attrName>
                                        </p:attrNameLst>
                                      </p:cBhvr>
                                      <p:to>
                                        <p:strVal val="visible"/>
                                      </p:to>
                                    </p:set>
                                    <p:anim calcmode="lin" valueType="num">
                                      <p:cBhvr additive="base">
                                        <p:cTn id="48" dur="500" fill="hold"/>
                                        <p:tgtEl>
                                          <p:spTgt spid="487">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8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 grpId="0"/>
      <p:bldP spid="481" grpId="0" build="p"/>
      <p:bldP spid="483" grpId="0"/>
      <p:bldP spid="484" grpId="0" build="p"/>
      <p:bldP spid="486" grpId="0"/>
      <p:bldP spid="487" grpId="0" build="p"/>
      <p:bldP spid="489"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grpSp>
        <p:nvGrpSpPr>
          <p:cNvPr id="545" name="Google Shape;545;p31"/>
          <p:cNvGrpSpPr/>
          <p:nvPr/>
        </p:nvGrpSpPr>
        <p:grpSpPr>
          <a:xfrm>
            <a:off x="1674995" y="1275607"/>
            <a:ext cx="3401061" cy="936104"/>
            <a:chOff x="1665363" y="1706700"/>
            <a:chExt cx="578325" cy="487500"/>
          </a:xfrm>
        </p:grpSpPr>
        <p:sp>
          <p:nvSpPr>
            <p:cNvPr id="546"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31"/>
          <p:cNvSpPr txBox="1">
            <a:spLocks noGrp="1"/>
          </p:cNvSpPr>
          <p:nvPr>
            <p:ph type="subTitle" idx="2"/>
          </p:nvPr>
        </p:nvSpPr>
        <p:spPr>
          <a:xfrm>
            <a:off x="1691681" y="1244226"/>
            <a:ext cx="3528391" cy="1022886"/>
          </a:xfrm>
          <a:prstGeom prst="rect">
            <a:avLst/>
          </a:prstGeom>
        </p:spPr>
        <p:txBody>
          <a:bodyPr spcFirstLastPara="1" wrap="square" lIns="91425" tIns="91425" rIns="91425" bIns="91425" anchor="ctr" anchorCtr="0">
            <a:noAutofit/>
          </a:bodyPr>
          <a:lstStyle/>
          <a:p>
            <a:pPr marL="0" indent="0"/>
            <a:r>
              <a:rPr lang="en-US" sz="1600" dirty="0" smtClean="0"/>
              <a:t>filter(function</a:t>
            </a:r>
            <a:r>
              <a:rPr lang="en-US" sz="1600" dirty="0"/>
              <a:t>, </a:t>
            </a:r>
            <a:r>
              <a:rPr lang="en-US" sz="1600" dirty="0" err="1"/>
              <a:t>iterable</a:t>
            </a:r>
            <a:r>
              <a:rPr lang="en-US" sz="1600" dirty="0" smtClean="0"/>
              <a:t>)</a:t>
            </a:r>
            <a:endParaRPr lang="id-ID" sz="1600" dirty="0"/>
          </a:p>
        </p:txBody>
      </p:sp>
      <p:sp>
        <p:nvSpPr>
          <p:cNvPr id="513" name="Google Shape;513;p31"/>
          <p:cNvSpPr txBox="1">
            <a:spLocks noGrp="1"/>
          </p:cNvSpPr>
          <p:nvPr>
            <p:ph type="subTitle" idx="1"/>
          </p:nvPr>
        </p:nvSpPr>
        <p:spPr>
          <a:xfrm>
            <a:off x="1403648" y="2209061"/>
            <a:ext cx="6209374" cy="1359952"/>
          </a:xfrm>
          <a:prstGeom prst="rect">
            <a:avLst/>
          </a:prstGeom>
        </p:spPr>
        <p:txBody>
          <a:bodyPr spcFirstLastPara="1" wrap="square" lIns="91425" tIns="91425" rIns="91425" bIns="91425" anchor="ctr" anchorCtr="0">
            <a:noAutofit/>
          </a:bodyPr>
          <a:lstStyle/>
          <a:p>
            <a:pPr lvl="0">
              <a:buFont typeface="Arial" pitchFamily="34" charset="0"/>
              <a:buChar char="•"/>
            </a:pPr>
            <a:r>
              <a:rPr lang="en-US" b="1" dirty="0"/>
              <a:t>function</a:t>
            </a:r>
            <a:r>
              <a:rPr lang="en-US" dirty="0"/>
              <a:t> – </a:t>
            </a:r>
            <a:r>
              <a:rPr lang="en-US" dirty="0" err="1"/>
              <a:t>fungsi</a:t>
            </a:r>
            <a:r>
              <a:rPr lang="en-US" dirty="0"/>
              <a:t> </a:t>
            </a:r>
            <a:r>
              <a:rPr lang="en-US" dirty="0" err="1"/>
              <a:t>untuk</a:t>
            </a:r>
            <a:r>
              <a:rPr lang="en-US" dirty="0"/>
              <a:t> </a:t>
            </a:r>
            <a:r>
              <a:rPr lang="en-US" dirty="0" err="1"/>
              <a:t>menguji</a:t>
            </a:r>
            <a:r>
              <a:rPr lang="en-US" dirty="0"/>
              <a:t> </a:t>
            </a:r>
            <a:r>
              <a:rPr lang="en-US" dirty="0" err="1"/>
              <a:t>elemen-elemen</a:t>
            </a:r>
            <a:r>
              <a:rPr lang="en-US" dirty="0"/>
              <a:t> </a:t>
            </a:r>
            <a:r>
              <a:rPr lang="en-US" dirty="0" err="1"/>
              <a:t>dari</a:t>
            </a:r>
            <a:r>
              <a:rPr lang="en-US" dirty="0"/>
              <a:t> </a:t>
            </a:r>
            <a:r>
              <a:rPr lang="en-US" dirty="0" err="1"/>
              <a:t>iterable</a:t>
            </a:r>
            <a:r>
              <a:rPr lang="en-US" dirty="0"/>
              <a:t> </a:t>
            </a:r>
            <a:r>
              <a:rPr lang="en-US" dirty="0" err="1"/>
              <a:t>apakah</a:t>
            </a:r>
            <a:r>
              <a:rPr lang="en-US" dirty="0"/>
              <a:t> True </a:t>
            </a:r>
            <a:r>
              <a:rPr lang="en-US" dirty="0" err="1"/>
              <a:t>atau</a:t>
            </a:r>
            <a:r>
              <a:rPr lang="en-US" dirty="0"/>
              <a:t> False</a:t>
            </a:r>
            <a:endParaRPr lang="id-ID" dirty="0"/>
          </a:p>
          <a:p>
            <a:pPr lvl="0">
              <a:buFont typeface="Arial" pitchFamily="34" charset="0"/>
              <a:buChar char="•"/>
            </a:pPr>
            <a:r>
              <a:rPr lang="en-US" b="1" dirty="0" err="1"/>
              <a:t>iterable</a:t>
            </a:r>
            <a:r>
              <a:rPr lang="en-US" dirty="0"/>
              <a:t> – </a:t>
            </a:r>
            <a:r>
              <a:rPr lang="en-US" dirty="0" err="1"/>
              <a:t>iterable</a:t>
            </a:r>
            <a:r>
              <a:rPr lang="en-US" dirty="0"/>
              <a:t> yang </a:t>
            </a:r>
            <a:r>
              <a:rPr lang="en-US" dirty="0" err="1"/>
              <a:t>akan</a:t>
            </a:r>
            <a:r>
              <a:rPr lang="en-US" dirty="0"/>
              <a:t> </a:t>
            </a:r>
            <a:r>
              <a:rPr lang="en-US" dirty="0" err="1"/>
              <a:t>difilter</a:t>
            </a:r>
            <a:r>
              <a:rPr lang="en-US" dirty="0"/>
              <a:t>, </a:t>
            </a:r>
            <a:r>
              <a:rPr lang="en-US" dirty="0" err="1"/>
              <a:t>bisa</a:t>
            </a:r>
            <a:r>
              <a:rPr lang="en-US" dirty="0"/>
              <a:t> string, list, tuple, </a:t>
            </a:r>
            <a:r>
              <a:rPr lang="en-US" dirty="0" err="1"/>
              <a:t>dan</a:t>
            </a:r>
            <a:r>
              <a:rPr lang="en-US" dirty="0"/>
              <a:t> lain </a:t>
            </a:r>
            <a:r>
              <a:rPr lang="en-US" dirty="0" err="1"/>
              <a:t>sebagainya</a:t>
            </a:r>
            <a:r>
              <a:rPr lang="en-US" dirty="0"/>
              <a:t>.</a:t>
            </a:r>
            <a:endParaRPr lang="id-ID" dirty="0"/>
          </a:p>
        </p:txBody>
      </p:sp>
      <p:sp>
        <p:nvSpPr>
          <p:cNvPr id="515" name="Google Shape;515;p31"/>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b="1" dirty="0" smtClean="0">
                <a:solidFill>
                  <a:schemeClr val="accent6"/>
                </a:solidFill>
              </a:rPr>
              <a:t>Sintaks </a:t>
            </a:r>
            <a:r>
              <a:rPr lang="en" dirty="0" smtClean="0">
                <a:solidFill>
                  <a:schemeClr val="accent6"/>
                </a:solidFill>
              </a:rPr>
              <a:t>{</a:t>
            </a:r>
            <a:r>
              <a:rPr lang="en" dirty="0" smtClean="0"/>
              <a:t> </a:t>
            </a:r>
            <a:endParaRPr dirty="0"/>
          </a:p>
        </p:txBody>
      </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r>
              <a:rPr lang="en" dirty="0"/>
              <a:t>P</a:t>
            </a:r>
            <a:r>
              <a:rPr lang="id-ID" dirty="0"/>
              <a:t>emograman I :</a:t>
            </a:r>
            <a:r>
              <a:rPr lang="en" dirty="0"/>
              <a:t> </a:t>
            </a:r>
            <a:r>
              <a:rPr lang="en" dirty="0">
                <a:solidFill>
                  <a:schemeClr val="accent2"/>
                </a:solidFill>
              </a:rPr>
              <a:t>‘</a:t>
            </a:r>
            <a:r>
              <a:rPr lang="id-ID" dirty="0">
                <a:solidFill>
                  <a:schemeClr val="accent2"/>
                </a:solidFill>
              </a:rPr>
              <a:t>Filter </a:t>
            </a:r>
            <a:r>
              <a:rPr lang="id-ID" dirty="0">
                <a:solidFill>
                  <a:schemeClr val="accent6"/>
                </a:solidFill>
              </a:rPr>
              <a:t>dan</a:t>
            </a:r>
            <a:r>
              <a:rPr lang="id-ID" dirty="0">
                <a:solidFill>
                  <a:schemeClr val="accent2"/>
                </a:solidFill>
              </a:rPr>
              <a:t> </a:t>
            </a:r>
            <a:r>
              <a:rPr lang="id-ID" dirty="0">
                <a:solidFill>
                  <a:schemeClr val="tx2">
                    <a:lumMod val="75000"/>
                  </a:schemeClr>
                </a:solidFill>
              </a:rPr>
              <a:t>Find</a:t>
            </a:r>
            <a:r>
              <a:rPr lang="en" dirty="0">
                <a:solidFill>
                  <a:schemeClr val="tx2">
                    <a:lumMod val="75000"/>
                  </a:schemeClr>
                </a:solidFill>
              </a:rPr>
              <a:t>’</a:t>
            </a:r>
            <a:endParaRPr sz="1400" dirty="0">
              <a:solidFill>
                <a:schemeClr val="tx2">
                  <a:lumMod val="75000"/>
                </a:schemeClr>
              </a:solidFill>
            </a:endParaRPr>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a:r>
              <a:rPr lang="id-ID" dirty="0"/>
              <a:t>tugas.kelompok</a:t>
            </a:r>
            <a:endParaRPr lang="id-ID" dirty="0"/>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a:r>
              <a:rPr lang="id-ID" dirty="0"/>
              <a:t>materi (5)</a:t>
            </a:r>
            <a:endParaRPr lang="id-ID" dirty="0"/>
          </a:p>
        </p:txBody>
      </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cxnSp>
        <p:nvCxnSpPr>
          <p:cNvPr id="555" name="Google Shape;555;p31"/>
          <p:cNvCxnSpPr/>
          <p:nvPr/>
        </p:nvCxnSpPr>
        <p:spPr>
          <a:xfrm>
            <a:off x="1337875" y="1208049"/>
            <a:ext cx="0" cy="731700"/>
          </a:xfrm>
          <a:prstGeom prst="straightConnector1">
            <a:avLst/>
          </a:prstGeom>
          <a:noFill/>
          <a:ln w="9525" cap="flat" cmpd="sng">
            <a:solidFill>
              <a:schemeClr val="accent4"/>
            </a:solidFill>
            <a:prstDash val="solid"/>
            <a:round/>
            <a:headEnd type="none" w="med" len="med"/>
            <a:tailEnd type="none" w="med" len="med"/>
          </a:ln>
        </p:spPr>
      </p:cxnSp>
      <p:sp>
        <p:nvSpPr>
          <p:cNvPr id="48" name="Google Shape;562;p32"/>
          <p:cNvSpPr txBox="1">
            <a:spLocks noGrp="1"/>
          </p:cNvSpPr>
          <p:nvPr>
            <p:ph type="subTitle" idx="1"/>
          </p:nvPr>
        </p:nvSpPr>
        <p:spPr>
          <a:xfrm>
            <a:off x="1674995" y="3291830"/>
            <a:ext cx="4464496" cy="1127380"/>
          </a:xfrm>
          <a:prstGeom prst="rect">
            <a:avLst/>
          </a:prstGeom>
        </p:spPr>
        <p:txBody>
          <a:bodyPr spcFirstLastPara="1" wrap="square" lIns="91425" tIns="91425" rIns="91425" bIns="91425" anchor="ctr" anchorCtr="0">
            <a:noAutofit/>
          </a:bodyPr>
          <a:lstStyle/>
          <a:p>
            <a:pPr marL="449116" indent="0">
              <a:spcBef>
                <a:spcPts val="1000"/>
              </a:spcBef>
            </a:pPr>
            <a:r>
              <a:rPr lang="en" dirty="0" smtClean="0">
                <a:solidFill>
                  <a:schemeClr val="accent6"/>
                </a:solidFill>
              </a:rPr>
              <a:t>&lt;</a:t>
            </a:r>
            <a:r>
              <a:rPr lang="id-ID" dirty="0" smtClean="0">
                <a:solidFill>
                  <a:schemeClr val="accent6"/>
                </a:solidFill>
              </a:rPr>
              <a:t> </a:t>
            </a:r>
            <a:r>
              <a:rPr lang="en-US" dirty="0" err="1" smtClean="0">
                <a:solidFill>
                  <a:schemeClr val="accent6"/>
                </a:solidFill>
              </a:rPr>
              <a:t>fungsi</a:t>
            </a:r>
            <a:r>
              <a:rPr lang="en-US" dirty="0" smtClean="0">
                <a:solidFill>
                  <a:schemeClr val="accent6"/>
                </a:solidFill>
              </a:rPr>
              <a:t> </a:t>
            </a:r>
            <a:r>
              <a:rPr lang="id-ID" dirty="0">
                <a:solidFill>
                  <a:schemeClr val="accent2"/>
                </a:solidFill>
              </a:rPr>
              <a:t>Filter () </a:t>
            </a:r>
            <a:r>
              <a:rPr lang="en-US" dirty="0" err="1" smtClean="0">
                <a:solidFill>
                  <a:schemeClr val="accent6"/>
                </a:solidFill>
              </a:rPr>
              <a:t>mengembalikan</a:t>
            </a:r>
            <a:r>
              <a:rPr lang="en-US" dirty="0" smtClean="0">
                <a:solidFill>
                  <a:schemeClr val="accent6"/>
                </a:solidFill>
              </a:rPr>
              <a:t> </a:t>
            </a:r>
            <a:r>
              <a:rPr lang="en-US" dirty="0" err="1">
                <a:solidFill>
                  <a:schemeClr val="accent6"/>
                </a:solidFill>
              </a:rPr>
              <a:t>iterable</a:t>
            </a:r>
            <a:r>
              <a:rPr lang="en-US" dirty="0">
                <a:solidFill>
                  <a:schemeClr val="accent6"/>
                </a:solidFill>
              </a:rPr>
              <a:t> </a:t>
            </a:r>
            <a:r>
              <a:rPr lang="en-US" dirty="0" err="1">
                <a:solidFill>
                  <a:schemeClr val="accent6"/>
                </a:solidFill>
              </a:rPr>
              <a:t>baru</a:t>
            </a:r>
            <a:r>
              <a:rPr lang="en-US" dirty="0">
                <a:solidFill>
                  <a:schemeClr val="accent6"/>
                </a:solidFill>
              </a:rPr>
              <a:t> yang </a:t>
            </a:r>
            <a:r>
              <a:rPr lang="en-US" dirty="0" err="1">
                <a:solidFill>
                  <a:schemeClr val="accent6"/>
                </a:solidFill>
              </a:rPr>
              <a:t>beranggotakan</a:t>
            </a:r>
            <a:r>
              <a:rPr lang="en-US" dirty="0">
                <a:solidFill>
                  <a:schemeClr val="accent6"/>
                </a:solidFill>
              </a:rPr>
              <a:t> </a:t>
            </a:r>
            <a:r>
              <a:rPr lang="en-US" dirty="0" err="1">
                <a:solidFill>
                  <a:schemeClr val="accent6"/>
                </a:solidFill>
              </a:rPr>
              <a:t>elemen</a:t>
            </a:r>
            <a:r>
              <a:rPr lang="en-US" dirty="0">
                <a:solidFill>
                  <a:schemeClr val="accent6"/>
                </a:solidFill>
              </a:rPr>
              <a:t> yang True </a:t>
            </a:r>
            <a:r>
              <a:rPr lang="en-US" dirty="0" err="1">
                <a:solidFill>
                  <a:schemeClr val="accent6"/>
                </a:solidFill>
              </a:rPr>
              <a:t>saat</a:t>
            </a:r>
            <a:r>
              <a:rPr lang="en-US" dirty="0">
                <a:solidFill>
                  <a:schemeClr val="accent6"/>
                </a:solidFill>
              </a:rPr>
              <a:t> </a:t>
            </a:r>
            <a:r>
              <a:rPr lang="en-US" dirty="0" err="1" smtClean="0">
                <a:solidFill>
                  <a:schemeClr val="accent6"/>
                </a:solidFill>
              </a:rPr>
              <a:t>pengujian</a:t>
            </a:r>
            <a:r>
              <a:rPr lang="id-ID" dirty="0">
                <a:solidFill>
                  <a:schemeClr val="accent6"/>
                </a:solidFill>
              </a:rPr>
              <a:t> </a:t>
            </a:r>
            <a:r>
              <a:rPr lang="en" dirty="0" smtClean="0">
                <a:solidFill>
                  <a:schemeClr val="accent3"/>
                </a:solidFill>
              </a:rPr>
              <a:t>&gt;</a:t>
            </a:r>
            <a:endParaRPr dirty="0">
              <a:solidFill>
                <a:schemeClr val="accent3"/>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5"/>
                                        </p:tgtEl>
                                        <p:attrNameLst>
                                          <p:attrName>style.visibility</p:attrName>
                                        </p:attrNameLst>
                                      </p:cBhvr>
                                      <p:to>
                                        <p:strVal val="visible"/>
                                      </p:to>
                                    </p:set>
                                    <p:animEffect transition="in" filter="fade">
                                      <p:cBhvr>
                                        <p:cTn id="7" dur="500"/>
                                        <p:tgtEl>
                                          <p:spTgt spid="5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
                                            <p:txEl>
                                              <p:pRg st="0" end="0"/>
                                            </p:txEl>
                                          </p:spTgt>
                                        </p:tgtEl>
                                        <p:attrNameLst>
                                          <p:attrName>style.visibility</p:attrName>
                                        </p:attrNameLst>
                                      </p:cBhvr>
                                      <p:to>
                                        <p:strVal val="visible"/>
                                      </p:to>
                                    </p:set>
                                    <p:anim calcmode="lin" valueType="num">
                                      <p:cBhvr additive="base">
                                        <p:cTn id="12" dur="500" fill="hold"/>
                                        <p:tgtEl>
                                          <p:spTgt spid="5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3">
                                            <p:txEl>
                                              <p:pRg st="0" end="0"/>
                                            </p:txEl>
                                          </p:spTgt>
                                        </p:tgtEl>
                                        <p:attrNameLst>
                                          <p:attrName>style.visibility</p:attrName>
                                        </p:attrNameLst>
                                      </p:cBhvr>
                                      <p:to>
                                        <p:strVal val="visible"/>
                                      </p:to>
                                    </p:set>
                                    <p:anim calcmode="lin" valueType="num">
                                      <p:cBhvr additive="base">
                                        <p:cTn id="18" dur="500" fill="hold"/>
                                        <p:tgtEl>
                                          <p:spTgt spid="51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3">
                                            <p:txEl>
                                              <p:pRg st="1" end="1"/>
                                            </p:txEl>
                                          </p:spTgt>
                                        </p:tgtEl>
                                        <p:attrNameLst>
                                          <p:attrName>style.visibility</p:attrName>
                                        </p:attrNameLst>
                                      </p:cBhvr>
                                      <p:to>
                                        <p:strVal val="visible"/>
                                      </p:to>
                                    </p:set>
                                    <p:anim calcmode="lin" valueType="num">
                                      <p:cBhvr additive="base">
                                        <p:cTn id="24" dur="500" fill="hold"/>
                                        <p:tgtEl>
                                          <p:spTgt spid="51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8">
                                            <p:txEl>
                                              <p:pRg st="0" end="0"/>
                                            </p:txEl>
                                          </p:spTgt>
                                        </p:tgtEl>
                                        <p:attrNameLst>
                                          <p:attrName>style.visibility</p:attrName>
                                        </p:attrNameLst>
                                      </p:cBhvr>
                                      <p:to>
                                        <p:strVal val="visible"/>
                                      </p:to>
                                    </p:set>
                                    <p:anim calcmode="lin" valueType="num">
                                      <p:cBhvr additive="base">
                                        <p:cTn id="30"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 grpId="0" build="p"/>
      <p:bldP spid="513" grpId="0" build="p"/>
      <p:bldP spid="515" grpId="0"/>
      <p:bldP spid="4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1" name="Google Shape;501;p30"/>
          <p:cNvSpPr txBox="1">
            <a:spLocks noGrp="1"/>
          </p:cNvSpPr>
          <p:nvPr>
            <p:ph type="title" idx="2"/>
          </p:nvPr>
        </p:nvSpPr>
        <p:spPr>
          <a:xfrm>
            <a:off x="1115616" y="1347614"/>
            <a:ext cx="7272808" cy="2088232"/>
          </a:xfrm>
          <a:prstGeom prst="rect">
            <a:avLst/>
          </a:prstGeom>
        </p:spPr>
        <p:txBody>
          <a:bodyPr spcFirstLastPara="1" wrap="square" lIns="91425" tIns="91425" rIns="91425" bIns="91425" anchor="ctr" anchorCtr="0">
            <a:noAutofit/>
          </a:bodyPr>
          <a:lstStyle/>
          <a:p>
            <a:r>
              <a:rPr lang="en" sz="1700" dirty="0" smtClean="0">
                <a:solidFill>
                  <a:schemeClr val="accent6"/>
                </a:solidFill>
              </a:rPr>
              <a:t>[</a:t>
            </a:r>
            <a:r>
              <a:rPr lang="en-US" sz="1700" dirty="0"/>
              <a:t>Equals	: </a:t>
            </a:r>
            <a:r>
              <a:rPr lang="en-US" sz="1700" dirty="0" err="1">
                <a:solidFill>
                  <a:schemeClr val="accent6"/>
                </a:solidFill>
              </a:rPr>
              <a:t>menghasilkan</a:t>
            </a:r>
            <a:r>
              <a:rPr lang="en-US" sz="1700" dirty="0">
                <a:solidFill>
                  <a:schemeClr val="accent6"/>
                </a:solidFill>
              </a:rPr>
              <a:t> </a:t>
            </a:r>
            <a:r>
              <a:rPr lang="en-US" sz="1700" dirty="0" err="1">
                <a:solidFill>
                  <a:schemeClr val="accent6"/>
                </a:solidFill>
              </a:rPr>
              <a:t>nilai</a:t>
            </a:r>
            <a:r>
              <a:rPr lang="en-US" sz="1700" dirty="0">
                <a:solidFill>
                  <a:schemeClr val="accent6"/>
                </a:solidFill>
              </a:rPr>
              <a:t> </a:t>
            </a:r>
            <a:r>
              <a:rPr lang="en-US" sz="1700" dirty="0" err="1">
                <a:solidFill>
                  <a:schemeClr val="accent6"/>
                </a:solidFill>
              </a:rPr>
              <a:t>sama</a:t>
            </a:r>
            <a:r>
              <a:rPr lang="en-US" sz="1700" dirty="0">
                <a:solidFill>
                  <a:schemeClr val="accent6"/>
                </a:solidFill>
              </a:rPr>
              <a:t> </a:t>
            </a:r>
            <a:r>
              <a:rPr lang="en-US" sz="1700" dirty="0" err="1">
                <a:solidFill>
                  <a:schemeClr val="accent6"/>
                </a:solidFill>
              </a:rPr>
              <a:t>persis</a:t>
            </a:r>
            <a:r>
              <a:rPr lang="en-US" sz="1700" dirty="0">
                <a:solidFill>
                  <a:schemeClr val="accent6"/>
                </a:solidFill>
              </a:rPr>
              <a:t> </a:t>
            </a:r>
            <a:r>
              <a:rPr lang="en-US" sz="1700" dirty="0" err="1">
                <a:solidFill>
                  <a:schemeClr val="accent6"/>
                </a:solidFill>
              </a:rPr>
              <a:t>dengan</a:t>
            </a:r>
            <a:r>
              <a:rPr lang="en-US" sz="1700" dirty="0">
                <a:solidFill>
                  <a:schemeClr val="accent6"/>
                </a:solidFill>
              </a:rPr>
              <a:t> </a:t>
            </a:r>
            <a:r>
              <a:rPr lang="en-US" sz="1700" dirty="0" err="1">
                <a:solidFill>
                  <a:schemeClr val="accent6"/>
                </a:solidFill>
              </a:rPr>
              <a:t>nilai</a:t>
            </a:r>
            <a:r>
              <a:rPr lang="en-US" sz="1700" dirty="0">
                <a:solidFill>
                  <a:schemeClr val="accent6"/>
                </a:solidFill>
              </a:rPr>
              <a:t> yang </a:t>
            </a:r>
            <a:r>
              <a:rPr lang="en-US" sz="1700" dirty="0" err="1">
                <a:solidFill>
                  <a:schemeClr val="accent6"/>
                </a:solidFill>
              </a:rPr>
              <a:t>dipilih</a:t>
            </a:r>
            <a:r>
              <a:rPr lang="en-US" sz="1700" dirty="0"/>
              <a:t/>
            </a:r>
            <a:br>
              <a:rPr lang="en-US" sz="1700" dirty="0"/>
            </a:br>
            <a:r>
              <a:rPr lang="en-US" sz="1700" dirty="0"/>
              <a:t>Does Not </a:t>
            </a:r>
            <a:r>
              <a:rPr lang="en-US" sz="1700" dirty="0" smtClean="0"/>
              <a:t>Equals</a:t>
            </a:r>
            <a:r>
              <a:rPr lang="id-ID" sz="1700" dirty="0" smtClean="0"/>
              <a:t> </a:t>
            </a:r>
            <a:r>
              <a:rPr lang="en-US" sz="1700" dirty="0" smtClean="0"/>
              <a:t>: </a:t>
            </a:r>
            <a:r>
              <a:rPr lang="en-US" sz="1700" dirty="0" err="1">
                <a:solidFill>
                  <a:schemeClr val="accent6"/>
                </a:solidFill>
              </a:rPr>
              <a:t>menghasilkan</a:t>
            </a:r>
            <a:r>
              <a:rPr lang="en-US" sz="1700" dirty="0">
                <a:solidFill>
                  <a:schemeClr val="accent6"/>
                </a:solidFill>
              </a:rPr>
              <a:t> </a:t>
            </a:r>
            <a:r>
              <a:rPr lang="en-US" sz="1700" dirty="0" err="1">
                <a:solidFill>
                  <a:schemeClr val="accent6"/>
                </a:solidFill>
              </a:rPr>
              <a:t>nilai</a:t>
            </a:r>
            <a:r>
              <a:rPr lang="en-US" sz="1700" dirty="0">
                <a:solidFill>
                  <a:schemeClr val="accent6"/>
                </a:solidFill>
              </a:rPr>
              <a:t> </a:t>
            </a:r>
            <a:r>
              <a:rPr lang="en-US" sz="1700" dirty="0" err="1">
                <a:solidFill>
                  <a:schemeClr val="accent6"/>
                </a:solidFill>
              </a:rPr>
              <a:t>selain</a:t>
            </a:r>
            <a:r>
              <a:rPr lang="en-US" sz="1700" dirty="0">
                <a:solidFill>
                  <a:schemeClr val="accent6"/>
                </a:solidFill>
              </a:rPr>
              <a:t> </a:t>
            </a:r>
            <a:r>
              <a:rPr lang="en-US" sz="1700" dirty="0" err="1">
                <a:solidFill>
                  <a:schemeClr val="accent6"/>
                </a:solidFill>
              </a:rPr>
              <a:t>nilai</a:t>
            </a:r>
            <a:r>
              <a:rPr lang="en-US" sz="1700" dirty="0">
                <a:solidFill>
                  <a:schemeClr val="accent6"/>
                </a:solidFill>
              </a:rPr>
              <a:t> yang </a:t>
            </a:r>
            <a:r>
              <a:rPr lang="en-US" sz="1700" dirty="0" err="1">
                <a:solidFill>
                  <a:schemeClr val="accent6"/>
                </a:solidFill>
              </a:rPr>
              <a:t>sama</a:t>
            </a:r>
            <a:r>
              <a:rPr lang="en-US" sz="1700" dirty="0">
                <a:solidFill>
                  <a:schemeClr val="accent6"/>
                </a:solidFill>
              </a:rPr>
              <a:t> </a:t>
            </a:r>
            <a:r>
              <a:rPr lang="en-US" sz="1700" dirty="0" err="1">
                <a:solidFill>
                  <a:schemeClr val="accent6"/>
                </a:solidFill>
              </a:rPr>
              <a:t>dengan</a:t>
            </a:r>
            <a:r>
              <a:rPr lang="en-US" sz="1700" dirty="0">
                <a:solidFill>
                  <a:schemeClr val="accent6"/>
                </a:solidFill>
              </a:rPr>
              <a:t> </a:t>
            </a:r>
            <a:r>
              <a:rPr lang="en-US" sz="1700" dirty="0" err="1">
                <a:solidFill>
                  <a:schemeClr val="accent6"/>
                </a:solidFill>
              </a:rPr>
              <a:t>nilai</a:t>
            </a:r>
            <a:r>
              <a:rPr lang="en-US" sz="1700" dirty="0">
                <a:solidFill>
                  <a:schemeClr val="accent6"/>
                </a:solidFill>
              </a:rPr>
              <a:t> yang </a:t>
            </a:r>
            <a:r>
              <a:rPr lang="en-US" sz="1700" dirty="0" err="1">
                <a:solidFill>
                  <a:schemeClr val="accent6"/>
                </a:solidFill>
              </a:rPr>
              <a:t>dipilih</a:t>
            </a:r>
            <a:r>
              <a:rPr lang="en-US" sz="1700" dirty="0">
                <a:solidFill>
                  <a:schemeClr val="accent6"/>
                </a:solidFill>
              </a:rPr>
              <a:t/>
            </a:r>
            <a:br>
              <a:rPr lang="en-US" sz="1700" dirty="0">
                <a:solidFill>
                  <a:schemeClr val="accent6"/>
                </a:solidFill>
              </a:rPr>
            </a:br>
            <a:r>
              <a:rPr lang="en-US" sz="1700" dirty="0" smtClean="0"/>
              <a:t>Contains</a:t>
            </a:r>
            <a:r>
              <a:rPr lang="id-ID" sz="1700" dirty="0" smtClean="0"/>
              <a:t> </a:t>
            </a:r>
            <a:r>
              <a:rPr lang="en-US" sz="1700" dirty="0" smtClean="0"/>
              <a:t>: </a:t>
            </a:r>
            <a:r>
              <a:rPr lang="en-US" sz="1700" dirty="0" err="1">
                <a:solidFill>
                  <a:schemeClr val="accent6"/>
                </a:solidFill>
              </a:rPr>
              <a:t>menghasilkan</a:t>
            </a:r>
            <a:r>
              <a:rPr lang="en-US" sz="1700" dirty="0">
                <a:solidFill>
                  <a:schemeClr val="accent6"/>
                </a:solidFill>
              </a:rPr>
              <a:t> </a:t>
            </a:r>
            <a:r>
              <a:rPr lang="en-US" sz="1700" dirty="0" err="1">
                <a:solidFill>
                  <a:schemeClr val="accent6"/>
                </a:solidFill>
              </a:rPr>
              <a:t>nilai</a:t>
            </a:r>
            <a:r>
              <a:rPr lang="en-US" sz="1700" dirty="0">
                <a:solidFill>
                  <a:schemeClr val="accent6"/>
                </a:solidFill>
              </a:rPr>
              <a:t> yang </a:t>
            </a:r>
            <a:r>
              <a:rPr lang="en-US" sz="1700" dirty="0" err="1">
                <a:solidFill>
                  <a:schemeClr val="accent6"/>
                </a:solidFill>
              </a:rPr>
              <a:t>mengandung</a:t>
            </a:r>
            <a:r>
              <a:rPr lang="en-US" sz="1700" dirty="0">
                <a:solidFill>
                  <a:schemeClr val="accent6"/>
                </a:solidFill>
              </a:rPr>
              <a:t> </a:t>
            </a:r>
            <a:r>
              <a:rPr lang="en-US" sz="1700" dirty="0" err="1">
                <a:solidFill>
                  <a:schemeClr val="accent6"/>
                </a:solidFill>
              </a:rPr>
              <a:t>nilai</a:t>
            </a:r>
            <a:r>
              <a:rPr lang="en-US" sz="1700" dirty="0">
                <a:solidFill>
                  <a:schemeClr val="accent6"/>
                </a:solidFill>
              </a:rPr>
              <a:t> yang </a:t>
            </a:r>
            <a:r>
              <a:rPr lang="en-US" sz="1700" dirty="0" err="1">
                <a:solidFill>
                  <a:schemeClr val="accent6"/>
                </a:solidFill>
              </a:rPr>
              <a:t>dipilih</a:t>
            </a:r>
            <a:r>
              <a:rPr lang="en-US" sz="1700" dirty="0">
                <a:solidFill>
                  <a:schemeClr val="accent6"/>
                </a:solidFill>
              </a:rPr>
              <a:t> </a:t>
            </a:r>
            <a:r>
              <a:rPr lang="en-US" sz="1700" dirty="0" err="1">
                <a:solidFill>
                  <a:schemeClr val="accent6"/>
                </a:solidFill>
              </a:rPr>
              <a:t>pada</a:t>
            </a:r>
            <a:r>
              <a:rPr lang="en-US" sz="1700" dirty="0">
                <a:solidFill>
                  <a:schemeClr val="accent6"/>
                </a:solidFill>
              </a:rPr>
              <a:t> </a:t>
            </a:r>
            <a:r>
              <a:rPr lang="en-US" sz="1700" dirty="0" err="1">
                <a:solidFill>
                  <a:schemeClr val="accent6"/>
                </a:solidFill>
              </a:rPr>
              <a:t>seluruh</a:t>
            </a:r>
            <a:r>
              <a:rPr lang="en-US" sz="1700" dirty="0">
                <a:solidFill>
                  <a:schemeClr val="accent6"/>
                </a:solidFill>
              </a:rPr>
              <a:t> item</a:t>
            </a:r>
            <a:br>
              <a:rPr lang="en-US" sz="1700" dirty="0">
                <a:solidFill>
                  <a:schemeClr val="accent6"/>
                </a:solidFill>
              </a:rPr>
            </a:br>
            <a:r>
              <a:rPr lang="en-US" sz="1700" dirty="0"/>
              <a:t>Does Not Contains </a:t>
            </a:r>
            <a:r>
              <a:rPr lang="en-US" sz="1700" dirty="0" smtClean="0"/>
              <a:t>: </a:t>
            </a:r>
            <a:r>
              <a:rPr lang="en-US" sz="1700" dirty="0" err="1">
                <a:solidFill>
                  <a:schemeClr val="accent6"/>
                </a:solidFill>
              </a:rPr>
              <a:t>menghasilkan</a:t>
            </a:r>
            <a:r>
              <a:rPr lang="en-US" sz="1700" dirty="0">
                <a:solidFill>
                  <a:schemeClr val="accent6"/>
                </a:solidFill>
              </a:rPr>
              <a:t> </a:t>
            </a:r>
            <a:r>
              <a:rPr lang="en-US" sz="1700" dirty="0" err="1">
                <a:solidFill>
                  <a:schemeClr val="accent6"/>
                </a:solidFill>
              </a:rPr>
              <a:t>nilai</a:t>
            </a:r>
            <a:r>
              <a:rPr lang="en-US" sz="1700" dirty="0">
                <a:solidFill>
                  <a:schemeClr val="accent6"/>
                </a:solidFill>
              </a:rPr>
              <a:t> </a:t>
            </a:r>
            <a:r>
              <a:rPr lang="en-US" sz="1700" dirty="0" err="1">
                <a:solidFill>
                  <a:schemeClr val="accent6"/>
                </a:solidFill>
              </a:rPr>
              <a:t>selain</a:t>
            </a:r>
            <a:r>
              <a:rPr lang="en-US" sz="1700" dirty="0">
                <a:solidFill>
                  <a:schemeClr val="accent6"/>
                </a:solidFill>
              </a:rPr>
              <a:t> yang </a:t>
            </a:r>
            <a:r>
              <a:rPr lang="en-US" sz="1700" dirty="0" err="1">
                <a:solidFill>
                  <a:schemeClr val="accent6"/>
                </a:solidFill>
              </a:rPr>
              <a:t>terkandung</a:t>
            </a:r>
            <a:r>
              <a:rPr lang="en-US" sz="1700" dirty="0">
                <a:solidFill>
                  <a:schemeClr val="accent6"/>
                </a:solidFill>
              </a:rPr>
              <a:t> </a:t>
            </a:r>
            <a:r>
              <a:rPr lang="en-US" sz="1700" dirty="0" err="1">
                <a:solidFill>
                  <a:schemeClr val="accent6"/>
                </a:solidFill>
              </a:rPr>
              <a:t>pada</a:t>
            </a:r>
            <a:r>
              <a:rPr lang="en-US" sz="1700" dirty="0">
                <a:solidFill>
                  <a:schemeClr val="accent6"/>
                </a:solidFill>
              </a:rPr>
              <a:t> </a:t>
            </a:r>
            <a:r>
              <a:rPr lang="en-US" sz="1700" dirty="0" err="1">
                <a:solidFill>
                  <a:schemeClr val="accent6"/>
                </a:solidFill>
              </a:rPr>
              <a:t>nilai</a:t>
            </a:r>
            <a:r>
              <a:rPr lang="en-US" sz="1700" dirty="0">
                <a:solidFill>
                  <a:schemeClr val="accent6"/>
                </a:solidFill>
              </a:rPr>
              <a:t> yang </a:t>
            </a:r>
            <a:r>
              <a:rPr lang="en-US" sz="1700" dirty="0" err="1">
                <a:solidFill>
                  <a:schemeClr val="accent6"/>
                </a:solidFill>
              </a:rPr>
              <a:t>dipilih</a:t>
            </a:r>
            <a:r>
              <a:rPr lang="en-US" sz="1700" dirty="0">
                <a:solidFill>
                  <a:schemeClr val="accent6"/>
                </a:solidFill>
              </a:rPr>
              <a:t>.</a:t>
            </a:r>
            <a:r>
              <a:rPr lang="id-ID" sz="1700" dirty="0"/>
              <a:t/>
            </a:r>
            <a:br>
              <a:rPr lang="id-ID" sz="1700" dirty="0"/>
            </a:br>
            <a:r>
              <a:rPr lang="en" sz="1700" dirty="0" smtClean="0">
                <a:solidFill>
                  <a:schemeClr val="accent6"/>
                </a:solidFill>
              </a:rPr>
              <a:t>]</a:t>
            </a:r>
            <a:r>
              <a:rPr lang="en" sz="1700" dirty="0" smtClean="0">
                <a:solidFill>
                  <a:schemeClr val="accent1"/>
                </a:solidFill>
              </a:rPr>
              <a:t> </a:t>
            </a:r>
            <a:endParaRPr sz="1700" dirty="0">
              <a:solidFill>
                <a:schemeClr val="accent3"/>
              </a:solidFill>
            </a:endParaRPr>
          </a:p>
        </p:txBody>
      </p: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buNone/>
            </a:pPr>
            <a:r>
              <a:rPr lang="en" dirty="0">
                <a:solidFill>
                  <a:schemeClr val="accent6"/>
                </a:solidFill>
              </a:rPr>
              <a:t>P</a:t>
            </a:r>
            <a:r>
              <a:rPr lang="id-ID" dirty="0">
                <a:solidFill>
                  <a:schemeClr val="accent6"/>
                </a:solidFill>
              </a:rPr>
              <a:t>emograman I :</a:t>
            </a:r>
            <a:r>
              <a:rPr lang="en" dirty="0">
                <a:solidFill>
                  <a:schemeClr val="accent6"/>
                </a:solidFill>
              </a:rPr>
              <a:t> </a:t>
            </a:r>
            <a:r>
              <a:rPr lang="en" dirty="0">
                <a:solidFill>
                  <a:schemeClr val="accent2"/>
                </a:solidFill>
              </a:rPr>
              <a:t>‘</a:t>
            </a:r>
            <a:r>
              <a:rPr lang="id-ID" dirty="0">
                <a:solidFill>
                  <a:schemeClr val="accent2"/>
                </a:solidFill>
              </a:rPr>
              <a:t>Filter </a:t>
            </a:r>
            <a:r>
              <a:rPr lang="id-ID" dirty="0">
                <a:solidFill>
                  <a:schemeClr val="accent6"/>
                </a:solidFill>
              </a:rPr>
              <a:t>dan</a:t>
            </a:r>
            <a:r>
              <a:rPr lang="id-ID" dirty="0">
                <a:solidFill>
                  <a:schemeClr val="accent2"/>
                </a:solidFill>
              </a:rPr>
              <a:t> </a:t>
            </a:r>
            <a:r>
              <a:rPr lang="id-ID" dirty="0">
                <a:solidFill>
                  <a:schemeClr val="tx2">
                    <a:lumMod val="75000"/>
                  </a:schemeClr>
                </a:solidFill>
              </a:rPr>
              <a:t>Find</a:t>
            </a:r>
            <a:r>
              <a:rPr lang="en" dirty="0">
                <a:solidFill>
                  <a:schemeClr val="tx2">
                    <a:lumMod val="75000"/>
                  </a:schemeClr>
                </a:solidFill>
              </a:rPr>
              <a:t>’</a:t>
            </a:r>
            <a:endParaRPr sz="1400" dirty="0">
              <a:solidFill>
                <a:schemeClr val="tx2">
                  <a:lumMod val="75000"/>
                </a:schemeClr>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a:buNone/>
            </a:pPr>
            <a:r>
              <a:rPr lang="id-ID" dirty="0">
                <a:solidFill>
                  <a:schemeClr val="accent3"/>
                </a:solidFill>
              </a:rPr>
              <a:t>tugas.kelompok</a:t>
            </a:r>
            <a:endParaRPr lang="id-ID"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a:buNone/>
            </a:pPr>
            <a:r>
              <a:rPr lang="id-ID" dirty="0">
                <a:solidFill>
                  <a:schemeClr val="accent6"/>
                </a:solidFill>
              </a:rPr>
              <a:t>materi (5)</a:t>
            </a:r>
            <a:endParaRPr lang="id-ID" dirty="0">
              <a:solidFill>
                <a:schemeClr val="accent6"/>
              </a:solidFill>
            </a:endParaRPr>
          </a:p>
        </p:txBody>
      </p:sp>
      <p:sp>
        <p:nvSpPr>
          <p:cNvPr id="12" name="Google Shape;501;p30"/>
          <p:cNvSpPr txBox="1">
            <a:spLocks noGrp="1"/>
          </p:cNvSpPr>
          <p:nvPr>
            <p:ph type="title" idx="2"/>
          </p:nvPr>
        </p:nvSpPr>
        <p:spPr>
          <a:xfrm>
            <a:off x="1268016" y="699542"/>
            <a:ext cx="3664024" cy="504056"/>
          </a:xfrm>
          <a:prstGeom prst="rect">
            <a:avLst/>
          </a:prstGeom>
        </p:spPr>
        <p:txBody>
          <a:bodyPr spcFirstLastPara="1" wrap="square" lIns="91425" tIns="91425" rIns="91425" bIns="91425" anchor="ctr" anchorCtr="0">
            <a:noAutofit/>
          </a:bodyPr>
          <a:lstStyle/>
          <a:p>
            <a:r>
              <a:rPr lang="id-ID" sz="1700" dirty="0" smtClean="0"/>
              <a:t>Fitur pada </a:t>
            </a:r>
            <a:r>
              <a:rPr lang="id-ID" sz="1800" dirty="0">
                <a:solidFill>
                  <a:schemeClr val="accent2"/>
                </a:solidFill>
              </a:rPr>
              <a:t>Filter </a:t>
            </a:r>
            <a:r>
              <a:rPr lang="id-ID" sz="1700" dirty="0" smtClean="0"/>
              <a:t>Array()</a:t>
            </a:r>
            <a:r>
              <a:rPr lang="en" sz="1700" dirty="0" smtClean="0">
                <a:solidFill>
                  <a:schemeClr val="accent1"/>
                </a:solidFill>
              </a:rPr>
              <a:t> </a:t>
            </a:r>
            <a:endParaRPr sz="1700" dirty="0">
              <a:solidFill>
                <a:schemeClr val="accent3"/>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
                                        </p:tgtEl>
                                        <p:attrNameLst>
                                          <p:attrName>style.visibility</p:attrName>
                                        </p:attrNameLst>
                                      </p:cBhvr>
                                      <p:to>
                                        <p:strVal val="visible"/>
                                      </p:to>
                                    </p:set>
                                    <p:anim calcmode="lin" valueType="num">
                                      <p:cBhvr additive="base">
                                        <p:cTn id="7" dur="500" fill="hold"/>
                                        <p:tgtEl>
                                          <p:spTgt spid="501"/>
                                        </p:tgtEl>
                                        <p:attrNameLst>
                                          <p:attrName>ppt_x</p:attrName>
                                        </p:attrNameLst>
                                      </p:cBhvr>
                                      <p:tavLst>
                                        <p:tav tm="0">
                                          <p:val>
                                            <p:strVal val="#ppt_x"/>
                                          </p:val>
                                        </p:tav>
                                        <p:tav tm="100000">
                                          <p:val>
                                            <p:strVal val="#ppt_x"/>
                                          </p:val>
                                        </p:tav>
                                      </p:tavLst>
                                    </p:anim>
                                    <p:anim calcmode="lin" valueType="num">
                                      <p:cBhvr additive="base">
                                        <p:cTn id="8" dur="500" fill="hold"/>
                                        <p:tgtEl>
                                          <p:spTgt spid="5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grpSp>
        <p:nvGrpSpPr>
          <p:cNvPr id="580" name="Google Shape;580;p33"/>
          <p:cNvGrpSpPr/>
          <p:nvPr/>
        </p:nvGrpSpPr>
        <p:grpSpPr>
          <a:xfrm>
            <a:off x="1084825" y="1153725"/>
            <a:ext cx="506100" cy="3416300"/>
            <a:chOff x="1084825" y="1153725"/>
            <a:chExt cx="506100" cy="3416300"/>
          </a:xfrm>
        </p:grpSpPr>
        <p:sp>
          <p:nvSpPr>
            <p:cNvPr id="581" name="Google Shape;581;p33"/>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582" name="Google Shape;582;p33"/>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626" name="Google Shape;626;p33"/>
          <p:cNvSpPr txBox="1"/>
          <p:nvPr/>
        </p:nvSpPr>
        <p:spPr>
          <a:xfrm>
            <a:off x="1694724" y="3788452"/>
            <a:ext cx="6314155" cy="50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d-ID" dirty="0" smtClean="0">
                <a:solidFill>
                  <a:schemeClr val="accent3"/>
                </a:solidFill>
                <a:latin typeface="Fira Code"/>
                <a:ea typeface="Fira Code"/>
                <a:cs typeface="Fira Code"/>
                <a:sym typeface="Fira Code"/>
              </a:rPr>
              <a:t>Output yang dihasilkan dari program diatas merupakan huruf vocal yang tersaring: a, e, i, o</a:t>
            </a:r>
            <a:endParaRPr dirty="0">
              <a:solidFill>
                <a:schemeClr val="accent3"/>
              </a:solidFill>
              <a:latin typeface="Fira Code"/>
              <a:ea typeface="Fira Code"/>
              <a:cs typeface="Fira Code"/>
              <a:sym typeface="Fira Code"/>
            </a:endParaRPr>
          </a:p>
        </p:txBody>
      </p:sp>
      <p:sp>
        <p:nvSpPr>
          <p:cNvPr id="627" name="Google Shape;627;p3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buNone/>
            </a:pPr>
            <a:r>
              <a:rPr lang="id-ID" dirty="0">
                <a:solidFill>
                  <a:schemeClr val="accent6"/>
                </a:solidFill>
              </a:rPr>
              <a:t>Pemograman I : </a:t>
            </a:r>
            <a:r>
              <a:rPr lang="id-ID" dirty="0">
                <a:solidFill>
                  <a:schemeClr val="accent2"/>
                </a:solidFill>
              </a:rPr>
              <a:t>‘Filter </a:t>
            </a:r>
            <a:r>
              <a:rPr lang="id-ID" dirty="0">
                <a:solidFill>
                  <a:schemeClr val="accent6"/>
                </a:solidFill>
              </a:rPr>
              <a:t>dan</a:t>
            </a:r>
            <a:r>
              <a:rPr lang="id-ID" dirty="0">
                <a:solidFill>
                  <a:schemeClr val="accent2"/>
                </a:solidFill>
              </a:rPr>
              <a:t> </a:t>
            </a:r>
            <a:r>
              <a:rPr lang="id-ID" dirty="0">
                <a:solidFill>
                  <a:schemeClr val="tx2">
                    <a:lumMod val="75000"/>
                  </a:schemeClr>
                </a:solidFill>
              </a:rPr>
              <a:t>Find’</a:t>
            </a:r>
            <a:endParaRPr lang="id-ID" dirty="0">
              <a:solidFill>
                <a:schemeClr val="tx2">
                  <a:lumMod val="75000"/>
                </a:schemeClr>
              </a:solidFill>
            </a:endParaRPr>
          </a:p>
        </p:txBody>
      </p:sp>
      <p:sp>
        <p:nvSpPr>
          <p:cNvPr id="628" name="Google Shape;628;p3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a:buNone/>
            </a:pPr>
            <a:r>
              <a:rPr lang="id-ID" dirty="0">
                <a:solidFill>
                  <a:schemeClr val="accent6"/>
                </a:solidFill>
              </a:rPr>
              <a:t>tugas.kelompok</a:t>
            </a:r>
            <a:endParaRPr lang="id-ID" dirty="0">
              <a:solidFill>
                <a:schemeClr val="accent6"/>
              </a:solidFill>
            </a:endParaRPr>
          </a:p>
        </p:txBody>
      </p:sp>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a:buNone/>
            </a:pPr>
            <a:r>
              <a:rPr lang="id-ID" dirty="0">
                <a:solidFill>
                  <a:schemeClr val="accent6"/>
                </a:solidFill>
              </a:rPr>
              <a:t>materi (5)</a:t>
            </a:r>
            <a:endParaRPr lang="id-ID" dirty="0">
              <a:solidFill>
                <a:schemeClr val="accent6"/>
              </a:solidFill>
            </a:endParaRPr>
          </a:p>
        </p:txBody>
      </p:sp>
      <p:sp>
        <p:nvSpPr>
          <p:cNvPr id="57" name="Google Shape;581;p33"/>
          <p:cNvSpPr txBox="1"/>
          <p:nvPr/>
        </p:nvSpPr>
        <p:spPr>
          <a:xfrm>
            <a:off x="1084825" y="588075"/>
            <a:ext cx="5061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d-ID" sz="2800" dirty="0" smtClean="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pic>
        <p:nvPicPr>
          <p:cNvPr id="59" name="Picture 58"/>
          <p:cNvPicPr/>
          <p:nvPr/>
        </p:nvPicPr>
        <p:blipFill rotWithShape="1">
          <a:blip r:embed="rId3" cstate="print">
            <a:extLst>
              <a:ext uri="{28A0092B-C50C-407E-A947-70E740481C1C}">
                <a14:useLocalDpi xmlns:a14="http://schemas.microsoft.com/office/drawing/2010/main" val="0"/>
              </a:ext>
            </a:extLst>
          </a:blip>
          <a:srcRect t="35221" r="28052" b="11111"/>
          <a:stretch/>
        </p:blipFill>
        <p:spPr bwMode="auto">
          <a:xfrm>
            <a:off x="1691681" y="809532"/>
            <a:ext cx="5328592" cy="2900510"/>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6"/>
                                        </p:tgtEl>
                                        <p:attrNameLst>
                                          <p:attrName>style.visibility</p:attrName>
                                        </p:attrNameLst>
                                      </p:cBhvr>
                                      <p:to>
                                        <p:strVal val="visible"/>
                                      </p:to>
                                    </p:set>
                                    <p:anim calcmode="lin" valueType="num">
                                      <p:cBhvr additive="base">
                                        <p:cTn id="12" dur="500" fill="hold"/>
                                        <p:tgtEl>
                                          <p:spTgt spid="626"/>
                                        </p:tgtEl>
                                        <p:attrNameLst>
                                          <p:attrName>ppt_x</p:attrName>
                                        </p:attrNameLst>
                                      </p:cBhvr>
                                      <p:tavLst>
                                        <p:tav tm="0">
                                          <p:val>
                                            <p:strVal val="#ppt_x"/>
                                          </p:val>
                                        </p:tav>
                                        <p:tav tm="100000">
                                          <p:val>
                                            <p:strVal val="#ppt_x"/>
                                          </p:val>
                                        </p:tav>
                                      </p:tavLst>
                                    </p:anim>
                                    <p:anim calcmode="lin" valueType="num">
                                      <p:cBhvr additive="base">
                                        <p:cTn id="13" dur="500" fill="hold"/>
                                        <p:tgtEl>
                                          <p:spTgt spid="6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grpSp>
        <p:nvGrpSpPr>
          <p:cNvPr id="545" name="Google Shape;545;p31"/>
          <p:cNvGrpSpPr/>
          <p:nvPr/>
        </p:nvGrpSpPr>
        <p:grpSpPr>
          <a:xfrm>
            <a:off x="1674995" y="1131590"/>
            <a:ext cx="6353389" cy="1152129"/>
            <a:chOff x="1665363" y="1706700"/>
            <a:chExt cx="578325" cy="487500"/>
          </a:xfrm>
        </p:grpSpPr>
        <p:sp>
          <p:nvSpPr>
            <p:cNvPr id="546"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31"/>
          <p:cNvSpPr txBox="1">
            <a:spLocks noGrp="1"/>
          </p:cNvSpPr>
          <p:nvPr>
            <p:ph type="subTitle" idx="2"/>
          </p:nvPr>
        </p:nvSpPr>
        <p:spPr>
          <a:xfrm>
            <a:off x="1691681" y="1244226"/>
            <a:ext cx="6408711" cy="1022886"/>
          </a:xfrm>
          <a:prstGeom prst="rect">
            <a:avLst/>
          </a:prstGeom>
        </p:spPr>
        <p:txBody>
          <a:bodyPr spcFirstLastPara="1" wrap="square" lIns="91425" tIns="91425" rIns="91425" bIns="91425" anchor="ctr" anchorCtr="0">
            <a:noAutofit/>
          </a:bodyPr>
          <a:lstStyle/>
          <a:p>
            <a:pPr marL="0" indent="0"/>
            <a:r>
              <a:rPr lang="id-ID" sz="1600" dirty="0"/>
              <a:t>const values = [1, 2, 3, 4, 5, 6, 7, 8, 9]; </a:t>
            </a:r>
            <a:endParaRPr lang="id-ID" sz="1600" dirty="0" smtClean="0"/>
          </a:p>
          <a:p>
            <a:pPr marL="0" indent="0"/>
            <a:r>
              <a:rPr lang="id-ID" sz="1600" dirty="0" smtClean="0"/>
              <a:t>const </a:t>
            </a:r>
            <a:r>
              <a:rPr lang="id-ID" sz="1600" dirty="0"/>
              <a:t>value = values.filter((</a:t>
            </a:r>
            <a:r>
              <a:rPr lang="id-ID" dirty="0"/>
              <a:t>elemen</a:t>
            </a:r>
            <a:r>
              <a:rPr lang="id-ID" sz="1600" dirty="0"/>
              <a:t>) =&gt; elemen % 2 === 0); </a:t>
            </a:r>
            <a:endParaRPr lang="id-ID" sz="1600" dirty="0" smtClean="0"/>
          </a:p>
          <a:p>
            <a:pPr marL="0" indent="0"/>
            <a:r>
              <a:rPr lang="id-ID" sz="1600" dirty="0" smtClean="0"/>
              <a:t>console.log(value</a:t>
            </a:r>
            <a:r>
              <a:rPr lang="id-ID" sz="1600" dirty="0"/>
              <a:t>); // [ 2, 4, 6, 8 ]</a:t>
            </a:r>
            <a:endParaRPr lang="id-ID" sz="1600" dirty="0"/>
          </a:p>
        </p:txBody>
      </p:sp>
      <p:sp>
        <p:nvSpPr>
          <p:cNvPr id="515" name="Google Shape;515;p31"/>
          <p:cNvSpPr txBox="1">
            <a:spLocks noGrp="1"/>
          </p:cNvSpPr>
          <p:nvPr>
            <p:ph type="title"/>
          </p:nvPr>
        </p:nvSpPr>
        <p:spPr>
          <a:xfrm>
            <a:off x="1084825" y="584612"/>
            <a:ext cx="5867902"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b="1" dirty="0" smtClean="0">
                <a:solidFill>
                  <a:schemeClr val="accent6"/>
                </a:solidFill>
              </a:rPr>
              <a:t>Memfilter Biangan Genap </a:t>
            </a:r>
            <a:r>
              <a:rPr lang="en" dirty="0" smtClean="0">
                <a:solidFill>
                  <a:schemeClr val="accent6"/>
                </a:solidFill>
              </a:rPr>
              <a:t>{</a:t>
            </a:r>
            <a:r>
              <a:rPr lang="en" dirty="0" smtClean="0"/>
              <a:t> </a:t>
            </a:r>
            <a:endParaRPr dirty="0"/>
          </a:p>
        </p:txBody>
      </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r>
              <a:rPr lang="id-ID" dirty="0">
                <a:solidFill>
                  <a:schemeClr val="accent6"/>
                </a:solidFill>
              </a:rPr>
              <a:t>Pemograman I : </a:t>
            </a:r>
            <a:r>
              <a:rPr lang="id-ID" dirty="0">
                <a:solidFill>
                  <a:schemeClr val="accent2"/>
                </a:solidFill>
              </a:rPr>
              <a:t>‘Filter </a:t>
            </a:r>
            <a:r>
              <a:rPr lang="id-ID" dirty="0">
                <a:solidFill>
                  <a:schemeClr val="accent6"/>
                </a:solidFill>
              </a:rPr>
              <a:t>dan</a:t>
            </a:r>
            <a:r>
              <a:rPr lang="id-ID" dirty="0">
                <a:solidFill>
                  <a:schemeClr val="accent2"/>
                </a:solidFill>
              </a:rPr>
              <a:t> </a:t>
            </a:r>
            <a:r>
              <a:rPr lang="id-ID" dirty="0">
                <a:solidFill>
                  <a:schemeClr val="tx2">
                    <a:lumMod val="75000"/>
                  </a:schemeClr>
                </a:solidFill>
              </a:rPr>
              <a:t>Find’</a:t>
            </a:r>
            <a:endParaRPr lang="id-ID" dirty="0">
              <a:solidFill>
                <a:schemeClr val="tx2">
                  <a:lumMod val="75000"/>
                </a:schemeClr>
              </a:solidFill>
            </a:endParaRPr>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a:r>
              <a:rPr lang="id-ID" dirty="0"/>
              <a:t>tugas.kelompok</a:t>
            </a:r>
            <a:endParaRPr lang="id-ID" dirty="0"/>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a:r>
              <a:rPr lang="id-ID" dirty="0"/>
              <a:t>materi (5)</a:t>
            </a:r>
            <a:endParaRPr lang="id-ID" dirty="0"/>
          </a:p>
        </p:txBody>
      </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cxnSp>
        <p:nvCxnSpPr>
          <p:cNvPr id="555" name="Google Shape;555;p31"/>
          <p:cNvCxnSpPr/>
          <p:nvPr/>
        </p:nvCxnSpPr>
        <p:spPr>
          <a:xfrm>
            <a:off x="1337875" y="1208049"/>
            <a:ext cx="0" cy="731700"/>
          </a:xfrm>
          <a:prstGeom prst="straightConnector1">
            <a:avLst/>
          </a:prstGeom>
          <a:noFill/>
          <a:ln w="9525" cap="flat" cmpd="sng">
            <a:solidFill>
              <a:schemeClr val="accent4"/>
            </a:solidFill>
            <a:prstDash val="solid"/>
            <a:round/>
            <a:headEnd type="none" w="med" len="med"/>
            <a:tailEnd type="none" w="med" len="med"/>
          </a:ln>
        </p:spPr>
      </p:cxnSp>
      <p:sp>
        <p:nvSpPr>
          <p:cNvPr id="48" name="Google Shape;562;p32"/>
          <p:cNvSpPr txBox="1">
            <a:spLocks noGrp="1"/>
          </p:cNvSpPr>
          <p:nvPr>
            <p:ph type="subTitle" idx="1"/>
          </p:nvPr>
        </p:nvSpPr>
        <p:spPr>
          <a:xfrm>
            <a:off x="1119713" y="2643758"/>
            <a:ext cx="6908671" cy="1127380"/>
          </a:xfrm>
          <a:prstGeom prst="rect">
            <a:avLst/>
          </a:prstGeom>
        </p:spPr>
        <p:txBody>
          <a:bodyPr spcFirstLastPara="1" wrap="square" lIns="91425" tIns="91425" rIns="91425" bIns="91425" anchor="ctr" anchorCtr="0">
            <a:noAutofit/>
          </a:bodyPr>
          <a:lstStyle/>
          <a:p>
            <a:r>
              <a:rPr lang="en" dirty="0" smtClean="0">
                <a:solidFill>
                  <a:schemeClr val="accent6"/>
                </a:solidFill>
              </a:rPr>
              <a:t>&lt;</a:t>
            </a:r>
            <a:r>
              <a:rPr lang="id-ID" dirty="0" smtClean="0">
                <a:solidFill>
                  <a:schemeClr val="accent6"/>
                </a:solidFill>
              </a:rPr>
              <a:t> </a:t>
            </a:r>
            <a:r>
              <a:rPr lang="id-ID" sz="1300" dirty="0"/>
              <a:t>Method ini mengembalikan array berisi elemen yang sesuai </a:t>
            </a:r>
            <a:r>
              <a:rPr lang="id-ID" sz="1300" dirty="0" smtClean="0"/>
              <a:t>dengan</a:t>
            </a:r>
          </a:p>
          <a:p>
            <a:r>
              <a:rPr lang="id-ID" sz="1300" dirty="0" smtClean="0"/>
              <a:t>kriteria </a:t>
            </a:r>
            <a:r>
              <a:rPr lang="id-ID" sz="1300" dirty="0"/>
              <a:t>tertentu, dalam hal ini bilangan genap (elemen % 2 </a:t>
            </a:r>
            <a:r>
              <a:rPr lang="id-ID" sz="1300" dirty="0" smtClean="0"/>
              <a:t>===</a:t>
            </a:r>
          </a:p>
          <a:p>
            <a:r>
              <a:rPr lang="id-ID" sz="1300" dirty="0" smtClean="0"/>
              <a:t>0). Karena </a:t>
            </a:r>
            <a:r>
              <a:rPr lang="id-ID" sz="1300" dirty="0"/>
              <a:t>array values memiliki lebih dari satu bilangan </a:t>
            </a:r>
            <a:r>
              <a:rPr lang="id-ID" sz="1300" dirty="0" smtClean="0"/>
              <a:t>genap</a:t>
            </a:r>
          </a:p>
          <a:p>
            <a:r>
              <a:rPr lang="id-ID" sz="1300" dirty="0" smtClean="0"/>
              <a:t>maka </a:t>
            </a:r>
            <a:r>
              <a:rPr lang="id-ID" sz="1300" dirty="0"/>
              <a:t>semuanya akan dimasukkan ke dalam </a:t>
            </a:r>
            <a:r>
              <a:rPr lang="id-ID" sz="1300" dirty="0" smtClean="0"/>
              <a:t>array. Berbeda dengan</a:t>
            </a:r>
          </a:p>
          <a:p>
            <a:r>
              <a:rPr lang="id-ID" sz="1300" dirty="0" smtClean="0"/>
              <a:t>find</a:t>
            </a:r>
            <a:r>
              <a:rPr lang="id-ID" sz="1300" dirty="0"/>
              <a:t>() yang hanya mengembalikan elemen pertama dan </a:t>
            </a:r>
            <a:r>
              <a:rPr lang="id-ID" sz="1300" dirty="0" smtClean="0"/>
              <a:t>tidak</a:t>
            </a:r>
          </a:p>
          <a:p>
            <a:r>
              <a:rPr lang="id-ID" sz="1300" dirty="0" smtClean="0"/>
              <a:t>dimasukkan </a:t>
            </a:r>
            <a:r>
              <a:rPr lang="id-ID" sz="1300" dirty="0"/>
              <a:t>ke </a:t>
            </a:r>
            <a:r>
              <a:rPr lang="id-ID" sz="1300" dirty="0" smtClean="0"/>
              <a:t>array. Method </a:t>
            </a:r>
            <a:r>
              <a:rPr lang="id-ID" sz="1300" dirty="0"/>
              <a:t>ini dieksekusi sebanyak jumlah </a:t>
            </a:r>
            <a:r>
              <a:rPr lang="id-ID" sz="1300" dirty="0" smtClean="0"/>
              <a:t>elemen</a:t>
            </a:r>
          </a:p>
          <a:p>
            <a:r>
              <a:rPr lang="id-ID" sz="1300" dirty="0" smtClean="0"/>
              <a:t>array</a:t>
            </a:r>
            <a:r>
              <a:rPr lang="id-ID" sz="1300" dirty="0"/>
              <a:t>, oleh karena itu nilai argumen elemen berubah-ubah </a:t>
            </a:r>
            <a:r>
              <a:rPr lang="id-ID" sz="1300" dirty="0" smtClean="0"/>
              <a:t>secara</a:t>
            </a:r>
          </a:p>
          <a:p>
            <a:r>
              <a:rPr lang="id-ID" sz="1300" dirty="0" smtClean="0"/>
              <a:t>berurutan </a:t>
            </a:r>
            <a:r>
              <a:rPr lang="id-ID" sz="1300" dirty="0"/>
              <a:t>mulai dari elemen array pertama hingga akhir</a:t>
            </a:r>
            <a:r>
              <a:rPr lang="id-ID" sz="1300" dirty="0" smtClean="0"/>
              <a:t>. &gt;</a:t>
            </a:r>
            <a:endParaRPr lang="id-ID" sz="1300" dirty="0"/>
          </a:p>
        </p:txBody>
      </p:sp>
    </p:spTree>
    <p:extLst>
      <p:ext uri="{BB962C8B-B14F-4D97-AF65-F5344CB8AC3E}">
        <p14:creationId xmlns:p14="http://schemas.microsoft.com/office/powerpoint/2010/main" val="3071289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5"/>
                                        </p:tgtEl>
                                        <p:attrNameLst>
                                          <p:attrName>style.visibility</p:attrName>
                                        </p:attrNameLst>
                                      </p:cBhvr>
                                      <p:to>
                                        <p:strVal val="visible"/>
                                      </p:to>
                                    </p:set>
                                    <p:animEffect transition="in" filter="fade">
                                      <p:cBhvr>
                                        <p:cTn id="7" dur="500"/>
                                        <p:tgtEl>
                                          <p:spTgt spid="5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
                                            <p:txEl>
                                              <p:pRg st="0" end="0"/>
                                            </p:txEl>
                                          </p:spTgt>
                                        </p:tgtEl>
                                        <p:attrNameLst>
                                          <p:attrName>style.visibility</p:attrName>
                                        </p:attrNameLst>
                                      </p:cBhvr>
                                      <p:to>
                                        <p:strVal val="visible"/>
                                      </p:to>
                                    </p:set>
                                    <p:anim calcmode="lin" valueType="num">
                                      <p:cBhvr additive="base">
                                        <p:cTn id="12" dur="500" fill="hold"/>
                                        <p:tgtEl>
                                          <p:spTgt spid="5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2">
                                            <p:txEl>
                                              <p:pRg st="1" end="1"/>
                                            </p:txEl>
                                          </p:spTgt>
                                        </p:tgtEl>
                                        <p:attrNameLst>
                                          <p:attrName>style.visibility</p:attrName>
                                        </p:attrNameLst>
                                      </p:cBhvr>
                                      <p:to>
                                        <p:strVal val="visible"/>
                                      </p:to>
                                    </p:set>
                                    <p:anim calcmode="lin" valueType="num">
                                      <p:cBhvr additive="base">
                                        <p:cTn id="18" dur="500" fill="hold"/>
                                        <p:tgtEl>
                                          <p:spTgt spid="51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12">
                                            <p:txEl>
                                              <p:pRg st="2" end="2"/>
                                            </p:txEl>
                                          </p:spTgt>
                                        </p:tgtEl>
                                        <p:attrNameLst>
                                          <p:attrName>style.visibility</p:attrName>
                                        </p:attrNameLst>
                                      </p:cBhvr>
                                      <p:to>
                                        <p:strVal val="visible"/>
                                      </p:to>
                                    </p:set>
                                    <p:anim calcmode="lin" valueType="num">
                                      <p:cBhvr additive="base">
                                        <p:cTn id="24" dur="500" fill="hold"/>
                                        <p:tgtEl>
                                          <p:spTgt spid="51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8">
                                            <p:txEl>
                                              <p:pRg st="0" end="0"/>
                                            </p:txEl>
                                          </p:spTgt>
                                        </p:tgtEl>
                                        <p:attrNameLst>
                                          <p:attrName>style.visibility</p:attrName>
                                        </p:attrNameLst>
                                      </p:cBhvr>
                                      <p:to>
                                        <p:strVal val="visible"/>
                                      </p:to>
                                    </p:set>
                                    <p:anim calcmode="lin" valueType="num">
                                      <p:cBhvr additive="base">
                                        <p:cTn id="30"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8">
                                            <p:txEl>
                                              <p:pRg st="1" end="1"/>
                                            </p:txEl>
                                          </p:spTgt>
                                        </p:tgtEl>
                                        <p:attrNameLst>
                                          <p:attrName>style.visibility</p:attrName>
                                        </p:attrNameLst>
                                      </p:cBhvr>
                                      <p:to>
                                        <p:strVal val="visible"/>
                                      </p:to>
                                    </p:set>
                                    <p:anim calcmode="lin" valueType="num">
                                      <p:cBhvr additive="base">
                                        <p:cTn id="36" dur="500" fill="hold"/>
                                        <p:tgtEl>
                                          <p:spTgt spid="48">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8">
                                            <p:txEl>
                                              <p:pRg st="2" end="2"/>
                                            </p:txEl>
                                          </p:spTgt>
                                        </p:tgtEl>
                                        <p:attrNameLst>
                                          <p:attrName>style.visibility</p:attrName>
                                        </p:attrNameLst>
                                      </p:cBhvr>
                                      <p:to>
                                        <p:strVal val="visible"/>
                                      </p:to>
                                    </p:set>
                                    <p:anim calcmode="lin" valueType="num">
                                      <p:cBhvr additive="base">
                                        <p:cTn id="42" dur="500" fill="hold"/>
                                        <p:tgtEl>
                                          <p:spTgt spid="48">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8">
                                            <p:txEl>
                                              <p:pRg st="3" end="3"/>
                                            </p:txEl>
                                          </p:spTgt>
                                        </p:tgtEl>
                                        <p:attrNameLst>
                                          <p:attrName>style.visibility</p:attrName>
                                        </p:attrNameLst>
                                      </p:cBhvr>
                                      <p:to>
                                        <p:strVal val="visible"/>
                                      </p:to>
                                    </p:set>
                                    <p:anim calcmode="lin" valueType="num">
                                      <p:cBhvr additive="base">
                                        <p:cTn id="48" dur="500" fill="hold"/>
                                        <p:tgtEl>
                                          <p:spTgt spid="48">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48">
                                            <p:txEl>
                                              <p:pRg st="4" end="4"/>
                                            </p:txEl>
                                          </p:spTgt>
                                        </p:tgtEl>
                                        <p:attrNameLst>
                                          <p:attrName>style.visibility</p:attrName>
                                        </p:attrNameLst>
                                      </p:cBhvr>
                                      <p:to>
                                        <p:strVal val="visible"/>
                                      </p:to>
                                    </p:set>
                                    <p:anim calcmode="lin" valueType="num">
                                      <p:cBhvr additive="base">
                                        <p:cTn id="54" dur="500" fill="hold"/>
                                        <p:tgtEl>
                                          <p:spTgt spid="48">
                                            <p:txEl>
                                              <p:pRg st="4" end="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48">
                                            <p:txEl>
                                              <p:pRg st="5" end="5"/>
                                            </p:txEl>
                                          </p:spTgt>
                                        </p:tgtEl>
                                        <p:attrNameLst>
                                          <p:attrName>style.visibility</p:attrName>
                                        </p:attrNameLst>
                                      </p:cBhvr>
                                      <p:to>
                                        <p:strVal val="visible"/>
                                      </p:to>
                                    </p:set>
                                    <p:anim calcmode="lin" valueType="num">
                                      <p:cBhvr additive="base">
                                        <p:cTn id="60" dur="500" fill="hold"/>
                                        <p:tgtEl>
                                          <p:spTgt spid="48">
                                            <p:txEl>
                                              <p:pRg st="5" end="5"/>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48">
                                            <p:txEl>
                                              <p:pRg st="6" end="6"/>
                                            </p:txEl>
                                          </p:spTgt>
                                        </p:tgtEl>
                                        <p:attrNameLst>
                                          <p:attrName>style.visibility</p:attrName>
                                        </p:attrNameLst>
                                      </p:cBhvr>
                                      <p:to>
                                        <p:strVal val="visible"/>
                                      </p:to>
                                    </p:set>
                                    <p:anim calcmode="lin" valueType="num">
                                      <p:cBhvr additive="base">
                                        <p:cTn id="66" dur="500" fill="hold"/>
                                        <p:tgtEl>
                                          <p:spTgt spid="48">
                                            <p:txEl>
                                              <p:pRg st="6" end="6"/>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4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48">
                                            <p:txEl>
                                              <p:pRg st="7" end="7"/>
                                            </p:txEl>
                                          </p:spTgt>
                                        </p:tgtEl>
                                        <p:attrNameLst>
                                          <p:attrName>style.visibility</p:attrName>
                                        </p:attrNameLst>
                                      </p:cBhvr>
                                      <p:to>
                                        <p:strVal val="visible"/>
                                      </p:to>
                                    </p:set>
                                    <p:anim calcmode="lin" valueType="num">
                                      <p:cBhvr additive="base">
                                        <p:cTn id="72" dur="500" fill="hold"/>
                                        <p:tgtEl>
                                          <p:spTgt spid="48">
                                            <p:txEl>
                                              <p:pRg st="7" end="7"/>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 grpId="0" build="p"/>
      <p:bldP spid="515" grpId="0"/>
      <p:bldP spid="4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339781" y="582700"/>
            <a:ext cx="3736275"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solidFill>
                  <a:schemeClr val="tx2">
                    <a:lumMod val="75000"/>
                  </a:schemeClr>
                </a:solidFill>
              </a:rPr>
              <a:t>‘Array Find ()’</a:t>
            </a:r>
            <a:r>
              <a:rPr lang="en" dirty="0" smtClean="0">
                <a:solidFill>
                  <a:schemeClr val="accent6"/>
                </a:solidFill>
              </a:rPr>
              <a:t>{</a:t>
            </a:r>
            <a:endParaRPr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7" name="Google Shape;637;p34"/>
          <p:cNvSpPr txBox="1"/>
          <p:nvPr/>
        </p:nvSpPr>
        <p:spPr>
          <a:xfrm>
            <a:off x="1835696" y="2396811"/>
            <a:ext cx="6624736" cy="584400"/>
          </a:xfrm>
          <a:prstGeom prst="rect">
            <a:avLst/>
          </a:prstGeom>
          <a:noFill/>
          <a:ln>
            <a:noFill/>
          </a:ln>
        </p:spPr>
        <p:txBody>
          <a:bodyPr spcFirstLastPara="1" wrap="square" lIns="91425" tIns="91425" rIns="91425" bIns="91425" anchor="ctr" anchorCtr="0">
            <a:noAutofit/>
          </a:bodyPr>
          <a:lstStyle/>
          <a:p>
            <a:pPr lvl="0"/>
            <a:r>
              <a:rPr lang="id-ID" dirty="0" smtClean="0">
                <a:solidFill>
                  <a:schemeClr val="accent3"/>
                </a:solidFill>
                <a:latin typeface="Fira Code"/>
                <a:ea typeface="Fira Code"/>
                <a:cs typeface="Fira Code"/>
                <a:sym typeface="Fira Code"/>
              </a:rPr>
              <a:t>Metode </a:t>
            </a:r>
            <a:r>
              <a:rPr lang="id-ID" dirty="0">
                <a:solidFill>
                  <a:schemeClr val="tx2">
                    <a:lumMod val="75000"/>
                  </a:schemeClr>
                </a:solidFill>
              </a:rPr>
              <a:t>‘Array Find ()’ </a:t>
            </a:r>
            <a:r>
              <a:rPr lang="id-ID" dirty="0" smtClean="0">
                <a:solidFill>
                  <a:schemeClr val="accent3"/>
                </a:solidFill>
                <a:latin typeface="Fira Code"/>
                <a:ea typeface="Fira Code"/>
                <a:cs typeface="Fira Code"/>
                <a:sym typeface="Fira Code"/>
              </a:rPr>
              <a:t>dalam Javascript digunakan untuk mendapatkan nilai elemen pertama dalam array yang memenuhi kondisi yang diberikan. Ini memeriksa semua elemen array dan elemen pertama mana yang memenuhi kondisi akan dicetak. Metode ini mengembalikan nilai elemen pertama dalam array yang lulus, </a:t>
            </a:r>
            <a:r>
              <a:rPr lang="id-ID" dirty="0" smtClean="0">
                <a:solidFill>
                  <a:schemeClr val="tx2">
                    <a:lumMod val="75000"/>
                  </a:schemeClr>
                </a:solidFill>
                <a:latin typeface="Fira Code"/>
                <a:ea typeface="Fira Code"/>
                <a:cs typeface="Fira Code"/>
                <a:sym typeface="Fira Code"/>
              </a:rPr>
              <a:t>array.find</a:t>
            </a:r>
            <a:r>
              <a:rPr lang="id-ID" dirty="0" smtClean="0">
                <a:solidFill>
                  <a:schemeClr val="accent3"/>
                </a:solidFill>
                <a:latin typeface="Fira Code"/>
                <a:ea typeface="Fira Code"/>
                <a:cs typeface="Fira Code"/>
                <a:sym typeface="Fira Code"/>
              </a:rPr>
              <a:t> mengeksekusi fungsi sekali untuk setiap hadir elemen dalam array :   </a:t>
            </a:r>
          </a:p>
          <a:p>
            <a:pPr marL="285750" lvl="0" indent="-285750" algn="l" rtl="0">
              <a:spcBef>
                <a:spcPts val="0"/>
              </a:spcBef>
              <a:spcAft>
                <a:spcPts val="0"/>
              </a:spcAft>
              <a:buFont typeface="Arial" pitchFamily="34" charset="0"/>
              <a:buChar char="•"/>
            </a:pPr>
            <a:r>
              <a:rPr lang="id-ID" dirty="0" smtClean="0">
                <a:solidFill>
                  <a:schemeClr val="accent3"/>
                </a:solidFill>
                <a:latin typeface="Fira Code"/>
                <a:ea typeface="Fira Code"/>
                <a:cs typeface="Fira Code"/>
                <a:sym typeface="Fira Code"/>
              </a:rPr>
              <a:t>Jika menemukan elemen array di mana fungsi nilai sebenarnya, menemukan () mengembalikan nilai dari elemen array (dan tidak memeriksa nilai-nilai yang tersisa).</a:t>
            </a:r>
          </a:p>
          <a:p>
            <a:pPr marL="285750" lvl="0" indent="-285750" algn="l" rtl="0">
              <a:spcBef>
                <a:spcPts val="0"/>
              </a:spcBef>
              <a:spcAft>
                <a:spcPts val="0"/>
              </a:spcAft>
              <a:buFont typeface="Arial" pitchFamily="34" charset="0"/>
              <a:buChar char="•"/>
            </a:pPr>
            <a:r>
              <a:rPr lang="id-ID" dirty="0" smtClean="0">
                <a:solidFill>
                  <a:schemeClr val="accent3"/>
                </a:solidFill>
                <a:latin typeface="Fira Code"/>
                <a:ea typeface="Fira Code"/>
                <a:cs typeface="Fira Code"/>
                <a:sym typeface="Fira Code"/>
              </a:rPr>
              <a:t>Jika tidak maka kembali terdefinisi.</a:t>
            </a:r>
            <a:endParaRPr lang="id-ID" dirty="0">
              <a:solidFill>
                <a:schemeClr val="accent3"/>
              </a:solidFill>
              <a:latin typeface="Fira Code"/>
              <a:ea typeface="Fira Code"/>
              <a:cs typeface="Fira Code"/>
              <a:sym typeface="Fira Code"/>
            </a:endParaRPr>
          </a:p>
          <a:p>
            <a:pPr lvl="0" algn="l" rtl="0">
              <a:spcBef>
                <a:spcPts val="0"/>
              </a:spcBef>
              <a:spcAft>
                <a:spcPts val="0"/>
              </a:spcAft>
            </a:pPr>
            <a:r>
              <a:rPr lang="id-ID" dirty="0" smtClean="0">
                <a:solidFill>
                  <a:schemeClr val="accent3"/>
                </a:solidFill>
                <a:latin typeface="Fira Code"/>
                <a:ea typeface="Fira Code"/>
                <a:cs typeface="Fira Code"/>
                <a:sym typeface="Fira Code"/>
              </a:rPr>
              <a:t>Array.find tidak menjalankan fungsi untuk elemen array tanpa nilai dan tidak mengubah array asli.</a:t>
            </a: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buNone/>
            </a:pPr>
            <a:r>
              <a:rPr lang="id-ID" dirty="0">
                <a:solidFill>
                  <a:schemeClr val="accent6"/>
                </a:solidFill>
              </a:rPr>
              <a:t>Pemograman I : </a:t>
            </a:r>
            <a:r>
              <a:rPr lang="id-ID" dirty="0">
                <a:solidFill>
                  <a:schemeClr val="accent2"/>
                </a:solidFill>
              </a:rPr>
              <a:t>‘Filter </a:t>
            </a:r>
            <a:r>
              <a:rPr lang="id-ID" dirty="0">
                <a:solidFill>
                  <a:schemeClr val="accent6"/>
                </a:solidFill>
              </a:rPr>
              <a:t>dan</a:t>
            </a:r>
            <a:r>
              <a:rPr lang="id-ID" dirty="0">
                <a:solidFill>
                  <a:schemeClr val="accent2"/>
                </a:solidFill>
              </a:rPr>
              <a:t> </a:t>
            </a:r>
            <a:r>
              <a:rPr lang="id-ID" dirty="0">
                <a:solidFill>
                  <a:schemeClr val="tx2">
                    <a:lumMod val="75000"/>
                  </a:schemeClr>
                </a:solidFill>
              </a:rPr>
              <a:t>Find’</a:t>
            </a:r>
            <a:endParaRPr lang="id-ID" dirty="0">
              <a:solidFill>
                <a:schemeClr val="tx2">
                  <a:lumMod val="75000"/>
                </a:schemeClr>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a:buNone/>
            </a:pPr>
            <a:r>
              <a:rPr lang="id-ID" dirty="0">
                <a:solidFill>
                  <a:schemeClr val="accent6"/>
                </a:solidFill>
              </a:rPr>
              <a:t>tugas.kelompok</a:t>
            </a:r>
            <a:endParaRPr lang="id-ID" dirty="0">
              <a:solidFill>
                <a:schemeClr val="accent6"/>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a:buNone/>
            </a:pPr>
            <a:r>
              <a:rPr lang="id-ID" dirty="0">
                <a:solidFill>
                  <a:schemeClr val="accent6"/>
                </a:solidFill>
              </a:rPr>
              <a:t>materi (5)</a:t>
            </a:r>
            <a:endParaRPr lang="id-ID" dirty="0">
              <a:solidFill>
                <a:schemeClr val="accent6"/>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4"/>
                                        </p:tgtEl>
                                        <p:attrNameLst>
                                          <p:attrName>style.visibility</p:attrName>
                                        </p:attrNameLst>
                                      </p:cBhvr>
                                      <p:to>
                                        <p:strVal val="visible"/>
                                      </p:to>
                                    </p:set>
                                    <p:animEffect transition="in" filter="fade">
                                      <p:cBhvr>
                                        <p:cTn id="7" dur="500"/>
                                        <p:tgtEl>
                                          <p:spTgt spid="6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37"/>
                                        </p:tgtEl>
                                        <p:attrNameLst>
                                          <p:attrName>style.visibility</p:attrName>
                                        </p:attrNameLst>
                                      </p:cBhvr>
                                      <p:to>
                                        <p:strVal val="visible"/>
                                      </p:to>
                                    </p:set>
                                    <p:anim calcmode="lin" valueType="num">
                                      <p:cBhvr additive="base">
                                        <p:cTn id="12" dur="500" fill="hold"/>
                                        <p:tgtEl>
                                          <p:spTgt spid="637"/>
                                        </p:tgtEl>
                                        <p:attrNameLst>
                                          <p:attrName>ppt_x</p:attrName>
                                        </p:attrNameLst>
                                      </p:cBhvr>
                                      <p:tavLst>
                                        <p:tav tm="0">
                                          <p:val>
                                            <p:strVal val="#ppt_x"/>
                                          </p:val>
                                        </p:tav>
                                        <p:tav tm="100000">
                                          <p:val>
                                            <p:strVal val="#ppt_x"/>
                                          </p:val>
                                        </p:tav>
                                      </p:tavLst>
                                    </p:anim>
                                    <p:anim calcmode="lin" valueType="num">
                                      <p:cBhvr additive="base">
                                        <p:cTn id="13" dur="500" fill="hold"/>
                                        <p:tgtEl>
                                          <p:spTgt spid="6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 grpId="0"/>
      <p:bldP spid="6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grpSp>
        <p:nvGrpSpPr>
          <p:cNvPr id="545" name="Google Shape;545;p31"/>
          <p:cNvGrpSpPr/>
          <p:nvPr/>
        </p:nvGrpSpPr>
        <p:grpSpPr>
          <a:xfrm>
            <a:off x="1674995" y="1203598"/>
            <a:ext cx="5095521" cy="731700"/>
            <a:chOff x="1665363" y="1706700"/>
            <a:chExt cx="578325" cy="487500"/>
          </a:xfrm>
        </p:grpSpPr>
        <p:sp>
          <p:nvSpPr>
            <p:cNvPr id="546"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31"/>
          <p:cNvSpPr txBox="1">
            <a:spLocks noGrp="1"/>
          </p:cNvSpPr>
          <p:nvPr>
            <p:ph type="subTitle" idx="2"/>
          </p:nvPr>
        </p:nvSpPr>
        <p:spPr>
          <a:xfrm>
            <a:off x="1674995" y="1249030"/>
            <a:ext cx="5095521" cy="720080"/>
          </a:xfrm>
          <a:prstGeom prst="rect">
            <a:avLst/>
          </a:prstGeom>
        </p:spPr>
        <p:txBody>
          <a:bodyPr spcFirstLastPara="1" wrap="square" lIns="91425" tIns="91425" rIns="91425" bIns="91425" anchor="ctr" anchorCtr="0">
            <a:noAutofit/>
          </a:bodyPr>
          <a:lstStyle/>
          <a:p>
            <a:pPr marL="0" indent="0"/>
            <a:r>
              <a:rPr lang="id-ID" sz="1600" dirty="0"/>
              <a:t>array.find(function(currentValue, index, arr),thisValue);</a:t>
            </a:r>
            <a:endParaRPr lang="id-ID" sz="1600" dirty="0"/>
          </a:p>
        </p:txBody>
      </p:sp>
      <p:sp>
        <p:nvSpPr>
          <p:cNvPr id="515" name="Google Shape;515;p31"/>
          <p:cNvSpPr txBox="1">
            <a:spLocks noGrp="1"/>
          </p:cNvSpPr>
          <p:nvPr>
            <p:ph type="title"/>
          </p:nvPr>
        </p:nvSpPr>
        <p:spPr>
          <a:xfrm>
            <a:off x="1084825" y="584612"/>
            <a:ext cx="5867902"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b="1" dirty="0" smtClean="0">
                <a:solidFill>
                  <a:schemeClr val="accent6"/>
                </a:solidFill>
              </a:rPr>
              <a:t>Sintaks</a:t>
            </a:r>
            <a:r>
              <a:rPr lang="id-ID" dirty="0" smtClean="0"/>
              <a:t> </a:t>
            </a:r>
            <a:r>
              <a:rPr lang="en" dirty="0" smtClean="0">
                <a:solidFill>
                  <a:schemeClr val="accent6"/>
                </a:solidFill>
              </a:rPr>
              <a:t>{</a:t>
            </a:r>
            <a:r>
              <a:rPr lang="en" dirty="0" smtClean="0"/>
              <a:t> </a:t>
            </a:r>
            <a:endParaRPr dirty="0"/>
          </a:p>
        </p:txBody>
      </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r>
              <a:rPr lang="id-ID" dirty="0">
                <a:solidFill>
                  <a:schemeClr val="accent6"/>
                </a:solidFill>
              </a:rPr>
              <a:t>Pemograman I : </a:t>
            </a:r>
            <a:r>
              <a:rPr lang="id-ID" dirty="0">
                <a:solidFill>
                  <a:schemeClr val="accent2"/>
                </a:solidFill>
              </a:rPr>
              <a:t>‘Filter </a:t>
            </a:r>
            <a:r>
              <a:rPr lang="id-ID" dirty="0">
                <a:solidFill>
                  <a:schemeClr val="accent6"/>
                </a:solidFill>
              </a:rPr>
              <a:t>dan</a:t>
            </a:r>
            <a:r>
              <a:rPr lang="id-ID" dirty="0">
                <a:solidFill>
                  <a:schemeClr val="accent2"/>
                </a:solidFill>
              </a:rPr>
              <a:t> </a:t>
            </a:r>
            <a:r>
              <a:rPr lang="id-ID" dirty="0">
                <a:solidFill>
                  <a:schemeClr val="tx2">
                    <a:lumMod val="75000"/>
                  </a:schemeClr>
                </a:solidFill>
              </a:rPr>
              <a:t>Find’</a:t>
            </a:r>
            <a:endParaRPr lang="id-ID" dirty="0">
              <a:solidFill>
                <a:schemeClr val="tx2">
                  <a:lumMod val="75000"/>
                </a:schemeClr>
              </a:solidFill>
            </a:endParaRPr>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a:r>
              <a:rPr lang="id-ID" dirty="0"/>
              <a:t>tugas.kelompok</a:t>
            </a:r>
            <a:endParaRPr lang="id-ID" dirty="0"/>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a:r>
              <a:rPr lang="id-ID" dirty="0"/>
              <a:t>materi (5)</a:t>
            </a:r>
            <a:endParaRPr lang="id-ID" dirty="0"/>
          </a:p>
        </p:txBody>
      </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cxnSp>
        <p:nvCxnSpPr>
          <p:cNvPr id="555" name="Google Shape;555;p31"/>
          <p:cNvCxnSpPr/>
          <p:nvPr/>
        </p:nvCxnSpPr>
        <p:spPr>
          <a:xfrm>
            <a:off x="1337875" y="1208049"/>
            <a:ext cx="0" cy="731700"/>
          </a:xfrm>
          <a:prstGeom prst="straightConnector1">
            <a:avLst/>
          </a:prstGeom>
          <a:noFill/>
          <a:ln w="9525" cap="flat" cmpd="sng">
            <a:solidFill>
              <a:schemeClr val="accent4"/>
            </a:solidFill>
            <a:prstDash val="solid"/>
            <a:round/>
            <a:headEnd type="none" w="med" len="med"/>
            <a:tailEnd type="none" w="med" len="med"/>
          </a:ln>
        </p:spPr>
      </p:cxnSp>
      <p:sp>
        <p:nvSpPr>
          <p:cNvPr id="48" name="Google Shape;562;p32"/>
          <p:cNvSpPr txBox="1">
            <a:spLocks noGrp="1"/>
          </p:cNvSpPr>
          <p:nvPr>
            <p:ph type="subTitle" idx="1"/>
          </p:nvPr>
        </p:nvSpPr>
        <p:spPr>
          <a:xfrm>
            <a:off x="1407745" y="2643758"/>
            <a:ext cx="6908671" cy="1127380"/>
          </a:xfrm>
          <a:prstGeom prst="rect">
            <a:avLst/>
          </a:prstGeom>
        </p:spPr>
        <p:txBody>
          <a:bodyPr spcFirstLastPara="1" wrap="square" lIns="91425" tIns="91425" rIns="91425" bIns="91425" anchor="ctr" anchorCtr="0">
            <a:noAutofit/>
          </a:bodyPr>
          <a:lstStyle/>
          <a:p>
            <a:pPr>
              <a:buFont typeface="Arial" pitchFamily="34" charset="0"/>
              <a:buChar char="•"/>
            </a:pPr>
            <a:r>
              <a:rPr lang="id-ID" sz="1200" b="1" dirty="0" smtClean="0"/>
              <a:t>function</a:t>
            </a:r>
            <a:r>
              <a:rPr lang="id-ID" sz="1200" b="1" dirty="0"/>
              <a:t>:</a:t>
            </a:r>
            <a:r>
              <a:rPr lang="id-ID" sz="1200" dirty="0"/>
              <a:t> Ini adalah fungsi array yang bekerja pada setiap </a:t>
            </a:r>
            <a:r>
              <a:rPr lang="id-ID" sz="1200" dirty="0" smtClean="0"/>
              <a:t>elemen.</a:t>
            </a:r>
          </a:p>
          <a:p>
            <a:pPr>
              <a:buFont typeface="Arial" pitchFamily="34" charset="0"/>
              <a:buChar char="•"/>
            </a:pPr>
            <a:r>
              <a:rPr lang="id-ID" sz="1200" b="1" dirty="0" smtClean="0"/>
              <a:t>currentValue</a:t>
            </a:r>
            <a:r>
              <a:rPr lang="id-ID" sz="1200" b="1" dirty="0"/>
              <a:t>:</a:t>
            </a:r>
            <a:r>
              <a:rPr lang="id-ID" sz="1200" dirty="0"/>
              <a:t> Parameter ini menyimpan elemen saat </a:t>
            </a:r>
            <a:r>
              <a:rPr lang="id-ID" sz="1200" dirty="0" smtClean="0"/>
              <a:t>ini.</a:t>
            </a:r>
          </a:p>
          <a:p>
            <a:pPr>
              <a:buFont typeface="Arial" pitchFamily="34" charset="0"/>
              <a:buChar char="•"/>
            </a:pPr>
            <a:r>
              <a:rPr lang="id-ID" sz="1200" b="1" dirty="0" smtClean="0"/>
              <a:t>indeks</a:t>
            </a:r>
            <a:r>
              <a:rPr lang="id-ID" sz="1200" b="1" dirty="0"/>
              <a:t>:</a:t>
            </a:r>
            <a:r>
              <a:rPr lang="id-ID" sz="1200" dirty="0"/>
              <a:t> Ini adalah parameter opsional yang menyimpan indeks elemen saat </a:t>
            </a:r>
            <a:r>
              <a:rPr lang="id-ID" sz="1200" dirty="0" smtClean="0"/>
              <a:t>ini.</a:t>
            </a:r>
          </a:p>
          <a:p>
            <a:pPr>
              <a:buFont typeface="Arial" pitchFamily="34" charset="0"/>
              <a:buChar char="•"/>
            </a:pPr>
            <a:r>
              <a:rPr lang="id-ID" sz="1200" b="1" dirty="0" smtClean="0"/>
              <a:t>arr</a:t>
            </a:r>
            <a:r>
              <a:rPr lang="id-ID" sz="1200" b="1" dirty="0"/>
              <a:t>:</a:t>
            </a:r>
            <a:r>
              <a:rPr lang="id-ID" sz="1200" dirty="0"/>
              <a:t> Ini adalah parameter opsional yang menyimpan objek array tempat elemen saat ini </a:t>
            </a:r>
            <a:r>
              <a:rPr lang="id-ID" sz="1200" dirty="0" smtClean="0"/>
              <a:t>berada.</a:t>
            </a:r>
          </a:p>
          <a:p>
            <a:pPr>
              <a:buFont typeface="Arial" pitchFamily="34" charset="0"/>
              <a:buChar char="•"/>
            </a:pPr>
            <a:r>
              <a:rPr lang="id-ID" sz="1200" b="1" dirty="0" smtClean="0"/>
              <a:t>thisValue</a:t>
            </a:r>
            <a:r>
              <a:rPr lang="id-ID" sz="1200" b="1" dirty="0"/>
              <a:t>:</a:t>
            </a:r>
            <a:r>
              <a:rPr lang="id-ID" sz="1200" dirty="0"/>
              <a:t> Parameter ini opsional. Jika suatu nilai akan diteruskan ke fungsi yang akan digunakan sebagai nilai "ini" jika tidak, nilai " </a:t>
            </a:r>
            <a:r>
              <a:rPr lang="id-ID" sz="1200" b="1" dirty="0"/>
              <a:t>tidak terdefinisi</a:t>
            </a:r>
            <a:r>
              <a:rPr lang="id-ID" sz="1200" dirty="0"/>
              <a:t> " akan diteruskan sebagai nilai " </a:t>
            </a:r>
            <a:r>
              <a:rPr lang="id-ID" sz="1200" b="1" dirty="0"/>
              <a:t>ini</a:t>
            </a:r>
            <a:r>
              <a:rPr lang="id-ID" sz="1200" dirty="0"/>
              <a:t> </a:t>
            </a:r>
            <a:r>
              <a:rPr lang="id-ID" sz="1200" dirty="0" smtClean="0"/>
              <a:t>".</a:t>
            </a:r>
          </a:p>
          <a:p>
            <a:pPr>
              <a:buFont typeface="Arial" pitchFamily="34" charset="0"/>
              <a:buChar char="•"/>
            </a:pPr>
            <a:r>
              <a:rPr lang="id-ID" sz="1200" b="1" dirty="0" smtClean="0"/>
              <a:t>Nilai </a:t>
            </a:r>
            <a:r>
              <a:rPr lang="id-ID" sz="1200" b="1" dirty="0"/>
              <a:t>kembalian:</a:t>
            </a:r>
            <a:r>
              <a:rPr lang="id-ID" sz="1200" dirty="0"/>
              <a:t> Ini mengembalikan nilai elemen array jika salah satu elemen dalam array memenuhi kondisi, jika tidak maka akan mengembalikan tidak terdefinisi</a:t>
            </a:r>
            <a:r>
              <a:rPr lang="id-ID" sz="1200" dirty="0" smtClean="0"/>
              <a:t>.</a:t>
            </a:r>
            <a:endParaRPr lang="id-ID" sz="1200" dirty="0"/>
          </a:p>
        </p:txBody>
      </p:sp>
    </p:spTree>
    <p:extLst>
      <p:ext uri="{BB962C8B-B14F-4D97-AF65-F5344CB8AC3E}">
        <p14:creationId xmlns:p14="http://schemas.microsoft.com/office/powerpoint/2010/main" val="3682158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5"/>
                                        </p:tgtEl>
                                        <p:attrNameLst>
                                          <p:attrName>style.visibility</p:attrName>
                                        </p:attrNameLst>
                                      </p:cBhvr>
                                      <p:to>
                                        <p:strVal val="visible"/>
                                      </p:to>
                                    </p:set>
                                    <p:animEffect transition="in" filter="fade">
                                      <p:cBhvr>
                                        <p:cTn id="7" dur="500"/>
                                        <p:tgtEl>
                                          <p:spTgt spid="5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
                                            <p:txEl>
                                              <p:pRg st="0" end="0"/>
                                            </p:txEl>
                                          </p:spTgt>
                                        </p:tgtEl>
                                        <p:attrNameLst>
                                          <p:attrName>style.visibility</p:attrName>
                                        </p:attrNameLst>
                                      </p:cBhvr>
                                      <p:to>
                                        <p:strVal val="visible"/>
                                      </p:to>
                                    </p:set>
                                    <p:anim calcmode="lin" valueType="num">
                                      <p:cBhvr additive="base">
                                        <p:cTn id="12" dur="500" fill="hold"/>
                                        <p:tgtEl>
                                          <p:spTgt spid="5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8">
                                            <p:txEl>
                                              <p:pRg st="0" end="0"/>
                                            </p:txEl>
                                          </p:spTgt>
                                        </p:tgtEl>
                                        <p:attrNameLst>
                                          <p:attrName>style.visibility</p:attrName>
                                        </p:attrNameLst>
                                      </p:cBhvr>
                                      <p:to>
                                        <p:strVal val="visible"/>
                                      </p:to>
                                    </p:set>
                                    <p:anim calcmode="lin" valueType="num">
                                      <p:cBhvr additive="base">
                                        <p:cTn id="18"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8">
                                            <p:txEl>
                                              <p:pRg st="1" end="1"/>
                                            </p:txEl>
                                          </p:spTgt>
                                        </p:tgtEl>
                                        <p:attrNameLst>
                                          <p:attrName>style.visibility</p:attrName>
                                        </p:attrNameLst>
                                      </p:cBhvr>
                                      <p:to>
                                        <p:strVal val="visible"/>
                                      </p:to>
                                    </p:set>
                                    <p:anim calcmode="lin" valueType="num">
                                      <p:cBhvr additive="base">
                                        <p:cTn id="24" dur="500" fill="hold"/>
                                        <p:tgtEl>
                                          <p:spTgt spid="48">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8">
                                            <p:txEl>
                                              <p:pRg st="2" end="2"/>
                                            </p:txEl>
                                          </p:spTgt>
                                        </p:tgtEl>
                                        <p:attrNameLst>
                                          <p:attrName>style.visibility</p:attrName>
                                        </p:attrNameLst>
                                      </p:cBhvr>
                                      <p:to>
                                        <p:strVal val="visible"/>
                                      </p:to>
                                    </p:set>
                                    <p:anim calcmode="lin" valueType="num">
                                      <p:cBhvr additive="base">
                                        <p:cTn id="30" dur="500" fill="hold"/>
                                        <p:tgtEl>
                                          <p:spTgt spid="48">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8">
                                            <p:txEl>
                                              <p:pRg st="3" end="3"/>
                                            </p:txEl>
                                          </p:spTgt>
                                        </p:tgtEl>
                                        <p:attrNameLst>
                                          <p:attrName>style.visibility</p:attrName>
                                        </p:attrNameLst>
                                      </p:cBhvr>
                                      <p:to>
                                        <p:strVal val="visible"/>
                                      </p:to>
                                    </p:set>
                                    <p:anim calcmode="lin" valueType="num">
                                      <p:cBhvr additive="base">
                                        <p:cTn id="36" dur="500" fill="hold"/>
                                        <p:tgtEl>
                                          <p:spTgt spid="48">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8">
                                            <p:txEl>
                                              <p:pRg st="4" end="4"/>
                                            </p:txEl>
                                          </p:spTgt>
                                        </p:tgtEl>
                                        <p:attrNameLst>
                                          <p:attrName>style.visibility</p:attrName>
                                        </p:attrNameLst>
                                      </p:cBhvr>
                                      <p:to>
                                        <p:strVal val="visible"/>
                                      </p:to>
                                    </p:set>
                                    <p:anim calcmode="lin" valueType="num">
                                      <p:cBhvr additive="base">
                                        <p:cTn id="42" dur="500" fill="hold"/>
                                        <p:tgtEl>
                                          <p:spTgt spid="48">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8">
                                            <p:txEl>
                                              <p:pRg st="5" end="5"/>
                                            </p:txEl>
                                          </p:spTgt>
                                        </p:tgtEl>
                                        <p:attrNameLst>
                                          <p:attrName>style.visibility</p:attrName>
                                        </p:attrNameLst>
                                      </p:cBhvr>
                                      <p:to>
                                        <p:strVal val="visible"/>
                                      </p:to>
                                    </p:set>
                                    <p:anim calcmode="lin" valueType="num">
                                      <p:cBhvr additive="base">
                                        <p:cTn id="48" dur="500" fill="hold"/>
                                        <p:tgtEl>
                                          <p:spTgt spid="48">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 grpId="0" build="p"/>
      <p:bldP spid="515" grpId="0"/>
      <p:bldP spid="48" grpId="0" build="p"/>
    </p:bldLst>
  </p:timing>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895</Words>
  <Application>Microsoft Office PowerPoint</Application>
  <PresentationFormat>On-screen Show (16:9)</PresentationFormat>
  <Paragraphs>125</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Fira Code</vt:lpstr>
      <vt:lpstr>Programming Language Workshop for Beginners by Slidesgo</vt:lpstr>
      <vt:lpstr>Pemograman I : ‘Filter dan Find’ {</vt:lpstr>
      <vt:lpstr>1. ‘Filter()’;</vt:lpstr>
      <vt:lpstr>01</vt:lpstr>
      <vt:lpstr>Sintaks { </vt:lpstr>
      <vt:lpstr>[Equals : menghasilkan nilai sama persis dengan nilai yang dipilih Does Not Equals : menghasilkan nilai selain nilai yang sama dengan nilai yang dipilih Contains : menghasilkan nilai yang mengandung nilai yang dipilih pada seluruh item Does Not Contains : menghasilkan nilai selain yang terkandung pada nilai yang dipilih. ] </vt:lpstr>
      <vt:lpstr>PowerPoint Presentation</vt:lpstr>
      <vt:lpstr>Memfilter Biangan Genap { </vt:lpstr>
      <vt:lpstr>‘Array Find ()’{</vt:lpstr>
      <vt:lpstr>Sintaks { </vt:lpstr>
      <vt:lpstr>Contoh Array find() untuk menemukan bilangan positif; { </vt:lpstr>
      <vt:lpstr>Perbedaan Filter() dan Find() { </vt:lpstr>
      <vt:lpstr>Sekian { Terimakasih;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Pemograman I : ‘Filter dan Find’ {</dc:title>
  <cp:lastModifiedBy>UTC</cp:lastModifiedBy>
  <cp:revision>22</cp:revision>
  <dcterms:modified xsi:type="dcterms:W3CDTF">2022-10-13T00:15:30Z</dcterms:modified>
</cp:coreProperties>
</file>