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60" r:id="rId4"/>
    <p:sldId id="262" r:id="rId5"/>
    <p:sldId id="261" r:id="rId6"/>
    <p:sldId id="256" r:id="rId7"/>
    <p:sldId id="257" r:id="rId8"/>
    <p:sldId id="258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>
        <p:scale>
          <a:sx n="50" d="100"/>
          <a:sy n="50" d="100"/>
        </p:scale>
        <p:origin x="117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ANNUAL CONSUMPTION BY CATEGORY</a:t>
            </a:r>
          </a:p>
        </c:rich>
      </c:tx>
      <c:layout>
        <c:manualLayout>
          <c:xMode val="edge"/>
          <c:yMode val="edge"/>
          <c:x val="0.212480437992125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>
        <c:manualLayout>
          <c:layoutTarget val="inner"/>
          <c:xMode val="edge"/>
          <c:yMode val="edge"/>
          <c:x val="3.8587106299212595E-2"/>
          <c:y val="9.064967290578381E-2"/>
          <c:w val="0.92687733759842517"/>
          <c:h val="0.73324417241362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Piacenza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Design 1 (Heating)</c:v>
                </c:pt>
                <c:pt idx="1">
                  <c:v>Design 1 (Cooling)</c:v>
                </c:pt>
                <c:pt idx="3">
                  <c:v>Design 2 (Heating)</c:v>
                </c:pt>
                <c:pt idx="4">
                  <c:v>Design 2 (Cooling)</c:v>
                </c:pt>
                <c:pt idx="6">
                  <c:v>Design 3 (Heating)</c:v>
                </c:pt>
                <c:pt idx="7">
                  <c:v>Design 3 (Cooling)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276.56</c:v>
                </c:pt>
                <c:pt idx="1">
                  <c:v>59.65</c:v>
                </c:pt>
                <c:pt idx="3">
                  <c:v>232.36</c:v>
                </c:pt>
                <c:pt idx="4">
                  <c:v>50.85</c:v>
                </c:pt>
                <c:pt idx="6">
                  <c:v>223.14</c:v>
                </c:pt>
                <c:pt idx="7">
                  <c:v>48.87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8-4DFB-B316-D3A257CAFC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York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Design 1 (Heating)</c:v>
                </c:pt>
                <c:pt idx="1">
                  <c:v>Design 1 (Cooling)</c:v>
                </c:pt>
                <c:pt idx="3">
                  <c:v>Design 2 (Heating)</c:v>
                </c:pt>
                <c:pt idx="4">
                  <c:v>Design 2 (Cooling)</c:v>
                </c:pt>
                <c:pt idx="6">
                  <c:v>Design 3 (Heating)</c:v>
                </c:pt>
                <c:pt idx="7">
                  <c:v>Design 3 (Cooling)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303.85000000000002</c:v>
                </c:pt>
                <c:pt idx="1">
                  <c:v>87.88</c:v>
                </c:pt>
                <c:pt idx="3">
                  <c:v>256.08999999999997</c:v>
                </c:pt>
                <c:pt idx="4">
                  <c:v>75.599999999999994</c:v>
                </c:pt>
                <c:pt idx="6">
                  <c:v>247.09</c:v>
                </c:pt>
                <c:pt idx="7">
                  <c:v>73.239999999999995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8-4DFB-B316-D3A257CAFC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Kuwait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Design 1 (Heating)</c:v>
                </c:pt>
                <c:pt idx="1">
                  <c:v>Design 1 (Cooling)</c:v>
                </c:pt>
                <c:pt idx="3">
                  <c:v>Design 2 (Heating)</c:v>
                </c:pt>
                <c:pt idx="4">
                  <c:v>Design 2 (Cooling)</c:v>
                </c:pt>
                <c:pt idx="6">
                  <c:v>Design 3 (Heating)</c:v>
                </c:pt>
                <c:pt idx="7">
                  <c:v>Design 3 (Cooling)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19.940000000000001</c:v>
                </c:pt>
                <c:pt idx="1">
                  <c:v>393.28</c:v>
                </c:pt>
                <c:pt idx="3">
                  <c:v>19.55</c:v>
                </c:pt>
                <c:pt idx="4">
                  <c:v>325.5</c:v>
                </c:pt>
                <c:pt idx="6">
                  <c:v>21.72</c:v>
                </c:pt>
                <c:pt idx="7">
                  <c:v>313.77999999999997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8-4DFB-B316-D3A257CAFC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63973832"/>
        <c:axId val="463974488"/>
      </c:barChart>
      <c:catAx>
        <c:axId val="463973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63974488"/>
        <c:crosses val="autoZero"/>
        <c:auto val="1"/>
        <c:lblAlgn val="ctr"/>
        <c:lblOffset val="100"/>
        <c:noMultiLvlLbl val="0"/>
      </c:catAx>
      <c:valAx>
        <c:axId val="463974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39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70584399606299"/>
          <c:y val="0.92823482401137769"/>
          <c:w val="0.30400812007874017"/>
          <c:h val="4.50153141651220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32688-DE22-4B07-9EB4-331865C9A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D0A14-F711-4E46-8D27-97B75977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BF867-9CE5-46FE-9490-548BF553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997A8-0B2D-4D87-9485-C37C5241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25D61-486D-4F9F-8262-BC9A4C71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70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0A1F2-8196-46D2-846B-3B061725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B68A5C-783D-4673-81D8-7A22E5234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008E9-ED1D-402E-98CA-6854D86E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A4B85-42FD-4C2C-890E-AEAB2025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2D78D-1E54-46C6-BAC7-859A7A9C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303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60A695-0113-4F69-8D60-FF5185654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3AC173-011C-4144-883E-AE0B7DEA2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D2F35-9F59-42FE-900C-D3C4CA21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FE70D-0DAA-49BE-85B5-A6A65C9C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C1DE5-1CFA-49BE-9A64-1025ED10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29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EDA22-9FD3-4261-A821-AB271159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4D934-D1D4-4035-8327-7C61BC31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D26BF-EFEE-4FB0-B38B-3FA321CA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9CC4D3-32DC-40B1-88D8-D28D0AAF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0534F-02A7-4FCA-A97B-D1159010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401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1A010-EF9D-4576-8CCA-6559220C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2051F0-4984-439A-9AF0-E97B0376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7965B-271C-493B-9DF4-61ED3281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A180-E118-4B56-B969-696ADFDF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8C480-431F-4AE7-B30F-0C8AB75D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970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5E829-FE51-4F1E-B590-1475C5BA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CF78F-3F61-4728-BE64-F1D4E5F00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48C15-0406-4B81-B465-7AD4BF69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6C24C-9625-45A3-A245-325DAA6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F993E7-C2BE-4AF7-AD51-96D938CD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A64B1-19D2-4433-AE5C-D9FDB4A2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14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1FD4C-C6E7-436E-A54B-93F92D1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EAF253-CA63-41A3-BDD3-5DD369D9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3FC6C4-1B9C-41D6-B715-855F40E2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ED2320-17D3-4AEB-BE5C-5F8B3F8FB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95B28-CC5B-45BD-A9CF-44EED3A44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DE64C1-3C6F-40D0-A1DC-B6E7E405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B7AF80-46B3-44D7-AD1B-BCF4B3DF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520684-0C96-4E88-9A83-38EB2689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41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6AF2B-B5F4-45C1-A94C-DD0EF386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32FC9E-033E-42B8-9171-C494FF59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E02A0A-3EF8-4E98-9070-E7B9886E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CFA8C4-62C4-473E-A7B9-F3592308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13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C939D6-2640-4776-A957-86576D53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173ECC-BD30-443A-9F83-4AA51475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17BAB-FC98-42CB-BD74-7B44357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98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D1589-6B4C-45E7-9A64-D5FB4339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F5D79-BA61-44FD-BA2B-1138742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3642E9-D0C6-4C14-B4C1-E7DAD33B6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27C10-F83E-4492-A183-99349C21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A687E9-B2D8-4FCC-A85C-DB8631B8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0E99D0-CA8E-45DC-8752-75B35B9F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611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1285-B089-474F-A943-5ACFAE5A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E282F8-6802-4600-97DD-DAA3C5330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5A1EB1-170E-42CD-931D-5C72957C5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0FB589-21E6-4B1B-B888-85A6C606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7CEDE-2ECD-4A0D-B0A6-10659110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5F67D3-E0FF-4C53-A90F-8AEAC828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512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9536D0-B250-4D9E-A01B-6FEC9DB3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298E0E-2E05-4C32-87A8-0A6EF7D2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03A5C-A161-4C12-8C9E-0360C79BE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FB20-271C-46FC-BB59-FCA0A0425DA6}" type="datetimeFigureOut">
              <a:rPr lang="es-419" smtClean="0"/>
              <a:t>16/12/2019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E7EA1-5AEB-4526-8229-720C3B18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E750F-5A0B-495A-8736-08FF07658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E104-654B-44B0-9BFF-DA99F2CB899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128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391A1-C731-4939-BC81-AEB22F6CD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Energetic</a:t>
            </a:r>
            <a:r>
              <a:rPr lang="es-419" dirty="0"/>
              <a:t> </a:t>
            </a:r>
            <a:r>
              <a:rPr lang="es-419" dirty="0" err="1"/>
              <a:t>Simulation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826DFE-FCE0-4D98-B822-B1E42F651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TECHNICAL ENVIRONMENTAL SYSTEMS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6B4DE3B-03EB-4E1C-9D27-AA1E6EEC15C5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282DE22-5DC2-4540-8985-4E30B5DF7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EAF001A-ECDF-4E35-ACBC-82750C801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651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DEE3D996-BAD6-424D-A81B-41A2BA77A489}"/>
              </a:ext>
            </a:extLst>
          </p:cNvPr>
          <p:cNvSpPr txBox="1">
            <a:spLocks/>
          </p:cNvSpPr>
          <p:nvPr/>
        </p:nvSpPr>
        <p:spPr>
          <a:xfrm>
            <a:off x="647839" y="6187779"/>
            <a:ext cx="126348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1378.52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CF68E7-40F9-4EEA-9CE0-ECCA785E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18" y="1147956"/>
            <a:ext cx="8260796" cy="4627265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E9B0B6A-76B8-4E5F-B826-1AA2ECF6229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7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Wall 2/ New York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4BDD4-37F4-443D-A6CD-DFA4CEEA6FF6}"/>
              </a:ext>
            </a:extLst>
          </p:cNvPr>
          <p:cNvSpPr/>
          <p:nvPr/>
        </p:nvSpPr>
        <p:spPr>
          <a:xfrm>
            <a:off x="7638825" y="1814623"/>
            <a:ext cx="1164817" cy="226035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18D1D-7E10-49C7-8048-58C520CCDDDD}"/>
              </a:ext>
            </a:extLst>
          </p:cNvPr>
          <p:cNvSpPr/>
          <p:nvPr/>
        </p:nvSpPr>
        <p:spPr>
          <a:xfrm>
            <a:off x="6401104" y="2057134"/>
            <a:ext cx="1221245" cy="231906"/>
          </a:xfrm>
          <a:prstGeom prst="rect">
            <a:avLst/>
          </a:prstGeom>
          <a:solidFill>
            <a:schemeClr val="accent2">
              <a:lumMod val="60000"/>
              <a:lumOff val="40000"/>
              <a:alpha val="3803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6B6DF54-B1A7-4C2F-BAC0-5D4D68FED471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E8729C1-B241-46E1-BF0A-D1C0D522D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0B81B90D-9CCC-45D0-BDAB-4CD660051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13413B-37C0-4208-876B-6FBCA12F0148}"/>
              </a:ext>
            </a:extLst>
          </p:cNvPr>
          <p:cNvSpPr txBox="1"/>
          <p:nvPr/>
        </p:nvSpPr>
        <p:spPr>
          <a:xfrm>
            <a:off x="372924" y="265739"/>
            <a:ext cx="1817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NEW YORK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F605C8-5FE0-466C-A1E0-0ED97C9CEF8B}"/>
              </a:ext>
            </a:extLst>
          </p:cNvPr>
          <p:cNvSpPr txBox="1"/>
          <p:nvPr/>
        </p:nvSpPr>
        <p:spPr>
          <a:xfrm>
            <a:off x="372924" y="1050802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08FFA2-FC63-4A9A-949D-2263B6D2A93C}"/>
              </a:ext>
            </a:extLst>
          </p:cNvPr>
          <p:cNvSpPr txBox="1"/>
          <p:nvPr/>
        </p:nvSpPr>
        <p:spPr>
          <a:xfrm>
            <a:off x="402070" y="5789765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C49BD6-C068-4048-8C39-9B44CE88B57A}"/>
              </a:ext>
            </a:extLst>
          </p:cNvPr>
          <p:cNvSpPr txBox="1"/>
          <p:nvPr/>
        </p:nvSpPr>
        <p:spPr>
          <a:xfrm>
            <a:off x="2229944" y="262384"/>
            <a:ext cx="2128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Temperatue</a:t>
            </a:r>
            <a:r>
              <a:rPr lang="es-419" sz="1600" dirty="0"/>
              <a:t>: 26°C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8°C</a:t>
            </a:r>
          </a:p>
          <a:p>
            <a:endParaRPr lang="es-419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25B05BE-154E-48F2-844B-1B46D60DD4C3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B772007-E421-4A54-92D1-3D1093DA9FC1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0.879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7692156-8C34-4200-A180-2A46A7C6B076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Latitude</a:t>
            </a:r>
            <a:r>
              <a:rPr lang="es-419" sz="1600" dirty="0"/>
              <a:t>: 40.66°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-73.93°</a:t>
            </a:r>
          </a:p>
        </p:txBody>
      </p:sp>
    </p:spTree>
    <p:extLst>
      <p:ext uri="{BB962C8B-B14F-4D97-AF65-F5344CB8AC3E}">
        <p14:creationId xmlns:p14="http://schemas.microsoft.com/office/powerpoint/2010/main" val="159747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308995E-9FCE-4A69-85D6-077E16364F08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081DE06-A25F-4CB6-8079-9E7770427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9BD3C85-A03D-4F18-9D7C-95553EF590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8A7188D5-77D4-4A0C-AFDE-25DEB188250A}"/>
              </a:ext>
            </a:extLst>
          </p:cNvPr>
          <p:cNvSpPr txBox="1">
            <a:spLocks/>
          </p:cNvSpPr>
          <p:nvPr/>
        </p:nvSpPr>
        <p:spPr>
          <a:xfrm>
            <a:off x="402070" y="6332746"/>
            <a:ext cx="13324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1343.50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830D0-19BA-4644-88E8-EAEC5461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87" y="1213269"/>
            <a:ext cx="8260796" cy="4627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31ED6E-2DB0-4C3F-907E-782F51B5A6DB}"/>
              </a:ext>
            </a:extLst>
          </p:cNvPr>
          <p:cNvSpPr/>
          <p:nvPr/>
        </p:nvSpPr>
        <p:spPr>
          <a:xfrm>
            <a:off x="7476172" y="1863158"/>
            <a:ext cx="1164817" cy="226035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5465E7-0C17-473D-9103-A9652A435B05}"/>
              </a:ext>
            </a:extLst>
          </p:cNvPr>
          <p:cNvSpPr/>
          <p:nvPr/>
        </p:nvSpPr>
        <p:spPr>
          <a:xfrm>
            <a:off x="6238451" y="2105669"/>
            <a:ext cx="1221245" cy="231906"/>
          </a:xfrm>
          <a:prstGeom prst="rect">
            <a:avLst/>
          </a:prstGeom>
          <a:solidFill>
            <a:schemeClr val="accent2">
              <a:lumMod val="60000"/>
              <a:lumOff val="40000"/>
              <a:alpha val="3803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CB7B37-A67D-4D76-B14A-A2B8B1FB31A1}"/>
              </a:ext>
            </a:extLst>
          </p:cNvPr>
          <p:cNvSpPr txBox="1"/>
          <p:nvPr/>
        </p:nvSpPr>
        <p:spPr>
          <a:xfrm>
            <a:off x="372924" y="265739"/>
            <a:ext cx="1817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NEW YORK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E38E4D-3822-4F11-8E97-6ED7D30B1361}"/>
              </a:ext>
            </a:extLst>
          </p:cNvPr>
          <p:cNvSpPr txBox="1"/>
          <p:nvPr/>
        </p:nvSpPr>
        <p:spPr>
          <a:xfrm>
            <a:off x="372924" y="1050802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20B9B8-0651-4185-AE29-10317AEDCC9B}"/>
              </a:ext>
            </a:extLst>
          </p:cNvPr>
          <p:cNvSpPr txBox="1"/>
          <p:nvPr/>
        </p:nvSpPr>
        <p:spPr>
          <a:xfrm>
            <a:off x="3334218" y="6128527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A612CD2-0976-4CDE-BA47-A68DD7F84884}"/>
              </a:ext>
            </a:extLst>
          </p:cNvPr>
          <p:cNvSpPr txBox="1"/>
          <p:nvPr/>
        </p:nvSpPr>
        <p:spPr>
          <a:xfrm>
            <a:off x="3377930" y="64269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0.507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717A5B-2BD6-4590-8654-7FF4CE894C66}"/>
              </a:ext>
            </a:extLst>
          </p:cNvPr>
          <p:cNvSpPr txBox="1"/>
          <p:nvPr/>
        </p:nvSpPr>
        <p:spPr>
          <a:xfrm>
            <a:off x="372924" y="6052689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035ACC-65CB-493E-92E9-E3199560302E}"/>
              </a:ext>
            </a:extLst>
          </p:cNvPr>
          <p:cNvSpPr txBox="1"/>
          <p:nvPr/>
        </p:nvSpPr>
        <p:spPr>
          <a:xfrm>
            <a:off x="2229944" y="262384"/>
            <a:ext cx="2128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Temperatue</a:t>
            </a:r>
            <a:r>
              <a:rPr lang="es-419" sz="1600" dirty="0"/>
              <a:t>: 26°C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8°C</a:t>
            </a:r>
          </a:p>
          <a:p>
            <a:endParaRPr lang="es-419" sz="16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A1EBC80-1DC5-43A6-8592-6CAE674BC28C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Latitude</a:t>
            </a:r>
            <a:r>
              <a:rPr lang="es-419" sz="1600" dirty="0"/>
              <a:t>: 40.66°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-73.93°</a:t>
            </a:r>
          </a:p>
        </p:txBody>
      </p:sp>
    </p:spTree>
    <p:extLst>
      <p:ext uri="{BB962C8B-B14F-4D97-AF65-F5344CB8AC3E}">
        <p14:creationId xmlns:p14="http://schemas.microsoft.com/office/powerpoint/2010/main" val="102018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7F2767-FE47-49BC-93EE-ABAADF602F2C}"/>
              </a:ext>
            </a:extLst>
          </p:cNvPr>
          <p:cNvGraphicFramePr/>
          <p:nvPr/>
        </p:nvGraphicFramePr>
        <p:xfrm>
          <a:off x="5034761" y="1311965"/>
          <a:ext cx="7157239" cy="5241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3302FE64-837D-46CA-8E77-F050B13D58BD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370C377-A53C-40F7-A279-12C550221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09D229A-F70D-48EF-AC06-7D2F7835E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D932ACEC-26B1-4469-8544-E7AFC2529CBE}"/>
              </a:ext>
            </a:extLst>
          </p:cNvPr>
          <p:cNvSpPr txBox="1"/>
          <p:nvPr/>
        </p:nvSpPr>
        <p:spPr>
          <a:xfrm>
            <a:off x="372924" y="265739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Conclusion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56743D-19E0-4F10-BCA4-A013CD49E9A5}"/>
              </a:ext>
            </a:extLst>
          </p:cNvPr>
          <p:cNvGraphicFramePr>
            <a:graphicFrameLocks noGrp="1"/>
          </p:cNvGraphicFramePr>
          <p:nvPr/>
        </p:nvGraphicFramePr>
        <p:xfrm>
          <a:off x="668702" y="1075354"/>
          <a:ext cx="4426227" cy="201083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35677">
                  <a:extLst>
                    <a:ext uri="{9D8B030D-6E8A-4147-A177-3AD203B41FA5}">
                      <a16:colId xmlns:a16="http://schemas.microsoft.com/office/drawing/2014/main" val="2138968813"/>
                    </a:ext>
                  </a:extLst>
                </a:gridCol>
                <a:gridCol w="1184670">
                  <a:extLst>
                    <a:ext uri="{9D8B030D-6E8A-4147-A177-3AD203B41FA5}">
                      <a16:colId xmlns:a16="http://schemas.microsoft.com/office/drawing/2014/main" val="4087948885"/>
                    </a:ext>
                  </a:extLst>
                </a:gridCol>
                <a:gridCol w="1268527">
                  <a:extLst>
                    <a:ext uri="{9D8B030D-6E8A-4147-A177-3AD203B41FA5}">
                      <a16:colId xmlns:a16="http://schemas.microsoft.com/office/drawing/2014/main" val="2012543117"/>
                    </a:ext>
                  </a:extLst>
                </a:gridCol>
                <a:gridCol w="1037353">
                  <a:extLst>
                    <a:ext uri="{9D8B030D-6E8A-4147-A177-3AD203B41FA5}">
                      <a16:colId xmlns:a16="http://schemas.microsoft.com/office/drawing/2014/main" val="919374925"/>
                    </a:ext>
                  </a:extLst>
                </a:gridCol>
              </a:tblGrid>
              <a:tr h="40216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Net Source Energy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55599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Piacenza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Kuwait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9736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Wall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1435.64 GJ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1564.04 GJ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860.58 GJ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1768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Wall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1266.64 GJ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1378.52 GJ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787.64 GJ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5484"/>
                  </a:ext>
                </a:extLst>
              </a:tr>
              <a:tr h="40216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Wall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1231.24 GJ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1343.50 GJ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783.08 GJ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645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3674FF-2720-442E-990B-E4DD6AA28A2D}"/>
              </a:ext>
            </a:extLst>
          </p:cNvPr>
          <p:cNvSpPr txBox="1"/>
          <p:nvPr/>
        </p:nvSpPr>
        <p:spPr>
          <a:xfrm>
            <a:off x="668702" y="3143850"/>
            <a:ext cx="442622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lowest value: 783.08 GJ - Kuwait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6A610-750D-4E2B-9178-B0FFDF454ABE}"/>
              </a:ext>
            </a:extLst>
          </p:cNvPr>
          <p:cNvSpPr txBox="1"/>
          <p:nvPr/>
        </p:nvSpPr>
        <p:spPr>
          <a:xfrm>
            <a:off x="668702" y="3570843"/>
            <a:ext cx="4426227" cy="369332"/>
          </a:xfrm>
          <a:prstGeom prst="rect">
            <a:avLst/>
          </a:prstGeom>
          <a:solidFill>
            <a:srgbClr val="FB920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highest value: 1564.04 GJ - New York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B80-96C7-4202-A9A5-D5DAD039D07D}"/>
              </a:ext>
            </a:extLst>
          </p:cNvPr>
          <p:cNvSpPr txBox="1"/>
          <p:nvPr/>
        </p:nvSpPr>
        <p:spPr>
          <a:xfrm>
            <a:off x="159027" y="3949152"/>
            <a:ext cx="5115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table we have the values of the total amount of fuel consumed to operate the building with regards of transmission, delivery, and production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Kuwait has the lowest value with wall 3, meaning that insulated walls in hot weathers is efficient and wastes low amount of 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has the highest value with wall 1, which means that wall 1 is wasting much energy, as NY is a cold 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6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61EB72E4-B28D-487E-931E-132C34C34CFC}"/>
              </a:ext>
            </a:extLst>
          </p:cNvPr>
          <p:cNvGrpSpPr/>
          <p:nvPr/>
        </p:nvGrpSpPr>
        <p:grpSpPr>
          <a:xfrm>
            <a:off x="214671" y="1001114"/>
            <a:ext cx="9699713" cy="5803302"/>
            <a:chOff x="214671" y="1001114"/>
            <a:chExt cx="9699713" cy="580330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419C2A7-B779-4800-901F-2FF24387E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38"/>
            <a:stretch/>
          </p:blipFill>
          <p:spPr>
            <a:xfrm>
              <a:off x="214671" y="1046346"/>
              <a:ext cx="9699713" cy="575807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146DDCC1-733B-4003-A89F-9059DE886F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8" t="16038" b="51441"/>
            <a:stretch/>
          </p:blipFill>
          <p:spPr>
            <a:xfrm>
              <a:off x="5819951" y="1046346"/>
              <a:ext cx="2539549" cy="2230254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2E5EE88-5CD4-4A12-BE83-DA9E582960EB}"/>
                </a:ext>
              </a:extLst>
            </p:cNvPr>
            <p:cNvSpPr/>
            <p:nvPr/>
          </p:nvSpPr>
          <p:spPr>
            <a:xfrm>
              <a:off x="8110330" y="1001114"/>
              <a:ext cx="1804054" cy="2213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218BFD3-F437-4D0A-A8C7-E0EE18A9AA8B}"/>
              </a:ext>
            </a:extLst>
          </p:cNvPr>
          <p:cNvGrpSpPr/>
          <p:nvPr/>
        </p:nvGrpSpPr>
        <p:grpSpPr>
          <a:xfrm>
            <a:off x="8261056" y="3790589"/>
            <a:ext cx="3631081" cy="3011191"/>
            <a:chOff x="8261056" y="3790589"/>
            <a:chExt cx="3631081" cy="3011191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0B429421-0D31-4041-9CB7-6874BBFACE1A}"/>
                </a:ext>
              </a:extLst>
            </p:cNvPr>
            <p:cNvGrpSpPr/>
            <p:nvPr/>
          </p:nvGrpSpPr>
          <p:grpSpPr>
            <a:xfrm>
              <a:off x="8261056" y="3790589"/>
              <a:ext cx="3631081" cy="3011191"/>
              <a:chOff x="8561542" y="3995287"/>
              <a:chExt cx="3167666" cy="2626891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1C1C54CF-C487-495D-9080-5B89252BB1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124" t="27259" r="49622" b="29822"/>
              <a:stretch/>
            </p:blipFill>
            <p:spPr>
              <a:xfrm>
                <a:off x="9533448" y="3995287"/>
                <a:ext cx="1296468" cy="2553119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B68D9AFD-9C90-4592-B815-B7DDF943E9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674" t="27259" r="81484" b="29822"/>
              <a:stretch/>
            </p:blipFill>
            <p:spPr>
              <a:xfrm>
                <a:off x="8561542" y="4011254"/>
                <a:ext cx="935599" cy="2553119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8B7C90E7-8349-4761-B1F0-1D3F3C659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7307" t="28516" r="22785" b="28565"/>
              <a:stretch/>
            </p:blipFill>
            <p:spPr>
              <a:xfrm>
                <a:off x="10680861" y="4069059"/>
                <a:ext cx="1048347" cy="2553119"/>
              </a:xfrm>
              <a:prstGeom prst="rect">
                <a:avLst/>
              </a:prstGeom>
            </p:spPr>
          </p:pic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1007607-691F-4A6F-A11E-E516DF44317E}"/>
                </a:ext>
              </a:extLst>
            </p:cNvPr>
            <p:cNvSpPr/>
            <p:nvPr/>
          </p:nvSpPr>
          <p:spPr>
            <a:xfrm>
              <a:off x="11283950" y="3918489"/>
              <a:ext cx="55321" cy="139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857FC11-3101-46C4-8E56-E64C0FD88C51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2CDB81A-5985-4968-AF07-9B6310420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3A78E23-4177-4846-9286-F3A7F5F7B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CBF8B5C-EA18-469C-8DF2-B3DF132B2AB5}"/>
              </a:ext>
            </a:extLst>
          </p:cNvPr>
          <p:cNvSpPr txBox="1"/>
          <p:nvPr/>
        </p:nvSpPr>
        <p:spPr>
          <a:xfrm>
            <a:off x="8495922" y="3643161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/>
              <a:t>WALL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0BB2AC-2D05-44FB-98FA-E33414738FC6}"/>
              </a:ext>
            </a:extLst>
          </p:cNvPr>
          <p:cNvSpPr txBox="1"/>
          <p:nvPr/>
        </p:nvSpPr>
        <p:spPr>
          <a:xfrm>
            <a:off x="9753396" y="3643161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/>
              <a:t>WALL 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0D552D-276B-41B6-B542-8D071D47647B}"/>
              </a:ext>
            </a:extLst>
          </p:cNvPr>
          <p:cNvSpPr txBox="1"/>
          <p:nvPr/>
        </p:nvSpPr>
        <p:spPr>
          <a:xfrm>
            <a:off x="10793609" y="3579935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/>
              <a:t>WALL 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762B66-5956-4CE4-A66E-0F187BF272CD}"/>
              </a:ext>
            </a:extLst>
          </p:cNvPr>
          <p:cNvSpPr txBox="1"/>
          <p:nvPr/>
        </p:nvSpPr>
        <p:spPr>
          <a:xfrm>
            <a:off x="8492022" y="2922554"/>
            <a:ext cx="219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419" sz="1200" dirty="0" err="1"/>
              <a:t>Stucco</a:t>
            </a:r>
            <a:endParaRPr lang="es-419" sz="1200" dirty="0"/>
          </a:p>
          <a:p>
            <a:pPr marL="342900" indent="-342900">
              <a:buAutoNum type="arabicPeriod"/>
            </a:pPr>
            <a:r>
              <a:rPr lang="es-419" sz="1200" dirty="0"/>
              <a:t>Concrete </a:t>
            </a:r>
            <a:r>
              <a:rPr lang="es-419" sz="1200" dirty="0" err="1"/>
              <a:t>wall</a:t>
            </a:r>
            <a:endParaRPr lang="es-419" sz="1200" dirty="0"/>
          </a:p>
          <a:p>
            <a:pPr marL="342900" indent="-342900">
              <a:buAutoNum type="arabicPeriod"/>
            </a:pPr>
            <a:r>
              <a:rPr lang="es-419" sz="1200" dirty="0" err="1"/>
              <a:t>Insulated</a:t>
            </a:r>
            <a:r>
              <a:rPr lang="es-419" sz="1200" dirty="0"/>
              <a:t> </a:t>
            </a:r>
            <a:r>
              <a:rPr lang="es-419" sz="1200" dirty="0" err="1"/>
              <a:t>board</a:t>
            </a:r>
            <a:r>
              <a:rPr lang="es-419" sz="1200" dirty="0"/>
              <a:t>: </a:t>
            </a:r>
            <a:r>
              <a:rPr lang="es-419" sz="1200" dirty="0" err="1"/>
              <a:t>foam</a:t>
            </a:r>
            <a:endParaRPr lang="es-419" sz="12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7AFDF4F-4CAC-4659-B690-FD25C794C943}"/>
              </a:ext>
            </a:extLst>
          </p:cNvPr>
          <p:cNvCxnSpPr/>
          <p:nvPr/>
        </p:nvCxnSpPr>
        <p:spPr>
          <a:xfrm>
            <a:off x="8242852" y="1046346"/>
            <a:ext cx="0" cy="54884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19603D-915D-4139-BA79-2824DA385EA0}"/>
              </a:ext>
            </a:extLst>
          </p:cNvPr>
          <p:cNvSpPr txBox="1"/>
          <p:nvPr/>
        </p:nvSpPr>
        <p:spPr>
          <a:xfrm>
            <a:off x="8421029" y="2584467"/>
            <a:ext cx="1596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/>
              <a:t>TYPES OF WALLS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6E5FDB-B4EC-48D8-9991-D08EB433E122}"/>
              </a:ext>
            </a:extLst>
          </p:cNvPr>
          <p:cNvSpPr txBox="1"/>
          <p:nvPr/>
        </p:nvSpPr>
        <p:spPr>
          <a:xfrm>
            <a:off x="9880967" y="1401321"/>
            <a:ext cx="146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419" sz="1600" b="1" dirty="0"/>
              <a:t>PIACENZA</a:t>
            </a:r>
          </a:p>
          <a:p>
            <a:pPr marL="342900" indent="-342900">
              <a:buAutoNum type="arabicPeriod"/>
            </a:pPr>
            <a:r>
              <a:rPr lang="es-419" sz="1600" b="1" dirty="0"/>
              <a:t>NEW YORK</a:t>
            </a:r>
          </a:p>
          <a:p>
            <a:pPr marL="342900" indent="-342900">
              <a:buAutoNum type="arabicPeriod"/>
            </a:pPr>
            <a:r>
              <a:rPr lang="es-419" sz="1600" b="1" dirty="0"/>
              <a:t>KUWAIT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2AA65C-7C9A-4052-BC71-2CA06E171386}"/>
              </a:ext>
            </a:extLst>
          </p:cNvPr>
          <p:cNvSpPr txBox="1"/>
          <p:nvPr/>
        </p:nvSpPr>
        <p:spPr>
          <a:xfrm>
            <a:off x="8410061" y="1646130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b="1" dirty="0"/>
              <a:t>CITIES</a:t>
            </a:r>
          </a:p>
        </p:txBody>
      </p:sp>
      <p:sp>
        <p:nvSpPr>
          <p:cNvPr id="23" name="Corchetes 22">
            <a:extLst>
              <a:ext uri="{FF2B5EF4-FFF2-40B4-BE49-F238E27FC236}">
                <a16:creationId xmlns:a16="http://schemas.microsoft.com/office/drawing/2014/main" id="{744D0B20-C804-4DED-AE14-505F27E70420}"/>
              </a:ext>
            </a:extLst>
          </p:cNvPr>
          <p:cNvSpPr/>
          <p:nvPr/>
        </p:nvSpPr>
        <p:spPr>
          <a:xfrm>
            <a:off x="9683783" y="1192369"/>
            <a:ext cx="1828800" cy="1293954"/>
          </a:xfrm>
          <a:prstGeom prst="bracketPair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CB619A3-2E16-498B-9BA5-3AB326C96434}"/>
              </a:ext>
            </a:extLst>
          </p:cNvPr>
          <p:cNvSpPr/>
          <p:nvPr/>
        </p:nvSpPr>
        <p:spPr>
          <a:xfrm>
            <a:off x="6687968" y="2486323"/>
            <a:ext cx="230601" cy="98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E16335-5EAE-41DF-B4ED-B97E15C436C9}"/>
              </a:ext>
            </a:extLst>
          </p:cNvPr>
          <p:cNvSpPr txBox="1"/>
          <p:nvPr/>
        </p:nvSpPr>
        <p:spPr>
          <a:xfrm>
            <a:off x="6662764" y="2390624"/>
            <a:ext cx="85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100" dirty="0"/>
              <a:t>3 m</a:t>
            </a:r>
          </a:p>
        </p:txBody>
      </p:sp>
    </p:spTree>
    <p:extLst>
      <p:ext uri="{BB962C8B-B14F-4D97-AF65-F5344CB8AC3E}">
        <p14:creationId xmlns:p14="http://schemas.microsoft.com/office/powerpoint/2010/main" val="201490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0617FF6-16E3-4D17-A4DB-0448E8716B85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26DDE8C2-A45D-413B-B40D-DB4126C81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A25C4A9C-458D-4B03-A193-9B358161F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A5D68B8B-9FAB-4EBB-85F9-641BCB0D952B}"/>
              </a:ext>
            </a:extLst>
          </p:cNvPr>
          <p:cNvSpPr txBox="1"/>
          <p:nvPr/>
        </p:nvSpPr>
        <p:spPr>
          <a:xfrm>
            <a:off x="372924" y="1050802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1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F3EF6BE-A907-4655-82C4-6ECB63B4CB78}"/>
              </a:ext>
            </a:extLst>
          </p:cNvPr>
          <p:cNvGrpSpPr/>
          <p:nvPr/>
        </p:nvGrpSpPr>
        <p:grpSpPr>
          <a:xfrm>
            <a:off x="305966" y="1542575"/>
            <a:ext cx="6726845" cy="3977861"/>
            <a:chOff x="768626" y="1192695"/>
            <a:chExt cx="6210767" cy="367268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9E4EB7B-E8E2-43D8-8AE3-6AEC81752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5459" r="30581" b="59227"/>
            <a:stretch/>
          </p:blipFill>
          <p:spPr>
            <a:xfrm>
              <a:off x="768626" y="1192695"/>
              <a:ext cx="6210767" cy="173603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C92FCFE-97D9-4ACD-8831-4E6C24495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65819" r="30581" b="4348"/>
            <a:stretch/>
          </p:blipFill>
          <p:spPr>
            <a:xfrm>
              <a:off x="768626" y="2819399"/>
              <a:ext cx="6210767" cy="2045979"/>
            </a:xfrm>
            <a:prstGeom prst="rect">
              <a:avLst/>
            </a:prstGeom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D5275AC-5095-4D0B-958D-0162C8A94986}"/>
              </a:ext>
            </a:extLst>
          </p:cNvPr>
          <p:cNvSpPr txBox="1"/>
          <p:nvPr/>
        </p:nvSpPr>
        <p:spPr>
          <a:xfrm>
            <a:off x="444033" y="5761264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F39EB2-1FC2-4195-8E18-ADEC0EC5D5E0}"/>
              </a:ext>
            </a:extLst>
          </p:cNvPr>
          <p:cNvSpPr txBox="1"/>
          <p:nvPr/>
        </p:nvSpPr>
        <p:spPr>
          <a:xfrm>
            <a:off x="476921" y="605967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1 435.64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6C69F75-EE02-4EAD-8D76-56E9D5CB0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20" t="40135" r="26583" b="17375"/>
          <a:stretch/>
        </p:blipFill>
        <p:spPr>
          <a:xfrm>
            <a:off x="7290007" y="2945244"/>
            <a:ext cx="4596027" cy="18178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5A98C1-7012-48A5-A8FB-BC7FECA24F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20" t="30327" r="26739" b="24301"/>
          <a:stretch/>
        </p:blipFill>
        <p:spPr>
          <a:xfrm>
            <a:off x="7359525" y="4858245"/>
            <a:ext cx="4596027" cy="19461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F830E30-E6F6-4ED8-B0DF-8901E6569D5F}"/>
              </a:ext>
            </a:extLst>
          </p:cNvPr>
          <p:cNvSpPr txBox="1"/>
          <p:nvPr/>
        </p:nvSpPr>
        <p:spPr>
          <a:xfrm>
            <a:off x="7467746" y="2640024"/>
            <a:ext cx="2823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District</a:t>
            </a:r>
            <a:r>
              <a:rPr lang="es-419" sz="1400" dirty="0"/>
              <a:t> </a:t>
            </a:r>
            <a:r>
              <a:rPr lang="es-419" sz="1400" dirty="0" err="1"/>
              <a:t>cooling</a:t>
            </a:r>
            <a:r>
              <a:rPr lang="es-419" sz="1400" dirty="0"/>
              <a:t> </a:t>
            </a:r>
            <a:r>
              <a:rPr lang="es-419" sz="1400" dirty="0" err="1"/>
              <a:t>consumption</a:t>
            </a:r>
            <a:r>
              <a:rPr lang="es-419" sz="1400" dirty="0"/>
              <a:t> (</a:t>
            </a:r>
            <a:r>
              <a:rPr lang="es-419" sz="1400" dirty="0" err="1"/>
              <a:t>MBtu</a:t>
            </a:r>
            <a:r>
              <a:rPr lang="es-419" sz="14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2DEABC-B1E4-40C5-B45F-5D2D9CA4F353}"/>
              </a:ext>
            </a:extLst>
          </p:cNvPr>
          <p:cNvSpPr txBox="1"/>
          <p:nvPr/>
        </p:nvSpPr>
        <p:spPr>
          <a:xfrm>
            <a:off x="7434980" y="4711680"/>
            <a:ext cx="288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District</a:t>
            </a:r>
            <a:r>
              <a:rPr lang="es-419" sz="1400" dirty="0"/>
              <a:t> </a:t>
            </a:r>
            <a:r>
              <a:rPr lang="es-419" sz="1400" dirty="0" err="1"/>
              <a:t>heating</a:t>
            </a:r>
            <a:r>
              <a:rPr lang="es-419" sz="1400" dirty="0"/>
              <a:t>  </a:t>
            </a:r>
            <a:r>
              <a:rPr lang="es-419" sz="1400" dirty="0" err="1"/>
              <a:t>consumption</a:t>
            </a:r>
            <a:r>
              <a:rPr lang="es-419" sz="1400" dirty="0"/>
              <a:t> (</a:t>
            </a:r>
            <a:r>
              <a:rPr lang="es-419" sz="1400" dirty="0" err="1"/>
              <a:t>MBtu</a:t>
            </a:r>
            <a:r>
              <a:rPr lang="es-419" sz="1400" dirty="0"/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A4563D6-F27E-4BB3-93D9-3A0419C65614}"/>
              </a:ext>
            </a:extLst>
          </p:cNvPr>
          <p:cNvSpPr txBox="1"/>
          <p:nvPr/>
        </p:nvSpPr>
        <p:spPr>
          <a:xfrm>
            <a:off x="372924" y="265739"/>
            <a:ext cx="167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PIACENZA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3FD0324-6336-4259-964B-3D72C57F5B6D}"/>
              </a:ext>
            </a:extLst>
          </p:cNvPr>
          <p:cNvSpPr/>
          <p:nvPr/>
        </p:nvSpPr>
        <p:spPr>
          <a:xfrm>
            <a:off x="5215893" y="2049780"/>
            <a:ext cx="1036320" cy="190500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D3A1DF0-0A3A-4782-9034-63A708E1D617}"/>
              </a:ext>
            </a:extLst>
          </p:cNvPr>
          <p:cNvSpPr txBox="1"/>
          <p:nvPr/>
        </p:nvSpPr>
        <p:spPr>
          <a:xfrm>
            <a:off x="2229944" y="262384"/>
            <a:ext cx="235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Temperature</a:t>
            </a:r>
            <a:r>
              <a:rPr lang="es-419" sz="1600" dirty="0"/>
              <a:t>: 33.1°C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-6°C</a:t>
            </a:r>
          </a:p>
          <a:p>
            <a:endParaRPr lang="es-419" sz="16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3FE7FA0-F7FC-4312-BCB6-DE09B1877759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Latitude</a:t>
            </a:r>
            <a:r>
              <a:rPr lang="es-419" sz="1600" dirty="0"/>
              <a:t>: 44.92°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9.73°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07ED5C9-34AA-4A56-B29A-59E0E0E597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93" t="40736" r="63020" b="32418"/>
          <a:stretch/>
        </p:blipFill>
        <p:spPr>
          <a:xfrm>
            <a:off x="7434980" y="1278951"/>
            <a:ext cx="2186364" cy="13260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8933F2-8F3A-4DE7-8FC0-55E3C6E589DF}"/>
              </a:ext>
            </a:extLst>
          </p:cNvPr>
          <p:cNvSpPr/>
          <p:nvPr/>
        </p:nvSpPr>
        <p:spPr>
          <a:xfrm>
            <a:off x="4160526" y="2261768"/>
            <a:ext cx="1036320" cy="190500"/>
          </a:xfrm>
          <a:prstGeom prst="rect">
            <a:avLst/>
          </a:prstGeom>
          <a:solidFill>
            <a:srgbClr val="ED7D31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B3260D4-C534-46FE-9E8D-3F5D124DDDC8}"/>
              </a:ext>
            </a:extLst>
          </p:cNvPr>
          <p:cNvSpPr txBox="1"/>
          <p:nvPr/>
        </p:nvSpPr>
        <p:spPr>
          <a:xfrm>
            <a:off x="7359525" y="1014229"/>
            <a:ext cx="218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End</a:t>
            </a:r>
            <a:r>
              <a:rPr lang="es-419" sz="1400" dirty="0"/>
              <a:t> uses (</a:t>
            </a:r>
            <a:r>
              <a:rPr lang="es-419" sz="1400" dirty="0" err="1"/>
              <a:t>annual</a:t>
            </a:r>
            <a:r>
              <a:rPr lang="es-419" sz="1400" dirty="0"/>
              <a:t> </a:t>
            </a:r>
            <a:r>
              <a:rPr lang="es-419" sz="1400" dirty="0" err="1"/>
              <a:t>overview</a:t>
            </a:r>
            <a:r>
              <a:rPr lang="es-419" sz="1400" dirty="0"/>
              <a:t>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BE3A15F-B9A3-4795-AB25-04342BD8E505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A11084C-1956-4810-B07C-BBF7EF0DABBC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4.055</a:t>
            </a:r>
          </a:p>
        </p:txBody>
      </p:sp>
    </p:spTree>
    <p:extLst>
      <p:ext uri="{BB962C8B-B14F-4D97-AF65-F5344CB8AC3E}">
        <p14:creationId xmlns:p14="http://schemas.microsoft.com/office/powerpoint/2010/main" val="345549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F1A7DF47-4B00-496B-A29E-4120ECA23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6" t="43383" r="62024" b="28361"/>
          <a:stretch/>
        </p:blipFill>
        <p:spPr>
          <a:xfrm>
            <a:off x="7377842" y="1300337"/>
            <a:ext cx="2303503" cy="1361356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3B1DD025-2616-4F7F-A6EC-5F6FAA88445B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B49FD10E-1320-4F44-BE22-E9D7EDF74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FDC8B54D-D626-4097-9B09-D850B5FD9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4475C6-9D62-455B-BB0C-13FBEE23EBD9}"/>
              </a:ext>
            </a:extLst>
          </p:cNvPr>
          <p:cNvSpPr txBox="1"/>
          <p:nvPr/>
        </p:nvSpPr>
        <p:spPr>
          <a:xfrm>
            <a:off x="402070" y="5789765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078566-7A6A-4EE4-867B-C7D6A36E50A7}"/>
              </a:ext>
            </a:extLst>
          </p:cNvPr>
          <p:cNvSpPr txBox="1"/>
          <p:nvPr/>
        </p:nvSpPr>
        <p:spPr>
          <a:xfrm>
            <a:off x="402070" y="6111992"/>
            <a:ext cx="19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1 266.64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1F11BEC-B219-4729-91B5-D326525DB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25" t="36660" r="27188" b="19099"/>
          <a:stretch/>
        </p:blipFill>
        <p:spPr>
          <a:xfrm>
            <a:off x="7527234" y="2947801"/>
            <a:ext cx="4371139" cy="18215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25F4BA5-44A8-41C7-BCFD-E572CF1F4B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25" t="36661" r="27188" b="19479"/>
          <a:stretch/>
        </p:blipFill>
        <p:spPr>
          <a:xfrm>
            <a:off x="7576463" y="4997787"/>
            <a:ext cx="4321910" cy="1785549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26E60132-32F7-40CE-AB64-EF14BA0100B3}"/>
              </a:ext>
            </a:extLst>
          </p:cNvPr>
          <p:cNvGrpSpPr/>
          <p:nvPr/>
        </p:nvGrpSpPr>
        <p:grpSpPr>
          <a:xfrm>
            <a:off x="377303" y="1469531"/>
            <a:ext cx="6714730" cy="4038653"/>
            <a:chOff x="364052" y="1181942"/>
            <a:chExt cx="6228522" cy="374621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75C11D3-2DB8-4C06-A0A8-A624B48C64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04" t="10603" r="30109" b="63671"/>
            <a:stretch/>
          </p:blipFill>
          <p:spPr>
            <a:xfrm>
              <a:off x="364052" y="1181942"/>
              <a:ext cx="6228522" cy="1764269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822E39D-CB78-4FE8-809F-6A1F82807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04" t="62029" r="30109" b="8213"/>
            <a:stretch/>
          </p:blipFill>
          <p:spPr>
            <a:xfrm>
              <a:off x="364052" y="2887325"/>
              <a:ext cx="6228522" cy="2040834"/>
            </a:xfrm>
            <a:prstGeom prst="rect">
              <a:avLst/>
            </a:prstGeom>
          </p:spPr>
        </p:pic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6B19AE-0206-462F-8E10-CCFC0CC9DF63}"/>
              </a:ext>
            </a:extLst>
          </p:cNvPr>
          <p:cNvSpPr txBox="1"/>
          <p:nvPr/>
        </p:nvSpPr>
        <p:spPr>
          <a:xfrm>
            <a:off x="372924" y="265739"/>
            <a:ext cx="167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PIACENZA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392279-3DC5-4CDB-AEBF-85F3479319A4}"/>
              </a:ext>
            </a:extLst>
          </p:cNvPr>
          <p:cNvSpPr txBox="1"/>
          <p:nvPr/>
        </p:nvSpPr>
        <p:spPr>
          <a:xfrm>
            <a:off x="2229944" y="262384"/>
            <a:ext cx="235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Temperature</a:t>
            </a:r>
            <a:r>
              <a:rPr lang="es-419" sz="1600" dirty="0"/>
              <a:t>: 33.1°C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-6°C</a:t>
            </a:r>
          </a:p>
          <a:p>
            <a:endParaRPr lang="es-419" sz="16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8E72D5D-F6B1-4B54-ABBA-D1B3B666CFA8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Latitude</a:t>
            </a:r>
            <a:r>
              <a:rPr lang="es-419" sz="1600" dirty="0"/>
              <a:t>: 44.92°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9.73°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3ED63A1-E5DF-4B3A-AECB-D154694C1A2C}"/>
              </a:ext>
            </a:extLst>
          </p:cNvPr>
          <p:cNvSpPr/>
          <p:nvPr/>
        </p:nvSpPr>
        <p:spPr>
          <a:xfrm>
            <a:off x="5234943" y="2049780"/>
            <a:ext cx="1036320" cy="190500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3573641-9D78-4379-B066-8B09A1A63615}"/>
              </a:ext>
            </a:extLst>
          </p:cNvPr>
          <p:cNvSpPr/>
          <p:nvPr/>
        </p:nvSpPr>
        <p:spPr>
          <a:xfrm>
            <a:off x="4160526" y="2261768"/>
            <a:ext cx="1036320" cy="190500"/>
          </a:xfrm>
          <a:prstGeom prst="rect">
            <a:avLst/>
          </a:prstGeom>
          <a:solidFill>
            <a:srgbClr val="ED7D31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BC0071E-4BC7-423B-9461-1F9A95AD0A0A}"/>
              </a:ext>
            </a:extLst>
          </p:cNvPr>
          <p:cNvSpPr txBox="1"/>
          <p:nvPr/>
        </p:nvSpPr>
        <p:spPr>
          <a:xfrm>
            <a:off x="372924" y="1036288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D66FD5-69F8-4AFD-A602-CE6C9BD9DB3C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A2795A9-EB98-4B49-80C9-148459003D50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0.879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ED1ECDF-CE52-41AE-9D3B-4BD9407513B6}"/>
              </a:ext>
            </a:extLst>
          </p:cNvPr>
          <p:cNvSpPr txBox="1"/>
          <p:nvPr/>
        </p:nvSpPr>
        <p:spPr>
          <a:xfrm>
            <a:off x="7467746" y="2640024"/>
            <a:ext cx="2823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District</a:t>
            </a:r>
            <a:r>
              <a:rPr lang="es-419" sz="1400" dirty="0"/>
              <a:t> </a:t>
            </a:r>
            <a:r>
              <a:rPr lang="es-419" sz="1400" dirty="0" err="1"/>
              <a:t>cooling</a:t>
            </a:r>
            <a:r>
              <a:rPr lang="es-419" sz="1400" dirty="0"/>
              <a:t> </a:t>
            </a:r>
            <a:r>
              <a:rPr lang="es-419" sz="1400" dirty="0" err="1"/>
              <a:t>consumption</a:t>
            </a:r>
            <a:r>
              <a:rPr lang="es-419" sz="1400" dirty="0"/>
              <a:t> (</a:t>
            </a:r>
            <a:r>
              <a:rPr lang="es-419" sz="1400" dirty="0" err="1"/>
              <a:t>MBtu</a:t>
            </a:r>
            <a:r>
              <a:rPr lang="es-419" sz="1400" dirty="0"/>
              <a:t>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B37F544-87D4-4F24-891D-8124C5E671C4}"/>
              </a:ext>
            </a:extLst>
          </p:cNvPr>
          <p:cNvSpPr txBox="1"/>
          <p:nvPr/>
        </p:nvSpPr>
        <p:spPr>
          <a:xfrm>
            <a:off x="7434980" y="4711680"/>
            <a:ext cx="288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District</a:t>
            </a:r>
            <a:r>
              <a:rPr lang="es-419" sz="1400" dirty="0"/>
              <a:t> </a:t>
            </a:r>
            <a:r>
              <a:rPr lang="es-419" sz="1400" dirty="0" err="1"/>
              <a:t>heating</a:t>
            </a:r>
            <a:r>
              <a:rPr lang="es-419" sz="1400" dirty="0"/>
              <a:t>  </a:t>
            </a:r>
            <a:r>
              <a:rPr lang="es-419" sz="1400" dirty="0" err="1"/>
              <a:t>consumption</a:t>
            </a:r>
            <a:r>
              <a:rPr lang="es-419" sz="1400" dirty="0"/>
              <a:t> (</a:t>
            </a:r>
            <a:r>
              <a:rPr lang="es-419" sz="1400" dirty="0" err="1"/>
              <a:t>MBtu</a:t>
            </a:r>
            <a:r>
              <a:rPr lang="es-419" sz="1400" dirty="0"/>
              <a:t>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572D653-1EF9-44FC-8E4A-EAE460CAE290}"/>
              </a:ext>
            </a:extLst>
          </p:cNvPr>
          <p:cNvSpPr txBox="1"/>
          <p:nvPr/>
        </p:nvSpPr>
        <p:spPr>
          <a:xfrm>
            <a:off x="7359525" y="1014229"/>
            <a:ext cx="218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End</a:t>
            </a:r>
            <a:r>
              <a:rPr lang="es-419" sz="1400" dirty="0"/>
              <a:t> uses (</a:t>
            </a:r>
            <a:r>
              <a:rPr lang="es-419" sz="1400" dirty="0" err="1"/>
              <a:t>annual</a:t>
            </a:r>
            <a:r>
              <a:rPr lang="es-419" sz="1400" dirty="0"/>
              <a:t> </a:t>
            </a:r>
            <a:r>
              <a:rPr lang="es-419" sz="1400" dirty="0" err="1"/>
              <a:t>overview</a:t>
            </a:r>
            <a:r>
              <a:rPr lang="es-419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5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D28CE099-7595-4782-B1B7-D55002FC8DB7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B197365F-588B-42E8-A66D-469ABDC66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9AB001D4-6DDA-49BF-B198-50B9896C7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547F23A-24DE-466B-A77F-EC1303E44991}"/>
              </a:ext>
            </a:extLst>
          </p:cNvPr>
          <p:cNvGrpSpPr/>
          <p:nvPr/>
        </p:nvGrpSpPr>
        <p:grpSpPr>
          <a:xfrm>
            <a:off x="354647" y="1484222"/>
            <a:ext cx="6867788" cy="4093360"/>
            <a:chOff x="1616765" y="1179443"/>
            <a:chExt cx="5420140" cy="323052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E2B0121-F8C9-49C1-B1A0-22EFBD0D5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0" t="13720" r="32174" b="64154"/>
            <a:stretch/>
          </p:blipFill>
          <p:spPr>
            <a:xfrm>
              <a:off x="1616765" y="1179443"/>
              <a:ext cx="5420140" cy="151737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7854053-849B-468B-A5DE-3AE932305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0" t="57632" r="32174" b="16328"/>
            <a:stretch/>
          </p:blipFill>
          <p:spPr>
            <a:xfrm>
              <a:off x="1616765" y="2624137"/>
              <a:ext cx="5420140" cy="1785834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DFA9DC-4B6E-42A1-8FFE-BCE2E1500A59}"/>
              </a:ext>
            </a:extLst>
          </p:cNvPr>
          <p:cNvSpPr txBox="1"/>
          <p:nvPr/>
        </p:nvSpPr>
        <p:spPr>
          <a:xfrm>
            <a:off x="368397" y="579543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299E46-385B-482B-BB62-40AC30CB5C65}"/>
              </a:ext>
            </a:extLst>
          </p:cNvPr>
          <p:cNvSpPr txBox="1"/>
          <p:nvPr/>
        </p:nvSpPr>
        <p:spPr>
          <a:xfrm>
            <a:off x="355419" y="607075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1 231.24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C0E052B-24D1-44F3-BF9F-24E63C12E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36" t="33881" r="27189" b="22209"/>
          <a:stretch/>
        </p:blipFill>
        <p:spPr>
          <a:xfrm>
            <a:off x="7492647" y="2874738"/>
            <a:ext cx="4348152" cy="18079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E36DFAF-365C-4A7A-BD8F-32D783877B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436" t="36104" r="27189" b="19100"/>
          <a:stretch/>
        </p:blipFill>
        <p:spPr>
          <a:xfrm>
            <a:off x="7492647" y="5077510"/>
            <a:ext cx="4348152" cy="184440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5439E24-83EA-4372-B202-122634CC025F}"/>
              </a:ext>
            </a:extLst>
          </p:cNvPr>
          <p:cNvSpPr txBox="1"/>
          <p:nvPr/>
        </p:nvSpPr>
        <p:spPr>
          <a:xfrm>
            <a:off x="372924" y="265739"/>
            <a:ext cx="167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PIACENZA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E47021-209F-4201-8849-5ECB25C6536C}"/>
              </a:ext>
            </a:extLst>
          </p:cNvPr>
          <p:cNvSpPr txBox="1"/>
          <p:nvPr/>
        </p:nvSpPr>
        <p:spPr>
          <a:xfrm>
            <a:off x="2229944" y="262384"/>
            <a:ext cx="2353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Temperature</a:t>
            </a:r>
            <a:r>
              <a:rPr lang="es-419" sz="1600" dirty="0"/>
              <a:t>: 33.1°C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-6°C</a:t>
            </a:r>
          </a:p>
          <a:p>
            <a:endParaRPr lang="es-419" sz="16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E04AFC8-B606-4E3D-9309-69AE488E8C64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Latitude</a:t>
            </a:r>
            <a:r>
              <a:rPr lang="es-419" sz="1600" dirty="0"/>
              <a:t>: 44.92°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9.73°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2DB97C6-3E41-4FD7-9D80-401DBC556CFE}"/>
              </a:ext>
            </a:extLst>
          </p:cNvPr>
          <p:cNvSpPr/>
          <p:nvPr/>
        </p:nvSpPr>
        <p:spPr>
          <a:xfrm>
            <a:off x="5215893" y="2049780"/>
            <a:ext cx="1036320" cy="190500"/>
          </a:xfrm>
          <a:prstGeom prst="rect">
            <a:avLst/>
          </a:prstGeom>
          <a:solidFill>
            <a:srgbClr val="ED7D31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529B324-DC87-4C40-BCA2-11E8F708862A}"/>
              </a:ext>
            </a:extLst>
          </p:cNvPr>
          <p:cNvSpPr/>
          <p:nvPr/>
        </p:nvSpPr>
        <p:spPr>
          <a:xfrm>
            <a:off x="4160526" y="2261768"/>
            <a:ext cx="1036320" cy="190500"/>
          </a:xfrm>
          <a:prstGeom prst="rect">
            <a:avLst/>
          </a:prstGeom>
          <a:solidFill>
            <a:srgbClr val="ED7D31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EE233E4-9504-487B-AFF7-B63C18B315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74" t="47094" r="63043" b="26559"/>
          <a:stretch/>
        </p:blipFill>
        <p:spPr>
          <a:xfrm>
            <a:off x="7392146" y="1380059"/>
            <a:ext cx="2187038" cy="1307239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1E1359C-836F-482D-897E-D14A58C5704A}"/>
              </a:ext>
            </a:extLst>
          </p:cNvPr>
          <p:cNvSpPr txBox="1"/>
          <p:nvPr/>
        </p:nvSpPr>
        <p:spPr>
          <a:xfrm>
            <a:off x="372924" y="1036288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2191B5F-2D48-4196-9A85-1858E2C8D3E5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1275471-823E-4562-A348-6356FF593887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0.507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AE2D7B8-DBEA-4226-9A7B-969E9FFAA26A}"/>
              </a:ext>
            </a:extLst>
          </p:cNvPr>
          <p:cNvSpPr txBox="1"/>
          <p:nvPr/>
        </p:nvSpPr>
        <p:spPr>
          <a:xfrm>
            <a:off x="7467746" y="2640024"/>
            <a:ext cx="2823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District</a:t>
            </a:r>
            <a:r>
              <a:rPr lang="es-419" sz="1400" dirty="0"/>
              <a:t> </a:t>
            </a:r>
            <a:r>
              <a:rPr lang="es-419" sz="1400" dirty="0" err="1"/>
              <a:t>cooling</a:t>
            </a:r>
            <a:r>
              <a:rPr lang="es-419" sz="1400" dirty="0"/>
              <a:t> </a:t>
            </a:r>
            <a:r>
              <a:rPr lang="es-419" sz="1400" dirty="0" err="1"/>
              <a:t>consumption</a:t>
            </a:r>
            <a:r>
              <a:rPr lang="es-419" sz="1400" dirty="0"/>
              <a:t> (</a:t>
            </a:r>
            <a:r>
              <a:rPr lang="es-419" sz="1400" dirty="0" err="1"/>
              <a:t>MBtu</a:t>
            </a:r>
            <a:r>
              <a:rPr lang="es-419" sz="1400" dirty="0"/>
              <a:t>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B3E08E1-65C1-4F35-B073-BA3078089F68}"/>
              </a:ext>
            </a:extLst>
          </p:cNvPr>
          <p:cNvSpPr txBox="1"/>
          <p:nvPr/>
        </p:nvSpPr>
        <p:spPr>
          <a:xfrm>
            <a:off x="7434980" y="4711680"/>
            <a:ext cx="288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District</a:t>
            </a:r>
            <a:r>
              <a:rPr lang="es-419" sz="1400" dirty="0"/>
              <a:t> </a:t>
            </a:r>
            <a:r>
              <a:rPr lang="es-419" sz="1400" dirty="0" err="1"/>
              <a:t>heating</a:t>
            </a:r>
            <a:r>
              <a:rPr lang="es-419" sz="1400" dirty="0"/>
              <a:t>  </a:t>
            </a:r>
            <a:r>
              <a:rPr lang="es-419" sz="1400" dirty="0" err="1"/>
              <a:t>consumption</a:t>
            </a:r>
            <a:r>
              <a:rPr lang="es-419" sz="1400" dirty="0"/>
              <a:t> (</a:t>
            </a:r>
            <a:r>
              <a:rPr lang="es-419" sz="1400" dirty="0" err="1"/>
              <a:t>MBtu</a:t>
            </a:r>
            <a:r>
              <a:rPr lang="es-419" sz="1400" dirty="0"/>
              <a:t>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222D9F5-6663-45D8-9C46-0E845584865E}"/>
              </a:ext>
            </a:extLst>
          </p:cNvPr>
          <p:cNvSpPr txBox="1"/>
          <p:nvPr/>
        </p:nvSpPr>
        <p:spPr>
          <a:xfrm>
            <a:off x="7359525" y="1014229"/>
            <a:ext cx="218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End</a:t>
            </a:r>
            <a:r>
              <a:rPr lang="es-419" sz="1400" dirty="0"/>
              <a:t> uses (</a:t>
            </a:r>
            <a:r>
              <a:rPr lang="es-419" sz="1400" dirty="0" err="1"/>
              <a:t>annual</a:t>
            </a:r>
            <a:r>
              <a:rPr lang="es-419" sz="1400" dirty="0"/>
              <a:t> </a:t>
            </a:r>
            <a:r>
              <a:rPr lang="es-419" sz="1400" dirty="0" err="1"/>
              <a:t>overview</a:t>
            </a:r>
            <a:r>
              <a:rPr lang="es-419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79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9771859-207B-44BB-A519-403AEFED5788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7C4CB9E-0D7D-4E06-9BAF-CC9A8FB5D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7176CBB-0DBD-4C03-81D3-2068AD207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8209411-8758-400D-9F10-C6748C8E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54" y="1062007"/>
            <a:ext cx="8014252" cy="4761408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F6BD642-4ED2-4977-88C1-49538AADA202}"/>
              </a:ext>
            </a:extLst>
          </p:cNvPr>
          <p:cNvSpPr txBox="1"/>
          <p:nvPr/>
        </p:nvSpPr>
        <p:spPr>
          <a:xfrm>
            <a:off x="372924" y="265739"/>
            <a:ext cx="1411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KUWAIT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2D9E55-1B32-40BA-A566-14D2CB75A518}"/>
              </a:ext>
            </a:extLst>
          </p:cNvPr>
          <p:cNvSpPr txBox="1"/>
          <p:nvPr/>
        </p:nvSpPr>
        <p:spPr>
          <a:xfrm>
            <a:off x="372924" y="1050802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1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5D8A07B-52D6-4117-87DB-0AF356F506CA}"/>
              </a:ext>
            </a:extLst>
          </p:cNvPr>
          <p:cNvSpPr/>
          <p:nvPr/>
        </p:nvSpPr>
        <p:spPr>
          <a:xfrm>
            <a:off x="7836261" y="1766056"/>
            <a:ext cx="1180003" cy="185834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A2139D9-0499-4CBF-BEFD-F802DD812E0D}"/>
              </a:ext>
            </a:extLst>
          </p:cNvPr>
          <p:cNvSpPr/>
          <p:nvPr/>
        </p:nvSpPr>
        <p:spPr>
          <a:xfrm>
            <a:off x="6651470" y="1992090"/>
            <a:ext cx="1180003" cy="199464"/>
          </a:xfrm>
          <a:prstGeom prst="rect">
            <a:avLst/>
          </a:prstGeom>
          <a:solidFill>
            <a:schemeClr val="accent2">
              <a:lumMod val="60000"/>
              <a:lumOff val="40000"/>
              <a:alpha val="3803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D40C1A-41B3-4B2D-83FD-0A51511A36A9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E791B44-C7D4-4205-B28E-A71465009DF5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4.055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BF547C-D991-4F66-A10E-40D5502167DD}"/>
              </a:ext>
            </a:extLst>
          </p:cNvPr>
          <p:cNvSpPr txBox="1"/>
          <p:nvPr/>
        </p:nvSpPr>
        <p:spPr>
          <a:xfrm>
            <a:off x="2229944" y="262384"/>
            <a:ext cx="219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Temperature</a:t>
            </a:r>
            <a:r>
              <a:rPr lang="es-419" sz="1600" dirty="0"/>
              <a:t>: 46°C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8°C</a:t>
            </a:r>
          </a:p>
          <a:p>
            <a:endParaRPr lang="es-419" sz="16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4380053-D8FD-4E22-A9DD-1C587AE1DD0B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Latitude</a:t>
            </a:r>
            <a:r>
              <a:rPr lang="es-419" sz="1600" dirty="0"/>
              <a:t>: 47.65°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29.33°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CAB9DAA-0CB7-42C7-92C9-C9E53247F4DE}"/>
              </a:ext>
            </a:extLst>
          </p:cNvPr>
          <p:cNvSpPr txBox="1"/>
          <p:nvPr/>
        </p:nvSpPr>
        <p:spPr>
          <a:xfrm>
            <a:off x="507640" y="605967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  <a:r>
              <a:rPr lang="es-419" dirty="0"/>
              <a:t>60.58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EF629E-145A-49ED-A3C4-DE852A2404F9}"/>
              </a:ext>
            </a:extLst>
          </p:cNvPr>
          <p:cNvSpPr txBox="1"/>
          <p:nvPr/>
        </p:nvSpPr>
        <p:spPr>
          <a:xfrm>
            <a:off x="402070" y="5789765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</p:spTree>
    <p:extLst>
      <p:ext uri="{BB962C8B-B14F-4D97-AF65-F5344CB8AC3E}">
        <p14:creationId xmlns:p14="http://schemas.microsoft.com/office/powerpoint/2010/main" val="24586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543F4-5869-46B5-88D4-82D13BDC6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74" y="1017237"/>
            <a:ext cx="7637382" cy="4727904"/>
          </a:xfr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C6A86D4-74BC-475B-8497-AB402988A3AC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7E1AF86-645A-4251-9170-26D6CD87D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8C8F38B-3810-4F0F-AE3F-01960A4E1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CAD97C-4DC6-44C4-8403-D52464A76662}"/>
              </a:ext>
            </a:extLst>
          </p:cNvPr>
          <p:cNvSpPr txBox="1"/>
          <p:nvPr/>
        </p:nvSpPr>
        <p:spPr>
          <a:xfrm>
            <a:off x="372924" y="265739"/>
            <a:ext cx="1411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KUWAIT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B34945-FC77-44B5-85BB-2EC670182517}"/>
              </a:ext>
            </a:extLst>
          </p:cNvPr>
          <p:cNvSpPr txBox="1"/>
          <p:nvPr/>
        </p:nvSpPr>
        <p:spPr>
          <a:xfrm>
            <a:off x="372924" y="1050802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2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F82B6CC9-B525-496F-8B38-4574300A17D5}"/>
              </a:ext>
            </a:extLst>
          </p:cNvPr>
          <p:cNvSpPr/>
          <p:nvPr/>
        </p:nvSpPr>
        <p:spPr>
          <a:xfrm>
            <a:off x="7906695" y="1723026"/>
            <a:ext cx="1197548" cy="172035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AA165EFE-D2B7-473B-9159-769EA86C5B2C}"/>
              </a:ext>
            </a:extLst>
          </p:cNvPr>
          <p:cNvSpPr/>
          <p:nvPr/>
        </p:nvSpPr>
        <p:spPr>
          <a:xfrm>
            <a:off x="6715275" y="1962312"/>
            <a:ext cx="1230441" cy="207990"/>
          </a:xfrm>
          <a:prstGeom prst="rect">
            <a:avLst/>
          </a:prstGeom>
          <a:solidFill>
            <a:schemeClr val="accent2">
              <a:lumMod val="60000"/>
              <a:lumOff val="40000"/>
              <a:alpha val="3803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496B77-3A28-445B-8372-73E92682A057}"/>
              </a:ext>
            </a:extLst>
          </p:cNvPr>
          <p:cNvSpPr txBox="1"/>
          <p:nvPr/>
        </p:nvSpPr>
        <p:spPr>
          <a:xfrm>
            <a:off x="402070" y="5789765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C56F3D-864B-4689-9E0E-98A97089D6B0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D9DBD8E-3BCF-4B92-8C08-652B00CD1E9A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0.879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D8AA23-B9CC-4900-A026-65B1DD1147CE}"/>
              </a:ext>
            </a:extLst>
          </p:cNvPr>
          <p:cNvSpPr txBox="1"/>
          <p:nvPr/>
        </p:nvSpPr>
        <p:spPr>
          <a:xfrm>
            <a:off x="2229944" y="262384"/>
            <a:ext cx="219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Temperature</a:t>
            </a:r>
            <a:r>
              <a:rPr lang="es-419" sz="1600" dirty="0"/>
              <a:t>: 46°C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8°C</a:t>
            </a:r>
          </a:p>
          <a:p>
            <a:endParaRPr lang="es-419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8B35F5-F110-4D81-9E95-CB679E1D35BB}"/>
              </a:ext>
            </a:extLst>
          </p:cNvPr>
          <p:cNvSpPr txBox="1"/>
          <p:nvPr/>
        </p:nvSpPr>
        <p:spPr>
          <a:xfrm>
            <a:off x="507640" y="605967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787.64</a:t>
            </a:r>
            <a:endParaRPr lang="es-419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CD42BC6-F40C-49F6-9314-DA7DE10C05CD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/>
              <a:t>Latitud: 47.65°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29.33°</a:t>
            </a:r>
          </a:p>
        </p:txBody>
      </p:sp>
    </p:spTree>
    <p:extLst>
      <p:ext uri="{BB962C8B-B14F-4D97-AF65-F5344CB8AC3E}">
        <p14:creationId xmlns:p14="http://schemas.microsoft.com/office/powerpoint/2010/main" val="76700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65B7B3-8F86-4F45-AE8B-671611B5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2202054" y="1209914"/>
            <a:ext cx="7632918" cy="4593228"/>
          </a:xfr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5765D715-E6A8-4B75-99FC-3CA7A96B3B02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3B6C323-9482-4535-9C9E-E0EAF6D19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346CDDE-2DB8-47A2-A9E8-23EBD94D8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C36DE0-F6FF-49DB-87CB-80A30CF2985D}"/>
              </a:ext>
            </a:extLst>
          </p:cNvPr>
          <p:cNvSpPr txBox="1"/>
          <p:nvPr/>
        </p:nvSpPr>
        <p:spPr>
          <a:xfrm>
            <a:off x="372924" y="265739"/>
            <a:ext cx="1411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KUWAIT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F7B6BB-CB9B-4216-B134-6F394CF7D255}"/>
              </a:ext>
            </a:extLst>
          </p:cNvPr>
          <p:cNvSpPr txBox="1"/>
          <p:nvPr/>
        </p:nvSpPr>
        <p:spPr>
          <a:xfrm>
            <a:off x="2229944" y="262384"/>
            <a:ext cx="2197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Temperature</a:t>
            </a:r>
            <a:r>
              <a:rPr lang="es-419" sz="1600" dirty="0"/>
              <a:t>: 46°C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8°C</a:t>
            </a:r>
          </a:p>
          <a:p>
            <a:endParaRPr lang="es-419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C1BC17-B0A4-4289-9FBE-07C1DBD58A93}"/>
              </a:ext>
            </a:extLst>
          </p:cNvPr>
          <p:cNvSpPr txBox="1"/>
          <p:nvPr/>
        </p:nvSpPr>
        <p:spPr>
          <a:xfrm>
            <a:off x="372924" y="1050802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3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7DC9890-4946-44D3-8A9F-ADE9739A0227}"/>
              </a:ext>
            </a:extLst>
          </p:cNvPr>
          <p:cNvSpPr/>
          <p:nvPr/>
        </p:nvSpPr>
        <p:spPr>
          <a:xfrm>
            <a:off x="7809339" y="1743889"/>
            <a:ext cx="1144942" cy="242510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CC8F2297-2F38-4A1F-B107-3B9E58CBA4D9}"/>
              </a:ext>
            </a:extLst>
          </p:cNvPr>
          <p:cNvSpPr/>
          <p:nvPr/>
        </p:nvSpPr>
        <p:spPr>
          <a:xfrm>
            <a:off x="6664383" y="1986399"/>
            <a:ext cx="1144942" cy="217417"/>
          </a:xfrm>
          <a:prstGeom prst="rect">
            <a:avLst/>
          </a:prstGeom>
          <a:solidFill>
            <a:schemeClr val="accent2">
              <a:lumMod val="60000"/>
              <a:lumOff val="40000"/>
              <a:alpha val="3803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E9BC49-CE82-4F47-A327-4B12760D0A86}"/>
              </a:ext>
            </a:extLst>
          </p:cNvPr>
          <p:cNvSpPr txBox="1"/>
          <p:nvPr/>
        </p:nvSpPr>
        <p:spPr>
          <a:xfrm>
            <a:off x="368397" y="579543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CBB9DF6-79CF-4643-A526-53E06B135624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42126E-14F2-456B-8486-B878C854A780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0.507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DDD1CF-B3F1-4079-A8F9-42786FE0E230}"/>
              </a:ext>
            </a:extLst>
          </p:cNvPr>
          <p:cNvSpPr txBox="1"/>
          <p:nvPr/>
        </p:nvSpPr>
        <p:spPr>
          <a:xfrm>
            <a:off x="507640" y="605967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783.08</a:t>
            </a:r>
            <a:endParaRPr lang="es-419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8370302-3DD8-455C-A2E9-5F2B23EFDC3E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/>
              <a:t>Latitud: 47.65°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29.33°</a:t>
            </a:r>
          </a:p>
        </p:txBody>
      </p:sp>
    </p:spTree>
    <p:extLst>
      <p:ext uri="{BB962C8B-B14F-4D97-AF65-F5344CB8AC3E}">
        <p14:creationId xmlns:p14="http://schemas.microsoft.com/office/powerpoint/2010/main" val="245240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9355BE-4E0E-4C51-AAF3-CCAF957A9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6" y="1113135"/>
            <a:ext cx="8346147" cy="463945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60269FC-4458-492B-99AF-FF493DCA4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12191999" cy="7720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Wall 1/ New York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773DEB-0776-422A-9348-1DD77C9A1046}"/>
              </a:ext>
            </a:extLst>
          </p:cNvPr>
          <p:cNvSpPr/>
          <p:nvPr/>
        </p:nvSpPr>
        <p:spPr>
          <a:xfrm>
            <a:off x="7911580" y="1804516"/>
            <a:ext cx="1164817" cy="226035"/>
          </a:xfrm>
          <a:prstGeom prst="rect">
            <a:avLst/>
          </a:prstGeom>
          <a:solidFill>
            <a:srgbClr val="4472C4">
              <a:alpha val="3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7B910-DA42-4839-A13B-05083CD1C344}"/>
              </a:ext>
            </a:extLst>
          </p:cNvPr>
          <p:cNvSpPr/>
          <p:nvPr/>
        </p:nvSpPr>
        <p:spPr>
          <a:xfrm>
            <a:off x="6690335" y="2030551"/>
            <a:ext cx="1221245" cy="231906"/>
          </a:xfrm>
          <a:prstGeom prst="rect">
            <a:avLst/>
          </a:prstGeom>
          <a:solidFill>
            <a:schemeClr val="accent2">
              <a:lumMod val="60000"/>
              <a:lumOff val="40000"/>
              <a:alpha val="38039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2B6F7B-BEBE-4682-815F-B993FC02CBC6}"/>
              </a:ext>
            </a:extLst>
          </p:cNvPr>
          <p:cNvSpPr txBox="1">
            <a:spLocks/>
          </p:cNvSpPr>
          <p:nvPr/>
        </p:nvSpPr>
        <p:spPr>
          <a:xfrm>
            <a:off x="620463" y="6159097"/>
            <a:ext cx="119455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419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1564.04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505BF27-2B1A-42E0-B0EC-B16C5A3ED1B4}"/>
              </a:ext>
            </a:extLst>
          </p:cNvPr>
          <p:cNvGrpSpPr/>
          <p:nvPr/>
        </p:nvGrpSpPr>
        <p:grpSpPr>
          <a:xfrm>
            <a:off x="0" y="53584"/>
            <a:ext cx="12192000" cy="947530"/>
            <a:chOff x="0" y="53584"/>
            <a:chExt cx="12192000" cy="94753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F442A72-7B18-4C52-BFD1-5A2335FB9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52" b="86184"/>
            <a:stretch/>
          </p:blipFill>
          <p:spPr>
            <a:xfrm>
              <a:off x="5155096" y="53584"/>
              <a:ext cx="7036904" cy="94753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4D4CDC9-FE09-4B55-990D-685742BBC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98" b="86184"/>
            <a:stretch/>
          </p:blipFill>
          <p:spPr>
            <a:xfrm>
              <a:off x="0" y="53584"/>
              <a:ext cx="7527235" cy="94753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018E2F-3649-4557-A698-8127DE3DACE2}"/>
              </a:ext>
            </a:extLst>
          </p:cNvPr>
          <p:cNvSpPr txBox="1"/>
          <p:nvPr/>
        </p:nvSpPr>
        <p:spPr>
          <a:xfrm>
            <a:off x="372924" y="265739"/>
            <a:ext cx="1817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/>
              <a:t>NEW YORK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6118151-8BA4-45A7-8380-DD9C20A01932}"/>
              </a:ext>
            </a:extLst>
          </p:cNvPr>
          <p:cNvSpPr txBox="1"/>
          <p:nvPr/>
        </p:nvSpPr>
        <p:spPr>
          <a:xfrm>
            <a:off x="2229944" y="262384"/>
            <a:ext cx="2128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/>
              <a:t>Max. </a:t>
            </a:r>
            <a:r>
              <a:rPr lang="es-419" sz="1600" dirty="0" err="1"/>
              <a:t>Temperatue</a:t>
            </a:r>
            <a:r>
              <a:rPr lang="es-419" sz="1600" dirty="0"/>
              <a:t>: 26°C</a:t>
            </a:r>
          </a:p>
          <a:p>
            <a:r>
              <a:rPr lang="es-419" sz="1600" dirty="0"/>
              <a:t>Min. </a:t>
            </a:r>
            <a:r>
              <a:rPr lang="es-419" sz="1600" dirty="0" err="1"/>
              <a:t>Temperature</a:t>
            </a:r>
            <a:r>
              <a:rPr lang="es-419" sz="1600" dirty="0"/>
              <a:t>: 8°C</a:t>
            </a:r>
          </a:p>
          <a:p>
            <a:endParaRPr lang="es-419" sz="16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68051F2-791D-41B1-BCB6-63FBB4E1E9B1}"/>
              </a:ext>
            </a:extLst>
          </p:cNvPr>
          <p:cNvSpPr/>
          <p:nvPr/>
        </p:nvSpPr>
        <p:spPr>
          <a:xfrm>
            <a:off x="4965025" y="244817"/>
            <a:ext cx="2081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1600" dirty="0" err="1"/>
              <a:t>Latitude</a:t>
            </a:r>
            <a:r>
              <a:rPr lang="es-419" sz="1600" dirty="0"/>
              <a:t>: 40.66°</a:t>
            </a:r>
          </a:p>
          <a:p>
            <a:r>
              <a:rPr lang="es-419" sz="1600" dirty="0" err="1"/>
              <a:t>Longitude</a:t>
            </a:r>
            <a:r>
              <a:rPr lang="es-419" sz="1600" dirty="0"/>
              <a:t>: -73.93°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198A84-10FB-4278-9C98-D6EA0A0B3B6A}"/>
              </a:ext>
            </a:extLst>
          </p:cNvPr>
          <p:cNvSpPr txBox="1"/>
          <p:nvPr/>
        </p:nvSpPr>
        <p:spPr>
          <a:xfrm>
            <a:off x="372924" y="1050802"/>
            <a:ext cx="97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Wall 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8C6ADD-3068-4698-B2ED-683B7B45859F}"/>
              </a:ext>
            </a:extLst>
          </p:cNvPr>
          <p:cNvSpPr txBox="1"/>
          <p:nvPr/>
        </p:nvSpPr>
        <p:spPr>
          <a:xfrm>
            <a:off x="402070" y="5789765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Total </a:t>
            </a:r>
            <a:r>
              <a:rPr lang="es-419" b="1" dirty="0" err="1"/>
              <a:t>energy</a:t>
            </a:r>
            <a:r>
              <a:rPr lang="es-419" b="1" dirty="0"/>
              <a:t> GJ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8CAE8C-1E84-4A28-8937-AC2691D17AA7}"/>
              </a:ext>
            </a:extLst>
          </p:cNvPr>
          <p:cNvSpPr txBox="1"/>
          <p:nvPr/>
        </p:nvSpPr>
        <p:spPr>
          <a:xfrm>
            <a:off x="2202054" y="5761264"/>
            <a:ext cx="276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U Factor no Film (W/M2-K)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F5C4CD-BFC0-4E06-8BC3-3E524FF456FC}"/>
              </a:ext>
            </a:extLst>
          </p:cNvPr>
          <p:cNvSpPr txBox="1"/>
          <p:nvPr/>
        </p:nvSpPr>
        <p:spPr>
          <a:xfrm>
            <a:off x="2245766" y="6059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4.055</a:t>
            </a:r>
          </a:p>
        </p:txBody>
      </p:sp>
    </p:spTree>
    <p:extLst>
      <p:ext uri="{BB962C8B-B14F-4D97-AF65-F5344CB8AC3E}">
        <p14:creationId xmlns:p14="http://schemas.microsoft.com/office/powerpoint/2010/main" val="1324168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591</Words>
  <Application>Microsoft Office PowerPoint</Application>
  <PresentationFormat>Panorámica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Energetic Simulation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Clauu</dc:creator>
  <cp:lastModifiedBy>Clauu</cp:lastModifiedBy>
  <cp:revision>37</cp:revision>
  <dcterms:created xsi:type="dcterms:W3CDTF">2019-12-13T20:58:21Z</dcterms:created>
  <dcterms:modified xsi:type="dcterms:W3CDTF">2019-12-16T22:02:32Z</dcterms:modified>
</cp:coreProperties>
</file>