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92" r:id="rId2"/>
    <p:sldId id="264" r:id="rId3"/>
    <p:sldId id="257" r:id="rId4"/>
    <p:sldId id="266" r:id="rId5"/>
    <p:sldId id="259" r:id="rId6"/>
    <p:sldId id="267" r:id="rId7"/>
    <p:sldId id="261" r:id="rId8"/>
    <p:sldId id="268" r:id="rId9"/>
    <p:sldId id="269" r:id="rId10"/>
    <p:sldId id="270" r:id="rId11"/>
    <p:sldId id="272" r:id="rId12"/>
    <p:sldId id="271" r:id="rId13"/>
    <p:sldId id="273" r:id="rId14"/>
    <p:sldId id="293" r:id="rId15"/>
    <p:sldId id="282" r:id="rId16"/>
    <p:sldId id="283" r:id="rId17"/>
    <p:sldId id="284" r:id="rId18"/>
    <p:sldId id="285" r:id="rId19"/>
    <p:sldId id="286" r:id="rId20"/>
    <p:sldId id="289" r:id="rId21"/>
    <p:sldId id="287" r:id="rId22"/>
    <p:sldId id="288" r:id="rId23"/>
    <p:sldId id="291" r:id="rId24"/>
    <p:sldId id="294" r:id="rId25"/>
  </p:sldIdLst>
  <p:sldSz cx="12192000" cy="6858000"/>
  <p:notesSz cx="6858000" cy="9144000"/>
  <p:custShowLst>
    <p:custShow name="Custom Show 1" id="0">
      <p:sldLst>
        <p:sld r:id="rId2"/>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8" d="100"/>
          <a:sy n="78" d="100"/>
        </p:scale>
        <p:origin x="7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466D-8722-97EF-6AD3-063C259EC9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D369FE-93ED-80D9-5439-0C9FA1DBC52C}"/>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024434-788F-FCFC-DDEA-3C85C8128B5B}"/>
              </a:ext>
            </a:extLst>
          </p:cNvPr>
          <p:cNvSpPr>
            <a:spLocks noGrp="1"/>
          </p:cNvSpPr>
          <p:nvPr>
            <p:ph type="dt" sz="half" idx="10"/>
          </p:nvPr>
        </p:nvSpPr>
        <p:spPr/>
        <p:txBody>
          <a:bodyPr/>
          <a:lstStyle/>
          <a:p>
            <a:fld id="{EE65A6CF-FC12-44DE-A759-3933D10EC823}" type="datetimeFigureOut">
              <a:rPr lang="en-IN" smtClean="0"/>
              <a:t>19-02-2024</a:t>
            </a:fld>
            <a:endParaRPr lang="en-IN"/>
          </a:p>
        </p:txBody>
      </p:sp>
      <p:sp>
        <p:nvSpPr>
          <p:cNvPr id="5" name="Footer Placeholder 4">
            <a:extLst>
              <a:ext uri="{FF2B5EF4-FFF2-40B4-BE49-F238E27FC236}">
                <a16:creationId xmlns:a16="http://schemas.microsoft.com/office/drawing/2014/main" id="{5C521D2B-4BA5-21F3-DFFC-0C72EBD103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1F7D9-1604-17B9-6259-3E2B3034EF87}"/>
              </a:ext>
            </a:extLst>
          </p:cNvPr>
          <p:cNvSpPr>
            <a:spLocks noGrp="1"/>
          </p:cNvSpPr>
          <p:nvPr>
            <p:ph type="sldNum" sz="quarter" idx="12"/>
          </p:nvPr>
        </p:nvSpPr>
        <p:spPr/>
        <p:txBody>
          <a:bodyPr/>
          <a:lstStyle/>
          <a:p>
            <a:fld id="{21675CF5-26BE-4261-97C5-8691A3D16A30}" type="slidenum">
              <a:rPr lang="en-IN" smtClean="0"/>
              <a:t>‹#›</a:t>
            </a:fld>
            <a:endParaRPr lang="en-IN"/>
          </a:p>
        </p:txBody>
      </p:sp>
    </p:spTree>
    <p:extLst>
      <p:ext uri="{BB962C8B-B14F-4D97-AF65-F5344CB8AC3E}">
        <p14:creationId xmlns:p14="http://schemas.microsoft.com/office/powerpoint/2010/main" val="422660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2C1D-9C23-AD3D-A0A4-BD80128943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741C96-5C67-B715-52C2-F1BEEE1F3F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F1EB08-485E-8A09-BE3A-6CEE7F1F09CD}"/>
              </a:ext>
            </a:extLst>
          </p:cNvPr>
          <p:cNvSpPr>
            <a:spLocks noGrp="1"/>
          </p:cNvSpPr>
          <p:nvPr>
            <p:ph type="dt" sz="half" idx="10"/>
          </p:nvPr>
        </p:nvSpPr>
        <p:spPr/>
        <p:txBody>
          <a:bodyPr/>
          <a:lstStyle/>
          <a:p>
            <a:fld id="{EE65A6CF-FC12-44DE-A759-3933D10EC823}" type="datetimeFigureOut">
              <a:rPr lang="en-IN" smtClean="0"/>
              <a:t>19-02-2024</a:t>
            </a:fld>
            <a:endParaRPr lang="en-IN"/>
          </a:p>
        </p:txBody>
      </p:sp>
      <p:sp>
        <p:nvSpPr>
          <p:cNvPr id="5" name="Footer Placeholder 4">
            <a:extLst>
              <a:ext uri="{FF2B5EF4-FFF2-40B4-BE49-F238E27FC236}">
                <a16:creationId xmlns:a16="http://schemas.microsoft.com/office/drawing/2014/main" id="{1FDB9C15-9910-A1C8-8A6C-D86FFEE94A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315629-96C0-A810-5C77-97122E3D9BFC}"/>
              </a:ext>
            </a:extLst>
          </p:cNvPr>
          <p:cNvSpPr>
            <a:spLocks noGrp="1"/>
          </p:cNvSpPr>
          <p:nvPr>
            <p:ph type="sldNum" sz="quarter" idx="12"/>
          </p:nvPr>
        </p:nvSpPr>
        <p:spPr/>
        <p:txBody>
          <a:bodyPr/>
          <a:lstStyle/>
          <a:p>
            <a:fld id="{21675CF5-26BE-4261-97C5-8691A3D16A30}" type="slidenum">
              <a:rPr lang="en-IN" smtClean="0"/>
              <a:t>‹#›</a:t>
            </a:fld>
            <a:endParaRPr lang="en-IN"/>
          </a:p>
        </p:txBody>
      </p:sp>
    </p:spTree>
    <p:extLst>
      <p:ext uri="{BB962C8B-B14F-4D97-AF65-F5344CB8AC3E}">
        <p14:creationId xmlns:p14="http://schemas.microsoft.com/office/powerpoint/2010/main" val="41786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9502A-6D86-B6A9-0F37-C985C1F41CCB}"/>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39FE0E-41CA-7526-D092-4310D73EFE2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EDBDF-013E-7A12-F69F-21FD7B4F8CF0}"/>
              </a:ext>
            </a:extLst>
          </p:cNvPr>
          <p:cNvSpPr>
            <a:spLocks noGrp="1"/>
          </p:cNvSpPr>
          <p:nvPr>
            <p:ph type="dt" sz="half" idx="10"/>
          </p:nvPr>
        </p:nvSpPr>
        <p:spPr/>
        <p:txBody>
          <a:bodyPr/>
          <a:lstStyle/>
          <a:p>
            <a:fld id="{EE65A6CF-FC12-44DE-A759-3933D10EC823}" type="datetimeFigureOut">
              <a:rPr lang="en-IN" smtClean="0"/>
              <a:t>19-02-2024</a:t>
            </a:fld>
            <a:endParaRPr lang="en-IN"/>
          </a:p>
        </p:txBody>
      </p:sp>
      <p:sp>
        <p:nvSpPr>
          <p:cNvPr id="5" name="Footer Placeholder 4">
            <a:extLst>
              <a:ext uri="{FF2B5EF4-FFF2-40B4-BE49-F238E27FC236}">
                <a16:creationId xmlns:a16="http://schemas.microsoft.com/office/drawing/2014/main" id="{E5BEFD9D-0CFD-C3B2-704A-03B97C8F27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126F7-FEA3-12CF-B798-8BE66A98EC67}"/>
              </a:ext>
            </a:extLst>
          </p:cNvPr>
          <p:cNvSpPr>
            <a:spLocks noGrp="1"/>
          </p:cNvSpPr>
          <p:nvPr>
            <p:ph type="sldNum" sz="quarter" idx="12"/>
          </p:nvPr>
        </p:nvSpPr>
        <p:spPr/>
        <p:txBody>
          <a:bodyPr/>
          <a:lstStyle/>
          <a:p>
            <a:fld id="{21675CF5-26BE-4261-97C5-8691A3D16A30}" type="slidenum">
              <a:rPr lang="en-IN" smtClean="0"/>
              <a:t>‹#›</a:t>
            </a:fld>
            <a:endParaRPr lang="en-IN"/>
          </a:p>
        </p:txBody>
      </p:sp>
    </p:spTree>
    <p:extLst>
      <p:ext uri="{BB962C8B-B14F-4D97-AF65-F5344CB8AC3E}">
        <p14:creationId xmlns:p14="http://schemas.microsoft.com/office/powerpoint/2010/main" val="213084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4645-712E-1A63-F3B7-9F8B4ED2CC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37FA58-EFD4-5830-723D-ABBE575A45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499B9-A445-1A15-0F3F-95FD2BED5CA3}"/>
              </a:ext>
            </a:extLst>
          </p:cNvPr>
          <p:cNvSpPr>
            <a:spLocks noGrp="1"/>
          </p:cNvSpPr>
          <p:nvPr>
            <p:ph type="dt" sz="half" idx="10"/>
          </p:nvPr>
        </p:nvSpPr>
        <p:spPr/>
        <p:txBody>
          <a:bodyPr/>
          <a:lstStyle/>
          <a:p>
            <a:fld id="{EE65A6CF-FC12-44DE-A759-3933D10EC823}" type="datetimeFigureOut">
              <a:rPr lang="en-IN" smtClean="0"/>
              <a:t>19-02-2024</a:t>
            </a:fld>
            <a:endParaRPr lang="en-IN"/>
          </a:p>
        </p:txBody>
      </p:sp>
      <p:sp>
        <p:nvSpPr>
          <p:cNvPr id="5" name="Footer Placeholder 4">
            <a:extLst>
              <a:ext uri="{FF2B5EF4-FFF2-40B4-BE49-F238E27FC236}">
                <a16:creationId xmlns:a16="http://schemas.microsoft.com/office/drawing/2014/main" id="{157E0EAD-DD6D-B024-B0C0-E6CEAB335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7DFD3-113B-2C51-BF6D-98A524AAACD5}"/>
              </a:ext>
            </a:extLst>
          </p:cNvPr>
          <p:cNvSpPr>
            <a:spLocks noGrp="1"/>
          </p:cNvSpPr>
          <p:nvPr>
            <p:ph type="sldNum" sz="quarter" idx="12"/>
          </p:nvPr>
        </p:nvSpPr>
        <p:spPr/>
        <p:txBody>
          <a:bodyPr/>
          <a:lstStyle/>
          <a:p>
            <a:fld id="{21675CF5-26BE-4261-97C5-8691A3D16A30}" type="slidenum">
              <a:rPr lang="en-IN" smtClean="0"/>
              <a:t>‹#›</a:t>
            </a:fld>
            <a:endParaRPr lang="en-IN"/>
          </a:p>
        </p:txBody>
      </p:sp>
    </p:spTree>
    <p:extLst>
      <p:ext uri="{BB962C8B-B14F-4D97-AF65-F5344CB8AC3E}">
        <p14:creationId xmlns:p14="http://schemas.microsoft.com/office/powerpoint/2010/main" val="344419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3AE9-6672-F5CE-9880-BD62E0BA1FD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39E061-749B-A2E7-2E4C-72CD5CFA9158}"/>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4665E5-76D0-FA15-1BAA-105A0E315D9C}"/>
              </a:ext>
            </a:extLst>
          </p:cNvPr>
          <p:cNvSpPr>
            <a:spLocks noGrp="1"/>
          </p:cNvSpPr>
          <p:nvPr>
            <p:ph type="dt" sz="half" idx="10"/>
          </p:nvPr>
        </p:nvSpPr>
        <p:spPr/>
        <p:txBody>
          <a:bodyPr/>
          <a:lstStyle/>
          <a:p>
            <a:fld id="{EE65A6CF-FC12-44DE-A759-3933D10EC823}" type="datetimeFigureOut">
              <a:rPr lang="en-IN" smtClean="0"/>
              <a:t>19-02-2024</a:t>
            </a:fld>
            <a:endParaRPr lang="en-IN"/>
          </a:p>
        </p:txBody>
      </p:sp>
      <p:sp>
        <p:nvSpPr>
          <p:cNvPr id="5" name="Footer Placeholder 4">
            <a:extLst>
              <a:ext uri="{FF2B5EF4-FFF2-40B4-BE49-F238E27FC236}">
                <a16:creationId xmlns:a16="http://schemas.microsoft.com/office/drawing/2014/main" id="{64FF25D2-7DB9-B1D2-2BED-156FEDA39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DEDE3-7C90-C4ED-7373-F68906720982}"/>
              </a:ext>
            </a:extLst>
          </p:cNvPr>
          <p:cNvSpPr>
            <a:spLocks noGrp="1"/>
          </p:cNvSpPr>
          <p:nvPr>
            <p:ph type="sldNum" sz="quarter" idx="12"/>
          </p:nvPr>
        </p:nvSpPr>
        <p:spPr/>
        <p:txBody>
          <a:bodyPr/>
          <a:lstStyle/>
          <a:p>
            <a:fld id="{21675CF5-26BE-4261-97C5-8691A3D16A30}" type="slidenum">
              <a:rPr lang="en-IN" smtClean="0"/>
              <a:t>‹#›</a:t>
            </a:fld>
            <a:endParaRPr lang="en-IN"/>
          </a:p>
        </p:txBody>
      </p:sp>
    </p:spTree>
    <p:extLst>
      <p:ext uri="{BB962C8B-B14F-4D97-AF65-F5344CB8AC3E}">
        <p14:creationId xmlns:p14="http://schemas.microsoft.com/office/powerpoint/2010/main" val="356368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9F5F-AB5B-5BF4-9A36-745575649E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2A7985-4B32-5C25-483D-083E4F519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7EEB26-7413-7F3F-8B35-55B6E183AF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12FC5D-FB1A-3990-AFE6-03758FB7B11C}"/>
              </a:ext>
            </a:extLst>
          </p:cNvPr>
          <p:cNvSpPr>
            <a:spLocks noGrp="1"/>
          </p:cNvSpPr>
          <p:nvPr>
            <p:ph type="dt" sz="half" idx="10"/>
          </p:nvPr>
        </p:nvSpPr>
        <p:spPr/>
        <p:txBody>
          <a:bodyPr/>
          <a:lstStyle/>
          <a:p>
            <a:fld id="{EE65A6CF-FC12-44DE-A759-3933D10EC823}" type="datetimeFigureOut">
              <a:rPr lang="en-IN" smtClean="0"/>
              <a:t>19-02-2024</a:t>
            </a:fld>
            <a:endParaRPr lang="en-IN"/>
          </a:p>
        </p:txBody>
      </p:sp>
      <p:sp>
        <p:nvSpPr>
          <p:cNvPr id="6" name="Footer Placeholder 5">
            <a:extLst>
              <a:ext uri="{FF2B5EF4-FFF2-40B4-BE49-F238E27FC236}">
                <a16:creationId xmlns:a16="http://schemas.microsoft.com/office/drawing/2014/main" id="{10EAEC9B-6994-C775-4DB4-106BDDDE92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C1AB7E-0243-C2F4-9465-B591495C115D}"/>
              </a:ext>
            </a:extLst>
          </p:cNvPr>
          <p:cNvSpPr>
            <a:spLocks noGrp="1"/>
          </p:cNvSpPr>
          <p:nvPr>
            <p:ph type="sldNum" sz="quarter" idx="12"/>
          </p:nvPr>
        </p:nvSpPr>
        <p:spPr/>
        <p:txBody>
          <a:bodyPr/>
          <a:lstStyle/>
          <a:p>
            <a:fld id="{21675CF5-26BE-4261-97C5-8691A3D16A30}" type="slidenum">
              <a:rPr lang="en-IN" smtClean="0"/>
              <a:t>‹#›</a:t>
            </a:fld>
            <a:endParaRPr lang="en-IN"/>
          </a:p>
        </p:txBody>
      </p:sp>
    </p:spTree>
    <p:extLst>
      <p:ext uri="{BB962C8B-B14F-4D97-AF65-F5344CB8AC3E}">
        <p14:creationId xmlns:p14="http://schemas.microsoft.com/office/powerpoint/2010/main" val="66741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42F1-EF94-811E-6C6A-05A6CF7E76B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0FA419-4A00-4258-EEE0-06CF157AB410}"/>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72951-A67D-2F00-4955-09610C872A6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5C79E7-0CA0-AF45-B54C-5730D73D9E8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3A921-22CE-298B-5DB4-1CBFFD8967CE}"/>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613392-9EFD-7745-F770-0E4C7EEDDBCA}"/>
              </a:ext>
            </a:extLst>
          </p:cNvPr>
          <p:cNvSpPr>
            <a:spLocks noGrp="1"/>
          </p:cNvSpPr>
          <p:nvPr>
            <p:ph type="dt" sz="half" idx="10"/>
          </p:nvPr>
        </p:nvSpPr>
        <p:spPr/>
        <p:txBody>
          <a:bodyPr/>
          <a:lstStyle/>
          <a:p>
            <a:fld id="{EE65A6CF-FC12-44DE-A759-3933D10EC823}" type="datetimeFigureOut">
              <a:rPr lang="en-IN" smtClean="0"/>
              <a:t>19-02-2024</a:t>
            </a:fld>
            <a:endParaRPr lang="en-IN"/>
          </a:p>
        </p:txBody>
      </p:sp>
      <p:sp>
        <p:nvSpPr>
          <p:cNvPr id="8" name="Footer Placeholder 7">
            <a:extLst>
              <a:ext uri="{FF2B5EF4-FFF2-40B4-BE49-F238E27FC236}">
                <a16:creationId xmlns:a16="http://schemas.microsoft.com/office/drawing/2014/main" id="{64156562-8EBE-0D15-5E35-AE8D45249B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AB7A19-50AC-9A9B-1011-0759E78827A2}"/>
              </a:ext>
            </a:extLst>
          </p:cNvPr>
          <p:cNvSpPr>
            <a:spLocks noGrp="1"/>
          </p:cNvSpPr>
          <p:nvPr>
            <p:ph type="sldNum" sz="quarter" idx="12"/>
          </p:nvPr>
        </p:nvSpPr>
        <p:spPr/>
        <p:txBody>
          <a:bodyPr/>
          <a:lstStyle/>
          <a:p>
            <a:fld id="{21675CF5-26BE-4261-97C5-8691A3D16A30}" type="slidenum">
              <a:rPr lang="en-IN" smtClean="0"/>
              <a:t>‹#›</a:t>
            </a:fld>
            <a:endParaRPr lang="en-IN"/>
          </a:p>
        </p:txBody>
      </p:sp>
    </p:spTree>
    <p:extLst>
      <p:ext uri="{BB962C8B-B14F-4D97-AF65-F5344CB8AC3E}">
        <p14:creationId xmlns:p14="http://schemas.microsoft.com/office/powerpoint/2010/main" val="2705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B454-8F7A-EE55-E680-CF874D31ED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884781-A48A-2C24-4324-FA26AE324B9D}"/>
              </a:ext>
            </a:extLst>
          </p:cNvPr>
          <p:cNvSpPr>
            <a:spLocks noGrp="1"/>
          </p:cNvSpPr>
          <p:nvPr>
            <p:ph type="dt" sz="half" idx="10"/>
          </p:nvPr>
        </p:nvSpPr>
        <p:spPr/>
        <p:txBody>
          <a:bodyPr/>
          <a:lstStyle/>
          <a:p>
            <a:fld id="{EE65A6CF-FC12-44DE-A759-3933D10EC823}" type="datetimeFigureOut">
              <a:rPr lang="en-IN" smtClean="0"/>
              <a:t>19-02-2024</a:t>
            </a:fld>
            <a:endParaRPr lang="en-IN"/>
          </a:p>
        </p:txBody>
      </p:sp>
      <p:sp>
        <p:nvSpPr>
          <p:cNvPr id="4" name="Footer Placeholder 3">
            <a:extLst>
              <a:ext uri="{FF2B5EF4-FFF2-40B4-BE49-F238E27FC236}">
                <a16:creationId xmlns:a16="http://schemas.microsoft.com/office/drawing/2014/main" id="{16217EB8-905E-7B4B-201B-C4D9C24469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457EAF-3D81-AB24-A649-8D0A34810AD6}"/>
              </a:ext>
            </a:extLst>
          </p:cNvPr>
          <p:cNvSpPr>
            <a:spLocks noGrp="1"/>
          </p:cNvSpPr>
          <p:nvPr>
            <p:ph type="sldNum" sz="quarter" idx="12"/>
          </p:nvPr>
        </p:nvSpPr>
        <p:spPr/>
        <p:txBody>
          <a:bodyPr/>
          <a:lstStyle/>
          <a:p>
            <a:fld id="{21675CF5-26BE-4261-97C5-8691A3D16A30}" type="slidenum">
              <a:rPr lang="en-IN" smtClean="0"/>
              <a:t>‹#›</a:t>
            </a:fld>
            <a:endParaRPr lang="en-IN"/>
          </a:p>
        </p:txBody>
      </p:sp>
    </p:spTree>
    <p:extLst>
      <p:ext uri="{BB962C8B-B14F-4D97-AF65-F5344CB8AC3E}">
        <p14:creationId xmlns:p14="http://schemas.microsoft.com/office/powerpoint/2010/main" val="271545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8752B-9633-C33A-1245-87A5B2E48C01}"/>
              </a:ext>
            </a:extLst>
          </p:cNvPr>
          <p:cNvSpPr>
            <a:spLocks noGrp="1"/>
          </p:cNvSpPr>
          <p:nvPr>
            <p:ph type="dt" sz="half" idx="10"/>
          </p:nvPr>
        </p:nvSpPr>
        <p:spPr/>
        <p:txBody>
          <a:bodyPr/>
          <a:lstStyle/>
          <a:p>
            <a:fld id="{EE65A6CF-FC12-44DE-A759-3933D10EC823}" type="datetimeFigureOut">
              <a:rPr lang="en-IN" smtClean="0"/>
              <a:t>19-02-2024</a:t>
            </a:fld>
            <a:endParaRPr lang="en-IN"/>
          </a:p>
        </p:txBody>
      </p:sp>
      <p:sp>
        <p:nvSpPr>
          <p:cNvPr id="3" name="Footer Placeholder 2">
            <a:extLst>
              <a:ext uri="{FF2B5EF4-FFF2-40B4-BE49-F238E27FC236}">
                <a16:creationId xmlns:a16="http://schemas.microsoft.com/office/drawing/2014/main" id="{97871090-DD5D-FB1B-5A03-0BC0FE4B26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5D7D72-977B-AF39-674E-59C5E0C7343D}"/>
              </a:ext>
            </a:extLst>
          </p:cNvPr>
          <p:cNvSpPr>
            <a:spLocks noGrp="1"/>
          </p:cNvSpPr>
          <p:nvPr>
            <p:ph type="sldNum" sz="quarter" idx="12"/>
          </p:nvPr>
        </p:nvSpPr>
        <p:spPr/>
        <p:txBody>
          <a:bodyPr/>
          <a:lstStyle/>
          <a:p>
            <a:fld id="{21675CF5-26BE-4261-97C5-8691A3D16A30}" type="slidenum">
              <a:rPr lang="en-IN" smtClean="0"/>
              <a:t>‹#›</a:t>
            </a:fld>
            <a:endParaRPr lang="en-IN"/>
          </a:p>
        </p:txBody>
      </p:sp>
    </p:spTree>
    <p:extLst>
      <p:ext uri="{BB962C8B-B14F-4D97-AF65-F5344CB8AC3E}">
        <p14:creationId xmlns:p14="http://schemas.microsoft.com/office/powerpoint/2010/main" val="337500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56BE-3ECF-2D42-37BB-078DE728F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79FDB9-3A42-EF38-7080-5FC3D891D2FC}"/>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76C8DE-297C-CDFD-DF8C-B91524EF6B5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3F469-8722-84CB-1DB3-710DBFB648E1}"/>
              </a:ext>
            </a:extLst>
          </p:cNvPr>
          <p:cNvSpPr>
            <a:spLocks noGrp="1"/>
          </p:cNvSpPr>
          <p:nvPr>
            <p:ph type="dt" sz="half" idx="10"/>
          </p:nvPr>
        </p:nvSpPr>
        <p:spPr/>
        <p:txBody>
          <a:bodyPr/>
          <a:lstStyle/>
          <a:p>
            <a:fld id="{EE65A6CF-FC12-44DE-A759-3933D10EC823}" type="datetimeFigureOut">
              <a:rPr lang="en-IN" smtClean="0"/>
              <a:t>19-02-2024</a:t>
            </a:fld>
            <a:endParaRPr lang="en-IN"/>
          </a:p>
        </p:txBody>
      </p:sp>
      <p:sp>
        <p:nvSpPr>
          <p:cNvPr id="6" name="Footer Placeholder 5">
            <a:extLst>
              <a:ext uri="{FF2B5EF4-FFF2-40B4-BE49-F238E27FC236}">
                <a16:creationId xmlns:a16="http://schemas.microsoft.com/office/drawing/2014/main" id="{A86D7264-52B5-C01D-86D7-AB2ED17F56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448D9B-7927-BB9C-DE68-27B6335B8C85}"/>
              </a:ext>
            </a:extLst>
          </p:cNvPr>
          <p:cNvSpPr>
            <a:spLocks noGrp="1"/>
          </p:cNvSpPr>
          <p:nvPr>
            <p:ph type="sldNum" sz="quarter" idx="12"/>
          </p:nvPr>
        </p:nvSpPr>
        <p:spPr/>
        <p:txBody>
          <a:bodyPr/>
          <a:lstStyle/>
          <a:p>
            <a:fld id="{21675CF5-26BE-4261-97C5-8691A3D16A30}" type="slidenum">
              <a:rPr lang="en-IN" smtClean="0"/>
              <a:t>‹#›</a:t>
            </a:fld>
            <a:endParaRPr lang="en-IN"/>
          </a:p>
        </p:txBody>
      </p:sp>
    </p:spTree>
    <p:extLst>
      <p:ext uri="{BB962C8B-B14F-4D97-AF65-F5344CB8AC3E}">
        <p14:creationId xmlns:p14="http://schemas.microsoft.com/office/powerpoint/2010/main" val="124411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593D-1CC5-3D92-EA2A-8EBB0EA66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E19452-E74D-5356-8F51-B96FFA02B409}"/>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3B9C0757-3310-8FD7-2A6A-5288AA29746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BD220-BD4D-158E-7226-EB2C0F809FAD}"/>
              </a:ext>
            </a:extLst>
          </p:cNvPr>
          <p:cNvSpPr>
            <a:spLocks noGrp="1"/>
          </p:cNvSpPr>
          <p:nvPr>
            <p:ph type="dt" sz="half" idx="10"/>
          </p:nvPr>
        </p:nvSpPr>
        <p:spPr/>
        <p:txBody>
          <a:bodyPr/>
          <a:lstStyle/>
          <a:p>
            <a:fld id="{EE65A6CF-FC12-44DE-A759-3933D10EC823}" type="datetimeFigureOut">
              <a:rPr lang="en-IN" smtClean="0"/>
              <a:t>19-02-2024</a:t>
            </a:fld>
            <a:endParaRPr lang="en-IN"/>
          </a:p>
        </p:txBody>
      </p:sp>
      <p:sp>
        <p:nvSpPr>
          <p:cNvPr id="6" name="Footer Placeholder 5">
            <a:extLst>
              <a:ext uri="{FF2B5EF4-FFF2-40B4-BE49-F238E27FC236}">
                <a16:creationId xmlns:a16="http://schemas.microsoft.com/office/drawing/2014/main" id="{0694DB17-5BF9-0EFD-D4F6-37A4382A5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50E7C-AD1E-790E-6F97-90D84CD3B280}"/>
              </a:ext>
            </a:extLst>
          </p:cNvPr>
          <p:cNvSpPr>
            <a:spLocks noGrp="1"/>
          </p:cNvSpPr>
          <p:nvPr>
            <p:ph type="sldNum" sz="quarter" idx="12"/>
          </p:nvPr>
        </p:nvSpPr>
        <p:spPr/>
        <p:txBody>
          <a:bodyPr/>
          <a:lstStyle/>
          <a:p>
            <a:fld id="{21675CF5-26BE-4261-97C5-8691A3D16A30}" type="slidenum">
              <a:rPr lang="en-IN" smtClean="0"/>
              <a:t>‹#›</a:t>
            </a:fld>
            <a:endParaRPr lang="en-IN"/>
          </a:p>
        </p:txBody>
      </p:sp>
    </p:spTree>
    <p:extLst>
      <p:ext uri="{BB962C8B-B14F-4D97-AF65-F5344CB8AC3E}">
        <p14:creationId xmlns:p14="http://schemas.microsoft.com/office/powerpoint/2010/main" val="91504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F20FFF-B7B9-8FF7-82F9-1A8703C46CAE}"/>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2A24C0-3961-C58D-6EF4-F4D7CDEFB5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4B0494-9041-E1DF-AA4F-13FB1876C5B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5A6CF-FC12-44DE-A759-3933D10EC823}" type="datetimeFigureOut">
              <a:rPr lang="en-IN" smtClean="0"/>
              <a:t>19-02-2024</a:t>
            </a:fld>
            <a:endParaRPr lang="en-IN"/>
          </a:p>
        </p:txBody>
      </p:sp>
      <p:sp>
        <p:nvSpPr>
          <p:cNvPr id="5" name="Footer Placeholder 4">
            <a:extLst>
              <a:ext uri="{FF2B5EF4-FFF2-40B4-BE49-F238E27FC236}">
                <a16:creationId xmlns:a16="http://schemas.microsoft.com/office/drawing/2014/main" id="{4B01A7EE-A8ED-ABD4-5A70-9FEE6AC0ED3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839859-E711-9CF1-6C82-AC1170548FD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675CF5-26BE-4261-97C5-8691A3D16A30}" type="slidenum">
              <a:rPr lang="en-IN" smtClean="0"/>
              <a:t>‹#›</a:t>
            </a:fld>
            <a:endParaRPr lang="en-IN"/>
          </a:p>
        </p:txBody>
      </p:sp>
    </p:spTree>
    <p:extLst>
      <p:ext uri="{BB962C8B-B14F-4D97-AF65-F5344CB8AC3E}">
        <p14:creationId xmlns:p14="http://schemas.microsoft.com/office/powerpoint/2010/main" val="110464088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hyperlink" Target="https://www.pngall.com/smiley-emoticon-png/download/61567" TargetMode="Externa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2C4B1-2E01-CF44-36CD-2AB6C778A28F}"/>
              </a:ext>
            </a:extLst>
          </p:cNvPr>
          <p:cNvSpPr txBox="1"/>
          <p:nvPr/>
        </p:nvSpPr>
        <p:spPr>
          <a:xfrm>
            <a:off x="1022555" y="668597"/>
            <a:ext cx="10146891" cy="5734775"/>
          </a:xfrm>
          <a:prstGeom prst="rect">
            <a:avLst/>
          </a:prstGeom>
          <a:noFill/>
        </p:spPr>
        <p:txBody>
          <a:bodyPr wrap="square" rtlCol="0">
            <a:spAutoFit/>
          </a:bodyPr>
          <a:lstStyle/>
          <a:p>
            <a:pPr algn="ctr"/>
            <a:r>
              <a:rPr lang="en-US" sz="2800" b="1" dirty="0">
                <a:solidFill>
                  <a:srgbClr val="484848"/>
                </a:solidFill>
                <a:latin typeface="Inter var experimental"/>
              </a:rPr>
              <a:t>SQL Final Project </a:t>
            </a:r>
            <a:endParaRPr lang="en-US" b="1" dirty="0">
              <a:solidFill>
                <a:srgbClr val="484848"/>
              </a:solidFill>
              <a:latin typeface="Inter var experimental"/>
            </a:endParaRPr>
          </a:p>
          <a:p>
            <a:pPr algn="ctr"/>
            <a:endParaRPr lang="en-US" sz="133" b="1" dirty="0">
              <a:solidFill>
                <a:srgbClr val="484848"/>
              </a:solidFill>
              <a:latin typeface="Inter var experimental"/>
            </a:endParaRPr>
          </a:p>
          <a:p>
            <a:pPr algn="ctr"/>
            <a:r>
              <a:rPr lang="en-US" sz="2400" b="1" dirty="0">
                <a:solidFill>
                  <a:srgbClr val="484848"/>
                </a:solidFill>
                <a:latin typeface="Inter var experimental"/>
              </a:rPr>
              <a:t>IPL AUCTION</a:t>
            </a:r>
            <a:endParaRPr lang="en-US" sz="2400" dirty="0">
              <a:solidFill>
                <a:srgbClr val="484848"/>
              </a:solidFill>
              <a:latin typeface="Inter var experimental"/>
            </a:endParaRPr>
          </a:p>
          <a:p>
            <a:pPr algn="l"/>
            <a:endParaRPr lang="en-US" sz="133" dirty="0">
              <a:solidFill>
                <a:srgbClr val="484848"/>
              </a:solidFill>
              <a:latin typeface="Inter var experimental"/>
            </a:endParaRPr>
          </a:p>
          <a:p>
            <a:pPr algn="l"/>
            <a:r>
              <a:rPr lang="en-US" sz="2400" b="1" dirty="0">
                <a:solidFill>
                  <a:srgbClr val="484848"/>
                </a:solidFill>
                <a:latin typeface="Inter var experimental"/>
              </a:rPr>
              <a:t>Motive</a:t>
            </a:r>
            <a:endParaRPr lang="en-US" sz="2400" dirty="0">
              <a:solidFill>
                <a:srgbClr val="484848"/>
              </a:solidFill>
              <a:latin typeface="Inter var experimental"/>
            </a:endParaRPr>
          </a:p>
          <a:p>
            <a:pPr algn="l"/>
            <a:r>
              <a:rPr lang="en-US" sz="2400" dirty="0">
                <a:solidFill>
                  <a:srgbClr val="484848"/>
                </a:solidFill>
                <a:latin typeface="Inter var experimental"/>
              </a:rPr>
              <a:t>Developing auction strategy for new IPL franchise by analyzing past IPL data to create a strong and balanced squad.</a:t>
            </a:r>
          </a:p>
          <a:p>
            <a:pPr algn="l"/>
            <a:endParaRPr lang="en-US" sz="2400" dirty="0">
              <a:solidFill>
                <a:srgbClr val="484848"/>
              </a:solidFill>
              <a:latin typeface="Inter var experimental"/>
            </a:endParaRPr>
          </a:p>
          <a:p>
            <a:pPr marL="342891" indent="-342891">
              <a:buFont typeface="Arial" panose="020B0604020202020204" pitchFamily="34" charset="0"/>
              <a:buChar char="•"/>
            </a:pPr>
            <a:r>
              <a:rPr lang="en-US" dirty="0">
                <a:solidFill>
                  <a:schemeClr val="bg1">
                    <a:lumMod val="50000"/>
                  </a:schemeClr>
                </a:solidFill>
                <a:latin typeface="Inter var experimental"/>
              </a:rPr>
              <a:t>Bidding on batters</a:t>
            </a:r>
          </a:p>
          <a:p>
            <a:pPr algn="l"/>
            <a:r>
              <a:rPr lang="en-US" sz="1400" dirty="0">
                <a:solidFill>
                  <a:schemeClr val="bg1">
                    <a:lumMod val="50000"/>
                  </a:schemeClr>
                </a:solidFill>
                <a:latin typeface="Inter var experimental"/>
              </a:rPr>
              <a:t>	</a:t>
            </a:r>
            <a:r>
              <a:rPr lang="en-US" dirty="0">
                <a:solidFill>
                  <a:schemeClr val="bg1">
                    <a:lumMod val="50000"/>
                  </a:schemeClr>
                </a:solidFill>
                <a:latin typeface="Inter var experimental"/>
              </a:rPr>
              <a:t>-Task 1 to 3----------------------------------------2 to 7</a:t>
            </a:r>
          </a:p>
          <a:p>
            <a:pPr algn="l"/>
            <a:endParaRPr lang="en-US" dirty="0">
              <a:solidFill>
                <a:schemeClr val="bg1">
                  <a:lumMod val="50000"/>
                </a:schemeClr>
              </a:solidFill>
              <a:latin typeface="Inter var experimental"/>
            </a:endParaRPr>
          </a:p>
          <a:p>
            <a:pPr marL="342891" indent="-342891">
              <a:buFont typeface="Arial" panose="020B0604020202020204" pitchFamily="34" charset="0"/>
              <a:buChar char="•"/>
            </a:pPr>
            <a:r>
              <a:rPr lang="en-US" dirty="0">
                <a:solidFill>
                  <a:schemeClr val="bg1">
                    <a:lumMod val="50000"/>
                  </a:schemeClr>
                </a:solidFill>
                <a:latin typeface="Inter var experimental"/>
              </a:rPr>
              <a:t>Bidding on bowlers</a:t>
            </a:r>
          </a:p>
          <a:p>
            <a:pPr algn="l"/>
            <a:r>
              <a:rPr lang="en-US" sz="1400" dirty="0">
                <a:solidFill>
                  <a:schemeClr val="bg1">
                    <a:lumMod val="50000"/>
                  </a:schemeClr>
                </a:solidFill>
                <a:latin typeface="Inter var experimental"/>
              </a:rPr>
              <a:t>	</a:t>
            </a:r>
            <a:r>
              <a:rPr lang="en-US" dirty="0">
                <a:solidFill>
                  <a:schemeClr val="bg1">
                    <a:lumMod val="50000"/>
                  </a:schemeClr>
                </a:solidFill>
                <a:latin typeface="Inter var experimental"/>
              </a:rPr>
              <a:t>-Task 4 to 6----------------------------------------8 to 13</a:t>
            </a:r>
          </a:p>
          <a:p>
            <a:pPr algn="l"/>
            <a:endParaRPr lang="en-US" dirty="0">
              <a:solidFill>
                <a:schemeClr val="bg1">
                  <a:lumMod val="50000"/>
                </a:schemeClr>
              </a:solidFill>
              <a:latin typeface="Inter var experimental"/>
            </a:endParaRPr>
          </a:p>
          <a:p>
            <a:pPr marL="342891" indent="-342891">
              <a:buFont typeface="Arial" panose="020B0604020202020204" pitchFamily="34" charset="0"/>
              <a:buChar char="•"/>
            </a:pPr>
            <a:r>
              <a:rPr lang="en-US" dirty="0">
                <a:solidFill>
                  <a:schemeClr val="bg1">
                    <a:lumMod val="50000"/>
                  </a:schemeClr>
                </a:solidFill>
                <a:latin typeface="Inter var experimental"/>
              </a:rPr>
              <a:t>Additional Questions</a:t>
            </a:r>
            <a:endParaRPr lang="en-US" sz="1600" dirty="0">
              <a:solidFill>
                <a:schemeClr val="bg1">
                  <a:lumMod val="50000"/>
                </a:schemeClr>
              </a:solidFill>
              <a:latin typeface="Inter var experimental"/>
            </a:endParaRPr>
          </a:p>
          <a:p>
            <a:r>
              <a:rPr lang="en-US" sz="2400" dirty="0">
                <a:solidFill>
                  <a:schemeClr val="bg1">
                    <a:lumMod val="50000"/>
                  </a:schemeClr>
                </a:solidFill>
                <a:latin typeface="Inter var experimental"/>
              </a:rPr>
              <a:t>	</a:t>
            </a:r>
            <a:r>
              <a:rPr lang="en-US" dirty="0">
                <a:solidFill>
                  <a:schemeClr val="bg1">
                    <a:lumMod val="50000"/>
                  </a:schemeClr>
                </a:solidFill>
                <a:latin typeface="Inter var experimental"/>
              </a:rPr>
              <a:t>-Questions 1 to 10------------------------------14 to 22</a:t>
            </a:r>
          </a:p>
          <a:p>
            <a:pPr algn="l"/>
            <a:endParaRPr lang="en-US" sz="2400" dirty="0">
              <a:solidFill>
                <a:schemeClr val="bg1">
                  <a:lumMod val="50000"/>
                </a:schemeClr>
              </a:solidFill>
              <a:latin typeface="Inter var experimental"/>
            </a:endParaRPr>
          </a:p>
          <a:p>
            <a:pPr algn="l"/>
            <a:endParaRPr lang="en-US" sz="2400" dirty="0">
              <a:solidFill>
                <a:srgbClr val="484848"/>
              </a:solidFill>
              <a:latin typeface="Inter var experimental"/>
            </a:endParaRPr>
          </a:p>
          <a:p>
            <a:pPr algn="l"/>
            <a:r>
              <a:rPr lang="en-US" dirty="0">
                <a:solidFill>
                  <a:srgbClr val="484848"/>
                </a:solidFill>
                <a:latin typeface="Inter var experimental"/>
              </a:rPr>
              <a:t> </a:t>
            </a:r>
          </a:p>
        </p:txBody>
      </p:sp>
    </p:spTree>
    <p:extLst>
      <p:ext uri="{BB962C8B-B14F-4D97-AF65-F5344CB8AC3E}">
        <p14:creationId xmlns:p14="http://schemas.microsoft.com/office/powerpoint/2010/main" val="373586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80368-8DAC-0D0F-31F8-DEDBF10C8A58}"/>
              </a:ext>
            </a:extLst>
          </p:cNvPr>
          <p:cNvSpPr>
            <a:spLocks noGrp="1"/>
          </p:cNvSpPr>
          <p:nvPr>
            <p:ph idx="1"/>
          </p:nvPr>
        </p:nvSpPr>
        <p:spPr>
          <a:xfrm>
            <a:off x="972785" y="412340"/>
            <a:ext cx="9735855" cy="5772149"/>
          </a:xfrm>
        </p:spPr>
        <p:txBody>
          <a:bodyPr>
            <a:noAutofit/>
          </a:bodyPr>
          <a:lstStyle/>
          <a:p>
            <a:pPr algn="l"/>
            <a:r>
              <a:rPr lang="en-US" sz="2000" b="1" dirty="0">
                <a:latin typeface="Inter var experimental"/>
                <a:cs typeface="Times New Roman" panose="02020603050405020304" pitchFamily="18" charset="0"/>
              </a:rPr>
              <a:t>Task 5:</a:t>
            </a:r>
            <a:r>
              <a:rPr lang="en-US" sz="2000" dirty="0">
                <a:latin typeface="Inter var experimental"/>
                <a:cs typeface="Times New Roman" panose="02020603050405020304" pitchFamily="18" charset="0"/>
              </a:rPr>
              <a:t>-</a:t>
            </a:r>
          </a:p>
          <a:p>
            <a:pPr marL="0" indent="0">
              <a:buNone/>
            </a:pPr>
            <a:r>
              <a:rPr lang="en-US" sz="2000" dirty="0">
                <a:solidFill>
                  <a:srgbClr val="484848"/>
                </a:solidFill>
                <a:latin typeface="Inter var experimental"/>
                <a:cs typeface="Times New Roman" panose="02020603050405020304" pitchFamily="18" charset="0"/>
              </a:rPr>
              <a:t>Now you need to get 2-3 bowlers with the best strike rate and who have bowled at least 500 balls in IPL so </a:t>
            </a:r>
            <a:r>
              <a:rPr lang="en-US" sz="2000" dirty="0" err="1">
                <a:solidFill>
                  <a:srgbClr val="484848"/>
                </a:solidFill>
                <a:latin typeface="Inter var experimental"/>
                <a:cs typeface="Times New Roman" panose="02020603050405020304" pitchFamily="18" charset="0"/>
              </a:rPr>
              <a:t>far.To</a:t>
            </a:r>
            <a:r>
              <a:rPr lang="en-US" sz="2000" dirty="0">
                <a:solidFill>
                  <a:srgbClr val="484848"/>
                </a:solidFill>
                <a:latin typeface="Inter var experimental"/>
                <a:cs typeface="Times New Roman" panose="02020603050405020304" pitchFamily="18" charset="0"/>
              </a:rPr>
              <a:t> do that you have to make a list of 10 players you want to bid in the auction so that when you try to grab them in auction you should not pay the amount greater than you have in the purse for a particular player</a:t>
            </a:r>
            <a:r>
              <a:rPr lang="en-US" sz="2000" b="1" dirty="0">
                <a:solidFill>
                  <a:srgbClr val="484848"/>
                </a:solidFill>
                <a:latin typeface="Inter var experimental"/>
                <a:cs typeface="Times New Roman" panose="02020603050405020304" pitchFamily="18" charset="0"/>
              </a:rPr>
              <a:t>.</a:t>
            </a:r>
            <a:r>
              <a:rPr lang="en-US" sz="2000" dirty="0">
                <a:solidFill>
                  <a:srgbClr val="484848"/>
                </a:solidFill>
                <a:latin typeface="Inter var experimental"/>
                <a:cs typeface="Times New Roman" panose="02020603050405020304" pitchFamily="18" charset="0"/>
              </a:rPr>
              <a:t> </a:t>
            </a:r>
          </a:p>
          <a:p>
            <a:pPr marL="0" indent="0">
              <a:buNone/>
            </a:pPr>
            <a:br>
              <a:rPr lang="en-US" sz="2000" dirty="0">
                <a:latin typeface="Inter var experimental"/>
                <a:cs typeface="Times New Roman" panose="02020603050405020304" pitchFamily="18" charset="0"/>
              </a:rPr>
            </a:br>
            <a:r>
              <a:rPr lang="en-US" sz="2000" b="1" dirty="0">
                <a:latin typeface="Inter var experimental"/>
                <a:cs typeface="Times New Roman" panose="02020603050405020304" pitchFamily="18" charset="0"/>
              </a:rPr>
              <a:t>Query:-   </a:t>
            </a:r>
          </a:p>
          <a:p>
            <a:pPr marL="0" indent="0">
              <a:buNone/>
            </a:pPr>
            <a:r>
              <a:rPr lang="en-US" sz="2000" dirty="0">
                <a:latin typeface="Inter var experimental"/>
                <a:cs typeface="Times New Roman" panose="02020603050405020304" pitchFamily="18" charset="0"/>
              </a:rPr>
              <a:t>select bowler,</a:t>
            </a:r>
          </a:p>
          <a:p>
            <a:pPr marL="0" indent="0">
              <a:buNone/>
            </a:pPr>
            <a:r>
              <a:rPr lang="en-US" sz="2000" dirty="0">
                <a:latin typeface="Inter var experimental"/>
                <a:cs typeface="Times New Roman" panose="02020603050405020304" pitchFamily="18" charset="0"/>
              </a:rPr>
              <a:t>	count(ball),</a:t>
            </a:r>
          </a:p>
          <a:p>
            <a:pPr marL="0" indent="0">
              <a:buNone/>
            </a:pPr>
            <a:r>
              <a:rPr lang="en-US" sz="2000" dirty="0">
                <a:latin typeface="Inter var experimental"/>
                <a:cs typeface="Times New Roman" panose="02020603050405020304" pitchFamily="18" charset="0"/>
              </a:rPr>
              <a:t>	sum(</a:t>
            </a:r>
            <a:r>
              <a:rPr lang="en-US" sz="2000" dirty="0" err="1">
                <a:latin typeface="Inter var experimental"/>
                <a:cs typeface="Times New Roman" panose="02020603050405020304" pitchFamily="18" charset="0"/>
              </a:rPr>
              <a:t>is_wicket</a:t>
            </a:r>
            <a:r>
              <a:rPr lang="en-US" sz="2000" dirty="0">
                <a:latin typeface="Inter var experimental"/>
                <a:cs typeface="Times New Roman" panose="02020603050405020304" pitchFamily="18" charset="0"/>
              </a:rPr>
              <a:t>),</a:t>
            </a:r>
          </a:p>
          <a:p>
            <a:pPr marL="0" indent="0">
              <a:buNone/>
            </a:pPr>
            <a:r>
              <a:rPr lang="en-US" sz="2000" dirty="0">
                <a:latin typeface="Inter var experimental"/>
                <a:cs typeface="Times New Roman" panose="02020603050405020304" pitchFamily="18" charset="0"/>
              </a:rPr>
              <a:t>	(count(ball)*1.0/sum(</a:t>
            </a:r>
            <a:r>
              <a:rPr lang="en-US" sz="2000" dirty="0" err="1">
                <a:latin typeface="Inter var experimental"/>
                <a:cs typeface="Times New Roman" panose="02020603050405020304" pitchFamily="18" charset="0"/>
              </a:rPr>
              <a:t>is_wicket</a:t>
            </a:r>
            <a:r>
              <a:rPr lang="en-US" sz="2000" dirty="0">
                <a:latin typeface="Inter var experimental"/>
                <a:cs typeface="Times New Roman" panose="02020603050405020304" pitchFamily="18" charset="0"/>
              </a:rPr>
              <a:t>)) as </a:t>
            </a:r>
            <a:r>
              <a:rPr lang="en-US" sz="2000" dirty="0" err="1">
                <a:latin typeface="Inter var experimental"/>
                <a:cs typeface="Times New Roman" panose="02020603050405020304" pitchFamily="18" charset="0"/>
              </a:rPr>
              <a:t>strike_rate</a:t>
            </a:r>
            <a:endParaRPr lang="en-US" sz="2000" dirty="0">
              <a:latin typeface="Inter var experimental"/>
              <a:cs typeface="Times New Roman" panose="02020603050405020304" pitchFamily="18" charset="0"/>
            </a:endParaRPr>
          </a:p>
          <a:p>
            <a:pPr marL="0" indent="0">
              <a:buNone/>
            </a:pPr>
            <a:r>
              <a:rPr lang="en-US" sz="2000" dirty="0">
                <a:latin typeface="Inter var experimental"/>
                <a:cs typeface="Times New Roman" panose="02020603050405020304" pitchFamily="18" charset="0"/>
              </a:rPr>
              <a:t>from deliveries_v03</a:t>
            </a:r>
          </a:p>
          <a:p>
            <a:pPr marL="0" indent="0">
              <a:buNone/>
            </a:pPr>
            <a:r>
              <a:rPr lang="en-US" sz="2000" dirty="0">
                <a:latin typeface="Inter var experimental"/>
                <a:cs typeface="Times New Roman" panose="02020603050405020304" pitchFamily="18" charset="0"/>
              </a:rPr>
              <a:t>group by bowler having count(ball)&gt;500</a:t>
            </a:r>
          </a:p>
          <a:p>
            <a:pPr marL="0" indent="0">
              <a:buNone/>
            </a:pPr>
            <a:r>
              <a:rPr lang="en-US" sz="2000" dirty="0">
                <a:latin typeface="Inter var experimental"/>
                <a:cs typeface="Times New Roman" panose="02020603050405020304" pitchFamily="18" charset="0"/>
              </a:rPr>
              <a:t>order by  </a:t>
            </a:r>
            <a:r>
              <a:rPr lang="en-US" sz="2000" dirty="0" err="1">
                <a:latin typeface="Inter var experimental"/>
                <a:cs typeface="Times New Roman" panose="02020603050405020304" pitchFamily="18" charset="0"/>
              </a:rPr>
              <a:t>strike_rate</a:t>
            </a:r>
            <a:r>
              <a:rPr lang="en-US" sz="2000" dirty="0">
                <a:latin typeface="Inter var experimental"/>
                <a:cs typeface="Times New Roman" panose="02020603050405020304" pitchFamily="18" charset="0"/>
              </a:rPr>
              <a:t> limit 10;</a:t>
            </a:r>
          </a:p>
        </p:txBody>
      </p:sp>
    </p:spTree>
    <p:extLst>
      <p:ext uri="{BB962C8B-B14F-4D97-AF65-F5344CB8AC3E}">
        <p14:creationId xmlns:p14="http://schemas.microsoft.com/office/powerpoint/2010/main" val="4218485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DD6DFB3-08D1-4057-045D-C324C7C3AA85}"/>
              </a:ext>
            </a:extLst>
          </p:cNvPr>
          <p:cNvSpPr txBox="1"/>
          <p:nvPr/>
        </p:nvSpPr>
        <p:spPr>
          <a:xfrm>
            <a:off x="621892" y="481172"/>
            <a:ext cx="1150373" cy="300210"/>
          </a:xfrm>
          <a:prstGeom prst="rect">
            <a:avLst/>
          </a:prstGeom>
          <a:noFill/>
        </p:spPr>
        <p:txBody>
          <a:bodyPr wrap="square" rtlCol="0">
            <a:spAutoFit/>
          </a:bodyPr>
          <a:lstStyle/>
          <a:p>
            <a:r>
              <a:rPr lang="en-US" sz="1351" dirty="0"/>
              <a:t>Output:-</a:t>
            </a:r>
            <a:endParaRPr lang="en-IN" sz="1351" dirty="0"/>
          </a:p>
        </p:txBody>
      </p:sp>
      <p:pic>
        <p:nvPicPr>
          <p:cNvPr id="4" name="Picture 3">
            <a:extLst>
              <a:ext uri="{FF2B5EF4-FFF2-40B4-BE49-F238E27FC236}">
                <a16:creationId xmlns:a16="http://schemas.microsoft.com/office/drawing/2014/main" id="{2E2EABE5-33DB-F0AD-B06D-70BAE4CBBDC3}"/>
              </a:ext>
            </a:extLst>
          </p:cNvPr>
          <p:cNvPicPr>
            <a:picLocks noChangeAspect="1"/>
          </p:cNvPicPr>
          <p:nvPr/>
        </p:nvPicPr>
        <p:blipFill>
          <a:blip r:embed="rId2"/>
          <a:stretch>
            <a:fillRect/>
          </a:stretch>
        </p:blipFill>
        <p:spPr>
          <a:xfrm>
            <a:off x="1638113" y="206425"/>
            <a:ext cx="6040883" cy="2703924"/>
          </a:xfrm>
          <a:prstGeom prst="rect">
            <a:avLst/>
          </a:prstGeom>
        </p:spPr>
      </p:pic>
      <p:pic>
        <p:nvPicPr>
          <p:cNvPr id="10" name="Content Placeholder 9">
            <a:extLst>
              <a:ext uri="{FF2B5EF4-FFF2-40B4-BE49-F238E27FC236}">
                <a16:creationId xmlns:a16="http://schemas.microsoft.com/office/drawing/2014/main" id="{60834DE2-5816-C97F-2049-DB3CC2ABD5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6349" y="3115724"/>
            <a:ext cx="9979743" cy="3742277"/>
          </a:xfrm>
        </p:spPr>
      </p:pic>
    </p:spTree>
    <p:extLst>
      <p:ext uri="{BB962C8B-B14F-4D97-AF65-F5344CB8AC3E}">
        <p14:creationId xmlns:p14="http://schemas.microsoft.com/office/powerpoint/2010/main" val="369412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80368-8DAC-0D0F-31F8-DEDBF10C8A58}"/>
              </a:ext>
            </a:extLst>
          </p:cNvPr>
          <p:cNvSpPr>
            <a:spLocks noGrp="1"/>
          </p:cNvSpPr>
          <p:nvPr>
            <p:ph idx="1"/>
          </p:nvPr>
        </p:nvSpPr>
        <p:spPr>
          <a:xfrm>
            <a:off x="835743" y="324465"/>
            <a:ext cx="10304207" cy="5174843"/>
          </a:xfrm>
        </p:spPr>
        <p:txBody>
          <a:bodyPr>
            <a:noAutofit/>
          </a:bodyPr>
          <a:lstStyle/>
          <a:p>
            <a:pPr algn="l"/>
            <a:r>
              <a:rPr lang="en-US" sz="2000" b="1" dirty="0">
                <a:latin typeface="Inter var experimental"/>
                <a:cs typeface="Times New Roman" panose="02020603050405020304" pitchFamily="18" charset="0"/>
              </a:rPr>
              <a:t>Task 6:</a:t>
            </a:r>
            <a:r>
              <a:rPr lang="en-US" sz="2000" dirty="0">
                <a:latin typeface="Inter var experimental"/>
                <a:cs typeface="Times New Roman" panose="02020603050405020304" pitchFamily="18" charset="0"/>
              </a:rPr>
              <a:t>-</a:t>
            </a:r>
          </a:p>
          <a:p>
            <a:pPr marL="0" indent="0">
              <a:buNone/>
            </a:pPr>
            <a:r>
              <a:rPr lang="en-US" sz="2000" dirty="0">
                <a:solidFill>
                  <a:srgbClr val="484848"/>
                </a:solidFill>
                <a:latin typeface="Inter var experimental"/>
                <a:cs typeface="Times New Roman" panose="02020603050405020304" pitchFamily="18" charset="0"/>
              </a:rPr>
              <a:t>Now you need to get 2-3 </a:t>
            </a:r>
            <a:r>
              <a:rPr lang="en-US" sz="2000" dirty="0" err="1">
                <a:solidFill>
                  <a:srgbClr val="484848"/>
                </a:solidFill>
                <a:latin typeface="Inter var experimental"/>
                <a:cs typeface="Times New Roman" panose="02020603050405020304" pitchFamily="18" charset="0"/>
              </a:rPr>
              <a:t>All_rounders</a:t>
            </a:r>
            <a:r>
              <a:rPr lang="en-US" sz="2000" dirty="0">
                <a:solidFill>
                  <a:srgbClr val="484848"/>
                </a:solidFill>
                <a:latin typeface="Inter var experimental"/>
                <a:cs typeface="Times New Roman" panose="02020603050405020304" pitchFamily="18" charset="0"/>
              </a:rPr>
              <a:t> with the best batting as well as bowling strike rate and who have faced at least 500 balls in IPL so far and have bowled minimum 300 </a:t>
            </a:r>
            <a:r>
              <a:rPr lang="en-US" sz="2000" dirty="0" err="1">
                <a:solidFill>
                  <a:srgbClr val="484848"/>
                </a:solidFill>
                <a:latin typeface="Inter var experimental"/>
                <a:cs typeface="Times New Roman" panose="02020603050405020304" pitchFamily="18" charset="0"/>
              </a:rPr>
              <a:t>balls.To</a:t>
            </a:r>
            <a:r>
              <a:rPr lang="en-US" sz="2000" dirty="0">
                <a:solidFill>
                  <a:srgbClr val="484848"/>
                </a:solidFill>
                <a:latin typeface="Inter var experimental"/>
                <a:cs typeface="Times New Roman" panose="02020603050405020304" pitchFamily="18" charset="0"/>
              </a:rPr>
              <a:t> do that you have to make a list of 10 players you want to bid in the auction so that when you try to grab them in auction you should not pay the amount greater than you have in the purse for a particular player.</a:t>
            </a:r>
            <a:br>
              <a:rPr lang="en-US" sz="2000" dirty="0">
                <a:latin typeface="Inter var experimental"/>
                <a:cs typeface="Times New Roman" panose="02020603050405020304" pitchFamily="18" charset="0"/>
              </a:rPr>
            </a:br>
            <a:endParaRPr lang="en-US" sz="2000" dirty="0">
              <a:latin typeface="Inter var experimental"/>
              <a:cs typeface="Times New Roman" panose="02020603050405020304" pitchFamily="18" charset="0"/>
            </a:endParaRPr>
          </a:p>
          <a:p>
            <a:pPr marL="0" indent="0">
              <a:buNone/>
            </a:pPr>
            <a:r>
              <a:rPr lang="en-US" sz="2000" b="1" dirty="0">
                <a:latin typeface="Inter var experimental"/>
              </a:rPr>
              <a:t>Query:-   </a:t>
            </a:r>
          </a:p>
          <a:p>
            <a:pPr marL="0" indent="0">
              <a:buNone/>
            </a:pPr>
            <a:r>
              <a:rPr lang="en-US" sz="2000" dirty="0">
                <a:latin typeface="Inter var experimental"/>
              </a:rPr>
              <a:t>select a.*,b.* from                                                                                                                                         		(select batsman,                                                                                                                                   		count(ball)as </a:t>
            </a:r>
            <a:r>
              <a:rPr lang="en-US" sz="2000" dirty="0" err="1">
                <a:latin typeface="Inter var experimental"/>
              </a:rPr>
              <a:t>total_balls</a:t>
            </a:r>
            <a:r>
              <a:rPr lang="en-US" sz="2000" dirty="0">
                <a:latin typeface="Inter var experimental"/>
              </a:rPr>
              <a:t>, sum(</a:t>
            </a:r>
            <a:r>
              <a:rPr lang="en-US" sz="2000" dirty="0" err="1">
                <a:latin typeface="Inter var experimental"/>
              </a:rPr>
              <a:t>batsman_runs</a:t>
            </a:r>
            <a:r>
              <a:rPr lang="en-US" sz="2000" dirty="0">
                <a:latin typeface="Inter var experimental"/>
              </a:rPr>
              <a:t>) as </a:t>
            </a:r>
            <a:r>
              <a:rPr lang="en-US" sz="2000" dirty="0" err="1">
                <a:latin typeface="Inter var experimental"/>
              </a:rPr>
              <a:t>total_batsman_runs</a:t>
            </a:r>
            <a:r>
              <a:rPr lang="en-US" sz="2000" dirty="0">
                <a:latin typeface="Inter var experimental"/>
              </a:rPr>
              <a:t>, 				(sum(</a:t>
            </a:r>
            <a:r>
              <a:rPr lang="en-US" sz="2000" dirty="0" err="1">
                <a:latin typeface="Inter var experimental"/>
              </a:rPr>
              <a:t>batsman_runs</a:t>
            </a:r>
            <a:r>
              <a:rPr lang="en-US" sz="2000" dirty="0">
                <a:latin typeface="Inter var experimental"/>
              </a:rPr>
              <a:t>)*100.0)/count(ball) as </a:t>
            </a:r>
            <a:r>
              <a:rPr lang="en-US" sz="2000" dirty="0" err="1">
                <a:latin typeface="Inter var experimental"/>
              </a:rPr>
              <a:t>batting_Strike_rate</a:t>
            </a:r>
            <a:r>
              <a:rPr lang="en-US" sz="2000" dirty="0">
                <a:latin typeface="Inter var experimental"/>
              </a:rPr>
              <a:t>                            	from deliveries_v03                                                                                                                          	group by batsman having count(ball)&gt;=500                                                                                              	order by </a:t>
            </a:r>
            <a:r>
              <a:rPr lang="en-US" sz="2000" dirty="0" err="1">
                <a:latin typeface="Inter var experimental"/>
              </a:rPr>
              <a:t>batting_strike_rate</a:t>
            </a:r>
            <a:r>
              <a:rPr lang="en-US" sz="2000" dirty="0">
                <a:latin typeface="Inter var experimental"/>
              </a:rPr>
              <a:t> desc )                                                                                                   as a Inner join                                                                                                                                                       	 (select bowler,                                                                                                                                      		count(ball), sum(</a:t>
            </a:r>
            <a:r>
              <a:rPr lang="en-US" sz="2000" dirty="0" err="1">
                <a:latin typeface="Inter var experimental"/>
              </a:rPr>
              <a:t>is_wicket</a:t>
            </a:r>
            <a:r>
              <a:rPr lang="en-US" sz="2000" dirty="0">
                <a:latin typeface="Inter var experimental"/>
              </a:rPr>
              <a:t>),                                                      					(count(ball)*1.0/sum(</a:t>
            </a:r>
            <a:r>
              <a:rPr lang="en-US" sz="2000" dirty="0" err="1">
                <a:latin typeface="Inter var experimental"/>
              </a:rPr>
              <a:t>is_wicket</a:t>
            </a:r>
            <a:r>
              <a:rPr lang="en-US" sz="2000" dirty="0">
                <a:latin typeface="Inter var experimental"/>
              </a:rPr>
              <a:t>)) as </a:t>
            </a:r>
            <a:r>
              <a:rPr lang="en-US" sz="2000" dirty="0" err="1">
                <a:latin typeface="Inter var experimental"/>
              </a:rPr>
              <a:t>bowler_strike_rate</a:t>
            </a:r>
            <a:r>
              <a:rPr lang="en-US" sz="2000" dirty="0">
                <a:latin typeface="Inter var experimental"/>
              </a:rPr>
              <a:t>                                            	 	 from deliveries_v03                                                                                                                       	 	 group by bowler having count(ball)&gt;300                                                                                  	order by  </a:t>
            </a:r>
            <a:r>
              <a:rPr lang="en-US" sz="2000" dirty="0" err="1">
                <a:latin typeface="Inter var experimental"/>
              </a:rPr>
              <a:t>bowler_strike_rate</a:t>
            </a:r>
            <a:r>
              <a:rPr lang="en-US" sz="2000" dirty="0">
                <a:latin typeface="Inter var experimental"/>
              </a:rPr>
              <a:t>)                                                                                                             as b on </a:t>
            </a:r>
            <a:r>
              <a:rPr lang="en-US" sz="2000" dirty="0" err="1">
                <a:latin typeface="Inter var experimental"/>
              </a:rPr>
              <a:t>a.batsman</a:t>
            </a:r>
            <a:r>
              <a:rPr lang="en-US" sz="2000" dirty="0">
                <a:latin typeface="Inter var experimental"/>
              </a:rPr>
              <a:t>=</a:t>
            </a:r>
            <a:r>
              <a:rPr lang="en-US" sz="2000" dirty="0" err="1">
                <a:latin typeface="Inter var experimental"/>
              </a:rPr>
              <a:t>b.bowler</a:t>
            </a:r>
            <a:r>
              <a:rPr lang="en-US" sz="2000" dirty="0">
                <a:latin typeface="Inter var experimental"/>
              </a:rPr>
              <a:t>;		</a:t>
            </a:r>
            <a:endParaRPr lang="en-US" sz="2000" dirty="0">
              <a:latin typeface="Inter var experimental"/>
              <a:cs typeface="Times New Roman" panose="02020603050405020304" pitchFamily="18" charset="0"/>
            </a:endParaRPr>
          </a:p>
        </p:txBody>
      </p:sp>
    </p:spTree>
    <p:extLst>
      <p:ext uri="{BB962C8B-B14F-4D97-AF65-F5344CB8AC3E}">
        <p14:creationId xmlns:p14="http://schemas.microsoft.com/office/powerpoint/2010/main" val="2840700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DD6DFB3-08D1-4057-045D-C324C7C3AA85}"/>
              </a:ext>
            </a:extLst>
          </p:cNvPr>
          <p:cNvSpPr txBox="1"/>
          <p:nvPr/>
        </p:nvSpPr>
        <p:spPr>
          <a:xfrm>
            <a:off x="435079" y="392683"/>
            <a:ext cx="1150373" cy="400110"/>
          </a:xfrm>
          <a:prstGeom prst="rect">
            <a:avLst/>
          </a:prstGeom>
          <a:noFill/>
        </p:spPr>
        <p:txBody>
          <a:bodyPr wrap="square" rtlCol="0">
            <a:spAutoFit/>
          </a:bodyPr>
          <a:lstStyle/>
          <a:p>
            <a:r>
              <a:rPr lang="en-US" sz="2000" dirty="0"/>
              <a:t>Output</a:t>
            </a:r>
            <a:r>
              <a:rPr lang="en-US" sz="1351" dirty="0"/>
              <a:t>:-</a:t>
            </a:r>
            <a:endParaRPr lang="en-IN" sz="1351" dirty="0"/>
          </a:p>
        </p:txBody>
      </p:sp>
      <p:pic>
        <p:nvPicPr>
          <p:cNvPr id="7" name="Content Placeholder 4">
            <a:extLst>
              <a:ext uri="{FF2B5EF4-FFF2-40B4-BE49-F238E27FC236}">
                <a16:creationId xmlns:a16="http://schemas.microsoft.com/office/drawing/2014/main" id="{C29B9614-77D1-AB71-BAD7-DBD76E796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881" y="3429001"/>
            <a:ext cx="10731299" cy="3506315"/>
          </a:xfrm>
        </p:spPr>
      </p:pic>
      <p:pic>
        <p:nvPicPr>
          <p:cNvPr id="3" name="Picture 2">
            <a:extLst>
              <a:ext uri="{FF2B5EF4-FFF2-40B4-BE49-F238E27FC236}">
                <a16:creationId xmlns:a16="http://schemas.microsoft.com/office/drawing/2014/main" id="{7F09FF21-6903-9C5E-F0F8-EA64D8BBD346}"/>
              </a:ext>
            </a:extLst>
          </p:cNvPr>
          <p:cNvPicPr>
            <a:picLocks noChangeAspect="1"/>
          </p:cNvPicPr>
          <p:nvPr/>
        </p:nvPicPr>
        <p:blipFill>
          <a:blip r:embed="rId3"/>
          <a:stretch>
            <a:fillRect/>
          </a:stretch>
        </p:blipFill>
        <p:spPr>
          <a:xfrm>
            <a:off x="1471493" y="274320"/>
            <a:ext cx="9582587" cy="3068320"/>
          </a:xfrm>
          <a:prstGeom prst="rect">
            <a:avLst/>
          </a:prstGeom>
        </p:spPr>
      </p:pic>
    </p:spTree>
    <p:extLst>
      <p:ext uri="{BB962C8B-B14F-4D97-AF65-F5344CB8AC3E}">
        <p14:creationId xmlns:p14="http://schemas.microsoft.com/office/powerpoint/2010/main" val="423223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1617B9D5-F40B-9C19-633E-5254498AB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843"/>
            <a:ext cx="6308623" cy="2377758"/>
          </a:xfrm>
          <a:prstGeom prst="rect">
            <a:avLst/>
          </a:prstGeom>
        </p:spPr>
      </p:pic>
      <p:pic>
        <p:nvPicPr>
          <p:cNvPr id="5" name="Picture 4">
            <a:extLst>
              <a:ext uri="{FF2B5EF4-FFF2-40B4-BE49-F238E27FC236}">
                <a16:creationId xmlns:a16="http://schemas.microsoft.com/office/drawing/2014/main" id="{43A84965-3D37-A555-30E4-5AA62499A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806595"/>
            <a:ext cx="6226278" cy="2155979"/>
          </a:xfrm>
          <a:prstGeom prst="rect">
            <a:avLst/>
          </a:prstGeom>
        </p:spPr>
      </p:pic>
      <p:pic>
        <p:nvPicPr>
          <p:cNvPr id="6" name="Content Placeholder 6">
            <a:extLst>
              <a:ext uri="{FF2B5EF4-FFF2-40B4-BE49-F238E27FC236}">
                <a16:creationId xmlns:a16="http://schemas.microsoft.com/office/drawing/2014/main" id="{DEB1601D-F248-F6A6-7FAA-899FF56ED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4893748"/>
            <a:ext cx="6361471" cy="1923274"/>
          </a:xfrm>
          <a:prstGeom prst="rect">
            <a:avLst/>
          </a:prstGeom>
        </p:spPr>
      </p:pic>
      <p:pic>
        <p:nvPicPr>
          <p:cNvPr id="7" name="Content Placeholder 8">
            <a:extLst>
              <a:ext uri="{FF2B5EF4-FFF2-40B4-BE49-F238E27FC236}">
                <a16:creationId xmlns:a16="http://schemas.microsoft.com/office/drawing/2014/main" id="{29BFF10E-C732-8D85-B80E-1C3016B71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2143" y="365127"/>
            <a:ext cx="5729748" cy="2377756"/>
          </a:xfrm>
          <a:prstGeom prst="rect">
            <a:avLst/>
          </a:prstGeom>
        </p:spPr>
      </p:pic>
      <p:pic>
        <p:nvPicPr>
          <p:cNvPr id="8" name="Content Placeholder 9">
            <a:extLst>
              <a:ext uri="{FF2B5EF4-FFF2-40B4-BE49-F238E27FC236}">
                <a16:creationId xmlns:a16="http://schemas.microsoft.com/office/drawing/2014/main" id="{DB90A067-44F9-592C-06AB-D9CCF40EA7F3}"/>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322143" y="2718363"/>
            <a:ext cx="5909187" cy="2244211"/>
          </a:xfrm>
        </p:spPr>
      </p:pic>
      <p:pic>
        <p:nvPicPr>
          <p:cNvPr id="9" name="Content Placeholder 4">
            <a:extLst>
              <a:ext uri="{FF2B5EF4-FFF2-40B4-BE49-F238E27FC236}">
                <a16:creationId xmlns:a16="http://schemas.microsoft.com/office/drawing/2014/main" id="{29D5094A-A970-9D96-0794-C1A012BA42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2143" y="4928161"/>
            <a:ext cx="5830529" cy="1964252"/>
          </a:xfrm>
          <a:prstGeom prst="rect">
            <a:avLst/>
          </a:prstGeom>
        </p:spPr>
      </p:pic>
      <p:sp>
        <p:nvSpPr>
          <p:cNvPr id="10" name="TextBox 9">
            <a:extLst>
              <a:ext uri="{FF2B5EF4-FFF2-40B4-BE49-F238E27FC236}">
                <a16:creationId xmlns:a16="http://schemas.microsoft.com/office/drawing/2014/main" id="{799B4425-6A4A-DFD3-3FC5-C490685E371B}"/>
              </a:ext>
            </a:extLst>
          </p:cNvPr>
          <p:cNvSpPr txBox="1"/>
          <p:nvPr/>
        </p:nvSpPr>
        <p:spPr>
          <a:xfrm>
            <a:off x="1297858" y="75373"/>
            <a:ext cx="3918155" cy="369332"/>
          </a:xfrm>
          <a:prstGeom prst="rect">
            <a:avLst/>
          </a:prstGeom>
          <a:noFill/>
        </p:spPr>
        <p:txBody>
          <a:bodyPr wrap="square" rtlCol="0">
            <a:spAutoFit/>
          </a:bodyPr>
          <a:lstStyle/>
          <a:p>
            <a:r>
              <a:rPr lang="en-IN" dirty="0"/>
              <a:t>Bidding On Batters In </a:t>
            </a:r>
            <a:r>
              <a:rPr lang="en-IN" dirty="0" err="1"/>
              <a:t>Ipl</a:t>
            </a:r>
            <a:r>
              <a:rPr lang="en-IN" dirty="0"/>
              <a:t> Auction</a:t>
            </a:r>
          </a:p>
        </p:txBody>
      </p:sp>
      <p:sp>
        <p:nvSpPr>
          <p:cNvPr id="12" name="TextBox 11">
            <a:extLst>
              <a:ext uri="{FF2B5EF4-FFF2-40B4-BE49-F238E27FC236}">
                <a16:creationId xmlns:a16="http://schemas.microsoft.com/office/drawing/2014/main" id="{98A9B170-9924-A567-6AEA-2E6DBAE8A4C6}"/>
              </a:ext>
            </a:extLst>
          </p:cNvPr>
          <p:cNvSpPr txBox="1"/>
          <p:nvPr/>
        </p:nvSpPr>
        <p:spPr>
          <a:xfrm>
            <a:off x="7216877" y="101585"/>
            <a:ext cx="3677265" cy="369332"/>
          </a:xfrm>
          <a:prstGeom prst="rect">
            <a:avLst/>
          </a:prstGeom>
          <a:noFill/>
        </p:spPr>
        <p:txBody>
          <a:bodyPr wrap="square" rtlCol="0">
            <a:spAutoFit/>
          </a:bodyPr>
          <a:lstStyle/>
          <a:p>
            <a:r>
              <a:rPr lang="en-IN" dirty="0"/>
              <a:t>Bidding On Bowlers In </a:t>
            </a:r>
            <a:r>
              <a:rPr lang="en-IN" dirty="0" err="1"/>
              <a:t>Ipl</a:t>
            </a:r>
            <a:r>
              <a:rPr lang="en-IN" dirty="0"/>
              <a:t> Auction</a:t>
            </a:r>
          </a:p>
        </p:txBody>
      </p:sp>
      <p:cxnSp>
        <p:nvCxnSpPr>
          <p:cNvPr id="14" name="Straight Connector 13">
            <a:extLst>
              <a:ext uri="{FF2B5EF4-FFF2-40B4-BE49-F238E27FC236}">
                <a16:creationId xmlns:a16="http://schemas.microsoft.com/office/drawing/2014/main" id="{B31D6D45-7E8D-7FC2-8DDC-9DB5DC994C16}"/>
              </a:ext>
            </a:extLst>
          </p:cNvPr>
          <p:cNvCxnSpPr>
            <a:cxnSpLocks/>
          </p:cNvCxnSpPr>
          <p:nvPr/>
        </p:nvCxnSpPr>
        <p:spPr>
          <a:xfrm>
            <a:off x="6226278" y="0"/>
            <a:ext cx="60838" cy="6758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72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258392-6B11-C215-1559-EE0FE1514034}"/>
              </a:ext>
            </a:extLst>
          </p:cNvPr>
          <p:cNvSpPr txBox="1"/>
          <p:nvPr/>
        </p:nvSpPr>
        <p:spPr>
          <a:xfrm>
            <a:off x="973393" y="373627"/>
            <a:ext cx="10156723" cy="6195927"/>
          </a:xfrm>
          <a:prstGeom prst="rect">
            <a:avLst/>
          </a:prstGeom>
          <a:noFill/>
        </p:spPr>
        <p:txBody>
          <a:bodyPr wrap="square" rtlCol="0">
            <a:spAutoFit/>
          </a:bodyPr>
          <a:lstStyle/>
          <a:p>
            <a:pPr algn="ctr"/>
            <a:r>
              <a:rPr lang="en-IN" sz="2000" b="1" dirty="0"/>
              <a:t>Additional Questions</a:t>
            </a:r>
          </a:p>
          <a:p>
            <a:pPr algn="ctr"/>
            <a:endParaRPr lang="en-IN" b="1" dirty="0"/>
          </a:p>
          <a:p>
            <a:r>
              <a:rPr lang="en-US" dirty="0">
                <a:solidFill>
                  <a:srgbClr val="484848"/>
                </a:solidFill>
                <a:latin typeface="Inter var experimental"/>
              </a:rPr>
              <a:t>NOTE:-Deliveries is the table created using the </a:t>
            </a:r>
            <a:r>
              <a:rPr lang="en-US" dirty="0" err="1">
                <a:solidFill>
                  <a:srgbClr val="484848"/>
                </a:solidFill>
                <a:latin typeface="Inter var experimental"/>
              </a:rPr>
              <a:t>IPL_Ball</a:t>
            </a:r>
            <a:r>
              <a:rPr lang="en-US" dirty="0">
                <a:solidFill>
                  <a:srgbClr val="484848"/>
                </a:solidFill>
                <a:latin typeface="Inter var experimental"/>
              </a:rPr>
              <a:t> data whereas the Matches table has been created using the </a:t>
            </a:r>
            <a:r>
              <a:rPr lang="en-US" dirty="0" err="1">
                <a:solidFill>
                  <a:srgbClr val="484848"/>
                </a:solidFill>
                <a:latin typeface="Inter var experimental"/>
              </a:rPr>
              <a:t>IPL_Matches</a:t>
            </a:r>
            <a:r>
              <a:rPr lang="en-US" dirty="0">
                <a:solidFill>
                  <a:srgbClr val="484848"/>
                </a:solidFill>
                <a:latin typeface="Inter var experimental"/>
              </a:rPr>
              <a:t> data</a:t>
            </a:r>
            <a:endParaRPr lang="en-IN" b="1" dirty="0"/>
          </a:p>
          <a:p>
            <a:endParaRPr lang="en-IN" sz="1351" b="1" dirty="0"/>
          </a:p>
          <a:p>
            <a:r>
              <a:rPr lang="en-IN" sz="2000" dirty="0"/>
              <a:t>1.</a:t>
            </a:r>
            <a:r>
              <a:rPr lang="en-US" sz="2000" dirty="0">
                <a:solidFill>
                  <a:srgbClr val="484848"/>
                </a:solidFill>
                <a:latin typeface="Inter var experimental"/>
              </a:rPr>
              <a:t>Get the count of cities that have hosted an IPL match.</a:t>
            </a:r>
          </a:p>
          <a:p>
            <a:endParaRPr lang="en-US" sz="2000" dirty="0">
              <a:solidFill>
                <a:srgbClr val="484848"/>
              </a:solidFill>
              <a:latin typeface="Inter var experimental"/>
            </a:endParaRPr>
          </a:p>
          <a:p>
            <a:r>
              <a:rPr lang="en-US" sz="2000" dirty="0">
                <a:solidFill>
                  <a:srgbClr val="484848"/>
                </a:solidFill>
                <a:latin typeface="Inter var experimental"/>
              </a:rPr>
              <a:t>Query:-</a:t>
            </a:r>
          </a:p>
          <a:p>
            <a:r>
              <a:rPr lang="en-US" sz="2000" dirty="0">
                <a:solidFill>
                  <a:srgbClr val="484848"/>
                </a:solidFill>
                <a:latin typeface="Inter var experimental"/>
              </a:rPr>
              <a:t>select count(distinct city) as </a:t>
            </a:r>
            <a:r>
              <a:rPr lang="en-US" sz="2000" dirty="0" err="1">
                <a:solidFill>
                  <a:srgbClr val="484848"/>
                </a:solidFill>
                <a:latin typeface="Inter var experimental"/>
              </a:rPr>
              <a:t>No_of_cities</a:t>
            </a:r>
            <a:r>
              <a:rPr lang="en-US" sz="2000" dirty="0">
                <a:solidFill>
                  <a:srgbClr val="484848"/>
                </a:solidFill>
                <a:latin typeface="Inter var experimental"/>
              </a:rPr>
              <a:t> from matches;</a:t>
            </a:r>
          </a:p>
          <a:p>
            <a:endParaRPr lang="en-US" sz="2000" dirty="0">
              <a:solidFill>
                <a:srgbClr val="484848"/>
              </a:solidFill>
              <a:latin typeface="Inter var experimental"/>
            </a:endParaRPr>
          </a:p>
          <a:p>
            <a:r>
              <a:rPr lang="en-US" sz="2000" dirty="0">
                <a:solidFill>
                  <a:srgbClr val="484848"/>
                </a:solidFill>
                <a:latin typeface="Inter var experimental"/>
              </a:rPr>
              <a:t>Output:-</a:t>
            </a: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IN" sz="1351" dirty="0"/>
          </a:p>
        </p:txBody>
      </p:sp>
      <p:pic>
        <p:nvPicPr>
          <p:cNvPr id="8" name="Picture 7">
            <a:extLst>
              <a:ext uri="{FF2B5EF4-FFF2-40B4-BE49-F238E27FC236}">
                <a16:creationId xmlns:a16="http://schemas.microsoft.com/office/drawing/2014/main" id="{8844C4D5-5C6A-B2C9-B054-9CAF2A4689ED}"/>
              </a:ext>
            </a:extLst>
          </p:cNvPr>
          <p:cNvPicPr>
            <a:picLocks noChangeAspect="1"/>
          </p:cNvPicPr>
          <p:nvPr/>
        </p:nvPicPr>
        <p:blipFill rotWithShape="1">
          <a:blip r:embed="rId2"/>
          <a:srcRect r="24268" b="17493"/>
          <a:stretch/>
        </p:blipFill>
        <p:spPr>
          <a:xfrm>
            <a:off x="2779572" y="3428999"/>
            <a:ext cx="3159112" cy="1870588"/>
          </a:xfrm>
          <a:prstGeom prst="rect">
            <a:avLst/>
          </a:prstGeom>
        </p:spPr>
      </p:pic>
    </p:spTree>
    <p:extLst>
      <p:ext uri="{BB962C8B-B14F-4D97-AF65-F5344CB8AC3E}">
        <p14:creationId xmlns:p14="http://schemas.microsoft.com/office/powerpoint/2010/main" val="109937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F9C7D-7C6D-74B4-13D3-A68404C6FDB9}"/>
              </a:ext>
            </a:extLst>
          </p:cNvPr>
          <p:cNvSpPr txBox="1"/>
          <p:nvPr/>
        </p:nvSpPr>
        <p:spPr>
          <a:xfrm>
            <a:off x="1052053" y="393291"/>
            <a:ext cx="10097729" cy="5486245"/>
          </a:xfrm>
          <a:prstGeom prst="rect">
            <a:avLst/>
          </a:prstGeom>
          <a:noFill/>
        </p:spPr>
        <p:txBody>
          <a:bodyPr wrap="square" rtlCol="0">
            <a:spAutoFit/>
          </a:bodyPr>
          <a:lstStyle/>
          <a:p>
            <a:r>
              <a:rPr lang="en-US" sz="2000" dirty="0">
                <a:solidFill>
                  <a:srgbClr val="484848"/>
                </a:solidFill>
                <a:latin typeface="Inter var experimental"/>
              </a:rPr>
              <a:t>2. Create table deliveries_v02 with all the columns of the table ‘deliveries’ and an additional column </a:t>
            </a:r>
            <a:r>
              <a:rPr lang="en-US" sz="2000" dirty="0" err="1">
                <a:solidFill>
                  <a:srgbClr val="484848"/>
                </a:solidFill>
                <a:latin typeface="Inter var experimental"/>
              </a:rPr>
              <a:t>ball_result</a:t>
            </a:r>
            <a:r>
              <a:rPr lang="en-US" sz="2000" dirty="0">
                <a:solidFill>
                  <a:srgbClr val="484848"/>
                </a:solidFill>
                <a:latin typeface="Inter var experimental"/>
              </a:rPr>
              <a:t> containing values boundary, dot or other depending on the </a:t>
            </a:r>
            <a:r>
              <a:rPr lang="en-US" sz="2000" dirty="0" err="1">
                <a:solidFill>
                  <a:srgbClr val="484848"/>
                </a:solidFill>
                <a:latin typeface="Inter var experimental"/>
              </a:rPr>
              <a:t>total_run</a:t>
            </a:r>
            <a:r>
              <a:rPr lang="en-US" sz="2000" dirty="0">
                <a:solidFill>
                  <a:srgbClr val="484848"/>
                </a:solidFill>
                <a:latin typeface="Inter var experimental"/>
              </a:rPr>
              <a:t> (boundary for &gt;= 4, dot for 0 and other for any other number)</a:t>
            </a:r>
          </a:p>
          <a:p>
            <a:endParaRPr lang="en-US" sz="2000" dirty="0">
              <a:solidFill>
                <a:srgbClr val="484848"/>
              </a:solidFill>
              <a:latin typeface="Inter var experimental"/>
            </a:endParaRPr>
          </a:p>
          <a:p>
            <a:r>
              <a:rPr lang="en-US" sz="2000" dirty="0">
                <a:solidFill>
                  <a:srgbClr val="484848"/>
                </a:solidFill>
                <a:latin typeface="Inter var experimental"/>
              </a:rPr>
              <a:t>Query:-</a:t>
            </a:r>
          </a:p>
          <a:p>
            <a:r>
              <a:rPr lang="en-US" sz="2000" dirty="0">
                <a:solidFill>
                  <a:srgbClr val="484848"/>
                </a:solidFill>
                <a:latin typeface="Inter var experimental"/>
              </a:rPr>
              <a:t>create table deliveries_v02 as</a:t>
            </a:r>
          </a:p>
          <a:p>
            <a:r>
              <a:rPr lang="en-US" sz="2000" dirty="0">
                <a:solidFill>
                  <a:srgbClr val="484848"/>
                </a:solidFill>
                <a:latin typeface="Inter var experimental"/>
              </a:rPr>
              <a:t>select a.*,case when </a:t>
            </a:r>
            <a:r>
              <a:rPr lang="en-US" sz="2000" dirty="0" err="1">
                <a:solidFill>
                  <a:srgbClr val="484848"/>
                </a:solidFill>
                <a:latin typeface="Inter var experimental"/>
              </a:rPr>
              <a:t>a.total_runs</a:t>
            </a:r>
            <a:r>
              <a:rPr lang="en-US" sz="2000" dirty="0">
                <a:solidFill>
                  <a:srgbClr val="484848"/>
                </a:solidFill>
                <a:latin typeface="Inter var experimental"/>
              </a:rPr>
              <a:t>&gt;=4 then 'boundary'  when </a:t>
            </a:r>
            <a:r>
              <a:rPr lang="en-US" sz="2000" dirty="0" err="1">
                <a:solidFill>
                  <a:srgbClr val="484848"/>
                </a:solidFill>
                <a:latin typeface="Inter var experimental"/>
              </a:rPr>
              <a:t>a.total_runs</a:t>
            </a:r>
            <a:r>
              <a:rPr lang="en-US" sz="2000" dirty="0">
                <a:solidFill>
                  <a:srgbClr val="484848"/>
                </a:solidFill>
                <a:latin typeface="Inter var experimental"/>
              </a:rPr>
              <a:t>=0  then 'dot' else 'other' end as </a:t>
            </a:r>
            <a:r>
              <a:rPr lang="en-US" sz="2000" dirty="0" err="1">
                <a:solidFill>
                  <a:srgbClr val="484848"/>
                </a:solidFill>
                <a:latin typeface="Inter var experimental"/>
              </a:rPr>
              <a:t>ball_result</a:t>
            </a:r>
            <a:r>
              <a:rPr lang="en-US" sz="2000" dirty="0">
                <a:solidFill>
                  <a:srgbClr val="484848"/>
                </a:solidFill>
                <a:latin typeface="Inter var experimental"/>
              </a:rPr>
              <a:t> from deliveries a; </a:t>
            </a:r>
            <a:endParaRPr lang="en-US" sz="1051" dirty="0">
              <a:solidFill>
                <a:srgbClr val="484848"/>
              </a:solidFill>
              <a:latin typeface="Inter var experimental"/>
            </a:endParaRPr>
          </a:p>
          <a:p>
            <a:r>
              <a:rPr lang="en-US" sz="2000" dirty="0">
                <a:solidFill>
                  <a:srgbClr val="484848"/>
                </a:solidFill>
                <a:latin typeface="Inter var experimental"/>
              </a:rPr>
              <a:t>--select * from deliveries;</a:t>
            </a:r>
          </a:p>
          <a:p>
            <a:r>
              <a:rPr lang="en-US" sz="2000" dirty="0">
                <a:solidFill>
                  <a:srgbClr val="484848"/>
                </a:solidFill>
                <a:latin typeface="Inter var experimental"/>
              </a:rPr>
              <a:t>--select </a:t>
            </a:r>
            <a:r>
              <a:rPr lang="en-US" sz="2000" dirty="0" err="1">
                <a:solidFill>
                  <a:srgbClr val="484848"/>
                </a:solidFill>
                <a:latin typeface="Inter var experimental"/>
              </a:rPr>
              <a:t>total_runs,ball_result</a:t>
            </a:r>
            <a:r>
              <a:rPr lang="en-US" sz="2000" dirty="0">
                <a:solidFill>
                  <a:srgbClr val="484848"/>
                </a:solidFill>
                <a:latin typeface="Inter var experimental"/>
              </a:rPr>
              <a:t> from deliveries_v02;</a:t>
            </a:r>
          </a:p>
          <a:p>
            <a:endParaRPr lang="en-US" sz="2000" dirty="0">
              <a:solidFill>
                <a:srgbClr val="484848"/>
              </a:solidFill>
              <a:latin typeface="Inter var experimental"/>
            </a:endParaRPr>
          </a:p>
          <a:p>
            <a:endParaRPr lang="en-US" sz="1500" dirty="0">
              <a:solidFill>
                <a:srgbClr val="484848"/>
              </a:solidFill>
              <a:latin typeface="Inter var experimental"/>
            </a:endParaRPr>
          </a:p>
          <a:p>
            <a:endParaRPr lang="en-US" sz="1500" dirty="0">
              <a:solidFill>
                <a:srgbClr val="484848"/>
              </a:solidFill>
              <a:latin typeface="Inter var experimental"/>
            </a:endParaRPr>
          </a:p>
          <a:p>
            <a:endParaRPr lang="en-US" sz="1500" dirty="0">
              <a:solidFill>
                <a:srgbClr val="484848"/>
              </a:solidFill>
              <a:latin typeface="Inter var experimental"/>
            </a:endParaRPr>
          </a:p>
          <a:p>
            <a:endParaRPr lang="en-US" sz="1500" dirty="0">
              <a:solidFill>
                <a:srgbClr val="484848"/>
              </a:solidFill>
              <a:latin typeface="Inter var experimental"/>
            </a:endParaRPr>
          </a:p>
          <a:p>
            <a:endParaRPr lang="en-US" sz="1500" dirty="0">
              <a:solidFill>
                <a:srgbClr val="484848"/>
              </a:solidFill>
              <a:latin typeface="Inter var experimental"/>
            </a:endParaRPr>
          </a:p>
          <a:p>
            <a:endParaRPr lang="en-US" sz="1500" dirty="0">
              <a:solidFill>
                <a:srgbClr val="484848"/>
              </a:solidFill>
              <a:latin typeface="Inter var experimental"/>
            </a:endParaRPr>
          </a:p>
          <a:p>
            <a:endParaRPr lang="en-US" sz="1500" dirty="0">
              <a:solidFill>
                <a:srgbClr val="484848"/>
              </a:solidFill>
              <a:latin typeface="Inter var experimental"/>
            </a:endParaRPr>
          </a:p>
          <a:p>
            <a:endParaRPr lang="en-IN" sz="1500" dirty="0"/>
          </a:p>
        </p:txBody>
      </p:sp>
      <p:pic>
        <p:nvPicPr>
          <p:cNvPr id="4" name="Picture 3">
            <a:extLst>
              <a:ext uri="{FF2B5EF4-FFF2-40B4-BE49-F238E27FC236}">
                <a16:creationId xmlns:a16="http://schemas.microsoft.com/office/drawing/2014/main" id="{C362FB28-AF0E-F28B-C201-58FA4C876A65}"/>
              </a:ext>
            </a:extLst>
          </p:cNvPr>
          <p:cNvPicPr>
            <a:picLocks noChangeAspect="1"/>
          </p:cNvPicPr>
          <p:nvPr/>
        </p:nvPicPr>
        <p:blipFill rotWithShape="1">
          <a:blip r:embed="rId2"/>
          <a:srcRect l="28834" t="58392" r="54837" b="5735"/>
          <a:stretch/>
        </p:blipFill>
        <p:spPr>
          <a:xfrm>
            <a:off x="8881972" y="3937899"/>
            <a:ext cx="3116988" cy="2763520"/>
          </a:xfrm>
          <a:prstGeom prst="rect">
            <a:avLst/>
          </a:prstGeom>
        </p:spPr>
      </p:pic>
      <p:pic>
        <p:nvPicPr>
          <p:cNvPr id="6" name="Picture 5">
            <a:extLst>
              <a:ext uri="{FF2B5EF4-FFF2-40B4-BE49-F238E27FC236}">
                <a16:creationId xmlns:a16="http://schemas.microsoft.com/office/drawing/2014/main" id="{951DD271-C086-3405-6EB9-081465045365}"/>
              </a:ext>
            </a:extLst>
          </p:cNvPr>
          <p:cNvPicPr>
            <a:picLocks noChangeAspect="1"/>
          </p:cNvPicPr>
          <p:nvPr/>
        </p:nvPicPr>
        <p:blipFill>
          <a:blip r:embed="rId3"/>
          <a:stretch>
            <a:fillRect/>
          </a:stretch>
        </p:blipFill>
        <p:spPr>
          <a:xfrm>
            <a:off x="111760" y="3852440"/>
            <a:ext cx="8577172" cy="2934439"/>
          </a:xfrm>
          <a:prstGeom prst="rect">
            <a:avLst/>
          </a:prstGeom>
        </p:spPr>
      </p:pic>
    </p:spTree>
    <p:extLst>
      <p:ext uri="{BB962C8B-B14F-4D97-AF65-F5344CB8AC3E}">
        <p14:creationId xmlns:p14="http://schemas.microsoft.com/office/powerpoint/2010/main" val="1841118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85C98-46F6-8189-247D-226BA2007737}"/>
              </a:ext>
            </a:extLst>
          </p:cNvPr>
          <p:cNvSpPr txBox="1"/>
          <p:nvPr/>
        </p:nvSpPr>
        <p:spPr>
          <a:xfrm>
            <a:off x="1022557" y="353961"/>
            <a:ext cx="10146889" cy="7171194"/>
          </a:xfrm>
          <a:prstGeom prst="rect">
            <a:avLst/>
          </a:prstGeom>
          <a:noFill/>
        </p:spPr>
        <p:txBody>
          <a:bodyPr wrap="square">
            <a:spAutoFit/>
          </a:bodyPr>
          <a:lstStyle/>
          <a:p>
            <a:r>
              <a:rPr lang="en-US" sz="2000" dirty="0">
                <a:solidFill>
                  <a:srgbClr val="484848"/>
                </a:solidFill>
                <a:latin typeface="Inter var experimental"/>
              </a:rPr>
              <a:t>3.Write a query to fetch the total number of boundaries and dot balls from the </a:t>
            </a:r>
            <a:r>
              <a:rPr lang="en-US" sz="2000" i="1" dirty="0">
                <a:solidFill>
                  <a:srgbClr val="484848"/>
                </a:solidFill>
                <a:latin typeface="Inter var experimental"/>
              </a:rPr>
              <a:t>deliveries_v02 </a:t>
            </a:r>
            <a:r>
              <a:rPr lang="en-US" sz="2000" dirty="0">
                <a:solidFill>
                  <a:srgbClr val="484848"/>
                </a:solidFill>
                <a:latin typeface="Inter var experimental"/>
              </a:rPr>
              <a:t>table.</a:t>
            </a:r>
          </a:p>
          <a:p>
            <a:endParaRPr lang="en-US" sz="2000" dirty="0">
              <a:solidFill>
                <a:srgbClr val="484848"/>
              </a:solidFill>
              <a:latin typeface="Inter var experimental"/>
            </a:endParaRPr>
          </a:p>
          <a:p>
            <a:r>
              <a:rPr lang="en-US" sz="2000" dirty="0">
                <a:solidFill>
                  <a:srgbClr val="484848"/>
                </a:solidFill>
                <a:latin typeface="Inter var experimental"/>
              </a:rPr>
              <a:t>Query:-</a:t>
            </a:r>
          </a:p>
          <a:p>
            <a:endParaRPr lang="en-US" sz="2000" dirty="0">
              <a:solidFill>
                <a:srgbClr val="484848"/>
              </a:solidFill>
              <a:latin typeface="Inter var experimental"/>
            </a:endParaRPr>
          </a:p>
          <a:p>
            <a:r>
              <a:rPr lang="en-US" sz="2000" dirty="0">
                <a:solidFill>
                  <a:srgbClr val="484848"/>
                </a:solidFill>
                <a:latin typeface="Inter var experimental"/>
              </a:rPr>
              <a:t>select </a:t>
            </a:r>
            <a:r>
              <a:rPr lang="en-US" sz="2000" dirty="0" err="1">
                <a:solidFill>
                  <a:srgbClr val="484848"/>
                </a:solidFill>
                <a:latin typeface="Inter var experimental"/>
              </a:rPr>
              <a:t>ball_result,count</a:t>
            </a:r>
            <a:r>
              <a:rPr lang="en-US" sz="2000" dirty="0">
                <a:solidFill>
                  <a:srgbClr val="484848"/>
                </a:solidFill>
                <a:latin typeface="Inter var experimental"/>
              </a:rPr>
              <a:t>(</a:t>
            </a:r>
            <a:r>
              <a:rPr lang="en-US" sz="2000" dirty="0" err="1">
                <a:solidFill>
                  <a:srgbClr val="484848"/>
                </a:solidFill>
                <a:latin typeface="Inter var experimental"/>
              </a:rPr>
              <a:t>ball_result</a:t>
            </a:r>
            <a:r>
              <a:rPr lang="en-US" sz="2000" dirty="0">
                <a:solidFill>
                  <a:srgbClr val="484848"/>
                </a:solidFill>
                <a:latin typeface="Inter var experimental"/>
              </a:rPr>
              <a:t>) from deliveries_v02 group by </a:t>
            </a:r>
            <a:r>
              <a:rPr lang="en-US" sz="2000" dirty="0" err="1">
                <a:solidFill>
                  <a:srgbClr val="484848"/>
                </a:solidFill>
                <a:latin typeface="Inter var experimental"/>
              </a:rPr>
              <a:t>ball_result</a:t>
            </a:r>
            <a:r>
              <a:rPr lang="en-US" sz="2000" dirty="0">
                <a:solidFill>
                  <a:srgbClr val="484848"/>
                </a:solidFill>
                <a:latin typeface="Inter var experimental"/>
              </a:rPr>
              <a:t> having </a:t>
            </a:r>
            <a:r>
              <a:rPr lang="en-US" sz="2000" dirty="0" err="1">
                <a:solidFill>
                  <a:srgbClr val="484848"/>
                </a:solidFill>
                <a:latin typeface="Inter var experimental"/>
              </a:rPr>
              <a:t>ball_result</a:t>
            </a:r>
            <a:r>
              <a:rPr lang="en-US" sz="2000" dirty="0">
                <a:solidFill>
                  <a:srgbClr val="484848"/>
                </a:solidFill>
                <a:latin typeface="Inter var experimental"/>
              </a:rPr>
              <a:t> in ('</a:t>
            </a:r>
            <a:r>
              <a:rPr lang="en-US" sz="2000" dirty="0" err="1">
                <a:solidFill>
                  <a:srgbClr val="484848"/>
                </a:solidFill>
                <a:latin typeface="Inter var experimental"/>
              </a:rPr>
              <a:t>boundary','dot</a:t>
            </a:r>
            <a:r>
              <a:rPr lang="en-US" sz="2000" dirty="0">
                <a:solidFill>
                  <a:srgbClr val="484848"/>
                </a:solidFill>
                <a:latin typeface="Inter var experimental"/>
              </a:rPr>
              <a:t>’);</a:t>
            </a:r>
          </a:p>
          <a:p>
            <a:endParaRPr lang="en-US" sz="2000" dirty="0">
              <a:solidFill>
                <a:srgbClr val="484848"/>
              </a:solidFill>
              <a:latin typeface="Inter var experimental"/>
            </a:endParaRPr>
          </a:p>
          <a:p>
            <a:r>
              <a:rPr lang="en-US" sz="2000" dirty="0">
                <a:solidFill>
                  <a:srgbClr val="484848"/>
                </a:solidFill>
                <a:latin typeface="Inter var experimental"/>
              </a:rPr>
              <a:t>Output:-</a:t>
            </a: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p:txBody>
      </p:sp>
      <p:pic>
        <p:nvPicPr>
          <p:cNvPr id="4" name="Content Placeholder 10">
            <a:extLst>
              <a:ext uri="{FF2B5EF4-FFF2-40B4-BE49-F238E27FC236}">
                <a16:creationId xmlns:a16="http://schemas.microsoft.com/office/drawing/2014/main" id="{3E392550-8695-BA05-6F08-4CB4A72F44B3}"/>
              </a:ext>
            </a:extLst>
          </p:cNvPr>
          <p:cNvPicPr>
            <a:picLocks noChangeAspect="1"/>
          </p:cNvPicPr>
          <p:nvPr/>
        </p:nvPicPr>
        <p:blipFill>
          <a:blip r:embed="rId2"/>
          <a:stretch>
            <a:fillRect/>
          </a:stretch>
        </p:blipFill>
        <p:spPr>
          <a:xfrm>
            <a:off x="2338858" y="3254478"/>
            <a:ext cx="3701839" cy="1740311"/>
          </a:xfrm>
          <a:prstGeom prst="rect">
            <a:avLst/>
          </a:prstGeom>
        </p:spPr>
      </p:pic>
      <p:pic>
        <p:nvPicPr>
          <p:cNvPr id="6" name="Picture 5">
            <a:extLst>
              <a:ext uri="{FF2B5EF4-FFF2-40B4-BE49-F238E27FC236}">
                <a16:creationId xmlns:a16="http://schemas.microsoft.com/office/drawing/2014/main" id="{D9ADBBA3-77DF-D3F0-1ADE-89D6EC9E037C}"/>
              </a:ext>
            </a:extLst>
          </p:cNvPr>
          <p:cNvPicPr>
            <a:picLocks noChangeAspect="1"/>
          </p:cNvPicPr>
          <p:nvPr/>
        </p:nvPicPr>
        <p:blipFill rotWithShape="1">
          <a:blip r:embed="rId3">
            <a:extLst>
              <a:ext uri="{28A0092B-C50C-407E-A947-70E740481C1C}">
                <a14:useLocalDpi xmlns:a14="http://schemas.microsoft.com/office/drawing/2010/main" val="0"/>
              </a:ext>
            </a:extLst>
          </a:blip>
          <a:srcRect l="38186" r="37039"/>
          <a:stretch/>
        </p:blipFill>
        <p:spPr>
          <a:xfrm>
            <a:off x="7194621" y="3254477"/>
            <a:ext cx="3064748" cy="2751539"/>
          </a:xfrm>
          <a:prstGeom prst="rect">
            <a:avLst/>
          </a:prstGeom>
        </p:spPr>
      </p:pic>
    </p:spTree>
    <p:extLst>
      <p:ext uri="{BB962C8B-B14F-4D97-AF65-F5344CB8AC3E}">
        <p14:creationId xmlns:p14="http://schemas.microsoft.com/office/powerpoint/2010/main" val="239548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F9C7D-7C6D-74B4-13D3-A68404C6FDB9}"/>
              </a:ext>
            </a:extLst>
          </p:cNvPr>
          <p:cNvSpPr txBox="1"/>
          <p:nvPr/>
        </p:nvSpPr>
        <p:spPr>
          <a:xfrm>
            <a:off x="894735" y="373628"/>
            <a:ext cx="10245213" cy="6042552"/>
          </a:xfrm>
          <a:prstGeom prst="rect">
            <a:avLst/>
          </a:prstGeom>
          <a:noFill/>
        </p:spPr>
        <p:txBody>
          <a:bodyPr wrap="square" rtlCol="0">
            <a:spAutoFit/>
          </a:bodyPr>
          <a:lstStyle/>
          <a:p>
            <a:r>
              <a:rPr lang="en-US" sz="2000" dirty="0">
                <a:solidFill>
                  <a:srgbClr val="484848"/>
                </a:solidFill>
                <a:latin typeface="Inter var experimental"/>
              </a:rPr>
              <a:t>4. Write a query to fetch the total number of boundaries scored by each team from the </a:t>
            </a:r>
            <a:r>
              <a:rPr lang="en-US" sz="2000" i="1" dirty="0">
                <a:solidFill>
                  <a:srgbClr val="484848"/>
                </a:solidFill>
                <a:latin typeface="Inter var experimental"/>
              </a:rPr>
              <a:t>deliveries_v02 </a:t>
            </a:r>
            <a:r>
              <a:rPr lang="en-US" sz="2000" dirty="0">
                <a:solidFill>
                  <a:srgbClr val="484848"/>
                </a:solidFill>
                <a:latin typeface="Inter var experimental"/>
              </a:rPr>
              <a:t>table and order it in descending order of the number of boundaries scored.</a:t>
            </a:r>
          </a:p>
          <a:p>
            <a:endParaRPr lang="en-US" sz="500" dirty="0">
              <a:solidFill>
                <a:srgbClr val="484848"/>
              </a:solidFill>
              <a:latin typeface="Inter var experimental"/>
            </a:endParaRPr>
          </a:p>
          <a:p>
            <a:r>
              <a:rPr lang="en-US" sz="2000" dirty="0">
                <a:solidFill>
                  <a:srgbClr val="484848"/>
                </a:solidFill>
                <a:latin typeface="Inter var experimental"/>
              </a:rPr>
              <a:t>Query:-</a:t>
            </a:r>
          </a:p>
          <a:p>
            <a:r>
              <a:rPr lang="en-US" sz="2000" dirty="0">
                <a:solidFill>
                  <a:srgbClr val="484848"/>
                </a:solidFill>
                <a:latin typeface="Inter var experimental"/>
              </a:rPr>
              <a:t>select count(</a:t>
            </a:r>
            <a:r>
              <a:rPr lang="en-US" sz="2000" dirty="0" err="1">
                <a:solidFill>
                  <a:srgbClr val="484848"/>
                </a:solidFill>
                <a:latin typeface="Inter var experimental"/>
              </a:rPr>
              <a:t>ball_result</a:t>
            </a:r>
            <a:r>
              <a:rPr lang="en-US" sz="2000" dirty="0">
                <a:solidFill>
                  <a:srgbClr val="484848"/>
                </a:solidFill>
                <a:latin typeface="Inter var experimental"/>
              </a:rPr>
              <a:t>),</a:t>
            </a:r>
            <a:r>
              <a:rPr lang="en-US" sz="2000" dirty="0" err="1">
                <a:solidFill>
                  <a:srgbClr val="484848"/>
                </a:solidFill>
                <a:latin typeface="Inter var experimental"/>
              </a:rPr>
              <a:t>batting_team</a:t>
            </a:r>
            <a:r>
              <a:rPr lang="en-US" sz="2000" dirty="0">
                <a:solidFill>
                  <a:srgbClr val="484848"/>
                </a:solidFill>
                <a:latin typeface="Inter var experimental"/>
              </a:rPr>
              <a:t> from deliveries_v02 where </a:t>
            </a:r>
            <a:r>
              <a:rPr lang="en-US" sz="2000" dirty="0" err="1">
                <a:solidFill>
                  <a:srgbClr val="484848"/>
                </a:solidFill>
                <a:latin typeface="Inter var experimental"/>
              </a:rPr>
              <a:t>ball_result</a:t>
            </a:r>
            <a:r>
              <a:rPr lang="en-US" sz="2000" dirty="0">
                <a:solidFill>
                  <a:srgbClr val="484848"/>
                </a:solidFill>
                <a:latin typeface="Inter var experimental"/>
              </a:rPr>
              <a:t>='boundary' group by </a:t>
            </a:r>
            <a:r>
              <a:rPr lang="en-US" sz="2000" dirty="0" err="1">
                <a:solidFill>
                  <a:srgbClr val="484848"/>
                </a:solidFill>
                <a:latin typeface="Inter var experimental"/>
              </a:rPr>
              <a:t>batting_team</a:t>
            </a:r>
            <a:r>
              <a:rPr lang="en-US" sz="2000" dirty="0">
                <a:solidFill>
                  <a:srgbClr val="484848"/>
                </a:solidFill>
                <a:latin typeface="Inter var experimental"/>
              </a:rPr>
              <a:t> order by count(</a:t>
            </a:r>
            <a:r>
              <a:rPr lang="en-US" sz="2000" dirty="0" err="1">
                <a:solidFill>
                  <a:srgbClr val="484848"/>
                </a:solidFill>
                <a:latin typeface="Inter var experimental"/>
              </a:rPr>
              <a:t>ball_result</a:t>
            </a:r>
            <a:r>
              <a:rPr lang="en-US" sz="2000" dirty="0">
                <a:solidFill>
                  <a:srgbClr val="484848"/>
                </a:solidFill>
                <a:latin typeface="Inter var experimental"/>
              </a:rPr>
              <a:t>) desc;</a:t>
            </a:r>
          </a:p>
          <a:p>
            <a:endParaRPr lang="en-US" sz="500" dirty="0">
              <a:solidFill>
                <a:srgbClr val="484848"/>
              </a:solidFill>
              <a:latin typeface="Inter var experimental"/>
            </a:endParaRPr>
          </a:p>
          <a:p>
            <a:r>
              <a:rPr lang="en-US" sz="2000" dirty="0">
                <a:solidFill>
                  <a:srgbClr val="484848"/>
                </a:solidFill>
                <a:latin typeface="Inter var experimental"/>
              </a:rPr>
              <a:t>Output:-</a:t>
            </a: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pPr algn="ctr"/>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IN" sz="1351" dirty="0"/>
          </a:p>
        </p:txBody>
      </p:sp>
      <p:pic>
        <p:nvPicPr>
          <p:cNvPr id="3" name="Picture 2">
            <a:extLst>
              <a:ext uri="{FF2B5EF4-FFF2-40B4-BE49-F238E27FC236}">
                <a16:creationId xmlns:a16="http://schemas.microsoft.com/office/drawing/2014/main" id="{E2D9490D-0B83-A5B2-7D2F-43B4D0055944}"/>
              </a:ext>
            </a:extLst>
          </p:cNvPr>
          <p:cNvPicPr>
            <a:picLocks noChangeAspect="1"/>
          </p:cNvPicPr>
          <p:nvPr/>
        </p:nvPicPr>
        <p:blipFill>
          <a:blip r:embed="rId2"/>
          <a:stretch>
            <a:fillRect/>
          </a:stretch>
        </p:blipFill>
        <p:spPr>
          <a:xfrm>
            <a:off x="482324" y="2591557"/>
            <a:ext cx="2997433" cy="4033739"/>
          </a:xfrm>
          <a:prstGeom prst="rect">
            <a:avLst/>
          </a:prstGeom>
        </p:spPr>
      </p:pic>
      <p:pic>
        <p:nvPicPr>
          <p:cNvPr id="6" name="Picture 5">
            <a:extLst>
              <a:ext uri="{FF2B5EF4-FFF2-40B4-BE49-F238E27FC236}">
                <a16:creationId xmlns:a16="http://schemas.microsoft.com/office/drawing/2014/main" id="{846299F5-1B9A-AB61-D690-5FCF05320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755" y="3318468"/>
            <a:ext cx="8487832" cy="2157885"/>
          </a:xfrm>
          <a:prstGeom prst="rect">
            <a:avLst/>
          </a:prstGeom>
        </p:spPr>
      </p:pic>
    </p:spTree>
    <p:extLst>
      <p:ext uri="{BB962C8B-B14F-4D97-AF65-F5344CB8AC3E}">
        <p14:creationId xmlns:p14="http://schemas.microsoft.com/office/powerpoint/2010/main" val="2939915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09F2C1-5D4A-39A1-C547-83166F589F30}"/>
              </a:ext>
            </a:extLst>
          </p:cNvPr>
          <p:cNvSpPr txBox="1"/>
          <p:nvPr/>
        </p:nvSpPr>
        <p:spPr>
          <a:xfrm>
            <a:off x="1022556" y="328245"/>
            <a:ext cx="10134597" cy="6709529"/>
          </a:xfrm>
          <a:prstGeom prst="rect">
            <a:avLst/>
          </a:prstGeom>
          <a:noFill/>
        </p:spPr>
        <p:txBody>
          <a:bodyPr wrap="square" rtlCol="0">
            <a:spAutoFit/>
          </a:bodyPr>
          <a:lstStyle/>
          <a:p>
            <a:r>
              <a:rPr lang="en-US" sz="2000" dirty="0">
                <a:solidFill>
                  <a:srgbClr val="484848"/>
                </a:solidFill>
                <a:latin typeface="Inter var experimental"/>
              </a:rPr>
              <a:t>5.Write a query to fetch the total number of dot balls bowled by each team and order it in descending order of the total number of dot balls bowled</a:t>
            </a:r>
          </a:p>
          <a:p>
            <a:endParaRPr lang="en-US" sz="500" dirty="0">
              <a:solidFill>
                <a:srgbClr val="484848"/>
              </a:solidFill>
              <a:latin typeface="Inter var experimental"/>
            </a:endParaRPr>
          </a:p>
          <a:p>
            <a:r>
              <a:rPr lang="en-US" sz="2000" dirty="0">
                <a:solidFill>
                  <a:srgbClr val="484848"/>
                </a:solidFill>
                <a:latin typeface="Inter var experimental"/>
              </a:rPr>
              <a:t>Query:-</a:t>
            </a:r>
          </a:p>
          <a:p>
            <a:r>
              <a:rPr lang="en-US" sz="2000" dirty="0">
                <a:solidFill>
                  <a:srgbClr val="484848"/>
                </a:solidFill>
                <a:latin typeface="Inter var experimental"/>
              </a:rPr>
              <a:t>select count(</a:t>
            </a:r>
            <a:r>
              <a:rPr lang="en-US" sz="2000" dirty="0" err="1">
                <a:solidFill>
                  <a:srgbClr val="484848"/>
                </a:solidFill>
                <a:latin typeface="Inter var experimental"/>
              </a:rPr>
              <a:t>ball_result</a:t>
            </a:r>
            <a:r>
              <a:rPr lang="en-US" sz="2000" dirty="0">
                <a:solidFill>
                  <a:srgbClr val="484848"/>
                </a:solidFill>
                <a:latin typeface="Inter var experimental"/>
              </a:rPr>
              <a:t>),</a:t>
            </a:r>
            <a:r>
              <a:rPr lang="en-US" sz="2000" dirty="0" err="1">
                <a:solidFill>
                  <a:srgbClr val="484848"/>
                </a:solidFill>
                <a:latin typeface="Inter var experimental"/>
              </a:rPr>
              <a:t>batting_team</a:t>
            </a:r>
            <a:r>
              <a:rPr lang="en-US" sz="2000" dirty="0">
                <a:solidFill>
                  <a:srgbClr val="484848"/>
                </a:solidFill>
                <a:latin typeface="Inter var experimental"/>
              </a:rPr>
              <a:t> from deliveries_v02 where </a:t>
            </a:r>
            <a:r>
              <a:rPr lang="en-US" sz="2000" dirty="0" err="1">
                <a:solidFill>
                  <a:srgbClr val="484848"/>
                </a:solidFill>
                <a:latin typeface="Inter var experimental"/>
              </a:rPr>
              <a:t>ball_result</a:t>
            </a:r>
            <a:r>
              <a:rPr lang="en-US" sz="2000" dirty="0">
                <a:solidFill>
                  <a:srgbClr val="484848"/>
                </a:solidFill>
                <a:latin typeface="Inter var experimental"/>
              </a:rPr>
              <a:t>='dot' group by </a:t>
            </a:r>
            <a:r>
              <a:rPr lang="en-US" sz="2000" dirty="0" err="1">
                <a:solidFill>
                  <a:srgbClr val="484848"/>
                </a:solidFill>
                <a:latin typeface="Inter var experimental"/>
              </a:rPr>
              <a:t>batting_team</a:t>
            </a:r>
            <a:r>
              <a:rPr lang="en-US" sz="2000" dirty="0">
                <a:solidFill>
                  <a:srgbClr val="484848"/>
                </a:solidFill>
                <a:latin typeface="Inter var experimental"/>
              </a:rPr>
              <a:t> order by count(</a:t>
            </a:r>
            <a:r>
              <a:rPr lang="en-US" sz="2000" dirty="0" err="1">
                <a:solidFill>
                  <a:srgbClr val="484848"/>
                </a:solidFill>
                <a:latin typeface="Inter var experimental"/>
              </a:rPr>
              <a:t>ball_result</a:t>
            </a:r>
            <a:r>
              <a:rPr lang="en-US" sz="2000" dirty="0">
                <a:solidFill>
                  <a:srgbClr val="484848"/>
                </a:solidFill>
                <a:latin typeface="Inter var experimental"/>
              </a:rPr>
              <a:t>) desc;</a:t>
            </a:r>
          </a:p>
          <a:p>
            <a:endParaRPr lang="en-US" sz="500" dirty="0">
              <a:solidFill>
                <a:srgbClr val="484848"/>
              </a:solidFill>
              <a:latin typeface="Inter var experimental"/>
            </a:endParaRPr>
          </a:p>
          <a:p>
            <a:r>
              <a:rPr lang="en-US" sz="2000" dirty="0">
                <a:solidFill>
                  <a:srgbClr val="484848"/>
                </a:solidFill>
                <a:latin typeface="Inter var experimental"/>
              </a:rPr>
              <a:t>Output:-</a:t>
            </a: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US" sz="2000" dirty="0">
              <a:solidFill>
                <a:srgbClr val="484848"/>
              </a:solidFill>
              <a:latin typeface="Inter var experimental"/>
            </a:endParaRPr>
          </a:p>
          <a:p>
            <a:endParaRPr lang="en-IN" sz="2000" dirty="0"/>
          </a:p>
        </p:txBody>
      </p:sp>
      <p:pic>
        <p:nvPicPr>
          <p:cNvPr id="3" name="Content Placeholder 7">
            <a:extLst>
              <a:ext uri="{FF2B5EF4-FFF2-40B4-BE49-F238E27FC236}">
                <a16:creationId xmlns:a16="http://schemas.microsoft.com/office/drawing/2014/main" id="{C9AAAF88-2F2A-0F1C-1832-8AA764DFD55F}"/>
              </a:ext>
            </a:extLst>
          </p:cNvPr>
          <p:cNvPicPr>
            <a:picLocks noChangeAspect="1"/>
          </p:cNvPicPr>
          <p:nvPr/>
        </p:nvPicPr>
        <p:blipFill>
          <a:blip r:embed="rId2"/>
          <a:stretch>
            <a:fillRect/>
          </a:stretch>
        </p:blipFill>
        <p:spPr>
          <a:xfrm>
            <a:off x="381706" y="2526891"/>
            <a:ext cx="3170911" cy="4002864"/>
          </a:xfrm>
          <a:prstGeom prst="rect">
            <a:avLst/>
          </a:prstGeom>
        </p:spPr>
      </p:pic>
      <p:pic>
        <p:nvPicPr>
          <p:cNvPr id="5" name="Picture 4">
            <a:extLst>
              <a:ext uri="{FF2B5EF4-FFF2-40B4-BE49-F238E27FC236}">
                <a16:creationId xmlns:a16="http://schemas.microsoft.com/office/drawing/2014/main" id="{AB10BD9F-308C-2A9C-8505-B3C9D7F83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2616" y="3429001"/>
            <a:ext cx="8639385" cy="2257515"/>
          </a:xfrm>
          <a:prstGeom prst="rect">
            <a:avLst/>
          </a:prstGeom>
        </p:spPr>
      </p:pic>
    </p:spTree>
    <p:extLst>
      <p:ext uri="{BB962C8B-B14F-4D97-AF65-F5344CB8AC3E}">
        <p14:creationId xmlns:p14="http://schemas.microsoft.com/office/powerpoint/2010/main" val="178331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80368-8DAC-0D0F-31F8-DEDBF10C8A58}"/>
              </a:ext>
            </a:extLst>
          </p:cNvPr>
          <p:cNvSpPr>
            <a:spLocks noGrp="1"/>
          </p:cNvSpPr>
          <p:nvPr>
            <p:ph idx="1"/>
          </p:nvPr>
        </p:nvSpPr>
        <p:spPr>
          <a:xfrm>
            <a:off x="953121" y="353348"/>
            <a:ext cx="10186827" cy="5418188"/>
          </a:xfrm>
        </p:spPr>
        <p:txBody>
          <a:bodyPr>
            <a:normAutofit fontScale="92500" lnSpcReduction="10000"/>
          </a:bodyPr>
          <a:lstStyle/>
          <a:p>
            <a:pPr marL="0" indent="0" algn="ctr">
              <a:buNone/>
            </a:pPr>
            <a:r>
              <a:rPr lang="en-US" sz="2000" b="1" dirty="0">
                <a:latin typeface="Inter var experimental"/>
                <a:cs typeface="Times New Roman" panose="02020603050405020304" pitchFamily="18" charset="0"/>
              </a:rPr>
              <a:t>Bidding on batters</a:t>
            </a:r>
          </a:p>
          <a:p>
            <a:pPr algn="l"/>
            <a:r>
              <a:rPr lang="en-US" sz="2000" b="1" dirty="0">
                <a:latin typeface="Inter var experimental"/>
                <a:cs typeface="Times New Roman" panose="02020603050405020304" pitchFamily="18" charset="0"/>
              </a:rPr>
              <a:t>Task 1:</a:t>
            </a:r>
            <a:r>
              <a:rPr lang="en-US" sz="2000" dirty="0">
                <a:latin typeface="Inter var experimental"/>
                <a:cs typeface="Times New Roman" panose="02020603050405020304" pitchFamily="18" charset="0"/>
              </a:rPr>
              <a:t>-</a:t>
            </a:r>
          </a:p>
          <a:p>
            <a:pPr marL="0" indent="0">
              <a:buNone/>
            </a:pPr>
            <a:r>
              <a:rPr lang="en-US" sz="2000" dirty="0">
                <a:solidFill>
                  <a:srgbClr val="484848"/>
                </a:solidFill>
                <a:latin typeface="Inter var experimental"/>
                <a:cs typeface="Times New Roman" panose="02020603050405020304" pitchFamily="18" charset="0"/>
              </a:rPr>
              <a:t>Your first priority is to get 2-3 players with high S.R who have faced at least 500 </a:t>
            </a:r>
            <a:r>
              <a:rPr lang="en-US" sz="2000" dirty="0" err="1">
                <a:solidFill>
                  <a:srgbClr val="484848"/>
                </a:solidFill>
                <a:latin typeface="Inter var experimental"/>
                <a:cs typeface="Times New Roman" panose="02020603050405020304" pitchFamily="18" charset="0"/>
              </a:rPr>
              <a:t>balls.And</a:t>
            </a:r>
            <a:r>
              <a:rPr lang="en-US" sz="2000" dirty="0">
                <a:solidFill>
                  <a:srgbClr val="484848"/>
                </a:solidFill>
                <a:latin typeface="Inter var experimental"/>
                <a:cs typeface="Times New Roman" panose="02020603050405020304" pitchFamily="18" charset="0"/>
              </a:rPr>
              <a:t> to do that you have to make a list of 10 players you want to bid in the auction so that when you try to grab them in auction you should not pay the amount greater than you have in the purse for a particular player.</a:t>
            </a:r>
          </a:p>
          <a:p>
            <a:pPr marL="0" indent="0">
              <a:buNone/>
            </a:pPr>
            <a:r>
              <a:rPr lang="en-US" sz="2000" dirty="0">
                <a:solidFill>
                  <a:srgbClr val="484848"/>
                </a:solidFill>
                <a:latin typeface="Inter var experimental"/>
                <a:cs typeface="Times New Roman" panose="02020603050405020304" pitchFamily="18" charset="0"/>
              </a:rPr>
              <a:t> </a:t>
            </a:r>
          </a:p>
          <a:p>
            <a:pPr marL="0" indent="0">
              <a:buNone/>
            </a:pPr>
            <a:br>
              <a:rPr lang="en-US" sz="2000" dirty="0">
                <a:latin typeface="Inter var experimental"/>
                <a:cs typeface="Times New Roman" panose="02020603050405020304" pitchFamily="18" charset="0"/>
              </a:rPr>
            </a:br>
            <a:r>
              <a:rPr lang="en-US" sz="2000" b="1" dirty="0">
                <a:latin typeface="Inter var experimental"/>
                <a:cs typeface="Times New Roman" panose="02020603050405020304" pitchFamily="18" charset="0"/>
              </a:rPr>
              <a:t>Query:-   </a:t>
            </a:r>
          </a:p>
          <a:p>
            <a:pPr marL="0" indent="0">
              <a:buNone/>
            </a:pPr>
            <a:r>
              <a:rPr lang="en-US" sz="2000" dirty="0">
                <a:latin typeface="Inter var experimental"/>
                <a:cs typeface="Times New Roman" panose="02020603050405020304" pitchFamily="18" charset="0"/>
              </a:rPr>
              <a:t>select batsman,</a:t>
            </a:r>
          </a:p>
          <a:p>
            <a:pPr marL="0" indent="0">
              <a:buNone/>
            </a:pPr>
            <a:r>
              <a:rPr lang="en-US" sz="2000" dirty="0">
                <a:latin typeface="Inter var experimental"/>
                <a:cs typeface="Times New Roman" panose="02020603050405020304" pitchFamily="18" charset="0"/>
              </a:rPr>
              <a:t>	count(ball)as </a:t>
            </a:r>
            <a:r>
              <a:rPr lang="en-US" sz="2000" dirty="0" err="1">
                <a:latin typeface="Inter var experimental"/>
                <a:cs typeface="Times New Roman" panose="02020603050405020304" pitchFamily="18" charset="0"/>
              </a:rPr>
              <a:t>total_balls,sum</a:t>
            </a:r>
            <a:r>
              <a:rPr lang="en-US" sz="2000" dirty="0">
                <a:latin typeface="Inter var experimental"/>
                <a:cs typeface="Times New Roman" panose="02020603050405020304" pitchFamily="18" charset="0"/>
              </a:rPr>
              <a:t>(</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 as </a:t>
            </a:r>
            <a:r>
              <a:rPr lang="en-US" sz="2000" dirty="0" err="1">
                <a:latin typeface="Inter var experimental"/>
                <a:cs typeface="Times New Roman" panose="02020603050405020304" pitchFamily="18" charset="0"/>
              </a:rPr>
              <a:t>total_batsman_runs</a:t>
            </a:r>
            <a:r>
              <a:rPr lang="en-US" sz="2000" dirty="0">
                <a:latin typeface="Inter var experimental"/>
                <a:cs typeface="Times New Roman" panose="02020603050405020304" pitchFamily="18" charset="0"/>
              </a:rPr>
              <a:t>,</a:t>
            </a:r>
          </a:p>
          <a:p>
            <a:pPr marL="0" indent="0">
              <a:buNone/>
            </a:pPr>
            <a:r>
              <a:rPr lang="en-US" sz="2000" dirty="0">
                <a:latin typeface="Inter var experimental"/>
                <a:cs typeface="Times New Roman" panose="02020603050405020304" pitchFamily="18" charset="0"/>
              </a:rPr>
              <a:t>	(sum(</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)*100.0)/count(ball) as </a:t>
            </a:r>
            <a:r>
              <a:rPr lang="en-US" sz="2000" dirty="0" err="1">
                <a:latin typeface="Inter var experimental"/>
                <a:cs typeface="Times New Roman" panose="02020603050405020304" pitchFamily="18" charset="0"/>
              </a:rPr>
              <a:t>Strike_rate</a:t>
            </a:r>
            <a:endParaRPr lang="en-US" sz="2000" dirty="0">
              <a:latin typeface="Inter var experimental"/>
              <a:cs typeface="Times New Roman" panose="02020603050405020304" pitchFamily="18" charset="0"/>
            </a:endParaRPr>
          </a:p>
          <a:p>
            <a:pPr marL="0" indent="0">
              <a:buNone/>
            </a:pPr>
            <a:r>
              <a:rPr lang="en-US" sz="2000" dirty="0">
                <a:latin typeface="Inter var experimental"/>
                <a:cs typeface="Times New Roman" panose="02020603050405020304" pitchFamily="18" charset="0"/>
              </a:rPr>
              <a:t>from </a:t>
            </a:r>
            <a:r>
              <a:rPr lang="en-US" sz="2000" dirty="0" err="1">
                <a:latin typeface="Inter var experimental"/>
                <a:cs typeface="Times New Roman" panose="02020603050405020304" pitchFamily="18" charset="0"/>
              </a:rPr>
              <a:t>ipl_ball</a:t>
            </a:r>
            <a:endParaRPr lang="en-US" sz="2000" dirty="0">
              <a:latin typeface="Inter var experimental"/>
              <a:cs typeface="Times New Roman" panose="02020603050405020304" pitchFamily="18" charset="0"/>
            </a:endParaRPr>
          </a:p>
          <a:p>
            <a:pPr marL="0" indent="0">
              <a:buNone/>
            </a:pPr>
            <a:r>
              <a:rPr lang="en-US" sz="2000" dirty="0">
                <a:latin typeface="Inter var experimental"/>
                <a:cs typeface="Times New Roman" panose="02020603050405020304" pitchFamily="18" charset="0"/>
              </a:rPr>
              <a:t>where </a:t>
            </a:r>
            <a:r>
              <a:rPr lang="en-US" sz="2000" dirty="0" err="1">
                <a:latin typeface="Inter var experimental"/>
                <a:cs typeface="Times New Roman" panose="02020603050405020304" pitchFamily="18" charset="0"/>
              </a:rPr>
              <a:t>extras_type</a:t>
            </a:r>
            <a:r>
              <a:rPr lang="en-US" sz="2000" dirty="0">
                <a:latin typeface="Inter var experimental"/>
                <a:cs typeface="Times New Roman" panose="02020603050405020304" pitchFamily="18" charset="0"/>
              </a:rPr>
              <a:t>!='</a:t>
            </a:r>
            <a:r>
              <a:rPr lang="en-US" sz="2000" dirty="0" err="1">
                <a:latin typeface="Inter var experimental"/>
                <a:cs typeface="Times New Roman" panose="02020603050405020304" pitchFamily="18" charset="0"/>
              </a:rPr>
              <a:t>wides</a:t>
            </a:r>
            <a:r>
              <a:rPr lang="en-US" sz="2000" dirty="0">
                <a:latin typeface="Inter var experimental"/>
                <a:cs typeface="Times New Roman" panose="02020603050405020304" pitchFamily="18" charset="0"/>
              </a:rPr>
              <a:t>'</a:t>
            </a:r>
          </a:p>
          <a:p>
            <a:pPr marL="0" indent="0">
              <a:buNone/>
            </a:pPr>
            <a:r>
              <a:rPr lang="en-US" sz="2000" dirty="0">
                <a:latin typeface="Inter var experimental"/>
                <a:cs typeface="Times New Roman" panose="02020603050405020304" pitchFamily="18" charset="0"/>
              </a:rPr>
              <a:t>group by batsman </a:t>
            </a:r>
          </a:p>
          <a:p>
            <a:pPr marL="0" indent="0">
              <a:buNone/>
            </a:pPr>
            <a:r>
              <a:rPr lang="en-US" sz="2000" dirty="0">
                <a:latin typeface="Inter var experimental"/>
                <a:cs typeface="Times New Roman" panose="02020603050405020304" pitchFamily="18" charset="0"/>
              </a:rPr>
              <a:t>having count(ball)&gt;=500</a:t>
            </a:r>
          </a:p>
          <a:p>
            <a:pPr marL="0" indent="0">
              <a:buNone/>
            </a:pPr>
            <a:r>
              <a:rPr lang="en-US" sz="2000" dirty="0">
                <a:latin typeface="Inter var experimental"/>
                <a:cs typeface="Times New Roman" panose="02020603050405020304" pitchFamily="18" charset="0"/>
              </a:rPr>
              <a:t>order by </a:t>
            </a:r>
            <a:r>
              <a:rPr lang="en-US" sz="2000" dirty="0" err="1">
                <a:latin typeface="Inter var experimental"/>
                <a:cs typeface="Times New Roman" panose="02020603050405020304" pitchFamily="18" charset="0"/>
              </a:rPr>
              <a:t>strike_rate</a:t>
            </a:r>
            <a:r>
              <a:rPr lang="en-US" sz="2000" dirty="0">
                <a:latin typeface="Inter var experimental"/>
                <a:cs typeface="Times New Roman" panose="02020603050405020304" pitchFamily="18" charset="0"/>
              </a:rPr>
              <a:t> desc limit 10;</a:t>
            </a:r>
          </a:p>
        </p:txBody>
      </p:sp>
    </p:spTree>
    <p:extLst>
      <p:ext uri="{BB962C8B-B14F-4D97-AF65-F5344CB8AC3E}">
        <p14:creationId xmlns:p14="http://schemas.microsoft.com/office/powerpoint/2010/main" val="2061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D2E0C5-021F-2260-4662-C8BF46DE130D}"/>
              </a:ext>
            </a:extLst>
          </p:cNvPr>
          <p:cNvSpPr txBox="1"/>
          <p:nvPr/>
        </p:nvSpPr>
        <p:spPr>
          <a:xfrm>
            <a:off x="875073" y="383458"/>
            <a:ext cx="11051457" cy="5271828"/>
          </a:xfrm>
          <a:prstGeom prst="rect">
            <a:avLst/>
          </a:prstGeom>
          <a:noFill/>
        </p:spPr>
        <p:txBody>
          <a:bodyPr wrap="square" rtlCol="0">
            <a:spAutoFit/>
          </a:bodyPr>
          <a:lstStyle/>
          <a:p>
            <a:r>
              <a:rPr lang="en-US" sz="2000" b="1" dirty="0">
                <a:solidFill>
                  <a:srgbClr val="484848"/>
                </a:solidFill>
                <a:latin typeface="Inter var experimental"/>
              </a:rPr>
              <a:t>6</a:t>
            </a:r>
            <a:r>
              <a:rPr lang="en-US" sz="2000" dirty="0">
                <a:solidFill>
                  <a:srgbClr val="484848"/>
                </a:solidFill>
                <a:latin typeface="Inter var experimental"/>
              </a:rPr>
              <a:t>.   Write query to fetch the total number of dismissals by dismissal kinds where dismissal kind is not NA</a:t>
            </a:r>
          </a:p>
          <a:p>
            <a:endParaRPr lang="en-US" sz="500" dirty="0">
              <a:solidFill>
                <a:srgbClr val="484848"/>
              </a:solidFill>
              <a:latin typeface="Inter var experimental"/>
            </a:endParaRPr>
          </a:p>
          <a:p>
            <a:r>
              <a:rPr lang="en-US" sz="2000" dirty="0">
                <a:solidFill>
                  <a:srgbClr val="484848"/>
                </a:solidFill>
                <a:latin typeface="Inter var experimental"/>
              </a:rPr>
              <a:t>Query:-</a:t>
            </a:r>
          </a:p>
          <a:p>
            <a:r>
              <a:rPr lang="en-US" sz="2000" dirty="0">
                <a:solidFill>
                  <a:srgbClr val="484848"/>
                </a:solidFill>
                <a:latin typeface="Inter var experimental"/>
              </a:rPr>
              <a:t>select count(</a:t>
            </a:r>
            <a:r>
              <a:rPr lang="en-US" sz="2000" dirty="0" err="1">
                <a:solidFill>
                  <a:srgbClr val="484848"/>
                </a:solidFill>
                <a:latin typeface="Inter var experimental"/>
              </a:rPr>
              <a:t>dismissal_kind</a:t>
            </a:r>
            <a:r>
              <a:rPr lang="en-US" sz="2000" dirty="0">
                <a:solidFill>
                  <a:srgbClr val="484848"/>
                </a:solidFill>
                <a:latin typeface="Inter var experimental"/>
              </a:rPr>
              <a:t>) from deliveries_v02 where </a:t>
            </a:r>
            <a:r>
              <a:rPr lang="en-US" sz="2000" dirty="0" err="1">
                <a:solidFill>
                  <a:srgbClr val="484848"/>
                </a:solidFill>
                <a:latin typeface="Inter var experimental"/>
              </a:rPr>
              <a:t>dismissal_kind</a:t>
            </a:r>
            <a:r>
              <a:rPr lang="en-US" sz="2000" dirty="0">
                <a:solidFill>
                  <a:srgbClr val="484848"/>
                </a:solidFill>
                <a:latin typeface="Inter var experimental"/>
              </a:rPr>
              <a:t>!=‘NA’;</a:t>
            </a:r>
          </a:p>
          <a:p>
            <a:endParaRPr lang="en-US" sz="500" dirty="0">
              <a:solidFill>
                <a:srgbClr val="484848"/>
              </a:solidFill>
              <a:latin typeface="Inter var experimental"/>
            </a:endParaRPr>
          </a:p>
          <a:p>
            <a:r>
              <a:rPr lang="en-US" sz="2000" dirty="0">
                <a:solidFill>
                  <a:srgbClr val="484848"/>
                </a:solidFill>
                <a:latin typeface="Inter var experimental"/>
              </a:rPr>
              <a:t>Output:-</a:t>
            </a: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pPr algn="l"/>
            <a:r>
              <a:rPr lang="en-US" sz="2000" b="1" dirty="0">
                <a:solidFill>
                  <a:srgbClr val="484848"/>
                </a:solidFill>
                <a:latin typeface="Inter var experimental"/>
              </a:rPr>
              <a:t>7 .</a:t>
            </a:r>
            <a:r>
              <a:rPr lang="en-US" sz="2000" dirty="0">
                <a:solidFill>
                  <a:srgbClr val="484848"/>
                </a:solidFill>
                <a:latin typeface="Inter var experimental"/>
              </a:rPr>
              <a:t>  Write a query to get the top 5 bowlers who conceded maximum extra runs from the </a:t>
            </a:r>
            <a:r>
              <a:rPr lang="en-US" sz="2000" i="1" dirty="0">
                <a:solidFill>
                  <a:srgbClr val="484848"/>
                </a:solidFill>
                <a:latin typeface="Inter var experimental"/>
              </a:rPr>
              <a:t>deliveries </a:t>
            </a:r>
            <a:r>
              <a:rPr lang="en-US" sz="2000" dirty="0">
                <a:solidFill>
                  <a:srgbClr val="484848"/>
                </a:solidFill>
                <a:latin typeface="Inter var experimental"/>
              </a:rPr>
              <a:t>table</a:t>
            </a:r>
          </a:p>
          <a:p>
            <a:pPr algn="l"/>
            <a:endParaRPr lang="en-US" sz="400" dirty="0">
              <a:solidFill>
                <a:srgbClr val="484848"/>
              </a:solidFill>
              <a:latin typeface="Inter var experimental"/>
            </a:endParaRPr>
          </a:p>
          <a:p>
            <a:pPr algn="l"/>
            <a:r>
              <a:rPr lang="en-US" sz="2000" dirty="0">
                <a:solidFill>
                  <a:srgbClr val="484848"/>
                </a:solidFill>
                <a:latin typeface="Inter var experimental"/>
              </a:rPr>
              <a:t>Query:-</a:t>
            </a:r>
          </a:p>
          <a:p>
            <a:pPr algn="l"/>
            <a:r>
              <a:rPr lang="en-US" sz="2000" dirty="0">
                <a:solidFill>
                  <a:srgbClr val="484848"/>
                </a:solidFill>
                <a:latin typeface="Inter var experimental"/>
              </a:rPr>
              <a:t>select </a:t>
            </a:r>
            <a:r>
              <a:rPr lang="en-US" sz="2000" dirty="0" err="1">
                <a:solidFill>
                  <a:srgbClr val="484848"/>
                </a:solidFill>
                <a:latin typeface="Inter var experimental"/>
              </a:rPr>
              <a:t>bowler,sum</a:t>
            </a:r>
            <a:r>
              <a:rPr lang="en-US" sz="2000" dirty="0">
                <a:solidFill>
                  <a:srgbClr val="484848"/>
                </a:solidFill>
                <a:latin typeface="Inter var experimental"/>
              </a:rPr>
              <a:t>(</a:t>
            </a:r>
            <a:r>
              <a:rPr lang="en-US" sz="2000" dirty="0" err="1">
                <a:solidFill>
                  <a:srgbClr val="484848"/>
                </a:solidFill>
                <a:latin typeface="Inter var experimental"/>
              </a:rPr>
              <a:t>extra_runs</a:t>
            </a:r>
            <a:r>
              <a:rPr lang="en-US" sz="2000" dirty="0">
                <a:solidFill>
                  <a:srgbClr val="484848"/>
                </a:solidFill>
                <a:latin typeface="Inter var experimental"/>
              </a:rPr>
              <a:t>) from deliveries group by bowler order by sum(</a:t>
            </a:r>
            <a:r>
              <a:rPr lang="en-US" sz="2000" dirty="0" err="1">
                <a:solidFill>
                  <a:srgbClr val="484848"/>
                </a:solidFill>
                <a:latin typeface="Inter var experimental"/>
              </a:rPr>
              <a:t>extra_runs</a:t>
            </a:r>
            <a:r>
              <a:rPr lang="en-US" sz="2000" dirty="0">
                <a:solidFill>
                  <a:srgbClr val="484848"/>
                </a:solidFill>
                <a:latin typeface="Inter var experimental"/>
              </a:rPr>
              <a:t>) desc limit 5;</a:t>
            </a:r>
          </a:p>
          <a:p>
            <a:pPr algn="l"/>
            <a:endParaRPr lang="en-US" sz="500" dirty="0">
              <a:solidFill>
                <a:srgbClr val="484848"/>
              </a:solidFill>
              <a:latin typeface="Inter var experimental"/>
            </a:endParaRPr>
          </a:p>
          <a:p>
            <a:pPr algn="l"/>
            <a:r>
              <a:rPr lang="en-US" sz="2000" dirty="0">
                <a:solidFill>
                  <a:srgbClr val="484848"/>
                </a:solidFill>
                <a:latin typeface="Inter var experimental"/>
              </a:rPr>
              <a:t>Output:-</a:t>
            </a:r>
          </a:p>
          <a:p>
            <a:pPr algn="l"/>
            <a:endParaRPr lang="en-US" sz="1200" dirty="0">
              <a:solidFill>
                <a:srgbClr val="484848"/>
              </a:solidFill>
              <a:latin typeface="Inter var experimental"/>
            </a:endParaRPr>
          </a:p>
          <a:p>
            <a:pPr algn="l"/>
            <a:endParaRPr lang="en-US" sz="1200" dirty="0">
              <a:solidFill>
                <a:srgbClr val="484848"/>
              </a:solidFill>
              <a:latin typeface="Inter var experimental"/>
            </a:endParaRPr>
          </a:p>
          <a:p>
            <a:pPr algn="l"/>
            <a:endParaRPr lang="en-US" sz="1200"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US" sz="1351" dirty="0">
              <a:solidFill>
                <a:srgbClr val="484848"/>
              </a:solidFill>
              <a:latin typeface="Inter var experimental"/>
            </a:endParaRPr>
          </a:p>
          <a:p>
            <a:endParaRPr lang="en-IN" sz="1351" dirty="0"/>
          </a:p>
        </p:txBody>
      </p:sp>
      <p:pic>
        <p:nvPicPr>
          <p:cNvPr id="4" name="Picture 3">
            <a:extLst>
              <a:ext uri="{FF2B5EF4-FFF2-40B4-BE49-F238E27FC236}">
                <a16:creationId xmlns:a16="http://schemas.microsoft.com/office/drawing/2014/main" id="{09DB3DA3-5093-CE81-580C-FC3F686AB86B}"/>
              </a:ext>
            </a:extLst>
          </p:cNvPr>
          <p:cNvPicPr>
            <a:picLocks noChangeAspect="1"/>
          </p:cNvPicPr>
          <p:nvPr/>
        </p:nvPicPr>
        <p:blipFill>
          <a:blip r:embed="rId2"/>
          <a:stretch>
            <a:fillRect/>
          </a:stretch>
        </p:blipFill>
        <p:spPr>
          <a:xfrm>
            <a:off x="2466496" y="1429942"/>
            <a:ext cx="1934683" cy="894103"/>
          </a:xfrm>
          <a:prstGeom prst="rect">
            <a:avLst/>
          </a:prstGeom>
        </p:spPr>
      </p:pic>
      <p:pic>
        <p:nvPicPr>
          <p:cNvPr id="5" name="Content Placeholder 7">
            <a:extLst>
              <a:ext uri="{FF2B5EF4-FFF2-40B4-BE49-F238E27FC236}">
                <a16:creationId xmlns:a16="http://schemas.microsoft.com/office/drawing/2014/main" id="{439CE894-9F44-9A99-08DC-E7E460A8B2E8}"/>
              </a:ext>
            </a:extLst>
          </p:cNvPr>
          <p:cNvPicPr>
            <a:picLocks noChangeAspect="1"/>
          </p:cNvPicPr>
          <p:nvPr/>
        </p:nvPicPr>
        <p:blipFill>
          <a:blip r:embed="rId3"/>
          <a:stretch>
            <a:fillRect/>
          </a:stretch>
        </p:blipFill>
        <p:spPr>
          <a:xfrm>
            <a:off x="509769" y="3970564"/>
            <a:ext cx="3763483" cy="2266336"/>
          </a:xfrm>
          <a:prstGeom prst="rect">
            <a:avLst/>
          </a:prstGeom>
        </p:spPr>
      </p:pic>
      <p:pic>
        <p:nvPicPr>
          <p:cNvPr id="7" name="Picture 6">
            <a:extLst>
              <a:ext uri="{FF2B5EF4-FFF2-40B4-BE49-F238E27FC236}">
                <a16:creationId xmlns:a16="http://schemas.microsoft.com/office/drawing/2014/main" id="{8AA688AE-AB79-779A-F758-C9E45FBF6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1178" y="3796189"/>
            <a:ext cx="7771159" cy="2400803"/>
          </a:xfrm>
          <a:prstGeom prst="rect">
            <a:avLst/>
          </a:prstGeom>
        </p:spPr>
      </p:pic>
    </p:spTree>
    <p:extLst>
      <p:ext uri="{BB962C8B-B14F-4D97-AF65-F5344CB8AC3E}">
        <p14:creationId xmlns:p14="http://schemas.microsoft.com/office/powerpoint/2010/main" val="383129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F68E9-B499-DD05-020F-587CBCFCE4A9}"/>
              </a:ext>
            </a:extLst>
          </p:cNvPr>
          <p:cNvSpPr txBox="1"/>
          <p:nvPr/>
        </p:nvSpPr>
        <p:spPr>
          <a:xfrm>
            <a:off x="825911" y="363793"/>
            <a:ext cx="10304205" cy="7171194"/>
          </a:xfrm>
          <a:prstGeom prst="rect">
            <a:avLst/>
          </a:prstGeom>
          <a:noFill/>
        </p:spPr>
        <p:txBody>
          <a:bodyPr wrap="square">
            <a:spAutoFit/>
          </a:bodyPr>
          <a:lstStyle/>
          <a:p>
            <a:pPr algn="l"/>
            <a:r>
              <a:rPr lang="en-US" sz="2000" dirty="0">
                <a:solidFill>
                  <a:srgbClr val="484848"/>
                </a:solidFill>
                <a:latin typeface="Inter var experimental"/>
              </a:rPr>
              <a:t>8.Write a query to create a table named deliveries_v03 with all the columns of deliveries_v02 table and two additional column (named venue and </a:t>
            </a:r>
            <a:r>
              <a:rPr lang="en-US" sz="2000" dirty="0" err="1">
                <a:solidFill>
                  <a:srgbClr val="484848"/>
                </a:solidFill>
                <a:latin typeface="Inter var experimental"/>
              </a:rPr>
              <a:t>match_date</a:t>
            </a:r>
            <a:r>
              <a:rPr lang="en-US" sz="2000" dirty="0">
                <a:solidFill>
                  <a:srgbClr val="484848"/>
                </a:solidFill>
                <a:latin typeface="Inter var experimental"/>
              </a:rPr>
              <a:t>) of venue and date from table matches</a:t>
            </a:r>
          </a:p>
          <a:p>
            <a:pPr algn="l"/>
            <a:endParaRPr lang="en-US" sz="2000" dirty="0">
              <a:solidFill>
                <a:srgbClr val="484848"/>
              </a:solidFill>
              <a:latin typeface="Inter var experimental"/>
            </a:endParaRPr>
          </a:p>
          <a:p>
            <a:pPr algn="l"/>
            <a:r>
              <a:rPr lang="en-US" sz="2000" dirty="0">
                <a:solidFill>
                  <a:srgbClr val="484848"/>
                </a:solidFill>
                <a:latin typeface="Inter var experimental"/>
              </a:rPr>
              <a:t>Query:-</a:t>
            </a:r>
          </a:p>
          <a:p>
            <a:pPr algn="l"/>
            <a:r>
              <a:rPr lang="en-US" sz="2000" dirty="0">
                <a:solidFill>
                  <a:srgbClr val="484848"/>
                </a:solidFill>
                <a:latin typeface="Inter var experimental"/>
              </a:rPr>
              <a:t>create table deliveries_v03 as select a.*,</a:t>
            </a:r>
            <a:r>
              <a:rPr lang="en-US" sz="2000" dirty="0" err="1">
                <a:solidFill>
                  <a:srgbClr val="484848"/>
                </a:solidFill>
                <a:latin typeface="Inter var experimental"/>
              </a:rPr>
              <a:t>b.venue</a:t>
            </a:r>
            <a:r>
              <a:rPr lang="en-US" sz="2000" dirty="0">
                <a:solidFill>
                  <a:srgbClr val="484848"/>
                </a:solidFill>
                <a:latin typeface="Inter var experimental"/>
              </a:rPr>
              <a:t> as </a:t>
            </a:r>
            <a:r>
              <a:rPr lang="en-US" sz="2000" dirty="0" err="1">
                <a:solidFill>
                  <a:srgbClr val="484848"/>
                </a:solidFill>
                <a:latin typeface="Inter var experimental"/>
              </a:rPr>
              <a:t>match_venue,b.dates</a:t>
            </a:r>
            <a:r>
              <a:rPr lang="en-US" sz="2000" dirty="0">
                <a:solidFill>
                  <a:srgbClr val="484848"/>
                </a:solidFill>
                <a:latin typeface="Inter var experimental"/>
              </a:rPr>
              <a:t> as </a:t>
            </a:r>
            <a:r>
              <a:rPr lang="en-US" sz="2000" dirty="0" err="1">
                <a:solidFill>
                  <a:srgbClr val="484848"/>
                </a:solidFill>
                <a:latin typeface="Inter var experimental"/>
              </a:rPr>
              <a:t>match_date</a:t>
            </a:r>
            <a:r>
              <a:rPr lang="en-US" sz="2000" dirty="0">
                <a:solidFill>
                  <a:srgbClr val="484848"/>
                </a:solidFill>
                <a:latin typeface="Inter var experimental"/>
              </a:rPr>
              <a:t> from deliveries_v02 as a  left join matches as b on a.id=b.id;</a:t>
            </a:r>
          </a:p>
          <a:p>
            <a:pPr algn="l"/>
            <a:endParaRPr lang="en-US" sz="2000" dirty="0">
              <a:solidFill>
                <a:srgbClr val="484848"/>
              </a:solidFill>
              <a:latin typeface="Inter var experimental"/>
            </a:endParaRPr>
          </a:p>
          <a:p>
            <a:pPr algn="l"/>
            <a:r>
              <a:rPr lang="en-US" sz="2000" dirty="0">
                <a:solidFill>
                  <a:srgbClr val="484848"/>
                </a:solidFill>
                <a:latin typeface="Inter var experimental"/>
              </a:rPr>
              <a:t>--select * from deliveries_v03;</a:t>
            </a: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p:txBody>
      </p:sp>
      <p:pic>
        <p:nvPicPr>
          <p:cNvPr id="4" name="Picture 3">
            <a:extLst>
              <a:ext uri="{FF2B5EF4-FFF2-40B4-BE49-F238E27FC236}">
                <a16:creationId xmlns:a16="http://schemas.microsoft.com/office/drawing/2014/main" id="{E961E51C-4711-3583-849C-1919FEAFC7F8}"/>
              </a:ext>
            </a:extLst>
          </p:cNvPr>
          <p:cNvPicPr>
            <a:picLocks noChangeAspect="1"/>
          </p:cNvPicPr>
          <p:nvPr/>
        </p:nvPicPr>
        <p:blipFill>
          <a:blip r:embed="rId2"/>
          <a:stretch>
            <a:fillRect/>
          </a:stretch>
        </p:blipFill>
        <p:spPr>
          <a:xfrm>
            <a:off x="601535" y="3545011"/>
            <a:ext cx="10257409" cy="2949196"/>
          </a:xfrm>
          <a:prstGeom prst="rect">
            <a:avLst/>
          </a:prstGeom>
        </p:spPr>
      </p:pic>
    </p:spTree>
    <p:extLst>
      <p:ext uri="{BB962C8B-B14F-4D97-AF65-F5344CB8AC3E}">
        <p14:creationId xmlns:p14="http://schemas.microsoft.com/office/powerpoint/2010/main" val="32283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F71789-EDD6-291C-51D0-4AA547394873}"/>
              </a:ext>
            </a:extLst>
          </p:cNvPr>
          <p:cNvSpPr txBox="1"/>
          <p:nvPr/>
        </p:nvSpPr>
        <p:spPr>
          <a:xfrm>
            <a:off x="953730" y="393290"/>
            <a:ext cx="10196052" cy="7586692"/>
          </a:xfrm>
          <a:prstGeom prst="rect">
            <a:avLst/>
          </a:prstGeom>
          <a:noFill/>
        </p:spPr>
        <p:txBody>
          <a:bodyPr wrap="square">
            <a:spAutoFit/>
          </a:bodyPr>
          <a:lstStyle/>
          <a:p>
            <a:pPr algn="l"/>
            <a:r>
              <a:rPr lang="en-US" sz="2000" dirty="0">
                <a:solidFill>
                  <a:srgbClr val="484848"/>
                </a:solidFill>
                <a:latin typeface="Inter var experimental"/>
              </a:rPr>
              <a:t>9.Write a query to fetch the total runs scored for each venue and order it in the descending order of total runs scored.</a:t>
            </a:r>
          </a:p>
          <a:p>
            <a:pPr algn="l"/>
            <a:endParaRPr lang="en-US" sz="300" dirty="0">
              <a:solidFill>
                <a:srgbClr val="484848"/>
              </a:solidFill>
              <a:latin typeface="Inter var experimental"/>
            </a:endParaRPr>
          </a:p>
          <a:p>
            <a:pPr algn="l"/>
            <a:r>
              <a:rPr lang="en-US" sz="2000" dirty="0">
                <a:solidFill>
                  <a:srgbClr val="484848"/>
                </a:solidFill>
                <a:latin typeface="Inter var experimental"/>
              </a:rPr>
              <a:t>Query:-</a:t>
            </a:r>
          </a:p>
          <a:p>
            <a:pPr algn="l"/>
            <a:r>
              <a:rPr lang="en-US" sz="2000" dirty="0">
                <a:solidFill>
                  <a:srgbClr val="484848"/>
                </a:solidFill>
                <a:latin typeface="Inter var experimental"/>
              </a:rPr>
              <a:t>select sum(</a:t>
            </a:r>
            <a:r>
              <a:rPr lang="en-US" sz="2000" dirty="0" err="1">
                <a:solidFill>
                  <a:srgbClr val="484848"/>
                </a:solidFill>
                <a:latin typeface="Inter var experimental"/>
              </a:rPr>
              <a:t>total_runs</a:t>
            </a:r>
            <a:r>
              <a:rPr lang="en-US" sz="2000" dirty="0">
                <a:solidFill>
                  <a:srgbClr val="484848"/>
                </a:solidFill>
                <a:latin typeface="Inter var experimental"/>
              </a:rPr>
              <a:t>),</a:t>
            </a:r>
            <a:r>
              <a:rPr lang="en-US" sz="2000" dirty="0" err="1">
                <a:solidFill>
                  <a:srgbClr val="484848"/>
                </a:solidFill>
                <a:latin typeface="Inter var experimental"/>
              </a:rPr>
              <a:t>match_venue</a:t>
            </a:r>
            <a:r>
              <a:rPr lang="en-US" sz="2000" dirty="0">
                <a:solidFill>
                  <a:srgbClr val="484848"/>
                </a:solidFill>
                <a:latin typeface="Inter var experimental"/>
              </a:rPr>
              <a:t> from deliveries_v03 group by </a:t>
            </a:r>
            <a:r>
              <a:rPr lang="en-US" sz="2000" dirty="0" err="1">
                <a:solidFill>
                  <a:srgbClr val="484848"/>
                </a:solidFill>
                <a:latin typeface="Inter var experimental"/>
              </a:rPr>
              <a:t>match_venue</a:t>
            </a:r>
            <a:r>
              <a:rPr lang="en-US" sz="2000" dirty="0">
                <a:solidFill>
                  <a:srgbClr val="484848"/>
                </a:solidFill>
                <a:latin typeface="Inter var experimental"/>
              </a:rPr>
              <a:t> order by sum(</a:t>
            </a:r>
            <a:r>
              <a:rPr lang="en-US" sz="2000" dirty="0" err="1">
                <a:solidFill>
                  <a:srgbClr val="484848"/>
                </a:solidFill>
                <a:latin typeface="Inter var experimental"/>
              </a:rPr>
              <a:t>total_runs</a:t>
            </a:r>
            <a:r>
              <a:rPr lang="en-US" sz="2000" dirty="0">
                <a:solidFill>
                  <a:srgbClr val="484848"/>
                </a:solidFill>
                <a:latin typeface="Inter var experimental"/>
              </a:rPr>
              <a:t>) desc;</a:t>
            </a:r>
          </a:p>
          <a:p>
            <a:pPr algn="l"/>
            <a:endParaRPr lang="en-US" sz="400" dirty="0">
              <a:solidFill>
                <a:srgbClr val="484848"/>
              </a:solidFill>
              <a:latin typeface="Inter var experimental"/>
            </a:endParaRPr>
          </a:p>
          <a:p>
            <a:pPr algn="l"/>
            <a:r>
              <a:rPr lang="en-US" sz="2000" dirty="0">
                <a:solidFill>
                  <a:srgbClr val="484848"/>
                </a:solidFill>
                <a:latin typeface="Inter var experimental"/>
              </a:rPr>
              <a:t>Output:-</a:t>
            </a: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p:txBody>
      </p:sp>
      <p:pic>
        <p:nvPicPr>
          <p:cNvPr id="4" name="Content Placeholder 7">
            <a:extLst>
              <a:ext uri="{FF2B5EF4-FFF2-40B4-BE49-F238E27FC236}">
                <a16:creationId xmlns:a16="http://schemas.microsoft.com/office/drawing/2014/main" id="{85541F0C-E2EA-F12D-0366-0287D6C4B061}"/>
              </a:ext>
            </a:extLst>
          </p:cNvPr>
          <p:cNvPicPr>
            <a:picLocks noChangeAspect="1"/>
          </p:cNvPicPr>
          <p:nvPr/>
        </p:nvPicPr>
        <p:blipFill rotWithShape="1">
          <a:blip r:embed="rId2"/>
          <a:srcRect r="13240" b="-176"/>
          <a:stretch/>
        </p:blipFill>
        <p:spPr>
          <a:xfrm>
            <a:off x="296535" y="2851153"/>
            <a:ext cx="4345805" cy="3185651"/>
          </a:xfrm>
          <a:prstGeom prst="rect">
            <a:avLst/>
          </a:prstGeom>
        </p:spPr>
      </p:pic>
      <p:pic>
        <p:nvPicPr>
          <p:cNvPr id="6" name="Picture 5">
            <a:extLst>
              <a:ext uri="{FF2B5EF4-FFF2-40B4-BE49-F238E27FC236}">
                <a16:creationId xmlns:a16="http://schemas.microsoft.com/office/drawing/2014/main" id="{FB706696-7614-7552-3682-B36B7F171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318" y="3667433"/>
            <a:ext cx="7462684" cy="2215484"/>
          </a:xfrm>
          <a:prstGeom prst="rect">
            <a:avLst/>
          </a:prstGeom>
        </p:spPr>
      </p:pic>
    </p:spTree>
    <p:extLst>
      <p:ext uri="{BB962C8B-B14F-4D97-AF65-F5344CB8AC3E}">
        <p14:creationId xmlns:p14="http://schemas.microsoft.com/office/powerpoint/2010/main" val="3841237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CAFDAA-2158-2C72-CE61-E6C3CCF6B36A}"/>
              </a:ext>
            </a:extLst>
          </p:cNvPr>
          <p:cNvSpPr txBox="1"/>
          <p:nvPr/>
        </p:nvSpPr>
        <p:spPr>
          <a:xfrm>
            <a:off x="875070" y="347743"/>
            <a:ext cx="10284543" cy="8171468"/>
          </a:xfrm>
          <a:prstGeom prst="rect">
            <a:avLst/>
          </a:prstGeom>
          <a:noFill/>
        </p:spPr>
        <p:txBody>
          <a:bodyPr wrap="square">
            <a:spAutoFit/>
          </a:bodyPr>
          <a:lstStyle/>
          <a:p>
            <a:pPr algn="l"/>
            <a:r>
              <a:rPr lang="en-US" sz="2000" dirty="0">
                <a:solidFill>
                  <a:srgbClr val="484848"/>
                </a:solidFill>
                <a:latin typeface="Inter var experimental"/>
              </a:rPr>
              <a:t>10.Write a query to fetch the year-wise total runs scored at </a:t>
            </a:r>
            <a:r>
              <a:rPr lang="en-US" sz="2000" i="1" dirty="0">
                <a:solidFill>
                  <a:srgbClr val="484848"/>
                </a:solidFill>
                <a:latin typeface="Inter var experimental"/>
              </a:rPr>
              <a:t>Eden Gardens </a:t>
            </a:r>
            <a:r>
              <a:rPr lang="en-US" sz="2000" dirty="0">
                <a:solidFill>
                  <a:srgbClr val="484848"/>
                </a:solidFill>
                <a:latin typeface="Inter var experimental"/>
              </a:rPr>
              <a:t>and order it in the descending order of total runs scored.</a:t>
            </a:r>
          </a:p>
          <a:p>
            <a:pPr algn="l"/>
            <a:endParaRPr lang="en-US" sz="200" dirty="0">
              <a:solidFill>
                <a:srgbClr val="484848"/>
              </a:solidFill>
              <a:latin typeface="Inter var experimental"/>
            </a:endParaRPr>
          </a:p>
          <a:p>
            <a:pPr algn="l"/>
            <a:r>
              <a:rPr lang="en-US" sz="2000" dirty="0">
                <a:solidFill>
                  <a:srgbClr val="484848"/>
                </a:solidFill>
                <a:latin typeface="Inter var experimental"/>
              </a:rPr>
              <a:t>Query:-</a:t>
            </a:r>
          </a:p>
          <a:p>
            <a:pPr algn="l"/>
            <a:r>
              <a:rPr lang="en-US" sz="2000" dirty="0">
                <a:solidFill>
                  <a:srgbClr val="484848"/>
                </a:solidFill>
                <a:latin typeface="Inter var experimental"/>
              </a:rPr>
              <a:t>select distinct extract (year from </a:t>
            </a:r>
            <a:r>
              <a:rPr lang="en-US" sz="2000" dirty="0" err="1">
                <a:solidFill>
                  <a:srgbClr val="484848"/>
                </a:solidFill>
                <a:latin typeface="Inter var experimental"/>
              </a:rPr>
              <a:t>match_date</a:t>
            </a:r>
            <a:r>
              <a:rPr lang="en-US" sz="2000" dirty="0">
                <a:solidFill>
                  <a:srgbClr val="484848"/>
                </a:solidFill>
                <a:latin typeface="Inter var experimental"/>
              </a:rPr>
              <a:t>) as </a:t>
            </a:r>
            <a:r>
              <a:rPr lang="en-US" sz="2000" dirty="0" err="1">
                <a:solidFill>
                  <a:srgbClr val="484848"/>
                </a:solidFill>
                <a:latin typeface="Inter var experimental"/>
              </a:rPr>
              <a:t>yearWise,count</a:t>
            </a:r>
            <a:r>
              <a:rPr lang="en-US" sz="2000" dirty="0">
                <a:solidFill>
                  <a:srgbClr val="484848"/>
                </a:solidFill>
                <a:latin typeface="Inter var experimental"/>
              </a:rPr>
              <a:t>(</a:t>
            </a:r>
            <a:r>
              <a:rPr lang="en-US" sz="2000" dirty="0" err="1">
                <a:solidFill>
                  <a:srgbClr val="484848"/>
                </a:solidFill>
                <a:latin typeface="Inter var experimental"/>
              </a:rPr>
              <a:t>total_runs</a:t>
            </a:r>
            <a:r>
              <a:rPr lang="en-US" sz="2000" dirty="0">
                <a:solidFill>
                  <a:srgbClr val="484848"/>
                </a:solidFill>
                <a:latin typeface="Inter var experimental"/>
              </a:rPr>
              <a:t>) from deliveries_v03 where </a:t>
            </a:r>
            <a:r>
              <a:rPr lang="en-US" sz="2000" dirty="0" err="1">
                <a:solidFill>
                  <a:srgbClr val="484848"/>
                </a:solidFill>
                <a:latin typeface="Inter var experimental"/>
              </a:rPr>
              <a:t>match_venue</a:t>
            </a:r>
            <a:r>
              <a:rPr lang="en-US" sz="2000" dirty="0">
                <a:solidFill>
                  <a:srgbClr val="484848"/>
                </a:solidFill>
                <a:latin typeface="Inter var experimental"/>
              </a:rPr>
              <a:t>='Eden Gardens' group by </a:t>
            </a:r>
            <a:r>
              <a:rPr lang="en-US" sz="2000" dirty="0" err="1">
                <a:solidFill>
                  <a:srgbClr val="484848"/>
                </a:solidFill>
                <a:latin typeface="Inter var experimental"/>
              </a:rPr>
              <a:t>yearWise</a:t>
            </a:r>
            <a:r>
              <a:rPr lang="en-US" sz="2000" dirty="0">
                <a:solidFill>
                  <a:srgbClr val="484848"/>
                </a:solidFill>
                <a:latin typeface="Inter var experimental"/>
              </a:rPr>
              <a:t> order by count (</a:t>
            </a:r>
            <a:r>
              <a:rPr lang="en-US" sz="2000" dirty="0" err="1">
                <a:solidFill>
                  <a:srgbClr val="484848"/>
                </a:solidFill>
                <a:latin typeface="Inter var experimental"/>
              </a:rPr>
              <a:t>total_runs</a:t>
            </a:r>
            <a:r>
              <a:rPr lang="en-US" sz="2000" dirty="0">
                <a:solidFill>
                  <a:srgbClr val="484848"/>
                </a:solidFill>
                <a:latin typeface="Inter var experimental"/>
              </a:rPr>
              <a:t>) desc;</a:t>
            </a:r>
          </a:p>
          <a:p>
            <a:pPr algn="l"/>
            <a:endParaRPr lang="en-US" sz="300" dirty="0">
              <a:solidFill>
                <a:srgbClr val="484848"/>
              </a:solidFill>
              <a:latin typeface="Inter var experimental"/>
            </a:endParaRPr>
          </a:p>
          <a:p>
            <a:pPr algn="l"/>
            <a:r>
              <a:rPr lang="en-US" sz="2000" dirty="0">
                <a:solidFill>
                  <a:srgbClr val="484848"/>
                </a:solidFill>
                <a:latin typeface="Inter var experimental"/>
              </a:rPr>
              <a:t>Output:-</a:t>
            </a: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a:p>
            <a:pPr algn="l"/>
            <a:endParaRPr lang="en-US" sz="2000" dirty="0">
              <a:solidFill>
                <a:srgbClr val="484848"/>
              </a:solidFill>
              <a:latin typeface="Inter var experimental"/>
            </a:endParaRPr>
          </a:p>
        </p:txBody>
      </p:sp>
      <p:pic>
        <p:nvPicPr>
          <p:cNvPr id="4" name="Picture 3">
            <a:extLst>
              <a:ext uri="{FF2B5EF4-FFF2-40B4-BE49-F238E27FC236}">
                <a16:creationId xmlns:a16="http://schemas.microsoft.com/office/drawing/2014/main" id="{F46F032F-AB93-FA3D-35AA-BF5E0B02D836}"/>
              </a:ext>
            </a:extLst>
          </p:cNvPr>
          <p:cNvPicPr>
            <a:picLocks noChangeAspect="1"/>
          </p:cNvPicPr>
          <p:nvPr/>
        </p:nvPicPr>
        <p:blipFill>
          <a:blip r:embed="rId2"/>
          <a:stretch>
            <a:fillRect/>
          </a:stretch>
        </p:blipFill>
        <p:spPr>
          <a:xfrm>
            <a:off x="875070" y="2738195"/>
            <a:ext cx="2674381" cy="3590619"/>
          </a:xfrm>
          <a:prstGeom prst="rect">
            <a:avLst/>
          </a:prstGeom>
        </p:spPr>
      </p:pic>
      <p:pic>
        <p:nvPicPr>
          <p:cNvPr id="6" name="Picture 5">
            <a:extLst>
              <a:ext uri="{FF2B5EF4-FFF2-40B4-BE49-F238E27FC236}">
                <a16:creationId xmlns:a16="http://schemas.microsoft.com/office/drawing/2014/main" id="{A7EA48F3-24FD-1AB1-0B62-D06CABB76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568" y="3714662"/>
            <a:ext cx="8229600" cy="1805015"/>
          </a:xfrm>
          <a:prstGeom prst="rect">
            <a:avLst/>
          </a:prstGeom>
        </p:spPr>
      </p:pic>
    </p:spTree>
    <p:extLst>
      <p:ext uri="{BB962C8B-B14F-4D97-AF65-F5344CB8AC3E}">
        <p14:creationId xmlns:p14="http://schemas.microsoft.com/office/powerpoint/2010/main" val="3170720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A957856-172F-762E-5EA5-DA42A3E307C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03600" y="1676400"/>
            <a:ext cx="3810000" cy="2733040"/>
          </a:xfrm>
          <a:prstGeom prst="rect">
            <a:avLst/>
          </a:prstGeom>
        </p:spPr>
      </p:pic>
      <p:pic>
        <p:nvPicPr>
          <p:cNvPr id="17" name="Picture 16">
            <a:extLst>
              <a:ext uri="{FF2B5EF4-FFF2-40B4-BE49-F238E27FC236}">
                <a16:creationId xmlns:a16="http://schemas.microsoft.com/office/drawing/2014/main" id="{49B78E69-88F9-1DB1-3F77-43379A4ED38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22160" y="3545840"/>
            <a:ext cx="1818640" cy="1888490"/>
          </a:xfrm>
          <a:prstGeom prst="rect">
            <a:avLst/>
          </a:prstGeom>
        </p:spPr>
      </p:pic>
    </p:spTree>
    <p:extLst>
      <p:ext uri="{BB962C8B-B14F-4D97-AF65-F5344CB8AC3E}">
        <p14:creationId xmlns:p14="http://schemas.microsoft.com/office/powerpoint/2010/main" val="178838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33E4E3-C3EA-2B31-6032-115C3070A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7466" y="2980825"/>
            <a:ext cx="10590559" cy="3744440"/>
          </a:xfrm>
        </p:spPr>
      </p:pic>
      <p:pic>
        <p:nvPicPr>
          <p:cNvPr id="4" name="Picture 3">
            <a:extLst>
              <a:ext uri="{FF2B5EF4-FFF2-40B4-BE49-F238E27FC236}">
                <a16:creationId xmlns:a16="http://schemas.microsoft.com/office/drawing/2014/main" id="{7D6DBC68-DB1B-2CE1-2B8E-8B11A9A43289}"/>
              </a:ext>
            </a:extLst>
          </p:cNvPr>
          <p:cNvPicPr>
            <a:picLocks noChangeAspect="1"/>
          </p:cNvPicPr>
          <p:nvPr/>
        </p:nvPicPr>
        <p:blipFill>
          <a:blip r:embed="rId3"/>
          <a:stretch>
            <a:fillRect/>
          </a:stretch>
        </p:blipFill>
        <p:spPr>
          <a:xfrm>
            <a:off x="1546121" y="304809"/>
            <a:ext cx="6145160" cy="2504153"/>
          </a:xfrm>
          <a:prstGeom prst="rect">
            <a:avLst/>
          </a:prstGeom>
        </p:spPr>
      </p:pic>
      <p:sp>
        <p:nvSpPr>
          <p:cNvPr id="6" name="TextBox 5">
            <a:extLst>
              <a:ext uri="{FF2B5EF4-FFF2-40B4-BE49-F238E27FC236}">
                <a16:creationId xmlns:a16="http://schemas.microsoft.com/office/drawing/2014/main" id="{7569DE8F-1905-E2CA-907B-270E90523FFB}"/>
              </a:ext>
            </a:extLst>
          </p:cNvPr>
          <p:cNvSpPr txBox="1"/>
          <p:nvPr/>
        </p:nvSpPr>
        <p:spPr>
          <a:xfrm>
            <a:off x="471958" y="476672"/>
            <a:ext cx="2485103" cy="400110"/>
          </a:xfrm>
          <a:prstGeom prst="rect">
            <a:avLst/>
          </a:prstGeom>
          <a:noFill/>
        </p:spPr>
        <p:txBody>
          <a:bodyPr wrap="square" rtlCol="0">
            <a:spAutoFit/>
          </a:bodyPr>
          <a:lstStyle/>
          <a:p>
            <a:r>
              <a:rPr lang="en-US" sz="2000" dirty="0"/>
              <a:t>Output</a:t>
            </a:r>
            <a:r>
              <a:rPr lang="en-US" sz="1351" dirty="0"/>
              <a:t>:-</a:t>
            </a:r>
            <a:endParaRPr lang="en-IN" sz="1351" dirty="0"/>
          </a:p>
        </p:txBody>
      </p:sp>
    </p:spTree>
    <p:extLst>
      <p:ext uri="{BB962C8B-B14F-4D97-AF65-F5344CB8AC3E}">
        <p14:creationId xmlns:p14="http://schemas.microsoft.com/office/powerpoint/2010/main" val="124661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80368-8DAC-0D0F-31F8-DEDBF10C8A58}"/>
              </a:ext>
            </a:extLst>
          </p:cNvPr>
          <p:cNvSpPr>
            <a:spLocks noGrp="1"/>
          </p:cNvSpPr>
          <p:nvPr>
            <p:ph idx="1"/>
          </p:nvPr>
        </p:nvSpPr>
        <p:spPr>
          <a:xfrm>
            <a:off x="1002283" y="451670"/>
            <a:ext cx="9901692" cy="5162549"/>
          </a:xfrm>
        </p:spPr>
        <p:txBody>
          <a:bodyPr>
            <a:normAutofit fontScale="92500" lnSpcReduction="20000"/>
          </a:bodyPr>
          <a:lstStyle/>
          <a:p>
            <a:pPr algn="l"/>
            <a:r>
              <a:rPr lang="en-US" sz="2000" b="1" dirty="0">
                <a:latin typeface="Inter var experimental"/>
                <a:cs typeface="Times New Roman" panose="02020603050405020304" pitchFamily="18" charset="0"/>
              </a:rPr>
              <a:t>Task 2:</a:t>
            </a:r>
            <a:r>
              <a:rPr lang="en-US" sz="2000" dirty="0">
                <a:latin typeface="Inter var experimental"/>
                <a:cs typeface="Times New Roman" panose="02020603050405020304" pitchFamily="18" charset="0"/>
              </a:rPr>
              <a:t>-</a:t>
            </a:r>
          </a:p>
          <a:p>
            <a:pPr marL="0" indent="0">
              <a:buNone/>
            </a:pPr>
            <a:r>
              <a:rPr lang="en-US" sz="2000" dirty="0">
                <a:solidFill>
                  <a:srgbClr val="484848"/>
                </a:solidFill>
                <a:latin typeface="Inter var experimental"/>
                <a:cs typeface="Times New Roman" panose="02020603050405020304" pitchFamily="18" charset="0"/>
              </a:rPr>
              <a:t>Now you need to get 2-3 players with good Average who have played more the 2 </a:t>
            </a:r>
            <a:r>
              <a:rPr lang="en-US" sz="2000" dirty="0" err="1">
                <a:solidFill>
                  <a:srgbClr val="484848"/>
                </a:solidFill>
                <a:latin typeface="Inter var experimental"/>
                <a:cs typeface="Times New Roman" panose="02020603050405020304" pitchFamily="18" charset="0"/>
              </a:rPr>
              <a:t>ipl</a:t>
            </a:r>
            <a:r>
              <a:rPr lang="en-US" sz="2000" dirty="0">
                <a:solidFill>
                  <a:srgbClr val="484848"/>
                </a:solidFill>
                <a:latin typeface="Inter var experimental"/>
                <a:cs typeface="Times New Roman" panose="02020603050405020304" pitchFamily="18" charset="0"/>
              </a:rPr>
              <a:t> </a:t>
            </a:r>
            <a:r>
              <a:rPr lang="en-US" sz="2000" dirty="0" err="1">
                <a:solidFill>
                  <a:srgbClr val="484848"/>
                </a:solidFill>
                <a:latin typeface="Inter var experimental"/>
                <a:cs typeface="Times New Roman" panose="02020603050405020304" pitchFamily="18" charset="0"/>
              </a:rPr>
              <a:t>seasons.And</a:t>
            </a:r>
            <a:r>
              <a:rPr lang="en-US" sz="2000" dirty="0">
                <a:solidFill>
                  <a:srgbClr val="484848"/>
                </a:solidFill>
                <a:latin typeface="Inter var experimental"/>
                <a:cs typeface="Times New Roman" panose="02020603050405020304" pitchFamily="18" charset="0"/>
              </a:rPr>
              <a:t> to do that you have to make a list of 10 players you want to bid in the auction so that when you try to grab them in auction you should not pay the amount greater than you have in the purse for a particular player.</a:t>
            </a:r>
          </a:p>
          <a:p>
            <a:pPr marL="0" indent="0">
              <a:buNone/>
            </a:pPr>
            <a:r>
              <a:rPr lang="en-US" sz="2000" dirty="0">
                <a:solidFill>
                  <a:srgbClr val="484848"/>
                </a:solidFill>
                <a:latin typeface="Inter var experimental"/>
                <a:cs typeface="Times New Roman" panose="02020603050405020304" pitchFamily="18" charset="0"/>
              </a:rPr>
              <a:t> </a:t>
            </a:r>
          </a:p>
          <a:p>
            <a:pPr marL="0" indent="0">
              <a:buNone/>
            </a:pPr>
            <a:br>
              <a:rPr lang="en-US" sz="2000" dirty="0">
                <a:latin typeface="Inter var experimental"/>
                <a:cs typeface="Times New Roman" panose="02020603050405020304" pitchFamily="18" charset="0"/>
              </a:rPr>
            </a:br>
            <a:r>
              <a:rPr lang="en-US" sz="2000" b="1" dirty="0">
                <a:latin typeface="Inter var experimental"/>
                <a:cs typeface="Times New Roman" panose="02020603050405020304" pitchFamily="18" charset="0"/>
              </a:rPr>
              <a:t>Query:-   </a:t>
            </a:r>
          </a:p>
          <a:p>
            <a:pPr marL="0" indent="0">
              <a:buNone/>
            </a:pPr>
            <a:r>
              <a:rPr lang="en-US" sz="2000" dirty="0">
                <a:latin typeface="Inter var experimental"/>
                <a:cs typeface="Times New Roman" panose="02020603050405020304" pitchFamily="18" charset="0"/>
              </a:rPr>
              <a:t>select distinct batsman,</a:t>
            </a:r>
          </a:p>
          <a:p>
            <a:pPr marL="0" indent="0">
              <a:buNone/>
            </a:pPr>
            <a:r>
              <a:rPr lang="en-US" sz="2000" dirty="0">
                <a:latin typeface="Inter var experimental"/>
                <a:cs typeface="Times New Roman" panose="02020603050405020304" pitchFamily="18" charset="0"/>
              </a:rPr>
              <a:t>	sum(</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 as </a:t>
            </a:r>
            <a:r>
              <a:rPr lang="en-US" sz="2000" dirty="0" err="1">
                <a:latin typeface="Inter var experimental"/>
                <a:cs typeface="Times New Roman" panose="02020603050405020304" pitchFamily="18" charset="0"/>
              </a:rPr>
              <a:t>total_runs</a:t>
            </a:r>
            <a:r>
              <a:rPr lang="en-US" sz="2000" dirty="0">
                <a:latin typeface="Inter var experimental"/>
                <a:cs typeface="Times New Roman" panose="02020603050405020304" pitchFamily="18" charset="0"/>
              </a:rPr>
              <a:t>,</a:t>
            </a:r>
          </a:p>
          <a:p>
            <a:pPr marL="0" indent="0">
              <a:buNone/>
            </a:pPr>
            <a:r>
              <a:rPr lang="en-US" sz="2000" dirty="0">
                <a:latin typeface="Inter var experimental"/>
                <a:cs typeface="Times New Roman" panose="02020603050405020304" pitchFamily="18" charset="0"/>
              </a:rPr>
              <a:t>	sum(</a:t>
            </a:r>
            <a:r>
              <a:rPr lang="en-US" sz="2000" dirty="0" err="1">
                <a:latin typeface="Inter var experimental"/>
                <a:cs typeface="Times New Roman" panose="02020603050405020304" pitchFamily="18" charset="0"/>
              </a:rPr>
              <a:t>is_wicket</a:t>
            </a:r>
            <a:r>
              <a:rPr lang="en-US" sz="2000" dirty="0">
                <a:latin typeface="Inter var experimental"/>
                <a:cs typeface="Times New Roman" panose="02020603050405020304" pitchFamily="18" charset="0"/>
              </a:rPr>
              <a:t>) as </a:t>
            </a:r>
            <a:r>
              <a:rPr lang="en-US" sz="2000" dirty="0" err="1">
                <a:latin typeface="Inter var experimental"/>
                <a:cs typeface="Times New Roman" panose="02020603050405020304" pitchFamily="18" charset="0"/>
              </a:rPr>
              <a:t>total_wickets</a:t>
            </a:r>
            <a:r>
              <a:rPr lang="en-US" sz="2000" dirty="0">
                <a:latin typeface="Inter var experimental"/>
                <a:cs typeface="Times New Roman" panose="02020603050405020304" pitchFamily="18" charset="0"/>
              </a:rPr>
              <a:t>,</a:t>
            </a:r>
          </a:p>
          <a:p>
            <a:pPr marL="0" indent="0">
              <a:buNone/>
            </a:pPr>
            <a:r>
              <a:rPr lang="en-US" sz="2000" dirty="0">
                <a:latin typeface="Inter var experimental"/>
                <a:cs typeface="Times New Roman" panose="02020603050405020304" pitchFamily="18" charset="0"/>
              </a:rPr>
              <a:t>	count(distinct(extract(year from </a:t>
            </a:r>
            <a:r>
              <a:rPr lang="en-US" sz="2000" dirty="0" err="1">
                <a:latin typeface="Inter var experimental"/>
                <a:cs typeface="Times New Roman" panose="02020603050405020304" pitchFamily="18" charset="0"/>
              </a:rPr>
              <a:t>match_date</a:t>
            </a:r>
            <a:r>
              <a:rPr lang="en-US" sz="2000" dirty="0">
                <a:latin typeface="Inter var experimental"/>
                <a:cs typeface="Times New Roman" panose="02020603050405020304" pitchFamily="18" charset="0"/>
              </a:rPr>
              <a:t>))) as seasons,</a:t>
            </a:r>
          </a:p>
          <a:p>
            <a:pPr marL="0" indent="0">
              <a:buNone/>
            </a:pPr>
            <a:r>
              <a:rPr lang="en-US" sz="2000" dirty="0">
                <a:latin typeface="Inter var experimental"/>
                <a:cs typeface="Times New Roman" panose="02020603050405020304" pitchFamily="18" charset="0"/>
              </a:rPr>
              <a:t>	sum(</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)*1.0/sum(</a:t>
            </a:r>
            <a:r>
              <a:rPr lang="en-US" sz="2000" dirty="0" err="1">
                <a:latin typeface="Inter var experimental"/>
                <a:cs typeface="Times New Roman" panose="02020603050405020304" pitchFamily="18" charset="0"/>
              </a:rPr>
              <a:t>is_wicket</a:t>
            </a:r>
            <a:r>
              <a:rPr lang="en-US" sz="2000" dirty="0">
                <a:latin typeface="Inter var experimental"/>
                <a:cs typeface="Times New Roman" panose="02020603050405020304" pitchFamily="18" charset="0"/>
              </a:rPr>
              <a:t>) as average</a:t>
            </a:r>
          </a:p>
          <a:p>
            <a:pPr marL="0" indent="0">
              <a:buNone/>
            </a:pPr>
            <a:r>
              <a:rPr lang="en-US" sz="2000" dirty="0">
                <a:latin typeface="Inter var experimental"/>
                <a:cs typeface="Times New Roman" panose="02020603050405020304" pitchFamily="18" charset="0"/>
              </a:rPr>
              <a:t>from deliveries_v03 </a:t>
            </a:r>
          </a:p>
          <a:p>
            <a:pPr marL="0" indent="0">
              <a:buNone/>
            </a:pPr>
            <a:r>
              <a:rPr lang="en-US" sz="2000" dirty="0">
                <a:latin typeface="Inter var experimental"/>
                <a:cs typeface="Times New Roman" panose="02020603050405020304" pitchFamily="18" charset="0"/>
              </a:rPr>
              <a:t>group by batsman having count(distinct(extract(year from </a:t>
            </a:r>
            <a:r>
              <a:rPr lang="en-US" sz="2000" dirty="0" err="1">
                <a:latin typeface="Inter var experimental"/>
                <a:cs typeface="Times New Roman" panose="02020603050405020304" pitchFamily="18" charset="0"/>
              </a:rPr>
              <a:t>match_date</a:t>
            </a:r>
            <a:r>
              <a:rPr lang="en-US" sz="2000" dirty="0">
                <a:latin typeface="Inter var experimental"/>
                <a:cs typeface="Times New Roman" panose="02020603050405020304" pitchFamily="18" charset="0"/>
              </a:rPr>
              <a:t>)))&gt;2</a:t>
            </a:r>
          </a:p>
          <a:p>
            <a:pPr marL="0" indent="0">
              <a:buNone/>
            </a:pPr>
            <a:r>
              <a:rPr lang="en-US" sz="2000" dirty="0">
                <a:latin typeface="Inter var experimental"/>
                <a:cs typeface="Times New Roman" panose="02020603050405020304" pitchFamily="18" charset="0"/>
              </a:rPr>
              <a:t>order by average desc limit 10;</a:t>
            </a:r>
          </a:p>
        </p:txBody>
      </p:sp>
    </p:spTree>
    <p:extLst>
      <p:ext uri="{BB962C8B-B14F-4D97-AF65-F5344CB8AC3E}">
        <p14:creationId xmlns:p14="http://schemas.microsoft.com/office/powerpoint/2010/main" val="85337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09E768-28EB-93D6-E7BC-B5BC24EEB05D}"/>
              </a:ext>
            </a:extLst>
          </p:cNvPr>
          <p:cNvPicPr>
            <a:picLocks noChangeAspect="1"/>
          </p:cNvPicPr>
          <p:nvPr/>
        </p:nvPicPr>
        <p:blipFill>
          <a:blip r:embed="rId2"/>
          <a:stretch>
            <a:fillRect/>
          </a:stretch>
        </p:blipFill>
        <p:spPr>
          <a:xfrm>
            <a:off x="1661660" y="436923"/>
            <a:ext cx="5879683" cy="2468512"/>
          </a:xfrm>
          <a:prstGeom prst="rect">
            <a:avLst/>
          </a:prstGeom>
        </p:spPr>
      </p:pic>
      <p:sp>
        <p:nvSpPr>
          <p:cNvPr id="9" name="TextBox 8">
            <a:extLst>
              <a:ext uri="{FF2B5EF4-FFF2-40B4-BE49-F238E27FC236}">
                <a16:creationId xmlns:a16="http://schemas.microsoft.com/office/drawing/2014/main" id="{4BDA8A80-2F17-EB8C-F489-5DB23C6E1729}"/>
              </a:ext>
            </a:extLst>
          </p:cNvPr>
          <p:cNvSpPr txBox="1"/>
          <p:nvPr/>
        </p:nvSpPr>
        <p:spPr>
          <a:xfrm>
            <a:off x="570272" y="466424"/>
            <a:ext cx="1091381" cy="400110"/>
          </a:xfrm>
          <a:prstGeom prst="rect">
            <a:avLst/>
          </a:prstGeom>
          <a:noFill/>
        </p:spPr>
        <p:txBody>
          <a:bodyPr wrap="square" rtlCol="0">
            <a:spAutoFit/>
          </a:bodyPr>
          <a:lstStyle/>
          <a:p>
            <a:r>
              <a:rPr lang="en-US" sz="2000" dirty="0"/>
              <a:t>Output</a:t>
            </a:r>
            <a:r>
              <a:rPr lang="en-US" sz="1351" dirty="0"/>
              <a:t>:-</a:t>
            </a:r>
            <a:endParaRPr lang="en-IN" sz="1351" dirty="0"/>
          </a:p>
        </p:txBody>
      </p:sp>
      <p:pic>
        <p:nvPicPr>
          <p:cNvPr id="11" name="Picture 10">
            <a:extLst>
              <a:ext uri="{FF2B5EF4-FFF2-40B4-BE49-F238E27FC236}">
                <a16:creationId xmlns:a16="http://schemas.microsoft.com/office/drawing/2014/main" id="{2B4BAF60-9496-B810-B836-1796E7043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659" y="3145142"/>
            <a:ext cx="10294367" cy="3609836"/>
          </a:xfrm>
          <a:prstGeom prst="rect">
            <a:avLst/>
          </a:prstGeom>
        </p:spPr>
      </p:pic>
    </p:spTree>
    <p:extLst>
      <p:ext uri="{BB962C8B-B14F-4D97-AF65-F5344CB8AC3E}">
        <p14:creationId xmlns:p14="http://schemas.microsoft.com/office/powerpoint/2010/main" val="321604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80368-8DAC-0D0F-31F8-DEDBF10C8A58}"/>
              </a:ext>
            </a:extLst>
          </p:cNvPr>
          <p:cNvSpPr>
            <a:spLocks noGrp="1"/>
          </p:cNvSpPr>
          <p:nvPr>
            <p:ph idx="1"/>
          </p:nvPr>
        </p:nvSpPr>
        <p:spPr>
          <a:xfrm>
            <a:off x="982544" y="589107"/>
            <a:ext cx="10127908" cy="5194855"/>
          </a:xfrm>
        </p:spPr>
        <p:txBody>
          <a:bodyPr>
            <a:normAutofit fontScale="92500" lnSpcReduction="20000"/>
          </a:bodyPr>
          <a:lstStyle/>
          <a:p>
            <a:pPr algn="l"/>
            <a:r>
              <a:rPr lang="en-US" sz="2000" b="1" dirty="0">
                <a:latin typeface="Inter var experimental"/>
                <a:cs typeface="Times New Roman" panose="02020603050405020304" pitchFamily="18" charset="0"/>
              </a:rPr>
              <a:t>Task 3:</a:t>
            </a:r>
            <a:r>
              <a:rPr lang="en-US" sz="2000" dirty="0">
                <a:latin typeface="Inter var experimental"/>
                <a:cs typeface="Times New Roman" panose="02020603050405020304" pitchFamily="18" charset="0"/>
              </a:rPr>
              <a:t>-</a:t>
            </a:r>
          </a:p>
          <a:p>
            <a:pPr marL="0" indent="0">
              <a:buNone/>
            </a:pPr>
            <a:r>
              <a:rPr lang="en-US" sz="2000" dirty="0">
                <a:solidFill>
                  <a:srgbClr val="484848"/>
                </a:solidFill>
                <a:latin typeface="Inter var experimental"/>
                <a:cs typeface="Times New Roman" panose="02020603050405020304" pitchFamily="18" charset="0"/>
              </a:rPr>
              <a:t>Now you need to get 2-3 Hard-hitting players who have scored most runs in boundaries and have played more the 2 </a:t>
            </a:r>
            <a:r>
              <a:rPr lang="en-US" sz="2000" dirty="0" err="1">
                <a:solidFill>
                  <a:srgbClr val="484848"/>
                </a:solidFill>
                <a:latin typeface="Inter var experimental"/>
                <a:cs typeface="Times New Roman" panose="02020603050405020304" pitchFamily="18" charset="0"/>
              </a:rPr>
              <a:t>ipl</a:t>
            </a:r>
            <a:r>
              <a:rPr lang="en-US" sz="2000" dirty="0">
                <a:solidFill>
                  <a:srgbClr val="484848"/>
                </a:solidFill>
                <a:latin typeface="Inter var experimental"/>
                <a:cs typeface="Times New Roman" panose="02020603050405020304" pitchFamily="18" charset="0"/>
              </a:rPr>
              <a:t> season. To do that you have to make a list of 10 players you want to bid in the auction so that when you try to grab them in auction you should not pay the amount greater than you have in the purse for a particular player.. </a:t>
            </a:r>
          </a:p>
          <a:p>
            <a:pPr marL="0" indent="0">
              <a:buNone/>
            </a:pPr>
            <a:br>
              <a:rPr lang="en-US" sz="2000" dirty="0">
                <a:latin typeface="Inter var experimental"/>
                <a:cs typeface="Times New Roman" panose="02020603050405020304" pitchFamily="18" charset="0"/>
              </a:rPr>
            </a:br>
            <a:r>
              <a:rPr lang="en-US" sz="2000" b="1" dirty="0">
                <a:latin typeface="Inter var experimental"/>
                <a:cs typeface="Times New Roman" panose="02020603050405020304" pitchFamily="18" charset="0"/>
              </a:rPr>
              <a:t>Query:-   </a:t>
            </a:r>
          </a:p>
          <a:p>
            <a:pPr marL="0" indent="0">
              <a:buNone/>
            </a:pPr>
            <a:r>
              <a:rPr lang="en-US" sz="2000" dirty="0">
                <a:latin typeface="Inter var experimental"/>
                <a:cs typeface="Times New Roman" panose="02020603050405020304" pitchFamily="18" charset="0"/>
              </a:rPr>
              <a:t>select  batsman,</a:t>
            </a:r>
          </a:p>
          <a:p>
            <a:pPr marL="0" indent="0">
              <a:buNone/>
            </a:pPr>
            <a:r>
              <a:rPr lang="en-US" sz="2000" dirty="0">
                <a:latin typeface="Inter var experimental"/>
                <a:cs typeface="Times New Roman" panose="02020603050405020304" pitchFamily="18" charset="0"/>
              </a:rPr>
              <a:t>	(sum(case when </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=4 then </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 when </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=6 then </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 else 0 end))as </a:t>
            </a:r>
            <a:r>
              <a:rPr lang="en-US" sz="2000" dirty="0" err="1">
                <a:latin typeface="Inter var experimental"/>
                <a:cs typeface="Times New Roman" panose="02020603050405020304" pitchFamily="18" charset="0"/>
              </a:rPr>
              <a:t>batsman_boundaries</a:t>
            </a:r>
            <a:r>
              <a:rPr lang="en-US" sz="2000" dirty="0">
                <a:latin typeface="Inter var experimental"/>
                <a:cs typeface="Times New Roman" panose="02020603050405020304" pitchFamily="18" charset="0"/>
              </a:rPr>
              <a:t>,</a:t>
            </a:r>
          </a:p>
          <a:p>
            <a:pPr marL="0" indent="0">
              <a:buNone/>
            </a:pPr>
            <a:r>
              <a:rPr lang="en-US" sz="2000" dirty="0">
                <a:latin typeface="Inter var experimental"/>
                <a:cs typeface="Times New Roman" panose="02020603050405020304" pitchFamily="18" charset="0"/>
              </a:rPr>
              <a:t>	sum(</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 as </a:t>
            </a:r>
            <a:r>
              <a:rPr lang="en-US" sz="2000" dirty="0" err="1">
                <a:latin typeface="Inter var experimental"/>
                <a:cs typeface="Times New Roman" panose="02020603050405020304" pitchFamily="18" charset="0"/>
              </a:rPr>
              <a:t>batsman_total_runs</a:t>
            </a:r>
            <a:r>
              <a:rPr lang="en-US" sz="2000" dirty="0">
                <a:latin typeface="Inter var experimental"/>
                <a:cs typeface="Times New Roman" panose="02020603050405020304" pitchFamily="18" charset="0"/>
              </a:rPr>
              <a:t>,</a:t>
            </a:r>
          </a:p>
          <a:p>
            <a:pPr marL="0" indent="0">
              <a:buNone/>
            </a:pPr>
            <a:r>
              <a:rPr lang="en-US" sz="2000" dirty="0">
                <a:latin typeface="Inter var experimental"/>
                <a:cs typeface="Times New Roman" panose="02020603050405020304" pitchFamily="18" charset="0"/>
              </a:rPr>
              <a:t>	sum(</a:t>
            </a:r>
            <a:r>
              <a:rPr lang="en-US" sz="2000" dirty="0" err="1">
                <a:latin typeface="Inter var experimental"/>
                <a:cs typeface="Times New Roman" panose="02020603050405020304" pitchFamily="18" charset="0"/>
              </a:rPr>
              <a:t>total_runs</a:t>
            </a:r>
            <a:r>
              <a:rPr lang="en-US" sz="2000" dirty="0">
                <a:latin typeface="Inter var experimental"/>
                <a:cs typeface="Times New Roman" panose="02020603050405020304" pitchFamily="18" charset="0"/>
              </a:rPr>
              <a:t>) as </a:t>
            </a:r>
            <a:r>
              <a:rPr lang="en-US" sz="2000" dirty="0" err="1">
                <a:latin typeface="Inter var experimental"/>
                <a:cs typeface="Times New Roman" panose="02020603050405020304" pitchFamily="18" charset="0"/>
              </a:rPr>
              <a:t>total_runs</a:t>
            </a:r>
            <a:r>
              <a:rPr lang="en-US" sz="2000" dirty="0">
                <a:latin typeface="Inter var experimental"/>
                <a:cs typeface="Times New Roman" panose="02020603050405020304" pitchFamily="18" charset="0"/>
              </a:rPr>
              <a:t>,</a:t>
            </a:r>
          </a:p>
          <a:p>
            <a:pPr marL="0" indent="0">
              <a:buNone/>
            </a:pPr>
            <a:r>
              <a:rPr lang="en-US" sz="2000" dirty="0">
                <a:latin typeface="Inter var experimental"/>
                <a:cs typeface="Times New Roman" panose="02020603050405020304" pitchFamily="18" charset="0"/>
              </a:rPr>
              <a:t>	count(distinct(extract(year from </a:t>
            </a:r>
            <a:r>
              <a:rPr lang="en-US" sz="2000" dirty="0" err="1">
                <a:latin typeface="Inter var experimental"/>
                <a:cs typeface="Times New Roman" panose="02020603050405020304" pitchFamily="18" charset="0"/>
              </a:rPr>
              <a:t>match_date</a:t>
            </a:r>
            <a:r>
              <a:rPr lang="en-US" sz="2000" dirty="0">
                <a:latin typeface="Inter var experimental"/>
                <a:cs typeface="Times New Roman" panose="02020603050405020304" pitchFamily="18" charset="0"/>
              </a:rPr>
              <a:t>))) as seasons,</a:t>
            </a:r>
          </a:p>
          <a:p>
            <a:pPr marL="0" indent="0">
              <a:buNone/>
            </a:pPr>
            <a:r>
              <a:rPr lang="en-US" sz="2000" dirty="0">
                <a:latin typeface="Inter var experimental"/>
                <a:cs typeface="Times New Roman" panose="02020603050405020304" pitchFamily="18" charset="0"/>
              </a:rPr>
              <a:t>	(sum(case when </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=4 then </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 when </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=6 then </a:t>
            </a:r>
            <a:r>
              <a:rPr lang="en-US" sz="2000" dirty="0" err="1">
                <a:latin typeface="Inter var experimental"/>
                <a:cs typeface="Times New Roman" panose="02020603050405020304" pitchFamily="18" charset="0"/>
              </a:rPr>
              <a:t>batsman_runs</a:t>
            </a:r>
            <a:r>
              <a:rPr lang="en-US" sz="2000" dirty="0">
                <a:latin typeface="Inter var experimental"/>
                <a:cs typeface="Times New Roman" panose="02020603050405020304" pitchFamily="18" charset="0"/>
              </a:rPr>
              <a:t> else 0 end) * 1.0) / sum(</a:t>
            </a:r>
            <a:r>
              <a:rPr lang="en-US" sz="2000" dirty="0" err="1">
                <a:latin typeface="Inter var experimental"/>
                <a:cs typeface="Times New Roman" panose="02020603050405020304" pitchFamily="18" charset="0"/>
              </a:rPr>
              <a:t>total_runs</a:t>
            </a:r>
            <a:r>
              <a:rPr lang="en-US" sz="2000" dirty="0">
                <a:latin typeface="Inter var experimental"/>
                <a:cs typeface="Times New Roman" panose="02020603050405020304" pitchFamily="18" charset="0"/>
              </a:rPr>
              <a:t>) *100.0 as </a:t>
            </a:r>
            <a:r>
              <a:rPr lang="en-US" sz="2000" dirty="0" err="1">
                <a:latin typeface="Inter var experimental"/>
                <a:cs typeface="Times New Roman" panose="02020603050405020304" pitchFamily="18" charset="0"/>
              </a:rPr>
              <a:t>boundary_percentage</a:t>
            </a:r>
            <a:endParaRPr lang="en-US" sz="2000" dirty="0">
              <a:latin typeface="Inter var experimental"/>
              <a:cs typeface="Times New Roman" panose="02020603050405020304" pitchFamily="18" charset="0"/>
            </a:endParaRPr>
          </a:p>
          <a:p>
            <a:pPr marL="0" indent="0">
              <a:buNone/>
            </a:pPr>
            <a:r>
              <a:rPr lang="en-US" sz="2000" dirty="0">
                <a:latin typeface="Inter var experimental"/>
                <a:cs typeface="Times New Roman" panose="02020603050405020304" pitchFamily="18" charset="0"/>
              </a:rPr>
              <a:t>from deliveries_v03</a:t>
            </a:r>
          </a:p>
          <a:p>
            <a:pPr marL="0" indent="0">
              <a:buNone/>
            </a:pPr>
            <a:r>
              <a:rPr lang="en-US" sz="2000" dirty="0">
                <a:latin typeface="Inter var experimental"/>
                <a:cs typeface="Times New Roman" panose="02020603050405020304" pitchFamily="18" charset="0"/>
              </a:rPr>
              <a:t>group by batsman having  count(distinct(extract(year from </a:t>
            </a:r>
            <a:r>
              <a:rPr lang="en-US" sz="2000" dirty="0" err="1">
                <a:latin typeface="Inter var experimental"/>
                <a:cs typeface="Times New Roman" panose="02020603050405020304" pitchFamily="18" charset="0"/>
              </a:rPr>
              <a:t>match_date</a:t>
            </a:r>
            <a:r>
              <a:rPr lang="en-US" sz="2000" dirty="0">
                <a:latin typeface="Inter var experimental"/>
                <a:cs typeface="Times New Roman" panose="02020603050405020304" pitchFamily="18" charset="0"/>
              </a:rPr>
              <a:t>)))&gt;2 </a:t>
            </a:r>
          </a:p>
          <a:p>
            <a:pPr marL="0" indent="0">
              <a:buNone/>
            </a:pPr>
            <a:r>
              <a:rPr lang="en-US" sz="2000" dirty="0">
                <a:latin typeface="Inter var experimental"/>
                <a:cs typeface="Times New Roman" panose="02020603050405020304" pitchFamily="18" charset="0"/>
              </a:rPr>
              <a:t>order by </a:t>
            </a:r>
            <a:r>
              <a:rPr lang="en-US" sz="2000" dirty="0" err="1">
                <a:latin typeface="Inter var experimental"/>
                <a:cs typeface="Times New Roman" panose="02020603050405020304" pitchFamily="18" charset="0"/>
              </a:rPr>
              <a:t>boundary_percentage</a:t>
            </a:r>
            <a:r>
              <a:rPr lang="en-US" sz="2000" dirty="0">
                <a:latin typeface="Inter var experimental"/>
                <a:cs typeface="Times New Roman" panose="02020603050405020304" pitchFamily="18" charset="0"/>
              </a:rPr>
              <a:t> desc limit 10;</a:t>
            </a:r>
          </a:p>
        </p:txBody>
      </p:sp>
    </p:spTree>
    <p:extLst>
      <p:ext uri="{BB962C8B-B14F-4D97-AF65-F5344CB8AC3E}">
        <p14:creationId xmlns:p14="http://schemas.microsoft.com/office/powerpoint/2010/main" val="399508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ECF1DD2-927A-50B8-5BCD-4C0B185CF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208" y="3202961"/>
            <a:ext cx="10515600" cy="3694368"/>
          </a:xfrm>
        </p:spPr>
      </p:pic>
      <p:sp>
        <p:nvSpPr>
          <p:cNvPr id="8" name="TextBox 7">
            <a:extLst>
              <a:ext uri="{FF2B5EF4-FFF2-40B4-BE49-F238E27FC236}">
                <a16:creationId xmlns:a16="http://schemas.microsoft.com/office/drawing/2014/main" id="{7DD6DFB3-08D1-4057-045D-C324C7C3AA85}"/>
              </a:ext>
            </a:extLst>
          </p:cNvPr>
          <p:cNvSpPr txBox="1"/>
          <p:nvPr/>
        </p:nvSpPr>
        <p:spPr>
          <a:xfrm>
            <a:off x="523572" y="320509"/>
            <a:ext cx="1150373" cy="400110"/>
          </a:xfrm>
          <a:prstGeom prst="rect">
            <a:avLst/>
          </a:prstGeom>
          <a:noFill/>
        </p:spPr>
        <p:txBody>
          <a:bodyPr wrap="square" rtlCol="0">
            <a:spAutoFit/>
          </a:bodyPr>
          <a:lstStyle/>
          <a:p>
            <a:r>
              <a:rPr lang="en-US" sz="2000" dirty="0"/>
              <a:t>Output</a:t>
            </a:r>
            <a:r>
              <a:rPr lang="en-US" sz="1351" dirty="0"/>
              <a:t>:-</a:t>
            </a:r>
            <a:endParaRPr lang="en-IN" sz="1351" dirty="0"/>
          </a:p>
        </p:txBody>
      </p:sp>
      <p:pic>
        <p:nvPicPr>
          <p:cNvPr id="10" name="Picture 9">
            <a:extLst>
              <a:ext uri="{FF2B5EF4-FFF2-40B4-BE49-F238E27FC236}">
                <a16:creationId xmlns:a16="http://schemas.microsoft.com/office/drawing/2014/main" id="{F3C8B1D5-0E97-30FD-95A4-FC4DFCF83637}"/>
              </a:ext>
            </a:extLst>
          </p:cNvPr>
          <p:cNvPicPr>
            <a:picLocks noChangeAspect="1"/>
          </p:cNvPicPr>
          <p:nvPr/>
        </p:nvPicPr>
        <p:blipFill>
          <a:blip r:embed="rId3"/>
          <a:stretch>
            <a:fillRect/>
          </a:stretch>
        </p:blipFill>
        <p:spPr>
          <a:xfrm>
            <a:off x="1673945" y="192689"/>
            <a:ext cx="7499553" cy="2697995"/>
          </a:xfrm>
          <a:prstGeom prst="rect">
            <a:avLst/>
          </a:prstGeom>
        </p:spPr>
      </p:pic>
    </p:spTree>
    <p:extLst>
      <p:ext uri="{BB962C8B-B14F-4D97-AF65-F5344CB8AC3E}">
        <p14:creationId xmlns:p14="http://schemas.microsoft.com/office/powerpoint/2010/main" val="293223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80368-8DAC-0D0F-31F8-DEDBF10C8A58}"/>
              </a:ext>
            </a:extLst>
          </p:cNvPr>
          <p:cNvSpPr>
            <a:spLocks noGrp="1"/>
          </p:cNvSpPr>
          <p:nvPr>
            <p:ph idx="1"/>
          </p:nvPr>
        </p:nvSpPr>
        <p:spPr>
          <a:xfrm>
            <a:off x="962954" y="382844"/>
            <a:ext cx="10196660" cy="6204769"/>
          </a:xfrm>
        </p:spPr>
        <p:txBody>
          <a:bodyPr>
            <a:noAutofit/>
          </a:bodyPr>
          <a:lstStyle/>
          <a:p>
            <a:pPr marL="0" indent="0" algn="ctr">
              <a:buNone/>
            </a:pPr>
            <a:r>
              <a:rPr lang="en-US" sz="2000" b="1" dirty="0">
                <a:latin typeface="Inter var experimental"/>
                <a:cs typeface="Times New Roman" panose="02020603050405020304" pitchFamily="18" charset="0"/>
              </a:rPr>
              <a:t>Bidding on bowlers</a:t>
            </a:r>
          </a:p>
          <a:p>
            <a:pPr algn="l"/>
            <a:r>
              <a:rPr lang="en-US" sz="2000" b="1" dirty="0">
                <a:latin typeface="Inter var experimental"/>
                <a:cs typeface="Times New Roman" panose="02020603050405020304" pitchFamily="18" charset="0"/>
              </a:rPr>
              <a:t>Task 4:</a:t>
            </a:r>
            <a:r>
              <a:rPr lang="en-US" sz="2000" dirty="0">
                <a:latin typeface="Inter var experimental"/>
                <a:cs typeface="Times New Roman" panose="02020603050405020304" pitchFamily="18" charset="0"/>
              </a:rPr>
              <a:t>-</a:t>
            </a:r>
          </a:p>
          <a:p>
            <a:pPr marL="0" indent="0">
              <a:buNone/>
            </a:pPr>
            <a:r>
              <a:rPr lang="en-US" sz="2000" dirty="0">
                <a:solidFill>
                  <a:srgbClr val="484848"/>
                </a:solidFill>
                <a:latin typeface="Inter var experimental"/>
                <a:cs typeface="Times New Roman" panose="02020603050405020304" pitchFamily="18" charset="0"/>
              </a:rPr>
              <a:t>Your first priority is to get 2-3 bowlers with good economy who have bowled at least 500 balls in IPL so </a:t>
            </a:r>
            <a:r>
              <a:rPr lang="en-US" sz="2000" dirty="0" err="1">
                <a:solidFill>
                  <a:srgbClr val="484848"/>
                </a:solidFill>
                <a:latin typeface="Inter var experimental"/>
                <a:cs typeface="Times New Roman" panose="02020603050405020304" pitchFamily="18" charset="0"/>
              </a:rPr>
              <a:t>far.To</a:t>
            </a:r>
            <a:r>
              <a:rPr lang="en-US" sz="2000" dirty="0">
                <a:solidFill>
                  <a:srgbClr val="484848"/>
                </a:solidFill>
                <a:latin typeface="Inter var experimental"/>
                <a:cs typeface="Times New Roman" panose="02020603050405020304" pitchFamily="18" charset="0"/>
              </a:rPr>
              <a:t> do that you have to make a list of 10 players you want to bid in the auction so that when you try to grab them in auction you should not pay the amount greater than you have in the purse for a particular player.</a:t>
            </a:r>
          </a:p>
          <a:p>
            <a:pPr marL="0" indent="0">
              <a:buNone/>
            </a:pPr>
            <a:r>
              <a:rPr lang="en-US" sz="2000" dirty="0">
                <a:solidFill>
                  <a:srgbClr val="484848"/>
                </a:solidFill>
                <a:latin typeface="Inter var experimental"/>
                <a:cs typeface="Times New Roman" panose="02020603050405020304" pitchFamily="18" charset="0"/>
              </a:rPr>
              <a:t> </a:t>
            </a:r>
          </a:p>
          <a:p>
            <a:pPr marL="0" indent="0">
              <a:buNone/>
            </a:pPr>
            <a:br>
              <a:rPr lang="en-US" sz="2000" dirty="0">
                <a:latin typeface="Inter var experimental"/>
                <a:cs typeface="Times New Roman" panose="02020603050405020304" pitchFamily="18" charset="0"/>
              </a:rPr>
            </a:br>
            <a:r>
              <a:rPr lang="en-US" sz="2000" b="1" dirty="0">
                <a:latin typeface="Inter var experimental"/>
                <a:cs typeface="Times New Roman" panose="02020603050405020304" pitchFamily="18" charset="0"/>
              </a:rPr>
              <a:t>Query:- </a:t>
            </a:r>
          </a:p>
          <a:p>
            <a:pPr marL="0" indent="0">
              <a:buNone/>
            </a:pPr>
            <a:r>
              <a:rPr lang="en-US" sz="2000" dirty="0">
                <a:latin typeface="Inter var experimental"/>
              </a:rPr>
              <a:t>select  bowler,</a:t>
            </a:r>
          </a:p>
          <a:p>
            <a:pPr marL="0" indent="0">
              <a:buNone/>
            </a:pPr>
            <a:r>
              <a:rPr lang="en-US" sz="2000" dirty="0">
                <a:latin typeface="Inter var experimental"/>
              </a:rPr>
              <a:t>	sum(</a:t>
            </a:r>
            <a:r>
              <a:rPr lang="en-US" sz="2000" dirty="0" err="1">
                <a:latin typeface="Inter var experimental"/>
              </a:rPr>
              <a:t>total_runs</a:t>
            </a:r>
            <a:r>
              <a:rPr lang="en-US" sz="2000" dirty="0">
                <a:latin typeface="Inter var experimental"/>
              </a:rPr>
              <a:t>) as </a:t>
            </a:r>
            <a:r>
              <a:rPr lang="en-US" sz="2000" dirty="0" err="1">
                <a:latin typeface="Inter var experimental"/>
              </a:rPr>
              <a:t>total_runs</a:t>
            </a:r>
            <a:r>
              <a:rPr lang="en-US" sz="2000" dirty="0">
                <a:latin typeface="Inter var experimental"/>
              </a:rPr>
              <a:t>,</a:t>
            </a:r>
          </a:p>
          <a:p>
            <a:pPr marL="0" indent="0">
              <a:buNone/>
            </a:pPr>
            <a:r>
              <a:rPr lang="en-US" sz="2000" dirty="0">
                <a:latin typeface="Inter var experimental"/>
              </a:rPr>
              <a:t>	count(ball),</a:t>
            </a:r>
          </a:p>
          <a:p>
            <a:pPr marL="0" indent="0">
              <a:buNone/>
            </a:pPr>
            <a:r>
              <a:rPr lang="en-US" sz="2000" dirty="0">
                <a:latin typeface="Inter var experimental"/>
              </a:rPr>
              <a:t>	sum(</a:t>
            </a:r>
            <a:r>
              <a:rPr lang="en-US" sz="2000" dirty="0" err="1">
                <a:latin typeface="Inter var experimental"/>
              </a:rPr>
              <a:t>total_runs</a:t>
            </a:r>
            <a:r>
              <a:rPr lang="en-US" sz="2000" dirty="0">
                <a:latin typeface="Inter var experimental"/>
              </a:rPr>
              <a:t>)/(count(ball)/6.0) as </a:t>
            </a:r>
            <a:r>
              <a:rPr lang="en-US" sz="2000" dirty="0" err="1">
                <a:latin typeface="Inter var experimental"/>
              </a:rPr>
              <a:t>economy_rate</a:t>
            </a:r>
            <a:endParaRPr lang="en-US" sz="2000" dirty="0">
              <a:latin typeface="Inter var experimental"/>
            </a:endParaRPr>
          </a:p>
          <a:p>
            <a:pPr marL="0" indent="0">
              <a:buNone/>
            </a:pPr>
            <a:r>
              <a:rPr lang="en-US" sz="2000" dirty="0">
                <a:latin typeface="Inter var experimental"/>
              </a:rPr>
              <a:t>from deliveries_v03</a:t>
            </a:r>
          </a:p>
          <a:p>
            <a:pPr marL="0" indent="0">
              <a:buNone/>
            </a:pPr>
            <a:r>
              <a:rPr lang="en-US" sz="2000" dirty="0">
                <a:latin typeface="Inter var experimental"/>
              </a:rPr>
              <a:t>group by bowler having count(ball)&gt;500</a:t>
            </a:r>
          </a:p>
          <a:p>
            <a:pPr marL="0" indent="0">
              <a:buNone/>
            </a:pPr>
            <a:r>
              <a:rPr lang="en-US" sz="2000" dirty="0">
                <a:latin typeface="Inter var experimental"/>
              </a:rPr>
              <a:t>order by </a:t>
            </a:r>
            <a:r>
              <a:rPr lang="en-US" sz="2000" dirty="0" err="1">
                <a:latin typeface="Inter var experimental"/>
              </a:rPr>
              <a:t>economy_rate</a:t>
            </a:r>
            <a:r>
              <a:rPr lang="en-US" sz="2000" dirty="0">
                <a:latin typeface="Inter var experimental"/>
              </a:rPr>
              <a:t> </a:t>
            </a:r>
            <a:r>
              <a:rPr lang="en-US" sz="2000" dirty="0" err="1">
                <a:latin typeface="Inter var experimental"/>
              </a:rPr>
              <a:t>asc</a:t>
            </a:r>
            <a:r>
              <a:rPr lang="en-US" sz="2000" dirty="0">
                <a:latin typeface="Inter var experimental"/>
              </a:rPr>
              <a:t> limit 10;</a:t>
            </a:r>
            <a:r>
              <a:rPr lang="en-US" sz="2000" b="1" dirty="0">
                <a:latin typeface="Inter var experimental"/>
                <a:cs typeface="Times New Roman" panose="02020603050405020304" pitchFamily="18" charset="0"/>
              </a:rPr>
              <a:t>  </a:t>
            </a:r>
          </a:p>
        </p:txBody>
      </p:sp>
    </p:spTree>
    <p:extLst>
      <p:ext uri="{BB962C8B-B14F-4D97-AF65-F5344CB8AC3E}">
        <p14:creationId xmlns:p14="http://schemas.microsoft.com/office/powerpoint/2010/main" val="80586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DD6DFB3-08D1-4057-045D-C324C7C3AA85}"/>
              </a:ext>
            </a:extLst>
          </p:cNvPr>
          <p:cNvSpPr txBox="1"/>
          <p:nvPr/>
        </p:nvSpPr>
        <p:spPr>
          <a:xfrm>
            <a:off x="454744" y="353352"/>
            <a:ext cx="1150373" cy="400110"/>
          </a:xfrm>
          <a:prstGeom prst="rect">
            <a:avLst/>
          </a:prstGeom>
          <a:noFill/>
        </p:spPr>
        <p:txBody>
          <a:bodyPr wrap="square" rtlCol="0">
            <a:spAutoFit/>
          </a:bodyPr>
          <a:lstStyle/>
          <a:p>
            <a:r>
              <a:rPr lang="en-US" sz="2000" dirty="0"/>
              <a:t>Output</a:t>
            </a:r>
            <a:r>
              <a:rPr lang="en-US" sz="1351" dirty="0"/>
              <a:t>:-</a:t>
            </a:r>
            <a:endParaRPr lang="en-IN" sz="1351" dirty="0"/>
          </a:p>
        </p:txBody>
      </p:sp>
      <p:pic>
        <p:nvPicPr>
          <p:cNvPr id="3" name="Picture 2">
            <a:extLst>
              <a:ext uri="{FF2B5EF4-FFF2-40B4-BE49-F238E27FC236}">
                <a16:creationId xmlns:a16="http://schemas.microsoft.com/office/drawing/2014/main" id="{F9BAD9A4-5266-825D-7725-97460905AD47}"/>
              </a:ext>
            </a:extLst>
          </p:cNvPr>
          <p:cNvPicPr>
            <a:picLocks noChangeAspect="1"/>
          </p:cNvPicPr>
          <p:nvPr/>
        </p:nvPicPr>
        <p:blipFill>
          <a:blip r:embed="rId2"/>
          <a:stretch>
            <a:fillRect/>
          </a:stretch>
        </p:blipFill>
        <p:spPr>
          <a:xfrm>
            <a:off x="1405400" y="323855"/>
            <a:ext cx="6241717" cy="3075655"/>
          </a:xfrm>
          <a:prstGeom prst="rect">
            <a:avLst/>
          </a:prstGeom>
        </p:spPr>
      </p:pic>
      <p:pic>
        <p:nvPicPr>
          <p:cNvPr id="9" name="Content Placeholder 8">
            <a:extLst>
              <a:ext uri="{FF2B5EF4-FFF2-40B4-BE49-F238E27FC236}">
                <a16:creationId xmlns:a16="http://schemas.microsoft.com/office/drawing/2014/main" id="{B5ABBACB-E370-35D0-D1DF-05AD6D319D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0987" y="3540521"/>
            <a:ext cx="10515600" cy="3145415"/>
          </a:xfrm>
        </p:spPr>
      </p:pic>
    </p:spTree>
    <p:extLst>
      <p:ext uri="{BB962C8B-B14F-4D97-AF65-F5344CB8AC3E}">
        <p14:creationId xmlns:p14="http://schemas.microsoft.com/office/powerpoint/2010/main" val="3451208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581</TotalTime>
  <Words>1873</Words>
  <Application>Microsoft Office PowerPoint</Application>
  <PresentationFormat>Widescreen</PresentationFormat>
  <Paragraphs>272</Paragraphs>
  <Slides>24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24</vt:i4>
      </vt:variant>
      <vt:variant>
        <vt:lpstr>Custom Shows</vt:lpstr>
      </vt:variant>
      <vt:variant>
        <vt:i4>1</vt:i4>
      </vt:variant>
    </vt:vector>
  </HeadingPairs>
  <TitlesOfParts>
    <vt:vector size="30" baseType="lpstr">
      <vt:lpstr>Arial</vt:lpstr>
      <vt:lpstr>Calibri</vt:lpstr>
      <vt:lpstr>Calibri Light</vt:lpstr>
      <vt:lpstr>Inter var experimental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Final Project</dc:title>
  <dc:creator>Gayatri Mhamane</dc:creator>
  <cp:lastModifiedBy>Gayatri Mhamane</cp:lastModifiedBy>
  <cp:revision>4</cp:revision>
  <dcterms:created xsi:type="dcterms:W3CDTF">2024-02-16T11:43:12Z</dcterms:created>
  <dcterms:modified xsi:type="dcterms:W3CDTF">2024-02-19T08:24:11Z</dcterms:modified>
</cp:coreProperties>
</file>