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4"/>
  </p:sldMasterIdLst>
  <p:notesMasterIdLst>
    <p:notesMasterId r:id="rId65"/>
  </p:notesMasterIdLst>
  <p:handoutMasterIdLst>
    <p:handoutMasterId r:id="rId66"/>
  </p:handoutMasterIdLst>
  <p:sldIdLst>
    <p:sldId id="385" r:id="rId5"/>
    <p:sldId id="273" r:id="rId6"/>
    <p:sldId id="382" r:id="rId7"/>
    <p:sldId id="383" r:id="rId8"/>
    <p:sldId id="275" r:id="rId9"/>
    <p:sldId id="274" r:id="rId10"/>
    <p:sldId id="278" r:id="rId11"/>
    <p:sldId id="386" r:id="rId12"/>
    <p:sldId id="280" r:id="rId13"/>
    <p:sldId id="281" r:id="rId14"/>
    <p:sldId id="284" r:id="rId15"/>
    <p:sldId id="387" r:id="rId16"/>
    <p:sldId id="286" r:id="rId17"/>
    <p:sldId id="291" r:id="rId18"/>
    <p:sldId id="293" r:id="rId19"/>
    <p:sldId id="296" r:id="rId20"/>
    <p:sldId id="401" r:id="rId21"/>
    <p:sldId id="402" r:id="rId22"/>
    <p:sldId id="299" r:id="rId23"/>
    <p:sldId id="298" r:id="rId24"/>
    <p:sldId id="377" r:id="rId25"/>
    <p:sldId id="300" r:id="rId26"/>
    <p:sldId id="301" r:id="rId27"/>
    <p:sldId id="303" r:id="rId28"/>
    <p:sldId id="304" r:id="rId29"/>
    <p:sldId id="305" r:id="rId30"/>
    <p:sldId id="369" r:id="rId31"/>
    <p:sldId id="313" r:id="rId32"/>
    <p:sldId id="312" r:id="rId33"/>
    <p:sldId id="378" r:id="rId34"/>
    <p:sldId id="314" r:id="rId35"/>
    <p:sldId id="306" r:id="rId36"/>
    <p:sldId id="308" r:id="rId37"/>
    <p:sldId id="315" r:id="rId38"/>
    <p:sldId id="316" r:id="rId39"/>
    <p:sldId id="317" r:id="rId40"/>
    <p:sldId id="320" r:id="rId41"/>
    <p:sldId id="321" r:id="rId42"/>
    <p:sldId id="322" r:id="rId43"/>
    <p:sldId id="323" r:id="rId44"/>
    <p:sldId id="370" r:id="rId45"/>
    <p:sldId id="333" r:id="rId46"/>
    <p:sldId id="332" r:id="rId47"/>
    <p:sldId id="379" r:id="rId48"/>
    <p:sldId id="334" r:id="rId49"/>
    <p:sldId id="326" r:id="rId50"/>
    <p:sldId id="324" r:id="rId51"/>
    <p:sldId id="325" r:id="rId52"/>
    <p:sldId id="338" r:id="rId53"/>
    <p:sldId id="388" r:id="rId54"/>
    <p:sldId id="394" r:id="rId55"/>
    <p:sldId id="395" r:id="rId56"/>
    <p:sldId id="397" r:id="rId57"/>
    <p:sldId id="396" r:id="rId58"/>
    <p:sldId id="371" r:id="rId59"/>
    <p:sldId id="351" r:id="rId60"/>
    <p:sldId id="349" r:id="rId61"/>
    <p:sldId id="380" r:id="rId62"/>
    <p:sldId id="357" r:id="rId63"/>
    <p:sldId id="400" r:id="rId64"/>
  </p:sldIdLst>
  <p:sldSz cx="12192000" cy="6858000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5274" autoAdjust="0"/>
  </p:normalViewPr>
  <p:slideViewPr>
    <p:cSldViewPr snapToGrid="0">
      <p:cViewPr varScale="1">
        <p:scale>
          <a:sx n="87" d="100"/>
          <a:sy n="87" d="100"/>
        </p:scale>
        <p:origin x="48" y="72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7E94F-E9B3-4D01-94CF-BF84BB0D10D6}" type="doc">
      <dgm:prSet loTypeId="urn:microsoft.com/office/officeart/2005/8/layout/gear1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06ED21E7-79B8-4963-B94D-883701CCEBF3}">
      <dgm:prSet phldrT="[Text]"/>
      <dgm:spPr/>
      <dgm:t>
        <a:bodyPr/>
        <a:lstStyle/>
        <a:p>
          <a:r>
            <a:rPr lang="en-AU" b="1" dirty="0"/>
            <a:t>Practice</a:t>
          </a:r>
        </a:p>
      </dgm:t>
    </dgm:pt>
    <dgm:pt modelId="{380D9EA7-FEF4-489C-9D34-23476C090D00}" type="parTrans" cxnId="{1C02A1B8-D870-4950-B2B0-B2102126D06B}">
      <dgm:prSet/>
      <dgm:spPr/>
      <dgm:t>
        <a:bodyPr/>
        <a:lstStyle/>
        <a:p>
          <a:endParaRPr lang="en-AU"/>
        </a:p>
      </dgm:t>
    </dgm:pt>
    <dgm:pt modelId="{8AED33B6-67C8-410C-BB34-1C1F37AD78CD}" type="sibTrans" cxnId="{1C02A1B8-D870-4950-B2B0-B2102126D06B}">
      <dgm:prSet/>
      <dgm:spPr/>
      <dgm:t>
        <a:bodyPr/>
        <a:lstStyle/>
        <a:p>
          <a:endParaRPr lang="en-AU"/>
        </a:p>
      </dgm:t>
    </dgm:pt>
    <dgm:pt modelId="{9FE8FA85-5A27-42A9-90CB-EFE270BBC4D8}">
      <dgm:prSet phldrT="[Text]"/>
      <dgm:spPr/>
      <dgm:t>
        <a:bodyPr/>
        <a:lstStyle/>
        <a:p>
          <a:r>
            <a:rPr lang="en-AU" b="1" dirty="0"/>
            <a:t>Theory</a:t>
          </a:r>
        </a:p>
      </dgm:t>
    </dgm:pt>
    <dgm:pt modelId="{1B8E77EF-3DD3-4E38-B208-5B07FF4B5E40}" type="sibTrans" cxnId="{2245E8C0-0DE4-4CB2-8629-5E7F6E6C997D}">
      <dgm:prSet/>
      <dgm:spPr/>
      <dgm:t>
        <a:bodyPr/>
        <a:lstStyle/>
        <a:p>
          <a:endParaRPr lang="en-AU"/>
        </a:p>
      </dgm:t>
    </dgm:pt>
    <dgm:pt modelId="{5F31B0A1-7A1E-4774-97C8-474CB2EC5D57}" type="parTrans" cxnId="{2245E8C0-0DE4-4CB2-8629-5E7F6E6C997D}">
      <dgm:prSet/>
      <dgm:spPr/>
      <dgm:t>
        <a:bodyPr/>
        <a:lstStyle/>
        <a:p>
          <a:endParaRPr lang="en-AU"/>
        </a:p>
      </dgm:t>
    </dgm:pt>
    <dgm:pt modelId="{435CF0AE-72B1-496C-B685-5BF4899CD401}" type="pres">
      <dgm:prSet presAssocID="{CE17E94F-E9B3-4D01-94CF-BF84BB0D10D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05B9784-283A-42A4-8873-35CDA8D50128}" type="pres">
      <dgm:prSet presAssocID="{06ED21E7-79B8-4963-B94D-883701CCEBF3}" presName="gear1" presStyleLbl="node1" presStyleIdx="0" presStyleCnt="2">
        <dgm:presLayoutVars>
          <dgm:chMax val="1"/>
          <dgm:bulletEnabled val="1"/>
        </dgm:presLayoutVars>
      </dgm:prSet>
      <dgm:spPr/>
    </dgm:pt>
    <dgm:pt modelId="{EB2F1A30-DFF1-4E79-AEDD-DD191798CE03}" type="pres">
      <dgm:prSet presAssocID="{06ED21E7-79B8-4963-B94D-883701CCEBF3}" presName="gear1srcNode" presStyleLbl="node1" presStyleIdx="0" presStyleCnt="2"/>
      <dgm:spPr/>
    </dgm:pt>
    <dgm:pt modelId="{322547BF-FA17-4E5C-975E-1E2365FEC96B}" type="pres">
      <dgm:prSet presAssocID="{06ED21E7-79B8-4963-B94D-883701CCEBF3}" presName="gear1dstNode" presStyleLbl="node1" presStyleIdx="0" presStyleCnt="2"/>
      <dgm:spPr/>
    </dgm:pt>
    <dgm:pt modelId="{A51FD8ED-619E-490B-A7DB-8E2B070B165E}" type="pres">
      <dgm:prSet presAssocID="{9FE8FA85-5A27-42A9-90CB-EFE270BBC4D8}" presName="gear2" presStyleLbl="node1" presStyleIdx="1" presStyleCnt="2" custScaleX="118242" custScaleY="124568" custLinFactNeighborX="-14442" custLinFactNeighborY="-11709">
        <dgm:presLayoutVars>
          <dgm:chMax val="1"/>
          <dgm:bulletEnabled val="1"/>
        </dgm:presLayoutVars>
      </dgm:prSet>
      <dgm:spPr/>
    </dgm:pt>
    <dgm:pt modelId="{DF31AEBD-271A-4B6B-89F0-55F0D6606C0B}" type="pres">
      <dgm:prSet presAssocID="{9FE8FA85-5A27-42A9-90CB-EFE270BBC4D8}" presName="gear2srcNode" presStyleLbl="node1" presStyleIdx="1" presStyleCnt="2"/>
      <dgm:spPr/>
    </dgm:pt>
    <dgm:pt modelId="{EE7CE306-6469-41A4-84AD-FC336EBAA72A}" type="pres">
      <dgm:prSet presAssocID="{9FE8FA85-5A27-42A9-90CB-EFE270BBC4D8}" presName="gear2dstNode" presStyleLbl="node1" presStyleIdx="1" presStyleCnt="2"/>
      <dgm:spPr/>
    </dgm:pt>
    <dgm:pt modelId="{E37894A0-CA82-4B21-891C-DD34C3EC6A39}" type="pres">
      <dgm:prSet presAssocID="{8AED33B6-67C8-410C-BB34-1C1F37AD78CD}" presName="connector1" presStyleLbl="sibTrans2D1" presStyleIdx="0" presStyleCnt="2"/>
      <dgm:spPr/>
    </dgm:pt>
    <dgm:pt modelId="{34573F20-AECD-4E48-90F8-D213EA67693E}" type="pres">
      <dgm:prSet presAssocID="{1B8E77EF-3DD3-4E38-B208-5B07FF4B5E40}" presName="connector2" presStyleLbl="sibTrans2D1" presStyleIdx="1" presStyleCnt="2" custAng="20120156" custLinFactNeighborX="-27803"/>
      <dgm:spPr/>
    </dgm:pt>
  </dgm:ptLst>
  <dgm:cxnLst>
    <dgm:cxn modelId="{A4D44031-8605-4635-A989-45C3B90474DE}" type="presOf" srcId="{9FE8FA85-5A27-42A9-90CB-EFE270BBC4D8}" destId="{DF31AEBD-271A-4B6B-89F0-55F0D6606C0B}" srcOrd="1" destOrd="0" presId="urn:microsoft.com/office/officeart/2005/8/layout/gear1"/>
    <dgm:cxn modelId="{F811F63D-EDB6-4DDA-9E57-F613988FA1DB}" type="presOf" srcId="{CE17E94F-E9B3-4D01-94CF-BF84BB0D10D6}" destId="{435CF0AE-72B1-496C-B685-5BF4899CD401}" srcOrd="0" destOrd="0" presId="urn:microsoft.com/office/officeart/2005/8/layout/gear1"/>
    <dgm:cxn modelId="{19495FCC-F612-4E8A-B643-95BB017C0C11}" type="presOf" srcId="{06ED21E7-79B8-4963-B94D-883701CCEBF3}" destId="{322547BF-FA17-4E5C-975E-1E2365FEC96B}" srcOrd="2" destOrd="0" presId="urn:microsoft.com/office/officeart/2005/8/layout/gear1"/>
    <dgm:cxn modelId="{B914F3E8-36D7-4B3F-B66F-CD1767CCB11A}" type="presOf" srcId="{06ED21E7-79B8-4963-B94D-883701CCEBF3}" destId="{EB2F1A30-DFF1-4E79-AEDD-DD191798CE03}" srcOrd="1" destOrd="0" presId="urn:microsoft.com/office/officeart/2005/8/layout/gear1"/>
    <dgm:cxn modelId="{7283A12F-89CA-422D-8456-AAAC090AE7D5}" type="presOf" srcId="{8AED33B6-67C8-410C-BB34-1C1F37AD78CD}" destId="{E37894A0-CA82-4B21-891C-DD34C3EC6A39}" srcOrd="0" destOrd="0" presId="urn:microsoft.com/office/officeart/2005/8/layout/gear1"/>
    <dgm:cxn modelId="{9D070EFD-5E03-4A31-8DC3-D1DE2E396505}" type="presOf" srcId="{9FE8FA85-5A27-42A9-90CB-EFE270BBC4D8}" destId="{EE7CE306-6469-41A4-84AD-FC336EBAA72A}" srcOrd="2" destOrd="0" presId="urn:microsoft.com/office/officeart/2005/8/layout/gear1"/>
    <dgm:cxn modelId="{13EF36C2-E304-43D2-AFD1-D01725099C79}" type="presOf" srcId="{1B8E77EF-3DD3-4E38-B208-5B07FF4B5E40}" destId="{34573F20-AECD-4E48-90F8-D213EA67693E}" srcOrd="0" destOrd="0" presId="urn:microsoft.com/office/officeart/2005/8/layout/gear1"/>
    <dgm:cxn modelId="{9B8354E5-8DF9-40B4-A66D-6D2EED5D806B}" type="presOf" srcId="{9FE8FA85-5A27-42A9-90CB-EFE270BBC4D8}" destId="{A51FD8ED-619E-490B-A7DB-8E2B070B165E}" srcOrd="0" destOrd="0" presId="urn:microsoft.com/office/officeart/2005/8/layout/gear1"/>
    <dgm:cxn modelId="{1C02A1B8-D870-4950-B2B0-B2102126D06B}" srcId="{CE17E94F-E9B3-4D01-94CF-BF84BB0D10D6}" destId="{06ED21E7-79B8-4963-B94D-883701CCEBF3}" srcOrd="0" destOrd="0" parTransId="{380D9EA7-FEF4-489C-9D34-23476C090D00}" sibTransId="{8AED33B6-67C8-410C-BB34-1C1F37AD78CD}"/>
    <dgm:cxn modelId="{2245E8C0-0DE4-4CB2-8629-5E7F6E6C997D}" srcId="{CE17E94F-E9B3-4D01-94CF-BF84BB0D10D6}" destId="{9FE8FA85-5A27-42A9-90CB-EFE270BBC4D8}" srcOrd="1" destOrd="0" parTransId="{5F31B0A1-7A1E-4774-97C8-474CB2EC5D57}" sibTransId="{1B8E77EF-3DD3-4E38-B208-5B07FF4B5E40}"/>
    <dgm:cxn modelId="{3F407C3F-5013-42A3-B1D5-BF9F1EA60C3D}" type="presOf" srcId="{06ED21E7-79B8-4963-B94D-883701CCEBF3}" destId="{005B9784-283A-42A4-8873-35CDA8D50128}" srcOrd="0" destOrd="0" presId="urn:microsoft.com/office/officeart/2005/8/layout/gear1"/>
    <dgm:cxn modelId="{5EAFE96C-E42C-490A-9F71-CC51697C7E00}" type="presParOf" srcId="{435CF0AE-72B1-496C-B685-5BF4899CD401}" destId="{005B9784-283A-42A4-8873-35CDA8D50128}" srcOrd="0" destOrd="0" presId="urn:microsoft.com/office/officeart/2005/8/layout/gear1"/>
    <dgm:cxn modelId="{C4114256-40B8-4F3B-AF9B-16DC94B5B7A4}" type="presParOf" srcId="{435CF0AE-72B1-496C-B685-5BF4899CD401}" destId="{EB2F1A30-DFF1-4E79-AEDD-DD191798CE03}" srcOrd="1" destOrd="0" presId="urn:microsoft.com/office/officeart/2005/8/layout/gear1"/>
    <dgm:cxn modelId="{29F9D8AB-87EE-43D6-9445-88E97B6A1236}" type="presParOf" srcId="{435CF0AE-72B1-496C-B685-5BF4899CD401}" destId="{322547BF-FA17-4E5C-975E-1E2365FEC96B}" srcOrd="2" destOrd="0" presId="urn:microsoft.com/office/officeart/2005/8/layout/gear1"/>
    <dgm:cxn modelId="{081E7AF1-7878-4D67-B0EF-599545BF7C51}" type="presParOf" srcId="{435CF0AE-72B1-496C-B685-5BF4899CD401}" destId="{A51FD8ED-619E-490B-A7DB-8E2B070B165E}" srcOrd="3" destOrd="0" presId="urn:microsoft.com/office/officeart/2005/8/layout/gear1"/>
    <dgm:cxn modelId="{FA1F6A47-0714-4D0A-B77A-C502F319C682}" type="presParOf" srcId="{435CF0AE-72B1-496C-B685-5BF4899CD401}" destId="{DF31AEBD-271A-4B6B-89F0-55F0D6606C0B}" srcOrd="4" destOrd="0" presId="urn:microsoft.com/office/officeart/2005/8/layout/gear1"/>
    <dgm:cxn modelId="{FF68593E-761E-4F0C-A299-750125D887AA}" type="presParOf" srcId="{435CF0AE-72B1-496C-B685-5BF4899CD401}" destId="{EE7CE306-6469-41A4-84AD-FC336EBAA72A}" srcOrd="5" destOrd="0" presId="urn:microsoft.com/office/officeart/2005/8/layout/gear1"/>
    <dgm:cxn modelId="{BD8D39E8-B5AE-4412-A75D-9F8141F7880C}" type="presParOf" srcId="{435CF0AE-72B1-496C-B685-5BF4899CD401}" destId="{E37894A0-CA82-4B21-891C-DD34C3EC6A39}" srcOrd="6" destOrd="0" presId="urn:microsoft.com/office/officeart/2005/8/layout/gear1"/>
    <dgm:cxn modelId="{E335E6A2-D29D-4ADE-AD59-EC40E11E67B4}" type="presParOf" srcId="{435CF0AE-72B1-496C-B685-5BF4899CD401}" destId="{34573F20-AECD-4E48-90F8-D213EA67693E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B9784-283A-42A4-8873-35CDA8D50128}">
      <dsp:nvSpPr>
        <dsp:cNvPr id="0" name=""/>
        <dsp:cNvSpPr/>
      </dsp:nvSpPr>
      <dsp:spPr>
        <a:xfrm>
          <a:off x="2195119" y="872534"/>
          <a:ext cx="1371125" cy="1371125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1" kern="1200" dirty="0"/>
            <a:t>Practice</a:t>
          </a:r>
        </a:p>
      </dsp:txBody>
      <dsp:txXfrm>
        <a:off x="2470776" y="1193713"/>
        <a:ext cx="819811" cy="704787"/>
      </dsp:txXfrm>
    </dsp:sp>
    <dsp:sp modelId="{A51FD8ED-619E-490B-A7DB-8E2B070B165E}">
      <dsp:nvSpPr>
        <dsp:cNvPr id="0" name=""/>
        <dsp:cNvSpPr/>
      </dsp:nvSpPr>
      <dsp:spPr>
        <a:xfrm>
          <a:off x="1162407" y="309196"/>
          <a:ext cx="1179088" cy="1242170"/>
        </a:xfrm>
        <a:prstGeom prst="gear6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1" kern="1200" dirty="0"/>
            <a:t>Theory</a:t>
          </a:r>
        </a:p>
      </dsp:txBody>
      <dsp:txXfrm>
        <a:off x="1459246" y="617136"/>
        <a:ext cx="585410" cy="626290"/>
      </dsp:txXfrm>
    </dsp:sp>
    <dsp:sp modelId="{E37894A0-CA82-4B21-891C-DD34C3EC6A39}">
      <dsp:nvSpPr>
        <dsp:cNvPr id="0" name=""/>
        <dsp:cNvSpPr/>
      </dsp:nvSpPr>
      <dsp:spPr>
        <a:xfrm>
          <a:off x="2220109" y="659782"/>
          <a:ext cx="1686484" cy="1686484"/>
        </a:xfrm>
        <a:prstGeom prst="circularArrow">
          <a:avLst>
            <a:gd name="adj1" fmla="val 4878"/>
            <a:gd name="adj2" fmla="val 312630"/>
            <a:gd name="adj3" fmla="val 2973501"/>
            <a:gd name="adj4" fmla="val 15469069"/>
            <a:gd name="adj5" fmla="val 5691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4573F20-AECD-4E48-90F8-D213EA67693E}">
      <dsp:nvSpPr>
        <dsp:cNvPr id="0" name=""/>
        <dsp:cNvSpPr/>
      </dsp:nvSpPr>
      <dsp:spPr>
        <a:xfrm rot="20120156">
          <a:off x="866245" y="335112"/>
          <a:ext cx="1275146" cy="127514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20EA5F0D-C1DC-412F-A146-DDB3A74B588F}" type="datetimeFigureOut">
              <a:rPr lang="en-US"/>
              <a:t>10/9/2016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A8CDE508-72C8-4AB5-AA9C-1584D31690E0}" type="datetimeFigureOut">
              <a:rPr lang="en-US"/>
              <a:t>10/9/2016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3453646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12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7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4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2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0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5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2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583DDF-CA54-461A-A486-592D2374C53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8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7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77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e353738.aspx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709061"/>
            <a:ext cx="9601200" cy="883228"/>
          </a:xfrm>
        </p:spPr>
        <p:txBody>
          <a:bodyPr>
            <a:noAutofit/>
          </a:bodyPr>
          <a:lstStyle/>
          <a:p>
            <a:r>
              <a:rPr lang="en-US" sz="9600" dirty="0">
                <a:solidFill>
                  <a:schemeClr val="accent1"/>
                </a:solidFill>
              </a:rPr>
              <a:t>F# Workshop</a:t>
            </a:r>
            <a:br>
              <a:rPr lang="en-US" sz="9600" dirty="0">
                <a:solidFill>
                  <a:schemeClr val="accent1"/>
                </a:solidFill>
              </a:rPr>
            </a:br>
            <a:endParaRPr lang="en-US" sz="9600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1136" y="5725886"/>
            <a:ext cx="9601200" cy="674914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by Jorge Fioranelli - @</a:t>
            </a:r>
            <a:r>
              <a:rPr lang="en-US" b="1" dirty="0" err="1">
                <a:solidFill>
                  <a:schemeClr val="accent1"/>
                </a:solidFill>
              </a:rPr>
              <a:t>jorgefioranelli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640960" y="6607992"/>
            <a:ext cx="471376" cy="287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V3.0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22265" y="5136491"/>
            <a:ext cx="4405262" cy="4433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7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658" y="1483627"/>
            <a:ext cx="2394516" cy="239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73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Functional Core Concepts</a:t>
            </a:r>
          </a:p>
        </p:txBody>
      </p:sp>
      <p:sp>
        <p:nvSpPr>
          <p:cNvPr id="6" name="Oval 5"/>
          <p:cNvSpPr/>
          <p:nvPr/>
        </p:nvSpPr>
        <p:spPr>
          <a:xfrm>
            <a:off x="3895953" y="2205658"/>
            <a:ext cx="3024336" cy="15841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Declarative Style</a:t>
            </a:r>
          </a:p>
        </p:txBody>
      </p:sp>
      <p:sp>
        <p:nvSpPr>
          <p:cNvPr id="7" name="Oval 6"/>
          <p:cNvSpPr/>
          <p:nvPr/>
        </p:nvSpPr>
        <p:spPr>
          <a:xfrm>
            <a:off x="1817708" y="3789834"/>
            <a:ext cx="3024336" cy="15841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Immutability</a:t>
            </a:r>
          </a:p>
        </p:txBody>
      </p:sp>
      <p:sp>
        <p:nvSpPr>
          <p:cNvPr id="5" name="Oval 4"/>
          <p:cNvSpPr/>
          <p:nvPr/>
        </p:nvSpPr>
        <p:spPr>
          <a:xfrm>
            <a:off x="6073096" y="3789834"/>
            <a:ext cx="3024336" cy="158417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Separation of Data and Behaviour</a:t>
            </a:r>
          </a:p>
        </p:txBody>
      </p:sp>
    </p:spTree>
    <p:extLst>
      <p:ext uri="{BB962C8B-B14F-4D97-AF65-F5344CB8AC3E}">
        <p14:creationId xmlns:p14="http://schemas.microsoft.com/office/powerpoint/2010/main" val="4616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Bindings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8188" y="2719874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x =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8446" y="2719874"/>
            <a:ext cx="2214314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mutable </a:t>
            </a:r>
            <a:r>
              <a:rPr lang="en-AU" sz="2000" dirty="0"/>
              <a:t>x = 1</a:t>
            </a:r>
          </a:p>
          <a:p>
            <a:r>
              <a:rPr lang="en-AU" sz="2000" dirty="0"/>
              <a:t>x &lt;- 2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78188" y="3449897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/>
              <a:t>x = x + 1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77669" y="4161402"/>
            <a:ext cx="1370813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y = x + 1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58208" y="3449897"/>
            <a:ext cx="792088" cy="400110"/>
            <a:chOff x="1918742" y="2565698"/>
            <a:chExt cx="792088" cy="40011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45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Functions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35618" y="1871996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 x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 = x + y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z 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x + y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30B9D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 x + y   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17460" y="306975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73264" y="307650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308558" y="3404180"/>
            <a:ext cx="981884" cy="467617"/>
            <a:chOff x="2517700" y="5843595"/>
            <a:chExt cx="981884" cy="467617"/>
          </a:xfrm>
        </p:grpSpPr>
        <p:sp>
          <p:nvSpPr>
            <p:cNvPr id="64" name="TextBox 63"/>
            <p:cNvSpPr txBox="1"/>
            <p:nvPr/>
          </p:nvSpPr>
          <p:spPr>
            <a:xfrm>
              <a:off x="25637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 flipV="1">
              <a:off x="2517700" y="5859257"/>
              <a:ext cx="155030" cy="1583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2816490" y="5843595"/>
              <a:ext cx="125445" cy="1835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018363" y="6003435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3225577" y="5847362"/>
              <a:ext cx="16570" cy="2389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7770105" y="3375716"/>
            <a:ext cx="1463411" cy="463850"/>
            <a:chOff x="2555800" y="5835757"/>
            <a:chExt cx="1463411" cy="463850"/>
          </a:xfrm>
        </p:grpSpPr>
        <p:sp>
          <p:nvSpPr>
            <p:cNvPr id="70" name="TextBox 69"/>
            <p:cNvSpPr txBox="1"/>
            <p:nvPr/>
          </p:nvSpPr>
          <p:spPr>
            <a:xfrm>
              <a:off x="26018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 flipV="1">
              <a:off x="2555800" y="5859257"/>
              <a:ext cx="155030" cy="1583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2855679" y="5838501"/>
              <a:ext cx="125445" cy="1835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537990" y="5991830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3745204" y="5835757"/>
              <a:ext cx="16570" cy="2389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 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353962" y="186636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types</a:t>
            </a:r>
          </a:p>
          <a:p>
            <a:pPr algn="ctr"/>
            <a:endParaRPr lang="en-AU" dirty="0"/>
          </a:p>
        </p:txBody>
      </p:sp>
      <p:sp>
        <p:nvSpPr>
          <p:cNvPr id="78" name="Rectangle 77"/>
          <p:cNvSpPr/>
          <p:nvPr/>
        </p:nvSpPr>
        <p:spPr>
          <a:xfrm>
            <a:off x="10353961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camel case</a:t>
            </a:r>
          </a:p>
          <a:p>
            <a:pPr algn="ctr"/>
            <a:endParaRPr lang="en-AU" dirty="0"/>
          </a:p>
        </p:txBody>
      </p:sp>
      <p:sp>
        <p:nvSpPr>
          <p:cNvPr id="79" name="Rectangle 78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</a:t>
            </a:r>
            <a:r>
              <a:rPr lang="en-AU" sz="1600" dirty="0" err="1">
                <a:solidFill>
                  <a:schemeClr val="tx1"/>
                </a:solidFill>
              </a:rPr>
              <a:t>parens</a:t>
            </a:r>
            <a:r>
              <a:rPr lang="en-AU" sz="1600" dirty="0">
                <a:solidFill>
                  <a:schemeClr val="tx1"/>
                </a:solidFill>
              </a:rPr>
              <a:t> and commas</a:t>
            </a:r>
          </a:p>
          <a:p>
            <a:pPr algn="ctr"/>
            <a:endParaRPr lang="en-AU" dirty="0"/>
          </a:p>
        </p:txBody>
      </p:sp>
      <p:sp>
        <p:nvSpPr>
          <p:cNvPr id="80" name="Rectangle 79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curly braces</a:t>
            </a:r>
          </a:p>
          <a:p>
            <a:pPr algn="ctr"/>
            <a:endParaRPr lang="en-AU" dirty="0"/>
          </a:p>
        </p:txBody>
      </p:sp>
      <p:sp>
        <p:nvSpPr>
          <p:cNvPr id="81" name="Rectangle 80"/>
          <p:cNvSpPr/>
          <p:nvPr/>
        </p:nvSpPr>
        <p:spPr>
          <a:xfrm>
            <a:off x="10447799" y="188342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semi colons</a:t>
            </a:r>
          </a:p>
          <a:p>
            <a:pPr algn="ctr"/>
            <a:endParaRPr lang="en-AU" dirty="0"/>
          </a:p>
        </p:txBody>
      </p:sp>
      <p:sp>
        <p:nvSpPr>
          <p:cNvPr id="82" name="Rectangle 81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let and equals</a:t>
            </a:r>
          </a:p>
          <a:p>
            <a:pPr algn="ctr"/>
            <a:endParaRPr lang="en-AU" dirty="0"/>
          </a:p>
        </p:txBody>
      </p:sp>
      <p:sp>
        <p:nvSpPr>
          <p:cNvPr id="83" name="Rectangle 82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let instead of </a:t>
            </a:r>
            <a:r>
              <a:rPr lang="en-AU" sz="1600" dirty="0" err="1">
                <a:solidFill>
                  <a:schemeClr val="tx1"/>
                </a:solidFill>
              </a:rPr>
              <a:t>var</a:t>
            </a:r>
            <a:endParaRPr lang="en-AU" sz="1600" dirty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84" name="Rectangle 83"/>
          <p:cNvSpPr/>
          <p:nvPr/>
        </p:nvSpPr>
        <p:spPr>
          <a:xfrm>
            <a:off x="10447799" y="1872139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return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805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/>
      <p:bldP spid="75" grpId="0" animBg="1"/>
      <p:bldP spid="76" grpId="0" animBg="1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1" grpId="1"/>
      <p:bldP spid="82" grpId="0"/>
      <p:bldP spid="82" grpId="1"/>
      <p:bldP spid="83" grpId="0"/>
      <p:bldP spid="83" grpId="1"/>
      <p:bldP spid="84" grpId="0"/>
      <p:bldP spid="8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Pure Functions and Side Effect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97814" y="3731484"/>
            <a:ext cx="213541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s</a:t>
            </a:r>
            <a:r>
              <a:rPr lang="en-AU" sz="2000" dirty="0"/>
              <a:t>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16900" y="4203884"/>
            <a:ext cx="3168352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mutable </a:t>
            </a:r>
            <a:r>
              <a:rPr lang="en-AU" sz="2000" dirty="0" err="1"/>
              <a:t>acc</a:t>
            </a:r>
            <a:r>
              <a:rPr lang="en-AU" sz="2000" dirty="0"/>
              <a:t> = 0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sum a b =</a:t>
            </a:r>
          </a:p>
          <a:p>
            <a:r>
              <a:rPr lang="en-AU" sz="2000" dirty="0"/>
              <a:t>    </a:t>
            </a:r>
            <a:r>
              <a:rPr lang="en-AU" sz="2000" dirty="0" err="1"/>
              <a:t>acc</a:t>
            </a:r>
            <a:r>
              <a:rPr lang="en-AU" sz="2000" dirty="0"/>
              <a:t> = </a:t>
            </a:r>
            <a:r>
              <a:rPr lang="en-AU" sz="2000" dirty="0" err="1"/>
              <a:t>acc</a:t>
            </a:r>
            <a:r>
              <a:rPr lang="en-AU" sz="2000" dirty="0"/>
              <a:t> + 1</a:t>
            </a:r>
          </a:p>
          <a:p>
            <a:r>
              <a:rPr lang="en-AU" sz="2000" dirty="0"/>
              <a:t>    a +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16900" y="2608100"/>
            <a:ext cx="3168352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s</a:t>
            </a:r>
            <a:r>
              <a:rPr lang="en-AU" sz="2000" dirty="0"/>
              <a:t>um a b = 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result = a + b</a:t>
            </a:r>
          </a:p>
          <a:p>
            <a:r>
              <a:rPr lang="en-AU" sz="2000" dirty="0"/>
              <a:t>    </a:t>
            </a:r>
            <a:r>
              <a:rPr lang="en-AU" sz="2000" dirty="0" err="1"/>
              <a:t>saveResult</a:t>
            </a:r>
            <a:r>
              <a:rPr lang="en-AU" sz="2000" dirty="0"/>
              <a:t> result</a:t>
            </a:r>
          </a:p>
          <a:p>
            <a:r>
              <a:rPr lang="en-AU" sz="2000" dirty="0"/>
              <a:t>    result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77605" y="3176051"/>
            <a:ext cx="2230358" cy="369332"/>
            <a:chOff x="11690699" y="2650607"/>
            <a:chExt cx="2230358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11690699" y="2896410"/>
              <a:ext cx="1068693" cy="288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2759392" y="2650607"/>
              <a:ext cx="116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Side Effect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477605" y="4745293"/>
            <a:ext cx="2230358" cy="369332"/>
            <a:chOff x="11690699" y="2650607"/>
            <a:chExt cx="2230358" cy="369332"/>
          </a:xfrm>
        </p:grpSpPr>
        <p:cxnSp>
          <p:nvCxnSpPr>
            <p:cNvPr id="14" name="Straight Arrow Connector 13"/>
            <p:cNvCxnSpPr/>
            <p:nvPr/>
          </p:nvCxnSpPr>
          <p:spPr>
            <a:xfrm flipH="1" flipV="1">
              <a:off x="11690699" y="2896410"/>
              <a:ext cx="1068693" cy="288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759392" y="2650607"/>
              <a:ext cx="116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Side Effect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900333" y="3131368"/>
            <a:ext cx="149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Pure Function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86299" y="2074759"/>
            <a:ext cx="182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Impure Functions</a:t>
            </a:r>
          </a:p>
        </p:txBody>
      </p:sp>
    </p:spTree>
    <p:extLst>
      <p:ext uri="{BB962C8B-B14F-4D97-AF65-F5344CB8AC3E}">
        <p14:creationId xmlns:p14="http://schemas.microsoft.com/office/powerpoint/2010/main" val="42391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Tuples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91252" y="2488303"/>
            <a:ext cx="4392488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 = dividend / divisor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remainder = dividend % divisor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(quotient, remainder)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6727" y="4449961"/>
            <a:ext cx="432048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quotient, remainder = divide 10 3</a:t>
            </a:r>
          </a:p>
        </p:txBody>
      </p:sp>
    </p:spTree>
    <p:extLst>
      <p:ext uri="{BB962C8B-B14F-4D97-AF65-F5344CB8AC3E}">
        <p14:creationId xmlns:p14="http://schemas.microsoft.com/office/powerpoint/2010/main" val="13300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Records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4908" y="1926454"/>
            <a:ext cx="264551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 {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Quotient: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40162" y="1926454"/>
            <a:ext cx="504056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3; Remainder = 1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28279" y="3828916"/>
            <a:ext cx="667529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newResult</a:t>
            </a:r>
            <a:r>
              <a:rPr lang="en-AU" sz="2000" dirty="0">
                <a:solidFill>
                  <a:schemeClr val="tx1"/>
                </a:solidFill>
              </a:rPr>
              <a:t> = { 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r>
              <a:rPr lang="en-AU" sz="2000" dirty="0">
                <a:solidFill>
                  <a:schemeClr val="tx1"/>
                </a:solidFill>
              </a:rPr>
              <a:t> Remainder = 0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28279" y="3175629"/>
            <a:ext cx="66990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newResult</a:t>
            </a:r>
            <a:r>
              <a:rPr lang="en-AU" sz="2000" dirty="0">
                <a:solidFill>
                  <a:schemeClr val="tx1"/>
                </a:solidFill>
              </a:rPr>
              <a:t> = { Quotient = </a:t>
            </a:r>
            <a:r>
              <a:rPr lang="en-AU" sz="2000" dirty="0" err="1">
                <a:solidFill>
                  <a:schemeClr val="tx1"/>
                </a:solidFill>
              </a:rPr>
              <a:t>result.Quotient</a:t>
            </a:r>
            <a:r>
              <a:rPr lang="en-AU" sz="2000" dirty="0">
                <a:solidFill>
                  <a:schemeClr val="tx1"/>
                </a:solidFill>
              </a:rPr>
              <a:t>; Remainder = 0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40162" y="4477562"/>
            <a:ext cx="667529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result1 = { Quotient = 3; Remainder = 1 }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result2 = { Quotient = 3; Remainder = 1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result1 = result2 </a:t>
            </a:r>
            <a:r>
              <a:rPr lang="en-AU" sz="2000" dirty="0">
                <a:solidFill>
                  <a:srgbClr val="00B050"/>
                </a:solidFill>
              </a:rPr>
              <a:t>// true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20774" y="4985393"/>
            <a:ext cx="2303661" cy="646331"/>
            <a:chOff x="-4870714" y="2617809"/>
            <a:chExt cx="2303661" cy="646331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-2855085" y="3002771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-4870714" y="2617809"/>
              <a:ext cx="1907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Structural Equality</a:t>
              </a:r>
            </a:p>
            <a:p>
              <a:r>
                <a:rPr lang="en-AU" dirty="0">
                  <a:solidFill>
                    <a:schemeClr val="accent1"/>
                  </a:solidFill>
                </a:rPr>
                <a:t>Reference Types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428279" y="2536754"/>
            <a:ext cx="6280767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3; Remainder = 1 } :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18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Demo 1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9484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22353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044546" y="2160273"/>
            <a:ext cx="1655394" cy="11254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Customer</a:t>
            </a:r>
          </a:p>
          <a:p>
            <a:r>
              <a:rPr lang="en-AU" dirty="0"/>
              <a:t>- IsVip: false</a:t>
            </a:r>
          </a:p>
          <a:p>
            <a:r>
              <a:rPr lang="en-AU" dirty="0"/>
              <a:t>- Credit: 0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706112" y="2395563"/>
            <a:ext cx="2005914" cy="65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upgradeCustomer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4958043" y="2556200"/>
            <a:ext cx="469557" cy="3336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ounded Rectangle 34"/>
          <p:cNvSpPr/>
          <p:nvPr/>
        </p:nvSpPr>
        <p:spPr>
          <a:xfrm>
            <a:off x="8797826" y="2160273"/>
            <a:ext cx="1655394" cy="11254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Customer</a:t>
            </a:r>
          </a:p>
          <a:p>
            <a:r>
              <a:rPr lang="en-AU" dirty="0"/>
              <a:t>- IsVip: true</a:t>
            </a:r>
          </a:p>
          <a:p>
            <a:r>
              <a:rPr lang="en-AU" dirty="0"/>
              <a:t>- Credit: 100</a:t>
            </a:r>
          </a:p>
        </p:txBody>
      </p:sp>
      <p:sp>
        <p:nvSpPr>
          <p:cNvPr id="36" name="Right Arrow 35"/>
          <p:cNvSpPr/>
          <p:nvPr/>
        </p:nvSpPr>
        <p:spPr>
          <a:xfrm>
            <a:off x="8049757" y="2556200"/>
            <a:ext cx="469557" cy="3336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ight Brace 36"/>
          <p:cNvSpPr/>
          <p:nvPr/>
        </p:nvSpPr>
        <p:spPr>
          <a:xfrm rot="16200000">
            <a:off x="6461934" y="378748"/>
            <a:ext cx="482080" cy="6577745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700017" y="4171441"/>
            <a:ext cx="2005914" cy="65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tryPromoteToVip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414102" y="4171441"/>
            <a:ext cx="2005914" cy="65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getSpendings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7985933" y="4171441"/>
            <a:ext cx="2005914" cy="65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increaseCredit</a:t>
            </a:r>
          </a:p>
        </p:txBody>
      </p:sp>
      <p:sp>
        <p:nvSpPr>
          <p:cNvPr id="41" name="Flowchart: Document 40"/>
          <p:cNvSpPr/>
          <p:nvPr/>
        </p:nvSpPr>
        <p:spPr>
          <a:xfrm>
            <a:off x="3889056" y="5238792"/>
            <a:ext cx="1068987" cy="852616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Json</a:t>
            </a:r>
            <a:endParaRPr lang="en-AU" dirty="0"/>
          </a:p>
        </p:txBody>
      </p:sp>
      <p:sp>
        <p:nvSpPr>
          <p:cNvPr id="42" name="TextBox 41"/>
          <p:cNvSpPr txBox="1"/>
          <p:nvPr/>
        </p:nvSpPr>
        <p:spPr>
          <a:xfrm>
            <a:off x="5959020" y="5295768"/>
            <a:ext cx="148790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/>
              <a:t>Spendings</a:t>
            </a:r>
            <a:r>
              <a:rPr lang="en-AU" dirty="0"/>
              <a:t> &gt; 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120703" y="5296836"/>
            <a:ext cx="1619354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/>
              <a:t>Vip</a:t>
            </a:r>
            <a:r>
              <a:rPr lang="en-AU" dirty="0"/>
              <a:t>       -&gt; + 100</a:t>
            </a:r>
          </a:p>
          <a:p>
            <a:r>
              <a:rPr lang="en-AU" dirty="0"/>
              <a:t>No </a:t>
            </a:r>
            <a:r>
              <a:rPr lang="en-AU" dirty="0" err="1"/>
              <a:t>Vip</a:t>
            </a:r>
            <a:r>
              <a:rPr lang="en-AU" dirty="0"/>
              <a:t> -&gt; + 50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2433181" y="2534818"/>
            <a:ext cx="469557" cy="3336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lowchart: Document 18"/>
          <p:cNvSpPr/>
          <p:nvPr/>
        </p:nvSpPr>
        <p:spPr>
          <a:xfrm>
            <a:off x="1205352" y="2275326"/>
            <a:ext cx="1096922" cy="852616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343843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16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Customer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tryPromoteToVip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getSpendings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increaseCredit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upgradeCustomer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2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PersonalDetails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Notifications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isAdult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getAlert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26" name="Group 25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/>
                  <a:t>Module 4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/>
                  <a:t>getSpendingsByMonth</a:t>
                </a:r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7500963" y="2762355"/>
              <a:ext cx="2205493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Csv Provider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492675" y="3498813"/>
              <a:ext cx="2213781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Json</a:t>
              </a:r>
              <a:r>
                <a:rPr lang="en-AU" dirty="0"/>
                <a:t> Provider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956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 1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964838" y="240033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Customer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tryPromoteToVip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getSpendings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962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19" y="1901952"/>
            <a:ext cx="10459584" cy="412762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Understand the basic core principles behind FP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Understand the F# syntax and structures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Get motivation to practice and master F#</a:t>
            </a:r>
          </a:p>
        </p:txBody>
      </p:sp>
    </p:spTree>
    <p:extLst>
      <p:ext uri="{BB962C8B-B14F-4D97-AF65-F5344CB8AC3E}">
        <p14:creationId xmlns:p14="http://schemas.microsoft.com/office/powerpoint/2010/main" val="312029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Exercise 1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34232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164698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How do you return a value in a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Can you explain this type?  string -&gt; </a:t>
            </a:r>
            <a:r>
              <a:rPr lang="en-US" sz="4000" dirty="0" err="1"/>
              <a:t>int</a:t>
            </a:r>
            <a:r>
              <a:rPr lang="en-US" sz="4000" dirty="0"/>
              <a:t> -&gt; object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How do you change a Record?</a:t>
            </a:r>
          </a:p>
        </p:txBody>
      </p:sp>
    </p:spTree>
    <p:extLst>
      <p:ext uri="{BB962C8B-B14F-4D97-AF65-F5344CB8AC3E}">
        <p14:creationId xmlns:p14="http://schemas.microsoft.com/office/powerpoint/2010/main" val="24207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Module 2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09652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010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670" y="2197723"/>
            <a:ext cx="6192689" cy="40010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sum (a: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(b: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5272" y="2787755"/>
            <a:ext cx="6180088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compute (a: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(b: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(operation: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= </a:t>
            </a:r>
          </a:p>
          <a:p>
            <a:r>
              <a:rPr lang="en-AU" sz="2000" dirty="0"/>
              <a:t>    operation a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2669" y="3713726"/>
            <a:ext cx="619268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getOperation</a:t>
            </a:r>
            <a:r>
              <a:rPr lang="en-AU" sz="2000" dirty="0"/>
              <a:t> (type: </a:t>
            </a:r>
            <a:r>
              <a:rPr lang="en-AU" sz="2000" dirty="0" err="1">
                <a:solidFill>
                  <a:srgbClr val="0099CC"/>
                </a:solidFill>
              </a:rPr>
              <a:t>OperationType</a:t>
            </a:r>
            <a:r>
              <a:rPr lang="en-AU" sz="2000" dirty="0"/>
              <a:t>) =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if </a:t>
            </a:r>
            <a:r>
              <a:rPr lang="en-AU" sz="2000" dirty="0"/>
              <a:t>type = </a:t>
            </a:r>
            <a:r>
              <a:rPr lang="en-AU" sz="2000" dirty="0" err="1">
                <a:solidFill>
                  <a:srgbClr val="0099CC"/>
                </a:solidFill>
              </a:rPr>
              <a:t>OperationType</a:t>
            </a:r>
            <a:r>
              <a:rPr lang="en-AU" sz="2000" dirty="0" err="1"/>
              <a:t>.Sum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then 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+ b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else 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*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2669" y="4865941"/>
            <a:ext cx="618008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getOperation</a:t>
            </a:r>
            <a:r>
              <a:rPr lang="en-AU" sz="2000" dirty="0"/>
              <a:t> type =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if </a:t>
            </a:r>
            <a:r>
              <a:rPr lang="en-AU" sz="2000" dirty="0"/>
              <a:t>type = </a:t>
            </a:r>
            <a:r>
              <a:rPr lang="en-AU" sz="2000" dirty="0" err="1">
                <a:solidFill>
                  <a:srgbClr val="0099CC"/>
                </a:solidFill>
              </a:rPr>
              <a:t>OperationType</a:t>
            </a:r>
            <a:r>
              <a:rPr lang="en-AU" sz="2000" dirty="0" err="1"/>
              <a:t>.Sum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then </a:t>
            </a:r>
            <a:r>
              <a:rPr lang="en-AU" sz="2000" dirty="0"/>
              <a:t>(+)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else </a:t>
            </a:r>
            <a:r>
              <a:rPr lang="en-AU" sz="2000" dirty="0"/>
              <a:t>(*)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744894" y="2466537"/>
            <a:ext cx="7839548" cy="698524"/>
            <a:chOff x="744894" y="2466537"/>
            <a:chExt cx="7839548" cy="698524"/>
          </a:xfrm>
        </p:grpSpPr>
        <p:grpSp>
          <p:nvGrpSpPr>
            <p:cNvPr id="11" name="Group 10"/>
            <p:cNvGrpSpPr/>
            <p:nvPr/>
          </p:nvGrpSpPr>
          <p:grpSpPr>
            <a:xfrm>
              <a:off x="744894" y="2466537"/>
              <a:ext cx="2673220" cy="466880"/>
              <a:chOff x="3957988" y="1941093"/>
              <a:chExt cx="2673220" cy="46688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6021609" y="2114873"/>
                <a:ext cx="609599" cy="29310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3957988" y="1941093"/>
                <a:ext cx="2085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High Order Function</a:t>
                </a:r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 flipV="1">
              <a:off x="5879098" y="3159456"/>
              <a:ext cx="2705344" cy="560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744894" y="3357668"/>
            <a:ext cx="7675774" cy="1305316"/>
            <a:chOff x="744894" y="3357668"/>
            <a:chExt cx="7675774" cy="1305316"/>
          </a:xfrm>
        </p:grpSpPr>
        <p:grpSp>
          <p:nvGrpSpPr>
            <p:cNvPr id="23" name="Group 22"/>
            <p:cNvGrpSpPr/>
            <p:nvPr/>
          </p:nvGrpSpPr>
          <p:grpSpPr>
            <a:xfrm>
              <a:off x="744894" y="3357668"/>
              <a:ext cx="2673220" cy="466880"/>
              <a:chOff x="3957988" y="1941093"/>
              <a:chExt cx="2673220" cy="466880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>
                <a:off x="6021609" y="2114873"/>
                <a:ext cx="609599" cy="29310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3957988" y="1941093"/>
                <a:ext cx="2085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High Order Function</a:t>
                </a:r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>
              <a:off x="6776112" y="4367283"/>
              <a:ext cx="1644556" cy="1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3728112" y="4660710"/>
              <a:ext cx="1587691" cy="2274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700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Pipelining Operator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1196" y="2730392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filteredNumbers</a:t>
            </a:r>
            <a:r>
              <a:rPr lang="en-AU" sz="2000" dirty="0"/>
              <a:t> =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&gt; 10) numbers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1196" y="3379290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filteredNumbers</a:t>
            </a:r>
            <a:r>
              <a:rPr lang="en-AU" sz="2000" dirty="0"/>
              <a:t> = numbers |&gt;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&gt; 10)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5" name="Curved Up Arrow 4"/>
          <p:cNvSpPr/>
          <p:nvPr/>
        </p:nvSpPr>
        <p:spPr>
          <a:xfrm>
            <a:off x="5282158" y="3692772"/>
            <a:ext cx="3332172" cy="35836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1196" y="4155068"/>
            <a:ext cx="677418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filteredNumbers</a:t>
            </a:r>
            <a:r>
              <a:rPr lang="en-AU" sz="2000" dirty="0"/>
              <a:t> = numbers </a:t>
            </a:r>
          </a:p>
          <a:p>
            <a:r>
              <a:rPr lang="en-AU" sz="2000" dirty="0"/>
              <a:t>                                       |&gt;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&gt; 10)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                                   </a:t>
            </a:r>
            <a:r>
              <a:rPr lang="en-AU" sz="2000" dirty="0"/>
              <a:t>|&gt;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&lt; 20)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1196" y="2062880"/>
            <a:ext cx="680447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filter (condition: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>
                <a:solidFill>
                  <a:srgbClr val="0000CC"/>
                </a:solidFill>
              </a:rPr>
              <a:t>bool</a:t>
            </a:r>
            <a:r>
              <a:rPr lang="en-AU" sz="2000" dirty="0"/>
              <a:t>) (items: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list</a:t>
            </a:r>
            <a:r>
              <a:rPr lang="en-AU" sz="2000" dirty="0"/>
              <a:t>) = </a:t>
            </a:r>
            <a:r>
              <a:rPr lang="en-AU" sz="2000" dirty="0">
                <a:solidFill>
                  <a:schemeClr val="accent2"/>
                </a:solidFill>
              </a:rPr>
              <a:t>// …</a:t>
            </a:r>
          </a:p>
        </p:txBody>
      </p:sp>
      <p:sp>
        <p:nvSpPr>
          <p:cNvPr id="12" name="Oval 11"/>
          <p:cNvSpPr/>
          <p:nvPr/>
        </p:nvSpPr>
        <p:spPr>
          <a:xfrm>
            <a:off x="5890532" y="3376004"/>
            <a:ext cx="379639" cy="404132"/>
          </a:xfrm>
          <a:prstGeom prst="ellipse">
            <a:avLst/>
          </a:prstGeom>
          <a:noFill/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Partial Application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47774" y="2075233"/>
            <a:ext cx="2393258" cy="40907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8568" y="2764582"/>
            <a:ext cx="2392464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result = sum 1 2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45088" y="2756888"/>
            <a:ext cx="2127130" cy="369332"/>
            <a:chOff x="3430910" y="2222208"/>
            <a:chExt cx="2127130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3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48568" y="3488896"/>
            <a:ext cx="2392464" cy="40149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result = sum 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45088" y="3485653"/>
            <a:ext cx="2330199" cy="369332"/>
            <a:chOff x="3934966" y="2234370"/>
            <a:chExt cx="23301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3934966" y="2433844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511030" y="2234370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47774" y="4163548"/>
            <a:ext cx="5227513" cy="435230"/>
            <a:chOff x="5286124" y="3910043"/>
            <a:chExt cx="5227513" cy="435230"/>
          </a:xfrm>
        </p:grpSpPr>
        <p:sp>
          <p:nvSpPr>
            <p:cNvPr id="13" name="TextBox 12"/>
            <p:cNvSpPr txBox="1"/>
            <p:nvPr/>
          </p:nvSpPr>
          <p:spPr>
            <a:xfrm>
              <a:off x="528612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let </a:t>
              </a:r>
              <a:r>
                <a:rPr lang="en-AU" sz="2000" dirty="0" err="1"/>
                <a:t>addOne</a:t>
              </a:r>
              <a:r>
                <a:rPr lang="en-AU" sz="2000" dirty="0"/>
                <a:t> = sum 1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183438" y="3910043"/>
              <a:ext cx="2330199" cy="369332"/>
              <a:chOff x="3840314" y="2218321"/>
              <a:chExt cx="2330199" cy="369332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3840314" y="2417795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416378" y="2218321"/>
                <a:ext cx="1754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247774" y="4835427"/>
            <a:ext cx="5024444" cy="443736"/>
            <a:chOff x="5087094" y="3901537"/>
            <a:chExt cx="5024444" cy="443736"/>
          </a:xfrm>
        </p:grpSpPr>
        <p:sp>
          <p:nvSpPr>
            <p:cNvPr id="18" name="TextBox 17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let </a:t>
              </a:r>
              <a:r>
                <a:rPr lang="en-AU" sz="2000" dirty="0"/>
                <a:t>result = </a:t>
              </a:r>
              <a:r>
                <a:rPr lang="en-AU" sz="2000" dirty="0" err="1"/>
                <a:t>addOne</a:t>
              </a:r>
              <a:r>
                <a:rPr lang="en-AU" sz="2000" dirty="0"/>
                <a:t> 2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3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247774" y="5543819"/>
            <a:ext cx="5024444" cy="443736"/>
            <a:chOff x="5087094" y="3901537"/>
            <a:chExt cx="5024444" cy="443736"/>
          </a:xfrm>
        </p:grpSpPr>
        <p:sp>
          <p:nvSpPr>
            <p:cNvPr id="23" name="TextBox 22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let </a:t>
              </a:r>
              <a:r>
                <a:rPr lang="en-AU" sz="2000" dirty="0"/>
                <a:t>result = </a:t>
              </a:r>
              <a:r>
                <a:rPr lang="en-AU" sz="2000" dirty="0" err="1"/>
                <a:t>addOne</a:t>
              </a:r>
              <a:r>
                <a:rPr lang="en-AU" sz="2000" dirty="0"/>
                <a:t> 3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536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Composition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9612" y="2408355"/>
            <a:ext cx="3794138" cy="40011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addOne</a:t>
            </a:r>
            <a:r>
              <a:rPr lang="en-AU" sz="2000" dirty="0"/>
              <a:t> a = a + 1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8236" y="3059781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addTwo</a:t>
            </a:r>
            <a:r>
              <a:rPr lang="en-AU" sz="2000" dirty="0"/>
              <a:t> a = a + 2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8236" y="3689952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addThree</a:t>
            </a:r>
            <a:r>
              <a:rPr lang="en-AU" sz="2000" dirty="0"/>
              <a:t> = </a:t>
            </a:r>
            <a:r>
              <a:rPr lang="en-AU" sz="2000" dirty="0" err="1"/>
              <a:t>addOne</a:t>
            </a:r>
            <a:r>
              <a:rPr lang="en-AU" sz="2000" dirty="0"/>
              <a:t> &gt;&gt; </a:t>
            </a:r>
            <a:r>
              <a:rPr lang="en-AU" sz="2000" dirty="0" err="1"/>
              <a:t>addTwo</a:t>
            </a:r>
            <a:endParaRPr lang="en-AU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7471747" y="4341376"/>
            <a:ext cx="2127130" cy="369332"/>
            <a:chOff x="3430910" y="2222208"/>
            <a:chExt cx="2127130" cy="369332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4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48235" y="4341376"/>
            <a:ext cx="3795515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result = </a:t>
            </a:r>
            <a:r>
              <a:rPr lang="en-AU" sz="2000" dirty="0" err="1"/>
              <a:t>addThree</a:t>
            </a:r>
            <a:r>
              <a:rPr lang="en-AU" sz="2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6354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Demo 2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395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 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170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Customer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tryPromoteToVip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getSpendings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935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increaseCredit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upgradeCustomer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56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Exercise 2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4568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449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Materials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Exercises Guide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Exercises Source Code</a:t>
            </a:r>
            <a:endParaRPr lang="en-US" sz="3800" dirty="0"/>
          </a:p>
          <a:p>
            <a:pPr marL="0" indent="0">
              <a:buNone/>
            </a:pPr>
            <a:endParaRPr lang="en-US" sz="4400" dirty="0"/>
          </a:p>
          <a:p>
            <a:pPr marL="45720" indent="0" algn="ctr">
              <a:buNone/>
            </a:pPr>
            <a:r>
              <a:rPr lang="en-US" sz="3200" dirty="0"/>
              <a:t>fsharpworkshop.com</a:t>
            </a:r>
          </a:p>
          <a:p>
            <a:pPr marL="45720" indent="0" algn="ctr">
              <a:buNone/>
            </a:pPr>
            <a:r>
              <a:rPr lang="en-US" sz="3200" dirty="0"/>
              <a:t>github.com/jorgef/</a:t>
            </a:r>
            <a:r>
              <a:rPr lang="en-US" sz="3200" dirty="0" err="1"/>
              <a:t>fsharpworkshop</a:t>
            </a:r>
            <a:endParaRPr lang="en-US" sz="3200" dirty="0"/>
          </a:p>
          <a:p>
            <a:pPr marL="4572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84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keyword do you use for lambda expressions?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is the benefit of using the pipelining operator?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happens when a function is called without its last parameter?</a:t>
            </a:r>
          </a:p>
        </p:txBody>
      </p:sp>
    </p:spTree>
    <p:extLst>
      <p:ext uri="{BB962C8B-B14F-4D97-AF65-F5344CB8AC3E}">
        <p14:creationId xmlns:p14="http://schemas.microsoft.com/office/powerpoint/2010/main" val="97102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Module 3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4568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251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>
                <a:solidFill>
                  <a:schemeClr val="accent1"/>
                </a:solidFill>
              </a:rPr>
              <a:t>NullReferenceExceptions</a:t>
            </a:r>
            <a:r>
              <a:rPr lang="en-AU" sz="5400" dirty="0">
                <a:solidFill>
                  <a:schemeClr val="accent1"/>
                </a:solidFill>
              </a:rPr>
              <a:t> (C#)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2326" y="1931557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customer = </a:t>
            </a:r>
            <a:r>
              <a:rPr lang="en-AU" sz="2000" dirty="0" err="1">
                <a:solidFill>
                  <a:schemeClr val="tx1"/>
                </a:solidFill>
              </a:rPr>
              <a:t>GetCustomerById</a:t>
            </a:r>
            <a:r>
              <a:rPr lang="en-AU" sz="2000" dirty="0">
                <a:solidFill>
                  <a:schemeClr val="tx1"/>
                </a:solidFill>
              </a:rPr>
              <a:t>(42);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6842" y="1931557"/>
            <a:ext cx="445552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GetCustomerById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id)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08275" y="2534059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age = </a:t>
            </a:r>
            <a:r>
              <a:rPr lang="en-AU" sz="2000" dirty="0" err="1">
                <a:solidFill>
                  <a:schemeClr val="tx1"/>
                </a:solidFill>
              </a:rPr>
              <a:t>customer.Age</a:t>
            </a:r>
            <a:r>
              <a:rPr lang="en-AU" sz="2000" dirty="0">
                <a:solidFill>
                  <a:schemeClr val="tx1"/>
                </a:solidFill>
              </a:rPr>
              <a:t>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580314" y="2862988"/>
            <a:ext cx="2417393" cy="550352"/>
            <a:chOff x="3948840" y="3042946"/>
            <a:chExt cx="2417393" cy="550352"/>
          </a:xfrm>
        </p:grpSpPr>
        <p:sp>
          <p:nvSpPr>
            <p:cNvPr id="9" name="TextBox 8"/>
            <p:cNvSpPr txBox="1"/>
            <p:nvPr/>
          </p:nvSpPr>
          <p:spPr>
            <a:xfrm>
              <a:off x="3948840" y="3223966"/>
              <a:ext cx="2417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NullReferenceException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5157537" y="3042946"/>
              <a:ext cx="3116" cy="26896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508274" y="4125681"/>
            <a:ext cx="440653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age = </a:t>
            </a:r>
            <a:r>
              <a:rPr lang="en-AU" sz="2000" dirty="0" err="1">
                <a:solidFill>
                  <a:schemeClr val="tx1"/>
                </a:solidFill>
              </a:rPr>
              <a:t>GetCustomerAgeById</a:t>
            </a:r>
            <a:r>
              <a:rPr lang="en-AU" sz="2000" dirty="0">
                <a:solidFill>
                  <a:schemeClr val="tx1"/>
                </a:solidFill>
              </a:rPr>
              <a:t>(42);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52792" y="4125681"/>
            <a:ext cx="4469580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GetCustomerAgeById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id)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66842" y="4649570"/>
            <a:ext cx="445552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? </a:t>
            </a:r>
            <a:r>
              <a:rPr lang="en-AU" sz="2000" dirty="0" err="1">
                <a:solidFill>
                  <a:schemeClr val="tx1"/>
                </a:solidFill>
              </a:rPr>
              <a:t>GetCustomerAgeById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id)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2326" y="4668577"/>
            <a:ext cx="4406539" cy="707886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result = </a:t>
            </a:r>
            <a:r>
              <a:rPr lang="en-AU" sz="2000" dirty="0" err="1">
                <a:solidFill>
                  <a:schemeClr val="tx1"/>
                </a:solidFill>
              </a:rPr>
              <a:t>GetCustomerAgeById</a:t>
            </a:r>
            <a:r>
              <a:rPr lang="en-AU" sz="2000" dirty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age = </a:t>
            </a:r>
            <a:r>
              <a:rPr lang="en-AU" sz="2000" dirty="0" err="1">
                <a:solidFill>
                  <a:schemeClr val="tx1"/>
                </a:solidFill>
              </a:rPr>
              <a:t>result.Value</a:t>
            </a:r>
            <a:r>
              <a:rPr lang="en-AU" sz="2000" dirty="0">
                <a:solidFill>
                  <a:schemeClr val="tx1"/>
                </a:solidFill>
              </a:rPr>
              <a:t>;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92145" y="5322490"/>
            <a:ext cx="1881925" cy="566091"/>
            <a:chOff x="6065666" y="2034386"/>
            <a:chExt cx="1270053" cy="566091"/>
          </a:xfrm>
        </p:grpSpPr>
        <p:sp>
          <p:nvSpPr>
            <p:cNvPr id="16" name="TextBox 15"/>
            <p:cNvSpPr txBox="1"/>
            <p:nvPr/>
          </p:nvSpPr>
          <p:spPr>
            <a:xfrm>
              <a:off x="6065666" y="2231145"/>
              <a:ext cx="127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Hint: Possible Null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6700693" y="2034386"/>
              <a:ext cx="11088" cy="26282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6092417" y="2294795"/>
            <a:ext cx="2411358" cy="659359"/>
            <a:chOff x="2457686" y="5801453"/>
            <a:chExt cx="2411358" cy="659359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3759393" y="5801453"/>
              <a:ext cx="496001" cy="31227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3343495" y="5803311"/>
              <a:ext cx="446486" cy="34198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2457686" y="6088128"/>
              <a:ext cx="14077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 </a:t>
              </a:r>
              <a:r>
                <a:rPr lang="en-AU" dirty="0" err="1">
                  <a:solidFill>
                    <a:schemeClr val="accent1"/>
                  </a:solidFill>
                </a:rPr>
                <a:t>Nullable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06921" y="6091480"/>
              <a:ext cx="9621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Nullable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137011" y="3756349"/>
            <a:ext cx="1987411" cy="432398"/>
            <a:chOff x="3423676" y="6097665"/>
            <a:chExt cx="1987411" cy="432398"/>
          </a:xfrm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3423676" y="6282331"/>
              <a:ext cx="563426" cy="2477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003329" y="6097665"/>
              <a:ext cx="14077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 </a:t>
              </a:r>
              <a:r>
                <a:rPr lang="en-AU" dirty="0" err="1">
                  <a:solidFill>
                    <a:schemeClr val="accent1"/>
                  </a:solidFill>
                </a:rPr>
                <a:t>Nullable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47855" y="4973438"/>
            <a:ext cx="1630932" cy="468497"/>
            <a:chOff x="6869828" y="5381265"/>
            <a:chExt cx="1630932" cy="468497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6869828" y="5381265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7538637" y="5480430"/>
              <a:ext cx="9621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Nullable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57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Options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41427" y="3723867"/>
            <a:ext cx="60032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2125" y="3723867"/>
            <a:ext cx="161366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option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572125" y="4986593"/>
            <a:ext cx="24777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option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41427" y="5041167"/>
            <a:ext cx="134498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/>
              <a:t>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479732" y="5027682"/>
            <a:ext cx="792088" cy="400110"/>
            <a:chOff x="1918742" y="2565698"/>
            <a:chExt cx="792088" cy="40011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241426" y="4394053"/>
            <a:ext cx="134498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266055" y="3053681"/>
            <a:ext cx="575700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572125" y="3079807"/>
            <a:ext cx="53354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572125" y="4397524"/>
            <a:ext cx="132563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8121895" y="4750080"/>
            <a:ext cx="2587924" cy="900894"/>
            <a:chOff x="3423676" y="6097665"/>
            <a:chExt cx="2587924" cy="900894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2485" y="6629227"/>
              <a:ext cx="19191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Some of Customer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348600" y="3440257"/>
            <a:ext cx="1928577" cy="900894"/>
            <a:chOff x="3423676" y="6097665"/>
            <a:chExt cx="1928577" cy="900894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None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92485" y="6629227"/>
              <a:ext cx="12597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Some of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2215018" y="2096210"/>
            <a:ext cx="6607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600" dirty="0">
                <a:solidFill>
                  <a:schemeClr val="accent1"/>
                </a:solidFill>
              </a:rPr>
              <a:t>C#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08519" y="2096209"/>
            <a:ext cx="6254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600" dirty="0">
                <a:solidFill>
                  <a:schemeClr val="accent1"/>
                </a:solidFill>
              </a:rPr>
              <a:t>F#</a:t>
            </a:r>
          </a:p>
        </p:txBody>
      </p:sp>
    </p:spTree>
    <p:extLst>
      <p:ext uri="{BB962C8B-B14F-4D97-AF65-F5344CB8AC3E}">
        <p14:creationId xmlns:p14="http://schemas.microsoft.com/office/powerpoint/2010/main" val="36952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570" y="466929"/>
            <a:ext cx="9509760" cy="1233424"/>
          </a:xfrm>
        </p:spPr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Options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28986" y="2052771"/>
            <a:ext cx="329039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x y = x / y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251426" y="2029770"/>
            <a:ext cx="2145794" cy="369332"/>
            <a:chOff x="7535368" y="2646643"/>
            <a:chExt cx="2145794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8705639" y="2646643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528529" y="2733362"/>
            <a:ext cx="329084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x y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y = 0 </a:t>
            </a:r>
            <a:r>
              <a:rPr lang="en-AU" sz="2000" dirty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else </a:t>
            </a:r>
            <a:r>
              <a:rPr lang="en-AU" sz="2000" dirty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(x / y)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251426" y="3093340"/>
            <a:ext cx="2814824" cy="369332"/>
            <a:chOff x="7535368" y="2646643"/>
            <a:chExt cx="2814824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8705639" y="2646643"/>
              <a:ext cx="1644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528528" y="4088037"/>
            <a:ext cx="3290849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2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251426" y="4099881"/>
            <a:ext cx="2052244" cy="369332"/>
            <a:chOff x="7535368" y="2646643"/>
            <a:chExt cx="2052244" cy="369332"/>
          </a:xfrm>
        </p:grpSpPr>
        <p:sp>
          <p:nvSpPr>
            <p:cNvPr id="44" name="TextBox 43"/>
            <p:cNvSpPr txBox="1"/>
            <p:nvPr/>
          </p:nvSpPr>
          <p:spPr>
            <a:xfrm>
              <a:off x="8705639" y="2646643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Some 2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2528528" y="4782034"/>
            <a:ext cx="3290849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0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251426" y="4782034"/>
            <a:ext cx="1863089" cy="369332"/>
            <a:chOff x="7535368" y="2646643"/>
            <a:chExt cx="1863089" cy="369332"/>
          </a:xfrm>
        </p:grpSpPr>
        <p:sp>
          <p:nvSpPr>
            <p:cNvPr id="48" name="TextBox 47"/>
            <p:cNvSpPr txBox="1"/>
            <p:nvPr/>
          </p:nvSpPr>
          <p:spPr>
            <a:xfrm>
              <a:off x="8705639" y="2646643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None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16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19" grpId="0" animBg="1"/>
      <p:bldP spid="4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Pattern Matching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00923" y="4211836"/>
            <a:ext cx="365214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>
                <a:solidFill>
                  <a:schemeClr val="tx1"/>
                </a:solidFill>
              </a:rPr>
              <a:t> x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"None"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 n -&gt;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"Result: 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 </a:t>
            </a:r>
            <a:r>
              <a:rPr lang="en-AU" sz="20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99896" y="2158990"/>
            <a:ext cx="3653168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result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then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"None"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else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"Result: 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 </a:t>
            </a:r>
            <a:r>
              <a:rPr lang="en-AU" sz="2000" dirty="0" err="1">
                <a:solidFill>
                  <a:schemeClr val="tx1"/>
                </a:solidFill>
              </a:rPr>
              <a:t>result.Value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8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Discriminated Unions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6006" y="2687375"/>
            <a:ext cx="583264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quotient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* remainder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>
                <a:solidFill>
                  <a:schemeClr val="tx1"/>
                </a:solidFill>
              </a:rPr>
              <a:t>    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message :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869687" y="2442042"/>
            <a:ext cx="4205231" cy="2206605"/>
            <a:chOff x="869687" y="2272312"/>
            <a:chExt cx="4205231" cy="2206605"/>
          </a:xfrm>
        </p:grpSpPr>
        <p:sp>
          <p:nvSpPr>
            <p:cNvPr id="3" name="Rounded Rectangle 2"/>
            <p:cNvSpPr/>
            <p:nvPr/>
          </p:nvSpPr>
          <p:spPr>
            <a:xfrm>
              <a:off x="2108049" y="2272312"/>
              <a:ext cx="1708340" cy="717284"/>
            </a:xfrm>
            <a:prstGeom prst="roundRect">
              <a:avLst/>
            </a:prstGeom>
            <a:ln w="254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DivisionResult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69687" y="3470523"/>
              <a:ext cx="1840662" cy="1008394"/>
            </a:xfrm>
            <a:prstGeom prst="roundRect">
              <a:avLst/>
            </a:prstGeom>
            <a:ln w="254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DivisionSuccess</a:t>
              </a:r>
              <a:endParaRPr lang="en-AU" dirty="0"/>
            </a:p>
            <a:p>
              <a:r>
                <a:rPr lang="en-AU" dirty="0"/>
                <a:t>- quotient</a:t>
              </a:r>
            </a:p>
            <a:p>
              <a:r>
                <a:rPr lang="en-AU" dirty="0"/>
                <a:t>- remainder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234256" y="3470523"/>
              <a:ext cx="1840662" cy="717284"/>
            </a:xfrm>
            <a:prstGeom prst="roundRect">
              <a:avLst/>
            </a:prstGeom>
            <a:ln w="254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DivisionError</a:t>
              </a:r>
              <a:endParaRPr lang="en-AU" dirty="0"/>
            </a:p>
            <a:p>
              <a:r>
                <a:rPr lang="en-AU" dirty="0"/>
                <a:t>- message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0"/>
              <a:endCxn id="11" idx="3"/>
            </p:cNvCxnSpPr>
            <p:nvPr/>
          </p:nvCxnSpPr>
          <p:spPr>
            <a:xfrm flipV="1">
              <a:off x="1790018" y="3142908"/>
              <a:ext cx="1172201" cy="32761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/>
            <p:cNvSpPr/>
            <p:nvPr/>
          </p:nvSpPr>
          <p:spPr>
            <a:xfrm>
              <a:off x="2899251" y="2995071"/>
              <a:ext cx="125936" cy="147837"/>
            </a:xfrm>
            <a:prstGeom prst="triangl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7" idx="0"/>
              <a:endCxn id="11" idx="3"/>
            </p:cNvCxnSpPr>
            <p:nvPr/>
          </p:nvCxnSpPr>
          <p:spPr>
            <a:xfrm flipH="1" flipV="1">
              <a:off x="2962219" y="3142908"/>
              <a:ext cx="1192368" cy="32761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860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Discriminated Unions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76956" y="3895900"/>
            <a:ext cx="6286286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>
                <a:solidFill>
                  <a:schemeClr val="tx1"/>
                </a:solidFill>
              </a:rPr>
              <a:t> 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(quotient, remainder) -&gt;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"Quotient:%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 Remainder:%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chemeClr val="tx1"/>
                </a:solidFill>
              </a:rPr>
              <a:t> quotient remainder</a:t>
            </a: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message -&gt;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"Error: %s" </a:t>
            </a:r>
            <a:r>
              <a:rPr lang="en-AU" sz="2000" dirty="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6957" y="2035165"/>
            <a:ext cx="6286286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x y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>
                <a:solidFill>
                  <a:schemeClr val="tx1"/>
                </a:solidFill>
              </a:rPr>
              <a:t> y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|0 -&gt;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(message = </a:t>
            </a:r>
            <a:r>
              <a:rPr lang="en-AU" sz="2000" dirty="0">
                <a:solidFill>
                  <a:srgbClr val="C00000"/>
                </a:solidFill>
              </a:rPr>
              <a:t>"Divide by zero"</a:t>
            </a:r>
            <a:r>
              <a:rPr lang="en-AU" sz="2000" dirty="0">
                <a:solidFill>
                  <a:schemeClr val="tx1"/>
                </a:solidFill>
              </a:rPr>
              <a:t>)  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|_ -&gt;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 = x / y,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                                   remainder = x % y)</a:t>
            </a:r>
          </a:p>
        </p:txBody>
      </p:sp>
    </p:spTree>
    <p:extLst>
      <p:ext uri="{BB962C8B-B14F-4D97-AF65-F5344CB8AC3E}">
        <p14:creationId xmlns:p14="http://schemas.microsoft.com/office/powerpoint/2010/main" val="418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49353" y="2006918"/>
            <a:ext cx="541359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= 11580.0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r>
              <a:rPr lang="en-AU" sz="2000" dirty="0">
                <a:solidFill>
                  <a:schemeClr val="tx1"/>
                </a:solidFill>
              </a:rPr>
              <a:t> = 87.34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totalDistance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9353" y="3291002"/>
            <a:ext cx="5413597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km</a:t>
            </a: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r>
              <a:rPr lang="en-AU" sz="2000" dirty="0">
                <a:solidFill>
                  <a:schemeClr val="tx1"/>
                </a:solidFill>
              </a:rPr>
              <a:t> = 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totalDistance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49022" y="2637706"/>
            <a:ext cx="1598221" cy="369332"/>
            <a:chOff x="3430911" y="2222208"/>
            <a:chExt cx="1598221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67623" y="2222208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11667.34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7510" y="5340102"/>
            <a:ext cx="6864123" cy="715429"/>
            <a:chOff x="-2054911" y="2083860"/>
            <a:chExt cx="6864123" cy="715429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210927" y="2083860"/>
              <a:ext cx="0" cy="34609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2054911" y="2429957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The unit of measure 'm' does not match the unit of measure 'km'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44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8695" y="2006402"/>
            <a:ext cx="3277002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km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h</a:t>
            </a: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>
                <a:solidFill>
                  <a:schemeClr val="tx1"/>
                </a:solidFill>
              </a:rPr>
              <a:t>time = 2.4&lt;h&gt;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distance = 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speed = distance / time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07705" y="3547323"/>
            <a:ext cx="2017483" cy="369332"/>
            <a:chOff x="3430911" y="2222208"/>
            <a:chExt cx="2017483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06974" y="2222208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36.39&lt;km/h&gt;</a:t>
              </a:r>
              <a:endParaRPr lang="en-AU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58695" y="4170281"/>
            <a:ext cx="4874372" cy="1631216"/>
            <a:chOff x="3858695" y="4170281"/>
            <a:chExt cx="4874372" cy="1631216"/>
          </a:xfrm>
        </p:grpSpPr>
        <p:sp>
          <p:nvSpPr>
            <p:cNvPr id="7" name="TextBox 6"/>
            <p:cNvSpPr txBox="1"/>
            <p:nvPr/>
          </p:nvSpPr>
          <p:spPr>
            <a:xfrm>
              <a:off x="3858695" y="4170281"/>
              <a:ext cx="3277002" cy="1631216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chemeClr val="tx1"/>
                  </a:solidFill>
                </a:rPr>
                <a:t>[&lt;Measure&gt;] </a:t>
              </a:r>
              <a:r>
                <a:rPr lang="en-AU" sz="2000" dirty="0">
                  <a:solidFill>
                    <a:srgbClr val="0000CC"/>
                  </a:solidFill>
                </a:rPr>
                <a:t>type</a:t>
              </a:r>
              <a:r>
                <a:rPr lang="en-AU" sz="2000" dirty="0">
                  <a:solidFill>
                    <a:schemeClr val="tx1"/>
                  </a:solidFill>
                </a:rPr>
                <a:t> m</a:t>
              </a:r>
            </a:p>
            <a:p>
              <a:endParaRPr lang="en-AU" sz="2000" dirty="0">
                <a:solidFill>
                  <a:srgbClr val="0000CC"/>
                </a:solidFill>
              </a:endParaRPr>
            </a:p>
            <a:p>
              <a:r>
                <a:rPr lang="en-AU" sz="2000" dirty="0">
                  <a:solidFill>
                    <a:srgbClr val="0000CC"/>
                  </a:solidFill>
                </a:rPr>
                <a:t>let </a:t>
              </a:r>
              <a:r>
                <a:rPr lang="en-AU" sz="2000" dirty="0">
                  <a:solidFill>
                    <a:schemeClr val="tx1"/>
                  </a:solidFill>
                </a:rPr>
                <a:t>width = 2&lt;m&gt;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height = 3&lt;m&gt;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surface = width * height</a:t>
              </a:r>
              <a:endParaRPr lang="en-AU" sz="2000" dirty="0">
                <a:solidFill>
                  <a:schemeClr val="accent2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207705" y="5385999"/>
              <a:ext cx="1525362" cy="369332"/>
              <a:chOff x="3430911" y="2222208"/>
              <a:chExt cx="1525362" cy="369332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3430911" y="2421683"/>
                <a:ext cx="504055" cy="827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006974" y="2222208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6&lt;m^2&gt;</a:t>
                </a:r>
                <a:endParaRPr lang="en-AU" dirty="0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26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Pre-requisites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783968"/>
            <a:ext cx="10775085" cy="4602757"/>
          </a:xfrm>
        </p:spPr>
        <p:txBody>
          <a:bodyPr numCol="2"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Windows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Visual Studio 2015 Community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</a:t>
            </a:r>
            <a:r>
              <a:rPr lang="en-US" sz="2400" dirty="0" err="1"/>
              <a:t>Xamarin</a:t>
            </a:r>
            <a:r>
              <a:rPr lang="en-US" sz="2400" dirty="0"/>
              <a:t> Studio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Atom + F# Compiler + </a:t>
            </a:r>
            <a:r>
              <a:rPr lang="en-US" sz="2400" dirty="0" err="1"/>
              <a:t>Ionide</a:t>
            </a:r>
            <a:r>
              <a:rPr lang="en-US" sz="2400" dirty="0"/>
              <a:t> package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Visual Studio Code + F# Compiler + </a:t>
            </a:r>
            <a:r>
              <a:rPr lang="en-US" sz="2400" dirty="0" err="1"/>
              <a:t>Ionide</a:t>
            </a:r>
            <a:r>
              <a:rPr lang="en-US" sz="2400" dirty="0"/>
              <a:t> package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Linux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Atom + Mono + </a:t>
            </a:r>
            <a:r>
              <a:rPr lang="en-US" sz="2400" dirty="0" err="1"/>
              <a:t>Ionide</a:t>
            </a:r>
            <a:r>
              <a:rPr lang="en-US" sz="2400" dirty="0"/>
              <a:t> package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Visual Studio Code + Mono + </a:t>
            </a:r>
            <a:r>
              <a:rPr lang="en-US" sz="2400" dirty="0" err="1"/>
              <a:t>Ionide</a:t>
            </a:r>
            <a:r>
              <a:rPr lang="en-US" sz="2400" dirty="0"/>
              <a:t> package</a:t>
            </a:r>
            <a:endParaRPr lang="en-US" sz="22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Mac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</a:t>
            </a:r>
            <a:r>
              <a:rPr lang="en-US" sz="2400" dirty="0" err="1"/>
              <a:t>Xamarin</a:t>
            </a:r>
            <a:r>
              <a:rPr lang="en-US" sz="2400" dirty="0"/>
              <a:t> Studio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Atom + Mono + </a:t>
            </a:r>
            <a:r>
              <a:rPr lang="en-US" sz="2400" dirty="0" err="1"/>
              <a:t>Ionide</a:t>
            </a:r>
            <a:r>
              <a:rPr lang="en-US" sz="2400" dirty="0"/>
              <a:t> package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Visual Studio Code + Mono + </a:t>
            </a:r>
            <a:r>
              <a:rPr lang="en-US" sz="2400" dirty="0" err="1"/>
              <a:t>Ionide</a:t>
            </a:r>
            <a:r>
              <a:rPr lang="en-US" sz="2400" dirty="0"/>
              <a:t> package</a:t>
            </a:r>
          </a:p>
          <a:p>
            <a:pPr>
              <a:buFont typeface="Calibri" panose="020F0502020204030204" pitchFamily="34" charset="0"/>
              <a:buChar char="&gt;"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4446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49308" y="1992511"/>
            <a:ext cx="70659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r>
              <a:rPr lang="en-AU" sz="2000" dirty="0">
                <a:solidFill>
                  <a:schemeClr val="tx1"/>
                </a:solidFill>
              </a:rPr>
              <a:t> = 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totalDistance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1296" y="4039765"/>
            <a:ext cx="717391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mts2Kms (m : float&lt;m&gt;) = m / 1.0&lt;m&gt; / 1000.0 * 1.0&lt;km&gt;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49308" y="3053962"/>
            <a:ext cx="6864123" cy="636265"/>
            <a:chOff x="-94514" y="1474926"/>
            <a:chExt cx="6864123" cy="636265"/>
          </a:xfrm>
        </p:grpSpPr>
        <p:cxnSp>
          <p:nvCxnSpPr>
            <p:cNvPr id="6" name="Straight Arrow Connector 5"/>
            <p:cNvCxnSpPr>
              <a:endCxn id="3" idx="2"/>
            </p:cNvCxnSpPr>
            <p:nvPr/>
          </p:nvCxnSpPr>
          <p:spPr>
            <a:xfrm flipH="1" flipV="1">
              <a:off x="3337548" y="1474926"/>
              <a:ext cx="4561" cy="29437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-94514" y="1741859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The unit of measure 'm' does not match the unit of measure 'km'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41296" y="5498976"/>
            <a:ext cx="7173918" cy="41549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totalDistance</a:t>
            </a:r>
            <a:r>
              <a:rPr lang="en-AU" sz="2000" dirty="0">
                <a:solidFill>
                  <a:schemeClr val="tx1"/>
                </a:solidFill>
              </a:rPr>
              <a:t> = (mts2Kms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) +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662686" y="4485663"/>
            <a:ext cx="2272353" cy="666808"/>
            <a:chOff x="670174" y="2096462"/>
            <a:chExt cx="2272353" cy="66680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815858" y="2096462"/>
              <a:ext cx="11061" cy="33502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70174" y="2393938"/>
              <a:ext cx="2272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float&lt;m&gt; -&gt; float&lt;km&gt;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633606" y="5498976"/>
            <a:ext cx="1922907" cy="369332"/>
            <a:chOff x="3430911" y="2222208"/>
            <a:chExt cx="192290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06974" y="222220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98.920&lt;km&gt;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94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Demo 3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998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3603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Customer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tryPromoteToVip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getSpendings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1247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increaseCredit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upgradeCustomer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2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0125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PersonalDetails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Notifications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isAdult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getAlert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8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Exercise 3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63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happens if you multiply the same unit of measure?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When should we use “_”?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are the possible types of string option?</a:t>
            </a:r>
          </a:p>
          <a:p>
            <a:pPr>
              <a:buFont typeface="Calibri" panose="020F0502020204030204" pitchFamily="34" charset="0"/>
              <a:buChar char="&gt;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935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Module 4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>
                <a:solidFill>
                  <a:schemeClr val="accent1"/>
                </a:solidFill>
                <a:latin typeface="+mj-lt"/>
              </a:rPr>
              <a:t>Functional lists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41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Functional Lists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4328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1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2330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2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332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3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8334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4</a:t>
            </a:r>
          </a:p>
        </p:txBody>
      </p:sp>
      <p:sp>
        <p:nvSpPr>
          <p:cNvPr id="8" name="Left Brace 7"/>
          <p:cNvSpPr/>
          <p:nvPr/>
        </p:nvSpPr>
        <p:spPr>
          <a:xfrm rot="16200000" flipH="1">
            <a:off x="3992306" y="1789416"/>
            <a:ext cx="285775" cy="13681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Elbow Connector 8"/>
          <p:cNvCxnSpPr>
            <a:stCxn id="3" idx="0"/>
            <a:endCxn id="4" idx="1"/>
          </p:cNvCxnSpPr>
          <p:nvPr/>
        </p:nvCxnSpPr>
        <p:spPr>
          <a:xfrm rot="16200000" flipH="1">
            <a:off x="45129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5" idx="1"/>
          </p:cNvCxnSpPr>
          <p:nvPr/>
        </p:nvCxnSpPr>
        <p:spPr>
          <a:xfrm rot="16200000" flipH="1">
            <a:off x="63131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0"/>
            <a:endCxn id="6" idx="1"/>
          </p:cNvCxnSpPr>
          <p:nvPr/>
        </p:nvCxnSpPr>
        <p:spPr>
          <a:xfrm rot="16200000" flipH="1">
            <a:off x="81133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53582" y="3237337"/>
            <a:ext cx="57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list1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20752" y="3456253"/>
            <a:ext cx="36004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16200000" flipH="1">
            <a:off x="7679888" y="-26066"/>
            <a:ext cx="288033" cy="49968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3729473" y="183571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Head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24508" y="3769122"/>
            <a:ext cx="9577063" cy="2278632"/>
            <a:chOff x="624508" y="3769122"/>
            <a:chExt cx="9577063" cy="2278632"/>
          </a:xfrm>
        </p:grpSpPr>
        <p:sp>
          <p:nvSpPr>
            <p:cNvPr id="7" name="Left Brace 6"/>
            <p:cNvSpPr/>
            <p:nvPr/>
          </p:nvSpPr>
          <p:spPr>
            <a:xfrm rot="16200000">
              <a:off x="6672163" y="2080495"/>
              <a:ext cx="308364" cy="675045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48644" y="4268255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4508" y="4416606"/>
              <a:ext cx="571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list2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291678" y="4635522"/>
              <a:ext cx="360040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3" idx="0"/>
              <a:endCxn id="3" idx="2"/>
            </p:cNvCxnSpPr>
            <p:nvPr/>
          </p:nvCxnSpPr>
          <p:spPr>
            <a:xfrm rot="5400000" flipH="1" flipV="1">
              <a:off x="3075242" y="3226601"/>
              <a:ext cx="499133" cy="158417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/>
            <p:cNvSpPr/>
            <p:nvPr/>
          </p:nvSpPr>
          <p:spPr>
            <a:xfrm rot="16200000">
              <a:off x="2365891" y="4781397"/>
              <a:ext cx="288862" cy="1368150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2701" y="564800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Head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62946" y="567842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Tail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541455" y="1882426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24893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Functional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1346" y="250763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numbers = [2; 3; 4]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1346" y="389124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twoLists</a:t>
            </a:r>
            <a:r>
              <a:rPr lang="en-AU" sz="2000" dirty="0"/>
              <a:t> = numbers @ [5; 6]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10920" y="250763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ns = [1 .. 1000]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1346" y="4557640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empty = []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10920" y="304747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odds = [1 .. 2 .. 1000]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10919" y="3581096"/>
            <a:ext cx="3687011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oddsWithZero</a:t>
            </a:r>
            <a:r>
              <a:rPr lang="en-AU" sz="2000" dirty="0"/>
              <a:t> = [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/>
              <a:t> 0 </a:t>
            </a:r>
          </a:p>
          <a:p>
            <a:r>
              <a:rPr lang="en-AU" sz="2000" dirty="0"/>
              <a:t>             	 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/>
              <a:t>! odds 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10920" y="4422496"/>
            <a:ext cx="368701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gen = [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/>
              <a:t> n </a:t>
            </a:r>
            <a:r>
              <a:rPr lang="en-AU" sz="2000" dirty="0">
                <a:solidFill>
                  <a:srgbClr val="0000CC"/>
                </a:solidFill>
              </a:rPr>
              <a:t>in</a:t>
            </a:r>
            <a:r>
              <a:rPr lang="en-AU" sz="2000" dirty="0"/>
              <a:t> numbers </a:t>
            </a:r>
            <a:r>
              <a:rPr lang="en-AU" sz="2000" dirty="0">
                <a:solidFill>
                  <a:srgbClr val="0000CC"/>
                </a:solidFill>
              </a:rPr>
              <a:t>do</a:t>
            </a:r>
            <a:r>
              <a:rPr lang="en-AU" sz="2000" dirty="0"/>
              <a:t> </a:t>
            </a:r>
          </a:p>
          <a:p>
            <a:r>
              <a:rPr lang="en-AU" sz="2000" dirty="0"/>
              <a:t>             	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/>
              <a:t> n%3 = 0 </a:t>
            </a:r>
            <a:r>
              <a:rPr lang="en-AU" sz="2000" dirty="0">
                <a:solidFill>
                  <a:srgbClr val="0000CC"/>
                </a:solidFill>
              </a:rPr>
              <a:t>then</a:t>
            </a:r>
            <a:r>
              <a:rPr lang="en-AU" sz="2000" dirty="0"/>
              <a:t> </a:t>
            </a:r>
          </a:p>
          <a:p>
            <a:r>
              <a:rPr lang="en-AU" sz="2000" dirty="0"/>
              <a:t> 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/>
              <a:t> n * n 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1346" y="3194700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newNumbers</a:t>
            </a:r>
            <a:r>
              <a:rPr lang="en-AU" sz="2000" dirty="0"/>
              <a:t> = 1 :: numbers</a:t>
            </a:r>
            <a:endParaRPr lang="en-A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Lists vs Arrays vs Sequences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97316" y="340456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myArray</a:t>
            </a:r>
            <a:r>
              <a:rPr lang="en-AU" sz="2000" dirty="0"/>
              <a:t> = [|1; 2|]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7316" y="2659918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myList</a:t>
            </a:r>
            <a:r>
              <a:rPr lang="en-AU" sz="2000" dirty="0"/>
              <a:t> = [1; 2]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97316" y="416505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mySeq</a:t>
            </a:r>
            <a:r>
              <a:rPr lang="en-AU" sz="2000" dirty="0"/>
              <a:t> = </a:t>
            </a:r>
            <a:r>
              <a:rPr lang="en-AU" sz="2000" dirty="0" err="1"/>
              <a:t>seq</a:t>
            </a:r>
            <a:r>
              <a:rPr lang="en-AU" sz="2000" dirty="0"/>
              <a:t> {</a:t>
            </a:r>
            <a:r>
              <a:rPr lang="en-AU" sz="2000" dirty="0">
                <a:solidFill>
                  <a:srgbClr val="0000CC"/>
                </a:solidFill>
              </a:rPr>
              <a:t> yield </a:t>
            </a:r>
            <a:r>
              <a:rPr lang="en-AU" sz="2000" dirty="0"/>
              <a:t>1; </a:t>
            </a:r>
            <a:r>
              <a:rPr lang="en-AU" sz="2000" dirty="0">
                <a:solidFill>
                  <a:srgbClr val="0000CC"/>
                </a:solidFill>
              </a:rPr>
              <a:t>yield </a:t>
            </a:r>
            <a:r>
              <a:rPr lang="en-AU" sz="2000" dirty="0"/>
              <a:t>2 }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5589" y="2710185"/>
            <a:ext cx="544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accent1"/>
                </a:solidFill>
              </a:rPr>
              <a:t>List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5589" y="3435896"/>
            <a:ext cx="761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accent1"/>
                </a:solidFill>
              </a:rPr>
              <a:t>Array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5589" y="416160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err="1">
                <a:solidFill>
                  <a:schemeClr val="accent1"/>
                </a:solidFill>
              </a:rPr>
              <a:t>Seq</a:t>
            </a:r>
            <a:endParaRPr lang="en-AU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8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 Module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3111" y="2398724"/>
            <a:ext cx="484336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vipNames</a:t>
            </a:r>
            <a:r>
              <a:rPr lang="en-AU" sz="2000" dirty="0"/>
              <a:t> = customers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.filter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c.IsVip</a:t>
            </a:r>
            <a:r>
              <a:rPr lang="en-AU" sz="2000" dirty="0"/>
              <a:t>)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.map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c.Name</a:t>
            </a:r>
            <a:r>
              <a:rPr lang="en-AU" sz="2000" dirty="0"/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28162" y="927527"/>
            <a:ext cx="6627518" cy="5390996"/>
            <a:chOff x="4528162" y="927527"/>
            <a:chExt cx="6627518" cy="5390996"/>
          </a:xfrm>
        </p:grpSpPr>
        <p:sp>
          <p:nvSpPr>
            <p:cNvPr id="3" name="TextBox 2"/>
            <p:cNvSpPr txBox="1"/>
            <p:nvPr/>
          </p:nvSpPr>
          <p:spPr>
            <a:xfrm>
              <a:off x="6978573" y="1609541"/>
              <a:ext cx="2016224" cy="4708981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.filter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.map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.fold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.find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.tryFind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.forall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.exist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.partition</a:t>
              </a:r>
              <a:endParaRPr lang="en-AU" sz="2000" dirty="0"/>
            </a:p>
            <a:p>
              <a:r>
                <a:rPr lang="en-AU" sz="2000" dirty="0">
                  <a:solidFill>
                    <a:srgbClr val="0099CC"/>
                  </a:solidFill>
                </a:rPr>
                <a:t>List</a:t>
              </a:r>
              <a:r>
                <a:rPr lang="en-AU" sz="2000" dirty="0"/>
                <a:t>.zip</a:t>
              </a:r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.rev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.collect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.choose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.pick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.toSeq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.ofSeq</a:t>
              </a:r>
              <a:endParaRPr lang="en-AU" sz="20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211464" y="1609542"/>
              <a:ext cx="1944216" cy="4708981"/>
            </a:xfrm>
            <a:prstGeom prst="rect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/>
                <a:t>.Where</a:t>
              </a:r>
            </a:p>
            <a:p>
              <a:r>
                <a:rPr lang="en-AU" sz="2000" dirty="0"/>
                <a:t>.Select</a:t>
              </a:r>
            </a:p>
            <a:p>
              <a:r>
                <a:rPr lang="en-AU" sz="2000" dirty="0"/>
                <a:t>.Aggregate</a:t>
              </a:r>
            </a:p>
            <a:p>
              <a:r>
                <a:rPr lang="en-AU" sz="2000" dirty="0"/>
                <a:t>.First</a:t>
              </a:r>
            </a:p>
            <a:p>
              <a:r>
                <a:rPr lang="en-AU" sz="2000" dirty="0"/>
                <a:t>.</a:t>
              </a:r>
              <a:r>
                <a:rPr lang="en-AU" sz="2000" dirty="0" err="1"/>
                <a:t>FirstOrDefault</a:t>
              </a:r>
              <a:endParaRPr lang="en-AU" sz="2000" dirty="0"/>
            </a:p>
            <a:p>
              <a:r>
                <a:rPr lang="en-AU" sz="2000" dirty="0"/>
                <a:t>.All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/>
                <a:t>.Any</a:t>
              </a:r>
            </a:p>
            <a:p>
              <a:r>
                <a:rPr lang="en-AU" sz="2000" dirty="0"/>
                <a:t>-</a:t>
              </a:r>
            </a:p>
            <a:p>
              <a:r>
                <a:rPr lang="en-AU" sz="2000" dirty="0"/>
                <a:t>.Zip</a:t>
              </a:r>
            </a:p>
            <a:p>
              <a:r>
                <a:rPr lang="en-AU" sz="2000" dirty="0"/>
                <a:t>.Reverse</a:t>
              </a:r>
            </a:p>
            <a:p>
              <a:r>
                <a:rPr lang="en-AU" sz="2000" dirty="0"/>
                <a:t>.</a:t>
              </a:r>
              <a:r>
                <a:rPr lang="en-AU" sz="2000" dirty="0" err="1"/>
                <a:t>SelectMany</a:t>
              </a:r>
              <a:endParaRPr lang="en-AU" sz="2000" dirty="0"/>
            </a:p>
            <a:p>
              <a:r>
                <a:rPr lang="en-AU" sz="2000" dirty="0"/>
                <a:t>-</a:t>
              </a:r>
            </a:p>
            <a:p>
              <a:r>
                <a:rPr lang="en-AU" sz="2000" dirty="0"/>
                <a:t>-</a:t>
              </a:r>
            </a:p>
            <a:p>
              <a:r>
                <a:rPr lang="en-AU" sz="2000" dirty="0"/>
                <a:t>.</a:t>
              </a:r>
              <a:r>
                <a:rPr lang="en-AU" sz="2000" dirty="0" err="1"/>
                <a:t>AsEnumerable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/>
                <a:t>.</a:t>
              </a:r>
              <a:r>
                <a:rPr lang="en-AU" sz="2000" dirty="0" err="1"/>
                <a:t>ToList</a:t>
              </a:r>
              <a:endParaRPr lang="en-AU" sz="20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528162" y="5551385"/>
              <a:ext cx="273630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1400" dirty="0"/>
                <a:t>Complete list: </a:t>
              </a:r>
            </a:p>
            <a:p>
              <a:r>
                <a:rPr lang="en-AU" sz="1400" dirty="0">
                  <a:hlinkClick r:id="rId2"/>
                </a:rPr>
                <a:t>http://msdn.microsoft.com/en-us/library/ee353738.aspx</a:t>
              </a:r>
              <a:r>
                <a:rPr lang="en-AU" sz="1400" dirty="0"/>
                <a:t>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853193" y="927527"/>
              <a:ext cx="66075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3600" dirty="0">
                  <a:solidFill>
                    <a:schemeClr val="accent1"/>
                  </a:solidFill>
                </a:rPr>
                <a:t>C#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73939" y="927527"/>
              <a:ext cx="62549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3600" dirty="0">
                  <a:solidFill>
                    <a:schemeClr val="accent1"/>
                  </a:solidFill>
                </a:rPr>
                <a:t>F#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73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Modules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431421" y="2163244"/>
            <a:ext cx="5561417" cy="3816423"/>
            <a:chOff x="3431421" y="2163244"/>
            <a:chExt cx="5561417" cy="3816423"/>
          </a:xfrm>
        </p:grpSpPr>
        <p:sp>
          <p:nvSpPr>
            <p:cNvPr id="12" name="Pentagon 11"/>
            <p:cNvSpPr/>
            <p:nvPr/>
          </p:nvSpPr>
          <p:spPr>
            <a:xfrm>
              <a:off x="3431421" y="2171253"/>
              <a:ext cx="1440160" cy="879239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Chevron 14"/>
            <p:cNvSpPr/>
            <p:nvPr/>
          </p:nvSpPr>
          <p:spPr>
            <a:xfrm>
              <a:off x="4655557" y="2170590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2</a:t>
              </a:r>
            </a:p>
          </p:txBody>
        </p:sp>
        <p:graphicFrame>
          <p:nvGraphicFramePr>
            <p:cNvPr id="16" name="Diagram 15"/>
            <p:cNvGraphicFramePr/>
            <p:nvPr>
              <p:extLst>
                <p:ext uri="{D42A27DB-BD31-4B8C-83A1-F6EECF244321}">
                  <p14:modId xmlns:p14="http://schemas.microsoft.com/office/powerpoint/2010/main" val="3227341886"/>
                </p:ext>
              </p:extLst>
            </p:nvPr>
          </p:nvGraphicFramePr>
          <p:xfrm>
            <a:off x="3839821" y="3486711"/>
            <a:ext cx="4639534" cy="24929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7" name="Right Brace 16"/>
            <p:cNvSpPr/>
            <p:nvPr/>
          </p:nvSpPr>
          <p:spPr>
            <a:xfrm rot="16200000">
              <a:off x="5934059" y="2188260"/>
              <a:ext cx="482080" cy="2736304"/>
            </a:xfrm>
            <a:prstGeom prst="rightBrac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b="1">
                <a:solidFill>
                  <a:schemeClr val="bg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6043699" y="2163244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Chevron 18"/>
            <p:cNvSpPr/>
            <p:nvPr/>
          </p:nvSpPr>
          <p:spPr>
            <a:xfrm>
              <a:off x="7408662" y="2170589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133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Object Oriented Programming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97280" y="2072608"/>
            <a:ext cx="4945380" cy="2488079"/>
            <a:chOff x="1097280" y="2072608"/>
            <a:chExt cx="4945380" cy="2488079"/>
          </a:xfrm>
        </p:grpSpPr>
        <p:sp>
          <p:nvSpPr>
            <p:cNvPr id="4" name="TextBox 3"/>
            <p:cNvSpPr txBox="1"/>
            <p:nvPr/>
          </p:nvSpPr>
          <p:spPr>
            <a:xfrm>
              <a:off x="1097280" y="2621695"/>
              <a:ext cx="4945380" cy="1938992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type </a:t>
              </a:r>
              <a:r>
                <a:rPr lang="en-AU" sz="2000" dirty="0" err="1">
                  <a:solidFill>
                    <a:srgbClr val="0099CC"/>
                  </a:solidFill>
                </a:rPr>
                <a:t>MyClass</a:t>
              </a:r>
              <a:r>
                <a:rPr lang="en-AU" sz="2000" dirty="0">
                  <a:solidFill>
                    <a:schemeClr val="tx1"/>
                  </a:solidFill>
                </a:rPr>
                <a:t>(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r>
                <a:rPr lang="en-AU" sz="2000" dirty="0">
                  <a:solidFill>
                    <a:schemeClr val="tx1"/>
                  </a:solidFill>
                </a:rPr>
                <a:t>: </a:t>
              </a:r>
              <a:r>
                <a:rPr lang="en-AU" sz="2000" dirty="0" err="1">
                  <a:solidFill>
                    <a:srgbClr val="0000CC"/>
                  </a:solidFill>
                </a:rPr>
                <a:t>int</a:t>
              </a:r>
              <a:r>
                <a:rPr lang="en-AU" sz="2000" dirty="0">
                  <a:solidFill>
                    <a:schemeClr val="tx1"/>
                  </a:solidFill>
                </a:rPr>
                <a:t>) =</a:t>
              </a:r>
            </a:p>
            <a:p>
              <a:endParaRPr lang="en-AU" sz="2000" dirty="0">
                <a:solidFill>
                  <a:srgbClr val="0000CC"/>
                </a:solidFill>
              </a:endParaRPr>
            </a:p>
            <a:p>
              <a:r>
                <a:rPr lang="en-AU" sz="2000" dirty="0">
                  <a:solidFill>
                    <a:srgbClr val="0000CC"/>
                  </a:solidFill>
                </a:rPr>
                <a:t>    member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this.MyProperty</a:t>
              </a:r>
              <a:r>
                <a:rPr lang="en-AU" sz="2000" dirty="0">
                  <a:solidFill>
                    <a:schemeClr val="tx1"/>
                  </a:solidFill>
                </a:rPr>
                <a:t> = 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endParaRPr lang="en-AU" sz="2000" dirty="0">
                <a:solidFill>
                  <a:schemeClr val="tx1"/>
                </a:solidFill>
              </a:endParaRPr>
            </a:p>
            <a:p>
              <a:endParaRPr lang="en-AU" sz="2000" dirty="0">
                <a:solidFill>
                  <a:schemeClr val="tx1"/>
                </a:solidFill>
              </a:endParaRPr>
            </a:p>
            <a:p>
              <a:r>
                <a:rPr lang="en-AU" sz="2000" dirty="0">
                  <a:solidFill>
                    <a:schemeClr val="tx1"/>
                  </a:solidFill>
                </a:rPr>
                <a:t>    </a:t>
              </a:r>
              <a:r>
                <a:rPr lang="en-AU" sz="2000" dirty="0">
                  <a:solidFill>
                    <a:srgbClr val="0000CC"/>
                  </a:solidFill>
                </a:rPr>
                <a:t>member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this.MyMethod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methodParam</a:t>
              </a:r>
              <a:r>
                <a:rPr lang="en-AU" sz="2000" dirty="0">
                  <a:solidFill>
                    <a:schemeClr val="tx1"/>
                  </a:solidFill>
                </a:rPr>
                <a:t> =</a:t>
              </a:r>
            </a:p>
            <a:p>
              <a:r>
                <a:rPr lang="en-AU" sz="2000" dirty="0">
                  <a:solidFill>
                    <a:schemeClr val="tx1"/>
                  </a:solidFill>
                </a:rPr>
                <a:t>        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r>
                <a:rPr lang="en-AU" sz="2000" dirty="0">
                  <a:solidFill>
                    <a:schemeClr val="tx1"/>
                  </a:solidFill>
                </a:rPr>
                <a:t> + </a:t>
              </a:r>
              <a:r>
                <a:rPr lang="en-AU" sz="2000" dirty="0" err="1">
                  <a:solidFill>
                    <a:schemeClr val="tx1"/>
                  </a:solidFill>
                </a:rPr>
                <a:t>methodParam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110642" y="2072608"/>
              <a:ext cx="269221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2800" dirty="0">
                  <a:solidFill>
                    <a:schemeClr val="accent1"/>
                  </a:solidFill>
                </a:rPr>
                <a:t>Immutable Fields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76690" y="2070021"/>
            <a:ext cx="5105400" cy="3413996"/>
            <a:chOff x="6276690" y="2070021"/>
            <a:chExt cx="5105400" cy="3413996"/>
          </a:xfrm>
        </p:grpSpPr>
        <p:sp>
          <p:nvSpPr>
            <p:cNvPr id="5" name="TextBox 4"/>
            <p:cNvSpPr txBox="1"/>
            <p:nvPr/>
          </p:nvSpPr>
          <p:spPr>
            <a:xfrm>
              <a:off x="6276690" y="2621695"/>
              <a:ext cx="5105400" cy="2862322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type </a:t>
              </a:r>
              <a:r>
                <a:rPr lang="en-AU" sz="2000" dirty="0" err="1">
                  <a:solidFill>
                    <a:srgbClr val="0099CC"/>
                  </a:solidFill>
                </a:rPr>
                <a:t>MyClass</a:t>
              </a:r>
              <a:r>
                <a:rPr lang="en-AU" sz="2000" dirty="0">
                  <a:solidFill>
                    <a:schemeClr val="tx1"/>
                  </a:solidFill>
                </a:rPr>
                <a:t>(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r>
                <a:rPr lang="en-AU" sz="2000" dirty="0">
                  <a:solidFill>
                    <a:schemeClr val="tx1"/>
                  </a:solidFill>
                </a:rPr>
                <a:t>: </a:t>
              </a:r>
              <a:r>
                <a:rPr lang="en-AU" sz="2000" dirty="0" err="1">
                  <a:solidFill>
                    <a:srgbClr val="0000CC"/>
                  </a:solidFill>
                </a:rPr>
                <a:t>int</a:t>
              </a:r>
              <a:r>
                <a:rPr lang="en-AU" sz="2000" dirty="0">
                  <a:solidFill>
                    <a:schemeClr val="tx1"/>
                  </a:solidFill>
                </a:rPr>
                <a:t>) =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    let mutable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myMutableField</a:t>
              </a:r>
              <a:r>
                <a:rPr lang="en-AU" sz="2000" dirty="0">
                  <a:solidFill>
                    <a:schemeClr val="tx1"/>
                  </a:solidFill>
                </a:rPr>
                <a:t> = 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endParaRPr lang="en-AU" sz="2000" dirty="0">
                <a:solidFill>
                  <a:schemeClr val="tx1"/>
                </a:solidFill>
              </a:endParaRPr>
            </a:p>
            <a:p>
              <a:r>
                <a:rPr lang="en-AU" sz="2000" dirty="0">
                  <a:solidFill>
                    <a:srgbClr val="0000CC"/>
                  </a:solidFill>
                </a:rPr>
                <a:t>    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    member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this.MyProperty</a:t>
              </a:r>
              <a:endParaRPr lang="en-AU" sz="2000" dirty="0">
                <a:solidFill>
                  <a:schemeClr val="tx1"/>
                </a:solidFill>
              </a:endParaRPr>
            </a:p>
            <a:p>
              <a:r>
                <a:rPr lang="en-AU" sz="2000" dirty="0">
                  <a:solidFill>
                    <a:schemeClr val="tx1"/>
                  </a:solidFill>
                </a:rPr>
                <a:t>        </a:t>
              </a:r>
              <a:r>
                <a:rPr lang="en-AU" sz="2000" dirty="0">
                  <a:solidFill>
                    <a:srgbClr val="0000CC"/>
                  </a:solidFill>
                </a:rPr>
                <a:t>with </a:t>
              </a:r>
              <a:r>
                <a:rPr lang="en-AU" sz="2000" dirty="0">
                  <a:solidFill>
                    <a:schemeClr val="tx1"/>
                  </a:solidFill>
                </a:rPr>
                <a:t>get () = </a:t>
              </a:r>
              <a:r>
                <a:rPr lang="en-AU" sz="2000" dirty="0" err="1">
                  <a:solidFill>
                    <a:schemeClr val="tx1"/>
                  </a:solidFill>
                </a:rPr>
                <a:t>myMutableField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AU" sz="2000" dirty="0">
                  <a:solidFill>
                    <a:schemeClr val="tx1"/>
                  </a:solidFill>
                </a:rPr>
                <a:t>        </a:t>
              </a:r>
              <a:r>
                <a:rPr lang="en-AU" sz="2000" dirty="0">
                  <a:solidFill>
                    <a:srgbClr val="0000CC"/>
                  </a:solidFill>
                </a:rPr>
                <a:t>and</a:t>
              </a:r>
              <a:r>
                <a:rPr lang="en-AU" sz="2000" dirty="0">
                  <a:solidFill>
                    <a:schemeClr val="tx1"/>
                  </a:solidFill>
                </a:rPr>
                <a:t> set(value) = </a:t>
              </a:r>
              <a:r>
                <a:rPr lang="en-AU" sz="2000" dirty="0" err="1">
                  <a:solidFill>
                    <a:schemeClr val="tx1"/>
                  </a:solidFill>
                </a:rPr>
                <a:t>myMutableField</a:t>
              </a:r>
              <a:r>
                <a:rPr lang="en-AU" sz="2000" dirty="0">
                  <a:solidFill>
                    <a:schemeClr val="tx1"/>
                  </a:solidFill>
                </a:rPr>
                <a:t> &lt;- value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    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    member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this.MyMethod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methodParam</a:t>
              </a:r>
              <a:r>
                <a:rPr lang="en-AU" sz="2000" dirty="0">
                  <a:solidFill>
                    <a:schemeClr val="tx1"/>
                  </a:solidFill>
                </a:rPr>
                <a:t> =</a:t>
              </a:r>
            </a:p>
            <a:p>
              <a:r>
                <a:rPr lang="en-AU" sz="2000" dirty="0">
                  <a:solidFill>
                    <a:schemeClr val="tx1"/>
                  </a:solidFill>
                </a:rPr>
                <a:t>        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r>
                <a:rPr lang="en-AU" sz="2000" dirty="0">
                  <a:solidFill>
                    <a:schemeClr val="tx1"/>
                  </a:solidFill>
                </a:rPr>
                <a:t> + </a:t>
              </a:r>
              <a:r>
                <a:rPr lang="en-AU" sz="2000" dirty="0" err="1">
                  <a:solidFill>
                    <a:schemeClr val="tx1"/>
                  </a:solidFill>
                </a:rPr>
                <a:t>methodParam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661217" y="2070021"/>
              <a:ext cx="233634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2800" dirty="0">
                  <a:solidFill>
                    <a:schemeClr val="accent1"/>
                  </a:solidFill>
                </a:rPr>
                <a:t>Mutable Fields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109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Object Expressions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92830" y="3324188"/>
            <a:ext cx="5067300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>
                <a:solidFill>
                  <a:schemeClr val="tx1"/>
                </a:solidFill>
              </a:rPr>
              <a:t>myInstance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with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   member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this.MyMethod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    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+ 1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92830" y="2176831"/>
            <a:ext cx="506730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abstract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32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Type Providers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707653" y="3801124"/>
            <a:ext cx="1224136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F#</a:t>
            </a:r>
          </a:p>
        </p:txBody>
      </p:sp>
      <p:sp>
        <p:nvSpPr>
          <p:cNvPr id="14" name="Cloud 13"/>
          <p:cNvSpPr/>
          <p:nvPr/>
        </p:nvSpPr>
        <p:spPr>
          <a:xfrm>
            <a:off x="9217044" y="2001921"/>
            <a:ext cx="1324040" cy="1054429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Data</a:t>
            </a:r>
          </a:p>
        </p:txBody>
      </p:sp>
      <p:sp>
        <p:nvSpPr>
          <p:cNvPr id="15" name="Can 14"/>
          <p:cNvSpPr/>
          <p:nvPr/>
        </p:nvSpPr>
        <p:spPr>
          <a:xfrm>
            <a:off x="9411012" y="3415663"/>
            <a:ext cx="936104" cy="115212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Data</a:t>
            </a:r>
          </a:p>
        </p:txBody>
      </p:sp>
      <p:sp>
        <p:nvSpPr>
          <p:cNvPr id="16" name="Flowchart: Multidocument 15"/>
          <p:cNvSpPr/>
          <p:nvPr/>
        </p:nvSpPr>
        <p:spPr>
          <a:xfrm>
            <a:off x="9375008" y="4927104"/>
            <a:ext cx="972108" cy="115212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Data</a:t>
            </a:r>
          </a:p>
        </p:txBody>
      </p:sp>
      <p:sp>
        <p:nvSpPr>
          <p:cNvPr id="17" name="Left Arrow 16"/>
          <p:cNvSpPr/>
          <p:nvPr/>
        </p:nvSpPr>
        <p:spPr>
          <a:xfrm>
            <a:off x="7610812" y="2239024"/>
            <a:ext cx="1152128" cy="54006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Json</a:t>
            </a:r>
            <a:endParaRPr lang="en-AU" b="1" dirty="0"/>
          </a:p>
        </p:txBody>
      </p:sp>
      <p:sp>
        <p:nvSpPr>
          <p:cNvPr id="18" name="Left Arrow 17"/>
          <p:cNvSpPr/>
          <p:nvPr/>
        </p:nvSpPr>
        <p:spPr>
          <a:xfrm>
            <a:off x="7610812" y="5267428"/>
            <a:ext cx="1152128" cy="54006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Csv</a:t>
            </a:r>
          </a:p>
        </p:txBody>
      </p:sp>
      <p:sp>
        <p:nvSpPr>
          <p:cNvPr id="19" name="Left Arrow 18"/>
          <p:cNvSpPr/>
          <p:nvPr/>
        </p:nvSpPr>
        <p:spPr>
          <a:xfrm>
            <a:off x="7610812" y="3755987"/>
            <a:ext cx="1152128" cy="54006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Sql</a:t>
            </a:r>
            <a:endParaRPr lang="en-AU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3200389" y="3551220"/>
            <a:ext cx="1118322" cy="948140"/>
            <a:chOff x="2710830" y="3335555"/>
            <a:chExt cx="1118322" cy="948140"/>
          </a:xfrm>
        </p:grpSpPr>
        <p:sp>
          <p:nvSpPr>
            <p:cNvPr id="21" name="Flowchart: Process 20"/>
            <p:cNvSpPr/>
            <p:nvPr/>
          </p:nvSpPr>
          <p:spPr>
            <a:xfrm>
              <a:off x="2965056" y="3335555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22" name="Flowchart: Process 21"/>
            <p:cNvSpPr/>
            <p:nvPr/>
          </p:nvSpPr>
          <p:spPr>
            <a:xfrm>
              <a:off x="2837943" y="3460507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23" name="Flowchart: Process 22"/>
            <p:cNvSpPr/>
            <p:nvPr/>
          </p:nvSpPr>
          <p:spPr>
            <a:xfrm>
              <a:off x="2710830" y="3585459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/>
                <a:t>Types</a:t>
              </a:r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5509372" y="2149014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Json</a:t>
            </a:r>
            <a:r>
              <a:rPr lang="en-AU" b="1" dirty="0"/>
              <a:t> </a:t>
            </a:r>
            <a:r>
              <a:rPr lang="en-AU" b="1" dirty="0" err="1"/>
              <a:t>TypeProvider</a:t>
            </a:r>
            <a:endParaRPr lang="en-AU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509372" y="3665977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Sql</a:t>
            </a:r>
            <a:r>
              <a:rPr lang="en-AU" b="1" dirty="0"/>
              <a:t> </a:t>
            </a:r>
          </a:p>
          <a:p>
            <a:pPr algn="ctr"/>
            <a:r>
              <a:rPr lang="en-AU" b="1" dirty="0" err="1"/>
              <a:t>TypeProvider</a:t>
            </a:r>
            <a:endParaRPr lang="en-AU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509372" y="5177418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Csv </a:t>
            </a:r>
            <a:r>
              <a:rPr lang="en-AU" b="1" dirty="0" err="1"/>
              <a:t>TypeProvider</a:t>
            </a:r>
            <a:endParaRPr lang="en-AU" b="1" dirty="0"/>
          </a:p>
        </p:txBody>
      </p:sp>
      <p:sp>
        <p:nvSpPr>
          <p:cNvPr id="27" name="Left Arrow 26"/>
          <p:cNvSpPr/>
          <p:nvPr/>
        </p:nvSpPr>
        <p:spPr>
          <a:xfrm rot="19446315">
            <a:off x="4464274" y="2953894"/>
            <a:ext cx="776637" cy="486403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8" name="Left Arrow 27"/>
          <p:cNvSpPr/>
          <p:nvPr/>
        </p:nvSpPr>
        <p:spPr>
          <a:xfrm>
            <a:off x="4480003" y="3801124"/>
            <a:ext cx="776637" cy="448332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9" name="Left Arrow 28"/>
          <p:cNvSpPr/>
          <p:nvPr/>
        </p:nvSpPr>
        <p:spPr>
          <a:xfrm rot="2505422">
            <a:off x="4454067" y="4609315"/>
            <a:ext cx="776637" cy="457628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65620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CSV Type Provider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9447" y="2840162"/>
            <a:ext cx="5876059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 </a:t>
            </a:r>
            <a:r>
              <a:rPr lang="en-AU" sz="2000" dirty="0">
                <a:solidFill>
                  <a:srgbClr val="0099CC"/>
                </a:solidFill>
              </a:rPr>
              <a:t>Customer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rgbClr val="0099CC"/>
                </a:solidFill>
              </a:rPr>
              <a:t>CsvProvider</a:t>
            </a:r>
            <a:r>
              <a:rPr lang="en-AU" sz="2000" dirty="0">
                <a:solidFill>
                  <a:schemeClr val="tx1"/>
                </a:solidFill>
              </a:rPr>
              <a:t>&lt;</a:t>
            </a:r>
            <a:r>
              <a:rPr lang="en-AU" sz="2000" dirty="0">
                <a:solidFill>
                  <a:srgbClr val="C00000"/>
                </a:solidFill>
              </a:rPr>
              <a:t>“sample.csv”</a:t>
            </a:r>
            <a:r>
              <a:rPr lang="en-AU" sz="2000" dirty="0">
                <a:solidFill>
                  <a:schemeClr val="tx1"/>
                </a:solidFill>
              </a:rPr>
              <a:t>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>
                <a:solidFill>
                  <a:schemeClr val="tx1"/>
                </a:solidFill>
              </a:rPr>
              <a:t>customers = </a:t>
            </a:r>
            <a:r>
              <a:rPr lang="en-AU" sz="2000" dirty="0" err="1">
                <a:solidFill>
                  <a:srgbClr val="0099CC"/>
                </a:solidFill>
              </a:rPr>
              <a:t>Customer</a:t>
            </a:r>
            <a:r>
              <a:rPr lang="en-AU" sz="2000" dirty="0" err="1">
                <a:solidFill>
                  <a:schemeClr val="tx1"/>
                </a:solidFill>
              </a:rPr>
              <a:t>.Load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“real.csv”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>
                <a:solidFill>
                  <a:schemeClr val="tx1"/>
                </a:solidFill>
              </a:rPr>
              <a:t>customers.Rows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|&gt; </a:t>
            </a:r>
            <a:r>
              <a:rPr lang="en-AU" sz="2000" dirty="0" err="1">
                <a:solidFill>
                  <a:srgbClr val="0099CC"/>
                </a:solidFill>
              </a:rPr>
              <a:t>Seq</a:t>
            </a:r>
            <a:r>
              <a:rPr lang="en-AU" sz="2000" dirty="0" err="1">
                <a:solidFill>
                  <a:schemeClr val="tx1"/>
                </a:solidFill>
              </a:rPr>
              <a:t>.iter</a:t>
            </a:r>
            <a:r>
              <a:rPr lang="en-AU" sz="2000" dirty="0">
                <a:solidFill>
                  <a:schemeClr val="tx1"/>
                </a:solidFill>
              </a:rPr>
              <a:t> (</a:t>
            </a:r>
            <a:r>
              <a:rPr lang="en-AU" sz="2000" dirty="0">
                <a:solidFill>
                  <a:srgbClr val="0000CC"/>
                </a:solidFill>
              </a:rPr>
              <a:t>fun </a:t>
            </a:r>
            <a:r>
              <a:rPr lang="en-AU" sz="2000" dirty="0">
                <a:solidFill>
                  <a:schemeClr val="tx1"/>
                </a:solidFill>
              </a:rPr>
              <a:t>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-&gt; </a:t>
            </a:r>
            <a:r>
              <a:rPr lang="en-AU" sz="2000" dirty="0" err="1">
                <a:solidFill>
                  <a:schemeClr val="tx1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0099CC"/>
                </a:solidFill>
              </a:rPr>
              <a:t>%s</a:t>
            </a:r>
            <a:r>
              <a:rPr lang="en-AU" sz="2000" dirty="0">
                <a:solidFill>
                  <a:srgbClr val="C00000"/>
                </a:solidFill>
              </a:rPr>
              <a:t>: $</a:t>
            </a:r>
            <a:r>
              <a:rPr lang="en-AU" sz="2000" dirty="0">
                <a:solidFill>
                  <a:srgbClr val="0099CC"/>
                </a:solidFill>
              </a:rPr>
              <a:t>%g</a:t>
            </a:r>
            <a:r>
              <a:rPr lang="en-AU" sz="2000" dirty="0">
                <a:solidFill>
                  <a:srgbClr val="C00000"/>
                </a:solidFill>
              </a:rPr>
              <a:t>” </a:t>
            </a:r>
            <a:r>
              <a:rPr lang="en-AU" sz="2000" dirty="0" err="1">
                <a:solidFill>
                  <a:schemeClr val="tx1"/>
                </a:solidFill>
              </a:rPr>
              <a:t>r.Name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r.Credit</a:t>
            </a:r>
            <a:r>
              <a:rPr lang="en-AU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48750" y="2132276"/>
            <a:ext cx="2824480" cy="707886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1,Customer1,false,0.0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8750" y="1732166"/>
            <a:ext cx="2824480" cy="40011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sample.csv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9239" y="3448317"/>
            <a:ext cx="2824480" cy="1631216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1,Customer1,false,0.0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2,Customer2,false,10.0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3,Customer3,false,30.0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4,Customer4,true,50.0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8750" y="3041163"/>
            <a:ext cx="2824480" cy="400110"/>
          </a:xfrm>
          <a:prstGeom prst="rect">
            <a:avLst/>
          </a:prstGeom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real.csv</a:t>
            </a:r>
          </a:p>
        </p:txBody>
      </p:sp>
    </p:spTree>
    <p:extLst>
      <p:ext uri="{BB962C8B-B14F-4D97-AF65-F5344CB8AC3E}">
        <p14:creationId xmlns:p14="http://schemas.microsoft.com/office/powerpoint/2010/main" val="26223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Type Providers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430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CSV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2004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Json</a:t>
            </a:r>
            <a:endParaRPr lang="en-AU" dirty="0"/>
          </a:p>
        </p:txBody>
      </p:sp>
      <p:sp>
        <p:nvSpPr>
          <p:cNvPr id="14" name="Rounded Rectangle 13"/>
          <p:cNvSpPr/>
          <p:nvPr/>
        </p:nvSpPr>
        <p:spPr>
          <a:xfrm>
            <a:off x="5257800" y="22098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XML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3152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SQL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1430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Azure Storage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004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OData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2578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Excel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3152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1430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WMI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2004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LINQ2SQL</a:t>
            </a:r>
            <a:endParaRPr lang="en-AU" dirty="0"/>
          </a:p>
        </p:txBody>
      </p:sp>
      <p:sp>
        <p:nvSpPr>
          <p:cNvPr id="22" name="Rounded Rectangle 21"/>
          <p:cNvSpPr/>
          <p:nvPr/>
        </p:nvSpPr>
        <p:spPr>
          <a:xfrm>
            <a:off x="52578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Hadoop / Hive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3152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Freebase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486900" y="22098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EF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9486900" y="34861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Reflection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486900" y="47625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WSDL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5295900" y="5955190"/>
            <a:ext cx="171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And many more</a:t>
            </a:r>
          </a:p>
        </p:txBody>
      </p:sp>
    </p:spTree>
    <p:extLst>
      <p:ext uri="{BB962C8B-B14F-4D97-AF65-F5344CB8AC3E}">
        <p14:creationId xmlns:p14="http://schemas.microsoft.com/office/powerpoint/2010/main" val="251040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Demo 4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>
                <a:solidFill>
                  <a:schemeClr val="accent1"/>
                </a:solidFill>
                <a:latin typeface="+mj-lt"/>
              </a:rPr>
              <a:t>Functional lists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0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 4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27" name="Rounded Rectangle 26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Customer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tryPromoteToVip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getSpendings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1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32" name="Rounded Rectangle 31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increaseCredit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upgradeCustomer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2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36" name="Rounded Rectangle 35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PersonalDetails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Notifications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3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isAdult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getAlert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42" name="Group 41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/>
                  <a:t>Module 4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/>
                  <a:t>getSpendingsByMonth</a:t>
                </a:r>
              </a:p>
            </p:txBody>
          </p:sp>
        </p:grpSp>
        <p:sp>
          <p:nvSpPr>
            <p:cNvPr id="43" name="Rounded Rectangle 42"/>
            <p:cNvSpPr/>
            <p:nvPr/>
          </p:nvSpPr>
          <p:spPr>
            <a:xfrm>
              <a:off x="7494343" y="2762355"/>
              <a:ext cx="2205493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Csv Provider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490198" y="3521700"/>
              <a:ext cx="2213781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Json</a:t>
              </a:r>
              <a:r>
                <a:rPr lang="en-AU" dirty="0"/>
                <a:t> Provider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239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Exercise 4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>
                <a:solidFill>
                  <a:schemeClr val="accent1"/>
                </a:solidFill>
                <a:latin typeface="+mj-lt"/>
              </a:rPr>
              <a:t>Functional lists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867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90186" y="169413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Which keyword do we use to declare a class property or method?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Why do we refer to “</a:t>
            </a:r>
            <a:r>
              <a:rPr lang="en-US" sz="4000" dirty="0" err="1"/>
              <a:t>Data.json</a:t>
            </a:r>
            <a:r>
              <a:rPr lang="en-US" sz="4000" dirty="0"/>
              <a:t>” twice?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happens if I change the name of a column in the </a:t>
            </a:r>
            <a:r>
              <a:rPr lang="en-US" sz="4000" dirty="0" err="1"/>
              <a:t>sample.json</a:t>
            </a:r>
            <a:r>
              <a:rPr lang="en-US" sz="4000" dirty="0"/>
              <a:t> file?</a:t>
            </a:r>
          </a:p>
        </p:txBody>
      </p:sp>
    </p:spTree>
    <p:extLst>
      <p:ext uri="{BB962C8B-B14F-4D97-AF65-F5344CB8AC3E}">
        <p14:creationId xmlns:p14="http://schemas.microsoft.com/office/powerpoint/2010/main" val="9244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150" y="2797302"/>
            <a:ext cx="9601200" cy="1168702"/>
          </a:xfrm>
        </p:spPr>
        <p:txBody>
          <a:bodyPr>
            <a:normAutofit/>
          </a:bodyPr>
          <a:lstStyle/>
          <a:p>
            <a:r>
              <a:rPr lang="en-AU" sz="7200" dirty="0">
                <a:solidFill>
                  <a:schemeClr val="accent1"/>
                </a:solidFill>
              </a:rPr>
              <a:t>Thank you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200150" y="4487594"/>
            <a:ext cx="10011508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3200" dirty="0">
                <a:solidFill>
                  <a:schemeClr val="accent1"/>
                </a:solidFill>
              </a:rPr>
              <a:t>Jorge Fioranelli - @jorgefioranelli</a:t>
            </a:r>
          </a:p>
          <a:p>
            <a:pPr algn="l"/>
            <a:endParaRPr lang="en-AU" sz="3200" dirty="0">
              <a:solidFill>
                <a:schemeClr val="accent1"/>
              </a:solidFill>
              <a:latin typeface="+mj-lt"/>
            </a:endParaRPr>
          </a:p>
          <a:p>
            <a:pPr algn="l"/>
            <a:endParaRPr lang="en-AU" sz="32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01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/>
          </p:nvPr>
        </p:nvSpPr>
        <p:spPr>
          <a:xfrm>
            <a:off x="1341120" y="185350"/>
            <a:ext cx="9509760" cy="909948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864" y="1349367"/>
            <a:ext cx="12124269" cy="5178853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1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/>
              <a:t>Bindings | Functions | Tuples | Records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2</a:t>
            </a:r>
          </a:p>
          <a:p>
            <a:pPr marL="45720" indent="0" algn="ctr">
              <a:buNone/>
            </a:pPr>
            <a:r>
              <a:rPr lang="en-AU" sz="3000" dirty="0"/>
              <a:t>High order functions | Pipelining | Partial application | Composition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3</a:t>
            </a:r>
          </a:p>
          <a:p>
            <a:pPr marL="45720" indent="0" algn="ctr">
              <a:buNone/>
            </a:pPr>
            <a:r>
              <a:rPr lang="en-AU" sz="3000" dirty="0"/>
              <a:t>Options | Pattern matching | Discriminated unions | Units of measure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4 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/>
              <a:t>Functional lists | Object-oriented programming | Type providers</a:t>
            </a:r>
          </a:p>
        </p:txBody>
      </p:sp>
    </p:spTree>
    <p:extLst>
      <p:ext uri="{BB962C8B-B14F-4D97-AF65-F5344CB8AC3E}">
        <p14:creationId xmlns:p14="http://schemas.microsoft.com/office/powerpoint/2010/main" val="153026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manning.com/petricek/petricek_cover1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" b="2962"/>
          <a:stretch/>
        </p:blipFill>
        <p:spPr bwMode="auto">
          <a:xfrm>
            <a:off x="1335769" y="2287478"/>
            <a:ext cx="791827" cy="98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39003" y="2507264"/>
            <a:ext cx="5162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Real-World Functional Programming</a:t>
            </a:r>
          </a:p>
          <a:p>
            <a:r>
              <a:rPr lang="en-AU" sz="2000" dirty="0">
                <a:latin typeface="Arial" panose="020B0604020202020204" pitchFamily="34" charset="0"/>
              </a:rPr>
              <a:t>By Tomas </a:t>
            </a:r>
            <a:r>
              <a:rPr lang="en-AU" sz="2000" dirty="0" err="1">
                <a:latin typeface="Arial" panose="020B0604020202020204" pitchFamily="34" charset="0"/>
              </a:rPr>
              <a:t>Petricek</a:t>
            </a:r>
            <a:endParaRPr lang="en-AU" sz="2000" dirty="0"/>
          </a:p>
        </p:txBody>
      </p:sp>
      <p:sp>
        <p:nvSpPr>
          <p:cNvPr id="6" name="Rectangle 5"/>
          <p:cNvSpPr/>
          <p:nvPr/>
        </p:nvSpPr>
        <p:spPr>
          <a:xfrm>
            <a:off x="2435166" y="5622740"/>
            <a:ext cx="544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Skills Matter: skillsmatter.com (tag: f#)</a:t>
            </a:r>
            <a:endParaRPr lang="en-AU" sz="2000" dirty="0"/>
          </a:p>
        </p:txBody>
      </p:sp>
      <p:sp>
        <p:nvSpPr>
          <p:cNvPr id="7" name="Rectangle 6"/>
          <p:cNvSpPr/>
          <p:nvPr/>
        </p:nvSpPr>
        <p:spPr>
          <a:xfrm>
            <a:off x="4729576" y="3426468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fsharpforfunandprofit.com</a:t>
            </a:r>
            <a:endParaRPr lang="en-AU" dirty="0"/>
          </a:p>
        </p:txBody>
      </p:sp>
      <p:pic>
        <p:nvPicPr>
          <p:cNvPr id="8" name="Picture 7" descr="http://fsharpworks.com/paris/images/Scott-Wlaschin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69" y="3365490"/>
            <a:ext cx="791827" cy="79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722156" y="3787254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fpbridge.co.uk/why-fsharp.html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2439003" y="3583528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Scott Wlaschin</a:t>
            </a:r>
            <a:endParaRPr lang="en-AU" dirty="0"/>
          </a:p>
        </p:txBody>
      </p:sp>
      <p:pic>
        <p:nvPicPr>
          <p:cNvPr id="11" name="Picture 2" descr="Logo prop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12" y="5540130"/>
            <a:ext cx="817484" cy="69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435166" y="1618675"/>
            <a:ext cx="3520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fsharp.org / c4fsharp.net</a:t>
            </a:r>
            <a:endParaRPr lang="en-AU" sz="20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341120" y="570230"/>
            <a:ext cx="9509760" cy="12334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400" dirty="0">
                <a:solidFill>
                  <a:schemeClr val="accent1"/>
                </a:solidFill>
              </a:rPr>
              <a:t>Resources</a:t>
            </a:r>
          </a:p>
        </p:txBody>
      </p:sp>
      <p:pic>
        <p:nvPicPr>
          <p:cNvPr id="4098" name="Picture 2" descr="F#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593" y="1325667"/>
            <a:ext cx="938177" cy="93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523639" y="4302396"/>
            <a:ext cx="1364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fsharp.tv</a:t>
            </a:r>
            <a:endParaRPr lang="en-AU" sz="2000" dirty="0"/>
          </a:p>
        </p:txBody>
      </p:sp>
      <p:pic>
        <p:nvPicPr>
          <p:cNvPr id="17" name="Picture 2" descr="https://fsharp.tv/wp-content/uploads/2016/02/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69" y="4290483"/>
            <a:ext cx="1187870" cy="46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-ZORtyZGwP8c/AAAAAAAAAAI/AAAAAAAAHjg/Hu-5E_mJYNs/s0-c-k-no-ns/photo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" t="-11245" r="-2614" b="2626"/>
          <a:stretch/>
        </p:blipFill>
        <p:spPr bwMode="auto">
          <a:xfrm>
            <a:off x="1401785" y="4744100"/>
            <a:ext cx="659792" cy="72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2523639" y="4957349"/>
            <a:ext cx="6848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pluralsight.com/</a:t>
            </a:r>
            <a:r>
              <a:rPr lang="en-AU" sz="2400" dirty="0" err="1">
                <a:latin typeface="Arial" panose="020B0604020202020204" pitchFamily="34" charset="0"/>
              </a:rPr>
              <a:t>search?q</a:t>
            </a:r>
            <a:r>
              <a:rPr lang="en-AU" sz="2400" dirty="0">
                <a:latin typeface="Arial" panose="020B0604020202020204" pitchFamily="34" charset="0"/>
              </a:rPr>
              <a:t>=f%23&amp;categories=all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2351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Module 1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9484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276307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2188038" y="2088291"/>
            <a:ext cx="9504878" cy="30186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8000"/>
              </a:lnSpc>
            </a:pPr>
            <a:r>
              <a:rPr lang="en-AU" sz="4000" dirty="0"/>
              <a:t>F# is a mature, open source, cross-platform, functional-first programming language. </a:t>
            </a:r>
          </a:p>
        </p:txBody>
      </p:sp>
      <p:pic>
        <p:nvPicPr>
          <p:cNvPr id="3074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01" y="2507805"/>
            <a:ext cx="1608137" cy="160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06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Imperative vs Functional</a:t>
            </a:r>
          </a:p>
        </p:txBody>
      </p:sp>
      <p:sp>
        <p:nvSpPr>
          <p:cNvPr id="6" name="Rectangle 5"/>
          <p:cNvSpPr/>
          <p:nvPr/>
        </p:nvSpPr>
        <p:spPr>
          <a:xfrm>
            <a:off x="1497831" y="4326458"/>
            <a:ext cx="9406166" cy="648072"/>
          </a:xfrm>
          <a:prstGeom prst="rect">
            <a:avLst/>
          </a:prstGeom>
          <a:gradFill flip="none" rotWithShape="1">
            <a:gsLst>
              <a:gs pos="0">
                <a:srgbClr val="2683C6"/>
              </a:gs>
              <a:gs pos="53000">
                <a:schemeClr val="accent1">
                  <a:lumMod val="20000"/>
                  <a:lumOff val="80000"/>
                </a:schemeClr>
              </a:gs>
              <a:gs pos="46000">
                <a:schemeClr val="tx2">
                  <a:lumMod val="20000"/>
                  <a:lumOff val="80000"/>
                </a:schemeClr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Imperative                                                                                 Functional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497831" y="2657918"/>
            <a:ext cx="6165806" cy="576064"/>
          </a:xfrm>
          <a:prstGeom prst="roundRect">
            <a:avLst/>
          </a:prstGeom>
          <a:gradFill>
            <a:gsLst>
              <a:gs pos="0">
                <a:schemeClr val="accent2">
                  <a:shade val="85000"/>
                  <a:satMod val="130000"/>
                </a:schemeClr>
              </a:gs>
              <a:gs pos="34000">
                <a:schemeClr val="accent2">
                  <a:shade val="87000"/>
                  <a:satMod val="125000"/>
                </a:schemeClr>
              </a:gs>
              <a:gs pos="70000">
                <a:srgbClr val="2683C6"/>
              </a:gs>
              <a:gs pos="100000">
                <a:schemeClr val="accent2">
                  <a:tint val="100000"/>
                  <a:shade val="100000"/>
                  <a:satMod val="110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C#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38191" y="3470253"/>
            <a:ext cx="6165806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F#</a:t>
            </a:r>
          </a:p>
        </p:txBody>
      </p:sp>
    </p:spTree>
    <p:extLst>
      <p:ext uri="{BB962C8B-B14F-4D97-AF65-F5344CB8AC3E}">
        <p14:creationId xmlns:p14="http://schemas.microsoft.com/office/powerpoint/2010/main" val="216099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6C857B-E52C-4200-9223-45EEE86CA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3DE0ED7-AE8B-4CE1-892D-805FE0D473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69BF48-D9C3-4DE0-818A-0C2EC431B649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2367</Words>
  <Application>Microsoft Office PowerPoint</Application>
  <PresentationFormat>Widescreen</PresentationFormat>
  <Paragraphs>626</Paragraphs>
  <Slides>60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Calibri Light</vt:lpstr>
      <vt:lpstr>Consolas</vt:lpstr>
      <vt:lpstr>Retrospect</vt:lpstr>
      <vt:lpstr>F# Workshop </vt:lpstr>
      <vt:lpstr>Objectives</vt:lpstr>
      <vt:lpstr>Materials</vt:lpstr>
      <vt:lpstr>Pre-requisites</vt:lpstr>
      <vt:lpstr>Modules</vt:lpstr>
      <vt:lpstr>Agenda</vt:lpstr>
      <vt:lpstr>Module 1</vt:lpstr>
      <vt:lpstr>PowerPoint Presentation</vt:lpstr>
      <vt:lpstr>Imperative vs Functional</vt:lpstr>
      <vt:lpstr>Functional Core Concepts</vt:lpstr>
      <vt:lpstr>Bindings</vt:lpstr>
      <vt:lpstr>Functions</vt:lpstr>
      <vt:lpstr>Pure Functions and Side Effect</vt:lpstr>
      <vt:lpstr>Tuples</vt:lpstr>
      <vt:lpstr>Records</vt:lpstr>
      <vt:lpstr>Demo 1</vt:lpstr>
      <vt:lpstr>Exercise</vt:lpstr>
      <vt:lpstr>Exercise</vt:lpstr>
      <vt:lpstr>Exercise 1</vt:lpstr>
      <vt:lpstr>Exercise 1</vt:lpstr>
      <vt:lpstr>Review</vt:lpstr>
      <vt:lpstr>Module 2</vt:lpstr>
      <vt:lpstr>High Order Functions</vt:lpstr>
      <vt:lpstr>Pipelining Operator</vt:lpstr>
      <vt:lpstr>Partial Application</vt:lpstr>
      <vt:lpstr>Composition</vt:lpstr>
      <vt:lpstr>Demo 2</vt:lpstr>
      <vt:lpstr>Exercise 2</vt:lpstr>
      <vt:lpstr>Exercise 2</vt:lpstr>
      <vt:lpstr>Review</vt:lpstr>
      <vt:lpstr>Module 3</vt:lpstr>
      <vt:lpstr>NullReferenceExceptions (C#)</vt:lpstr>
      <vt:lpstr>Options</vt:lpstr>
      <vt:lpstr>Options</vt:lpstr>
      <vt:lpstr>Pattern Matching</vt:lpstr>
      <vt:lpstr>Discriminated Unions</vt:lpstr>
      <vt:lpstr>Discriminated Unions</vt:lpstr>
      <vt:lpstr>Units of Measure</vt:lpstr>
      <vt:lpstr>Units of Measure</vt:lpstr>
      <vt:lpstr>Units of Measure</vt:lpstr>
      <vt:lpstr>Demo 3</vt:lpstr>
      <vt:lpstr>Exercise</vt:lpstr>
      <vt:lpstr>Exercise 3</vt:lpstr>
      <vt:lpstr>Review</vt:lpstr>
      <vt:lpstr>Module 4</vt:lpstr>
      <vt:lpstr>Functional Lists</vt:lpstr>
      <vt:lpstr>Functional Lists</vt:lpstr>
      <vt:lpstr>Lists vs Arrays vs Sequences</vt:lpstr>
      <vt:lpstr>List Module</vt:lpstr>
      <vt:lpstr>Object Oriented Programming</vt:lpstr>
      <vt:lpstr>Object Expressions</vt:lpstr>
      <vt:lpstr>Type Providers</vt:lpstr>
      <vt:lpstr>CSV Type Provider</vt:lpstr>
      <vt:lpstr>Type Providers</vt:lpstr>
      <vt:lpstr>Demo 4</vt:lpstr>
      <vt:lpstr>Exercise 4</vt:lpstr>
      <vt:lpstr>Exercise 4</vt:lpstr>
      <vt:lpstr>Review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2013-07-31T01:42:57Z</dcterms:created>
  <dcterms:modified xsi:type="dcterms:W3CDTF">2016-10-09T20:21:23Z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