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71" r:id="rId11"/>
    <p:sldId id="264" r:id="rId12"/>
    <p:sldId id="265" r:id="rId13"/>
    <p:sldId id="267" r:id="rId14"/>
    <p:sldId id="268" r:id="rId15"/>
    <p:sldId id="269" r:id="rId16"/>
    <p:sldId id="270" r:id="rId17"/>
    <p:sldId id="275" r:id="rId18"/>
    <p:sldId id="272" r:id="rId19"/>
    <p:sldId id="273" r:id="rId20"/>
    <p:sldId id="274"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013"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a Harshuk" userId="cf9917d4d3588cb6" providerId="LiveId" clId="{BBC22202-1022-4C61-93AA-8F1618660056}"/>
    <pc:docChg chg="modSld sldOrd">
      <pc:chgData name="Musa Harshuk" userId="cf9917d4d3588cb6" providerId="LiveId" clId="{BBC22202-1022-4C61-93AA-8F1618660056}" dt="2022-04-11T10:34:14.097" v="1"/>
      <pc:docMkLst>
        <pc:docMk/>
      </pc:docMkLst>
      <pc:sldChg chg="ord">
        <pc:chgData name="Musa Harshuk" userId="cf9917d4d3588cb6" providerId="LiveId" clId="{BBC22202-1022-4C61-93AA-8F1618660056}" dt="2022-04-11T10:34:14.097" v="1"/>
        <pc:sldMkLst>
          <pc:docMk/>
          <pc:sldMk cId="1973445256"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5D7ACBFC-F9A2-4A1B-9608-DE338C5EBAFD}" type="datetimeFigureOut">
              <a:rPr lang="he-IL" smtClean="0"/>
              <a:t>י'/ניסן/תשפ"ב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0489B-E85A-43D9-8D06-24CA1F1BD97E}" type="slidenum">
              <a:rPr lang="he-IL" smtClean="0"/>
              <a:t>‹#›</a:t>
            </a:fld>
            <a:endParaRPr lang="he-IL"/>
          </a:p>
        </p:txBody>
      </p:sp>
    </p:spTree>
    <p:extLst>
      <p:ext uri="{BB962C8B-B14F-4D97-AF65-F5344CB8AC3E}">
        <p14:creationId xmlns:p14="http://schemas.microsoft.com/office/powerpoint/2010/main" val="388523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D7ACBFC-F9A2-4A1B-9608-DE338C5EBAFD}" type="datetimeFigureOut">
              <a:rPr lang="he-IL" smtClean="0"/>
              <a:t>י'/ניסן/תשפ"ב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0489B-E85A-43D9-8D06-24CA1F1BD97E}" type="slidenum">
              <a:rPr lang="he-IL" smtClean="0"/>
              <a:t>‹#›</a:t>
            </a:fld>
            <a:endParaRPr lang="he-IL"/>
          </a:p>
        </p:txBody>
      </p:sp>
    </p:spTree>
    <p:extLst>
      <p:ext uri="{BB962C8B-B14F-4D97-AF65-F5344CB8AC3E}">
        <p14:creationId xmlns:p14="http://schemas.microsoft.com/office/powerpoint/2010/main" val="3239638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D7ACBFC-F9A2-4A1B-9608-DE338C5EBAFD}" type="datetimeFigureOut">
              <a:rPr lang="he-IL" smtClean="0"/>
              <a:t>י'/ניסן/תשפ"ב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0489B-E85A-43D9-8D06-24CA1F1BD97E}"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67353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D7ACBFC-F9A2-4A1B-9608-DE338C5EBAFD}" type="datetimeFigureOut">
              <a:rPr lang="he-IL" smtClean="0"/>
              <a:t>י'/ניסן/תשפ"ב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0489B-E85A-43D9-8D06-24CA1F1BD97E}" type="slidenum">
              <a:rPr lang="he-IL" smtClean="0"/>
              <a:t>‹#›</a:t>
            </a:fld>
            <a:endParaRPr lang="he-IL"/>
          </a:p>
        </p:txBody>
      </p:sp>
    </p:spTree>
    <p:extLst>
      <p:ext uri="{BB962C8B-B14F-4D97-AF65-F5344CB8AC3E}">
        <p14:creationId xmlns:p14="http://schemas.microsoft.com/office/powerpoint/2010/main" val="978598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D7ACBFC-F9A2-4A1B-9608-DE338C5EBAFD}" type="datetimeFigureOut">
              <a:rPr lang="he-IL" smtClean="0"/>
              <a:t>י'/ניסן/תשפ"ב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0489B-E85A-43D9-8D06-24CA1F1BD97E}"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8127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D7ACBFC-F9A2-4A1B-9608-DE338C5EBAFD}" type="datetimeFigureOut">
              <a:rPr lang="he-IL" smtClean="0"/>
              <a:t>י'/ניסן/תשפ"ב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0489B-E85A-43D9-8D06-24CA1F1BD97E}" type="slidenum">
              <a:rPr lang="he-IL" smtClean="0"/>
              <a:t>‹#›</a:t>
            </a:fld>
            <a:endParaRPr lang="he-IL"/>
          </a:p>
        </p:txBody>
      </p:sp>
    </p:spTree>
    <p:extLst>
      <p:ext uri="{BB962C8B-B14F-4D97-AF65-F5344CB8AC3E}">
        <p14:creationId xmlns:p14="http://schemas.microsoft.com/office/powerpoint/2010/main" val="738016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D7ACBFC-F9A2-4A1B-9608-DE338C5EBAFD}" type="datetimeFigureOut">
              <a:rPr lang="he-IL" smtClean="0"/>
              <a:t>י'/ניסן/תשפ"ב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0489B-E85A-43D9-8D06-24CA1F1BD97E}" type="slidenum">
              <a:rPr lang="he-IL" smtClean="0"/>
              <a:t>‹#›</a:t>
            </a:fld>
            <a:endParaRPr lang="he-IL"/>
          </a:p>
        </p:txBody>
      </p:sp>
    </p:spTree>
    <p:extLst>
      <p:ext uri="{BB962C8B-B14F-4D97-AF65-F5344CB8AC3E}">
        <p14:creationId xmlns:p14="http://schemas.microsoft.com/office/powerpoint/2010/main" val="2632983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D7ACBFC-F9A2-4A1B-9608-DE338C5EBAFD}" type="datetimeFigureOut">
              <a:rPr lang="he-IL" smtClean="0"/>
              <a:t>י'/ניסן/תשפ"ב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0489B-E85A-43D9-8D06-24CA1F1BD97E}" type="slidenum">
              <a:rPr lang="he-IL" smtClean="0"/>
              <a:t>‹#›</a:t>
            </a:fld>
            <a:endParaRPr lang="he-IL"/>
          </a:p>
        </p:txBody>
      </p:sp>
    </p:spTree>
    <p:extLst>
      <p:ext uri="{BB962C8B-B14F-4D97-AF65-F5344CB8AC3E}">
        <p14:creationId xmlns:p14="http://schemas.microsoft.com/office/powerpoint/2010/main" val="107703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D7ACBFC-F9A2-4A1B-9608-DE338C5EBAFD}" type="datetimeFigureOut">
              <a:rPr lang="he-IL" smtClean="0"/>
              <a:t>י'/ניסן/תשפ"ב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0489B-E85A-43D9-8D06-24CA1F1BD97E}" type="slidenum">
              <a:rPr lang="he-IL" smtClean="0"/>
              <a:t>‹#›</a:t>
            </a:fld>
            <a:endParaRPr lang="he-IL"/>
          </a:p>
        </p:txBody>
      </p:sp>
    </p:spTree>
    <p:extLst>
      <p:ext uri="{BB962C8B-B14F-4D97-AF65-F5344CB8AC3E}">
        <p14:creationId xmlns:p14="http://schemas.microsoft.com/office/powerpoint/2010/main" val="386380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D7ACBFC-F9A2-4A1B-9608-DE338C5EBAFD}" type="datetimeFigureOut">
              <a:rPr lang="he-IL" smtClean="0"/>
              <a:t>י'/ניסן/תשפ"ב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0489B-E85A-43D9-8D06-24CA1F1BD97E}" type="slidenum">
              <a:rPr lang="he-IL" smtClean="0"/>
              <a:t>‹#›</a:t>
            </a:fld>
            <a:endParaRPr lang="he-IL"/>
          </a:p>
        </p:txBody>
      </p:sp>
    </p:spTree>
    <p:extLst>
      <p:ext uri="{BB962C8B-B14F-4D97-AF65-F5344CB8AC3E}">
        <p14:creationId xmlns:p14="http://schemas.microsoft.com/office/powerpoint/2010/main" val="180765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D7ACBFC-F9A2-4A1B-9608-DE338C5EBAFD}" type="datetimeFigureOut">
              <a:rPr lang="he-IL" smtClean="0"/>
              <a:t>י'/ניסן/תשפ"ב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E30489B-E85A-43D9-8D06-24CA1F1BD97E}" type="slidenum">
              <a:rPr lang="he-IL" smtClean="0"/>
              <a:t>‹#›</a:t>
            </a:fld>
            <a:endParaRPr lang="he-IL"/>
          </a:p>
        </p:txBody>
      </p:sp>
    </p:spTree>
    <p:extLst>
      <p:ext uri="{BB962C8B-B14F-4D97-AF65-F5344CB8AC3E}">
        <p14:creationId xmlns:p14="http://schemas.microsoft.com/office/powerpoint/2010/main" val="42379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D7ACBFC-F9A2-4A1B-9608-DE338C5EBAFD}" type="datetimeFigureOut">
              <a:rPr lang="he-IL" smtClean="0"/>
              <a:t>י'/ניסן/תשפ"ב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E30489B-E85A-43D9-8D06-24CA1F1BD97E}" type="slidenum">
              <a:rPr lang="he-IL" smtClean="0"/>
              <a:t>‹#›</a:t>
            </a:fld>
            <a:endParaRPr lang="he-IL"/>
          </a:p>
        </p:txBody>
      </p:sp>
    </p:spTree>
    <p:extLst>
      <p:ext uri="{BB962C8B-B14F-4D97-AF65-F5344CB8AC3E}">
        <p14:creationId xmlns:p14="http://schemas.microsoft.com/office/powerpoint/2010/main" val="4208983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D7ACBFC-F9A2-4A1B-9608-DE338C5EBAFD}" type="datetimeFigureOut">
              <a:rPr lang="he-IL" smtClean="0"/>
              <a:t>י'/ניסן/תשפ"ב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E30489B-E85A-43D9-8D06-24CA1F1BD97E}" type="slidenum">
              <a:rPr lang="he-IL" smtClean="0"/>
              <a:t>‹#›</a:t>
            </a:fld>
            <a:endParaRPr lang="he-IL"/>
          </a:p>
        </p:txBody>
      </p:sp>
    </p:spTree>
    <p:extLst>
      <p:ext uri="{BB962C8B-B14F-4D97-AF65-F5344CB8AC3E}">
        <p14:creationId xmlns:p14="http://schemas.microsoft.com/office/powerpoint/2010/main" val="104730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ACBFC-F9A2-4A1B-9608-DE338C5EBAFD}" type="datetimeFigureOut">
              <a:rPr lang="he-IL" smtClean="0"/>
              <a:t>י'/ניסן/תשפ"ב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E30489B-E85A-43D9-8D06-24CA1F1BD97E}" type="slidenum">
              <a:rPr lang="he-IL" smtClean="0"/>
              <a:t>‹#›</a:t>
            </a:fld>
            <a:endParaRPr lang="he-IL"/>
          </a:p>
        </p:txBody>
      </p:sp>
    </p:spTree>
    <p:extLst>
      <p:ext uri="{BB962C8B-B14F-4D97-AF65-F5344CB8AC3E}">
        <p14:creationId xmlns:p14="http://schemas.microsoft.com/office/powerpoint/2010/main" val="550280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D7ACBFC-F9A2-4A1B-9608-DE338C5EBAFD}" type="datetimeFigureOut">
              <a:rPr lang="he-IL" smtClean="0"/>
              <a:t>י'/ניסן/תשפ"ב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E30489B-E85A-43D9-8D06-24CA1F1BD97E}" type="slidenum">
              <a:rPr lang="he-IL" smtClean="0"/>
              <a:t>‹#›</a:t>
            </a:fld>
            <a:endParaRPr lang="he-IL"/>
          </a:p>
        </p:txBody>
      </p:sp>
    </p:spTree>
    <p:extLst>
      <p:ext uri="{BB962C8B-B14F-4D97-AF65-F5344CB8AC3E}">
        <p14:creationId xmlns:p14="http://schemas.microsoft.com/office/powerpoint/2010/main" val="171461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D7ACBFC-F9A2-4A1B-9608-DE338C5EBAFD}" type="datetimeFigureOut">
              <a:rPr lang="he-IL" smtClean="0"/>
              <a:t>י'/ניסן/תשפ"ב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E30489B-E85A-43D9-8D06-24CA1F1BD97E}" type="slidenum">
              <a:rPr lang="he-IL" smtClean="0"/>
              <a:t>‹#›</a:t>
            </a:fld>
            <a:endParaRPr lang="he-IL"/>
          </a:p>
        </p:txBody>
      </p:sp>
    </p:spTree>
    <p:extLst>
      <p:ext uri="{BB962C8B-B14F-4D97-AF65-F5344CB8AC3E}">
        <p14:creationId xmlns:p14="http://schemas.microsoft.com/office/powerpoint/2010/main" val="425249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7ACBFC-F9A2-4A1B-9608-DE338C5EBAFD}" type="datetimeFigureOut">
              <a:rPr lang="he-IL" smtClean="0"/>
              <a:t>י'/ניסן/תשפ"ב</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30489B-E85A-43D9-8D06-24CA1F1BD97E}" type="slidenum">
              <a:rPr lang="he-IL" smtClean="0"/>
              <a:t>‹#›</a:t>
            </a:fld>
            <a:endParaRPr lang="he-IL"/>
          </a:p>
        </p:txBody>
      </p:sp>
    </p:spTree>
    <p:extLst>
      <p:ext uri="{BB962C8B-B14F-4D97-AF65-F5344CB8AC3E}">
        <p14:creationId xmlns:p14="http://schemas.microsoft.com/office/powerpoint/2010/main" val="3193797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0085AB-B2F6-47E1-90C6-53A2340AAC46}"/>
              </a:ext>
            </a:extLst>
          </p:cNvPr>
          <p:cNvSpPr>
            <a:spLocks noGrp="1"/>
          </p:cNvSpPr>
          <p:nvPr>
            <p:ph type="ctrTitle"/>
          </p:nvPr>
        </p:nvSpPr>
        <p:spPr/>
        <p:txBody>
          <a:bodyPr/>
          <a:lstStyle/>
          <a:p>
            <a:r>
              <a:rPr lang="en-US" dirty="0"/>
              <a:t>Project #1</a:t>
            </a:r>
            <a:endParaRPr lang="he-IL" dirty="0"/>
          </a:p>
        </p:txBody>
      </p:sp>
      <p:sp>
        <p:nvSpPr>
          <p:cNvPr id="3" name="כותרת משנה 2">
            <a:extLst>
              <a:ext uri="{FF2B5EF4-FFF2-40B4-BE49-F238E27FC236}">
                <a16:creationId xmlns:a16="http://schemas.microsoft.com/office/drawing/2014/main" id="{F1B62370-2D09-4F3D-A48A-C409AE87DF1C}"/>
              </a:ext>
            </a:extLst>
          </p:cNvPr>
          <p:cNvSpPr>
            <a:spLocks noGrp="1"/>
          </p:cNvSpPr>
          <p:nvPr>
            <p:ph type="subTitle" idx="1"/>
          </p:nvPr>
        </p:nvSpPr>
        <p:spPr/>
        <p:txBody>
          <a:bodyPr/>
          <a:lstStyle/>
          <a:p>
            <a:r>
              <a:rPr lang="en-US" dirty="0"/>
              <a:t>Musa Harshuk &amp; yarden fabian </a:t>
            </a:r>
            <a:endParaRPr lang="he-IL" dirty="0"/>
          </a:p>
        </p:txBody>
      </p:sp>
    </p:spTree>
    <p:extLst>
      <p:ext uri="{BB962C8B-B14F-4D97-AF65-F5344CB8AC3E}">
        <p14:creationId xmlns:p14="http://schemas.microsoft.com/office/powerpoint/2010/main" val="394282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165B55-7FD6-44A6-ADF7-531B1A88D09B}"/>
              </a:ext>
            </a:extLst>
          </p:cNvPr>
          <p:cNvSpPr>
            <a:spLocks noGrp="1"/>
          </p:cNvSpPr>
          <p:nvPr>
            <p:ph type="title"/>
          </p:nvPr>
        </p:nvSpPr>
        <p:spPr/>
        <p:txBody>
          <a:bodyPr/>
          <a:lstStyle/>
          <a:p>
            <a:pPr algn="l" rtl="0"/>
            <a:r>
              <a:rPr lang="en-US" dirty="0"/>
              <a:t>Phase 1 – B-3 part 2 </a:t>
            </a:r>
            <a:endParaRPr lang="he-IL" dirty="0"/>
          </a:p>
        </p:txBody>
      </p:sp>
      <p:sp>
        <p:nvSpPr>
          <p:cNvPr id="3" name="מציין מיקום תוכן 2">
            <a:extLst>
              <a:ext uri="{FF2B5EF4-FFF2-40B4-BE49-F238E27FC236}">
                <a16:creationId xmlns:a16="http://schemas.microsoft.com/office/drawing/2014/main" id="{6A6E1B97-2AC4-4288-9340-D3779DCA2041}"/>
              </a:ext>
            </a:extLst>
          </p:cNvPr>
          <p:cNvSpPr>
            <a:spLocks noGrp="1"/>
          </p:cNvSpPr>
          <p:nvPr>
            <p:ph idx="1"/>
          </p:nvPr>
        </p:nvSpPr>
        <p:spPr>
          <a:xfrm>
            <a:off x="1249260" y="2038350"/>
            <a:ext cx="10515600" cy="4351338"/>
          </a:xfrm>
        </p:spPr>
        <p:txBody>
          <a:bodyPr>
            <a:normAutofit/>
          </a:bodyPr>
          <a:lstStyle/>
          <a:p>
            <a:pPr marL="0" lvl="0" indent="0" algn="l" rtl="0" eaLnBrk="0" fontAlgn="base" hangingPunct="0">
              <a:lnSpc>
                <a:spcPct val="100000"/>
              </a:lnSpc>
              <a:spcBef>
                <a:spcPct val="0"/>
              </a:spcBef>
              <a:spcAft>
                <a:spcPct val="0"/>
              </a:spcAft>
              <a:buNone/>
            </a:pPr>
            <a:r>
              <a:rPr lang="en-US" altLang="he-IL" sz="1400" dirty="0">
                <a:solidFill>
                  <a:srgbClr val="000000"/>
                </a:solidFill>
                <a:latin typeface="Calibri" panose="020F0502020204030204" pitchFamily="34" charset="0"/>
                <a:ea typeface="Calibri" panose="020F0502020204030204" pitchFamily="34" charset="0"/>
                <a:cs typeface="Consolas" panose="020B0609020204030204" pitchFamily="49" charset="0"/>
              </a:rPr>
              <a:t>In this query I selected the amount of orders, sum of profit and model year for each of the products. I added a filter in order to show only the products that their yearly average profit is higher than 10,000 or their yearly average order amount is higher than 15.</a:t>
            </a:r>
            <a:endParaRPr kumimoji="0" lang="en-US" altLang="he-IL" sz="14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400" dirty="0">
                <a:solidFill>
                  <a:srgbClr val="000000"/>
                </a:solidFill>
                <a:latin typeface="Calibri" panose="020F0502020204030204" pitchFamily="34" charset="0"/>
                <a:ea typeface="Calibri" panose="020F0502020204030204" pitchFamily="34" charset="0"/>
                <a:cs typeface="Consolas" panose="020B0609020204030204" pitchFamily="49" charset="0"/>
              </a:rPr>
              <a:t>The results are the most profitable and most selling products ordered by their profit in descending order.</a:t>
            </a:r>
            <a:endParaRPr kumimoji="0" lang="en-US" altLang="he-IL" sz="14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endPar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endParaRPr>
          </a:p>
          <a:p>
            <a:pPr marL="0" lvl="0" indent="0" algn="l" rtl="0" eaLnBrk="0" fontAlgn="base" hangingPunct="0">
              <a:lnSpc>
                <a:spcPct val="100000"/>
              </a:lnSpc>
              <a:spcBef>
                <a:spcPct val="0"/>
              </a:spcBef>
              <a:spcAft>
                <a:spcPct val="0"/>
              </a:spcAft>
              <a:buNone/>
            </a:pPr>
            <a:endPar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endParaRPr>
          </a:p>
          <a:p>
            <a:pPr marL="0" lvl="0" indent="0" algn="l" rtl="0" eaLnBrk="0" fontAlgn="base" hangingPunct="0">
              <a:lnSpc>
                <a:spcPct val="100000"/>
              </a:lnSpc>
              <a:spcBef>
                <a:spcPct val="0"/>
              </a:spcBef>
              <a:spcAft>
                <a:spcPct val="0"/>
              </a:spcAft>
              <a:buNone/>
            </a:pPr>
            <a:r>
              <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rPr>
              <a:t>select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b</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product_id</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FF00FF"/>
                </a:solidFill>
                <a:latin typeface="Calibri" panose="020F0502020204030204" pitchFamily="34" charset="0"/>
                <a:ea typeface="Calibri" panose="020F0502020204030204" pitchFamily="34" charset="0"/>
                <a:cs typeface="Consolas" panose="020B0609020204030204" pitchFamily="49" charset="0"/>
              </a:rPr>
              <a:t>COUNT</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rPr>
              <a:t>distinct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a</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order_id</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rPr>
              <a:t>counter</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endParaRPr kumimoji="0" lang="en-US" altLang="he-IL" sz="13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300" dirty="0">
                <a:solidFill>
                  <a:srgbClr val="FF00FF"/>
                </a:solidFill>
                <a:latin typeface="Calibri" panose="020F0502020204030204" pitchFamily="34" charset="0"/>
                <a:ea typeface="Calibri" panose="020F0502020204030204" pitchFamily="34" charset="0"/>
                <a:cs typeface="Consolas" panose="020B0609020204030204" pitchFamily="49" charset="0"/>
              </a:rPr>
              <a:t>SUM</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FF00FF"/>
                </a:solidFill>
                <a:latin typeface="Calibri" panose="020F0502020204030204" pitchFamily="34" charset="0"/>
                <a:ea typeface="Calibri" panose="020F0502020204030204" pitchFamily="34" charset="0"/>
                <a:cs typeface="Consolas" panose="020B0609020204030204" pitchFamily="49" charset="0"/>
              </a:rPr>
              <a:t>cast</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b</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list_price </a:t>
            </a:r>
            <a:r>
              <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rPr>
              <a:t>as</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rPr>
              <a:t>float</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quantity</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1</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discount</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profit</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model_year </a:t>
            </a:r>
            <a:endParaRPr kumimoji="0" lang="en-US" altLang="he-IL" sz="13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rPr>
              <a:t>from</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[dbo]</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[orders]a</a:t>
            </a:r>
            <a:endParaRPr kumimoji="0" lang="en-US" altLang="he-IL" sz="13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join</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[dbo]</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[order_items]b </a:t>
            </a:r>
            <a:r>
              <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rPr>
              <a:t>on</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b</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order_id</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a</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order_id</a:t>
            </a:r>
            <a:endParaRPr kumimoji="0" lang="en-US" altLang="he-IL" sz="13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join</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[dbo]</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[products]c </a:t>
            </a:r>
            <a:r>
              <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rPr>
              <a:t>on</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b</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product_id</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c</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product_id</a:t>
            </a:r>
            <a:endParaRPr kumimoji="0" lang="en-US" altLang="he-IL" sz="13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rPr>
              <a:t>group</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rPr>
              <a:t>by</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b</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product_id</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c</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model_year</a:t>
            </a:r>
            <a:endParaRPr kumimoji="0" lang="en-US" altLang="he-IL" sz="13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rPr>
              <a:t>having</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en-US" altLang="he-IL" sz="1300" dirty="0">
                <a:solidFill>
                  <a:srgbClr val="FF00FF"/>
                </a:solidFill>
                <a:latin typeface="Calibri" panose="020F0502020204030204" pitchFamily="34" charset="0"/>
                <a:ea typeface="Calibri" panose="020F0502020204030204" pitchFamily="34" charset="0"/>
                <a:cs typeface="Consolas" panose="020B0609020204030204" pitchFamily="49" charset="0"/>
              </a:rPr>
              <a:t>SUM</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FF00FF"/>
                </a:solidFill>
                <a:latin typeface="Calibri" panose="020F0502020204030204" pitchFamily="34" charset="0"/>
                <a:ea typeface="Calibri" panose="020F0502020204030204" pitchFamily="34" charset="0"/>
                <a:cs typeface="Consolas" panose="020B0609020204030204" pitchFamily="49" charset="0"/>
              </a:rPr>
              <a:t>cast</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b</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list_price </a:t>
            </a:r>
            <a:r>
              <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rPr>
              <a:t>as</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rPr>
              <a:t>float</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quantity</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1</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discount</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2019</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model_year</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)&gt;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10000</a:t>
            </a:r>
            <a:endParaRPr kumimoji="0" lang="en-US" altLang="he-IL" sz="13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or</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en-US" altLang="he-IL" sz="1300" dirty="0">
                <a:solidFill>
                  <a:srgbClr val="FF00FF"/>
                </a:solidFill>
                <a:latin typeface="Calibri" panose="020F0502020204030204" pitchFamily="34" charset="0"/>
                <a:ea typeface="Calibri" panose="020F0502020204030204" pitchFamily="34" charset="0"/>
                <a:cs typeface="Consolas" panose="020B0609020204030204" pitchFamily="49" charset="0"/>
              </a:rPr>
              <a:t>COUNT</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a</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order_id</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2019</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model_year</a:t>
            </a:r>
            <a:r>
              <a:rPr lang="en-US" altLang="he-IL" sz="1300" dirty="0">
                <a:solidFill>
                  <a:srgbClr val="808080"/>
                </a:solidFill>
                <a:latin typeface="Calibri" panose="020F0502020204030204" pitchFamily="34" charset="0"/>
                <a:ea typeface="Calibri" panose="020F0502020204030204" pitchFamily="34" charset="0"/>
                <a:cs typeface="Consolas" panose="020B0609020204030204" pitchFamily="49" charset="0"/>
              </a:rPr>
              <a:t>)&gt;=</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15</a:t>
            </a:r>
            <a:endParaRPr kumimoji="0" lang="en-US" altLang="he-IL" sz="13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rPr>
              <a:t>order</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rPr>
              <a:t>by</a:t>
            </a:r>
            <a:r>
              <a:rPr lang="en-US" altLang="he-IL" sz="1300" dirty="0">
                <a:solidFill>
                  <a:srgbClr val="000000"/>
                </a:solidFill>
                <a:latin typeface="Calibri" panose="020F0502020204030204" pitchFamily="34" charset="0"/>
                <a:ea typeface="Calibri" panose="020F0502020204030204" pitchFamily="34" charset="0"/>
                <a:cs typeface="Consolas" panose="020B0609020204030204" pitchFamily="49" charset="0"/>
              </a:rPr>
              <a:t> profit </a:t>
            </a:r>
            <a:r>
              <a:rPr lang="en-US" altLang="he-IL" sz="1300" dirty="0">
                <a:solidFill>
                  <a:srgbClr val="0000FF"/>
                </a:solidFill>
                <a:latin typeface="Calibri" panose="020F0502020204030204" pitchFamily="34" charset="0"/>
                <a:ea typeface="Calibri" panose="020F0502020204030204" pitchFamily="34" charset="0"/>
                <a:cs typeface="Consolas" panose="020B0609020204030204" pitchFamily="49" charset="0"/>
              </a:rPr>
              <a:t>desc</a:t>
            </a:r>
            <a:endParaRPr kumimoji="0" lang="en-US" altLang="he-IL" sz="1300" b="0" i="0" u="none" strike="noStrike" cap="none" normalizeH="0" baseline="0" dirty="0">
              <a:ln>
                <a:noFill/>
              </a:ln>
              <a:solidFill>
                <a:schemeClr val="tx1"/>
              </a:solidFill>
              <a:effectLst/>
            </a:endParaRPr>
          </a:p>
          <a:p>
            <a:endParaRPr lang="he-IL" dirty="0"/>
          </a:p>
        </p:txBody>
      </p:sp>
      <p:pic>
        <p:nvPicPr>
          <p:cNvPr id="4097" name="תמונה 2">
            <a:extLst>
              <a:ext uri="{FF2B5EF4-FFF2-40B4-BE49-F238E27FC236}">
                <a16:creationId xmlns:a16="http://schemas.microsoft.com/office/drawing/2014/main" id="{8F83850A-A329-4AEC-8378-87B184E2A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4374" y="3382092"/>
            <a:ext cx="2682875" cy="275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2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A2B934-BCB7-44AF-A24B-8EB56433331B}"/>
              </a:ext>
            </a:extLst>
          </p:cNvPr>
          <p:cNvSpPr>
            <a:spLocks noGrp="1"/>
          </p:cNvSpPr>
          <p:nvPr>
            <p:ph type="title"/>
          </p:nvPr>
        </p:nvSpPr>
        <p:spPr/>
        <p:txBody>
          <a:bodyPr/>
          <a:lstStyle/>
          <a:p>
            <a:pPr algn="l" rtl="0"/>
            <a:r>
              <a:rPr lang="en-US" dirty="0"/>
              <a:t>Phase 1 – B:</a:t>
            </a:r>
            <a:endParaRPr lang="he-IL" dirty="0"/>
          </a:p>
        </p:txBody>
      </p:sp>
      <p:sp>
        <p:nvSpPr>
          <p:cNvPr id="3" name="מציין מיקום תוכן 2">
            <a:extLst>
              <a:ext uri="{FF2B5EF4-FFF2-40B4-BE49-F238E27FC236}">
                <a16:creationId xmlns:a16="http://schemas.microsoft.com/office/drawing/2014/main" id="{A322440A-6682-40C6-9F82-0C52153FADC5}"/>
              </a:ext>
            </a:extLst>
          </p:cNvPr>
          <p:cNvSpPr>
            <a:spLocks noGrp="1"/>
          </p:cNvSpPr>
          <p:nvPr>
            <p:ph idx="1"/>
          </p:nvPr>
        </p:nvSpPr>
        <p:spPr/>
        <p:txBody>
          <a:bodyPr>
            <a:normAutofit fontScale="47500" lnSpcReduction="20000"/>
          </a:bodyPr>
          <a:lstStyle/>
          <a:p>
            <a:pPr marL="0" indent="0" algn="l" rtl="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2900" dirty="0">
                <a:effectLst/>
                <a:latin typeface="Calibri" panose="020F0502020204030204" pitchFamily="34" charset="0"/>
                <a:ea typeface="Calibri" panose="020F0502020204030204" pitchFamily="34" charset="0"/>
                <a:cs typeface="Arial" panose="020B0604020202020204" pitchFamily="34" charset="0"/>
              </a:rPr>
              <a:t>4 - What are the most profitable categories?</a:t>
            </a:r>
          </a:p>
          <a:p>
            <a:pPr marL="0" indent="0" algn="l" rtl="0">
              <a:lnSpc>
                <a:spcPct val="107000"/>
              </a:lnSpc>
              <a:spcAft>
                <a:spcPts val="800"/>
              </a:spcAft>
              <a:buNone/>
            </a:pPr>
            <a:r>
              <a:rPr lang="en-US" sz="1900" dirty="0">
                <a:effectLst/>
                <a:latin typeface="Calibri" panose="020F0502020204030204" pitchFamily="34" charset="0"/>
                <a:ea typeface="Calibri" panose="020F0502020204030204" pitchFamily="34" charset="0"/>
                <a:cs typeface="Arial" panose="020B0604020202020204" pitchFamily="34" charset="0"/>
              </a:rPr>
              <a:t>Cucullated the amount of items that were sold on each category</a:t>
            </a:r>
          </a:p>
          <a:p>
            <a:pPr marL="0" indent="0" algn="l" rtl="0">
              <a:lnSpc>
                <a:spcPct val="107000"/>
              </a:lnSpc>
              <a:spcAft>
                <a:spcPts val="800"/>
              </a:spcAft>
              <a:buNone/>
            </a:pPr>
            <a:r>
              <a:rPr lang="en-US" sz="19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q1</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store_id</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store_name</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city</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state</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list_price_affter_dis </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9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store_id</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90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sum</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i</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list_price</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quantity </a:t>
            </a:r>
            <a:r>
              <a:rPr lang="en-US" sz="19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9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float</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i</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list_price</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discount</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quantity </a:t>
            </a:r>
            <a:r>
              <a:rPr lang="en-US" sz="19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9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float</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9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lgn="l" rtl="0">
              <a:lnSpc>
                <a:spcPct val="107000"/>
              </a:lnSpc>
              <a:spcAft>
                <a:spcPts val="800"/>
              </a:spcAft>
              <a:buNone/>
            </a:pP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list_price_affter_dis </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9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orders o</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join</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order_items i</a:t>
            </a:r>
            <a:r>
              <a:rPr lang="en-US" sz="19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on</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o</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order_id </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order_id </a:t>
            </a:r>
            <a:r>
              <a:rPr lang="en-US" sz="19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group</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9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store_id</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q1</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join</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stores s</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9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on</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q1</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store_id </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a:t>
            </a:r>
            <a:r>
              <a:rPr lang="en-US" sz="19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store_id</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p:txBody>
      </p:sp>
      <p:pic>
        <p:nvPicPr>
          <p:cNvPr id="5" name="תמונה 4" descr="תמונה שמכילה שולחן&#10;&#10;התיאור נוצר באופן אוטומטי">
            <a:extLst>
              <a:ext uri="{FF2B5EF4-FFF2-40B4-BE49-F238E27FC236}">
                <a16:creationId xmlns:a16="http://schemas.microsoft.com/office/drawing/2014/main" id="{52AA38DF-96D0-4A80-94B4-14EFAF00B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7273" y="4077477"/>
            <a:ext cx="3816527" cy="2164800"/>
          </a:xfrm>
          <a:prstGeom prst="rect">
            <a:avLst/>
          </a:prstGeom>
        </p:spPr>
      </p:pic>
    </p:spTree>
    <p:extLst>
      <p:ext uri="{BB962C8B-B14F-4D97-AF65-F5344CB8AC3E}">
        <p14:creationId xmlns:p14="http://schemas.microsoft.com/office/powerpoint/2010/main" val="1973445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D632D68-F8E6-46ED-BE1B-674AE609821F}"/>
              </a:ext>
            </a:extLst>
          </p:cNvPr>
          <p:cNvSpPr>
            <a:spLocks noGrp="1"/>
          </p:cNvSpPr>
          <p:nvPr>
            <p:ph type="title"/>
          </p:nvPr>
        </p:nvSpPr>
        <p:spPr/>
        <p:txBody>
          <a:bodyPr/>
          <a:lstStyle/>
          <a:p>
            <a:pPr algn="l" rtl="0"/>
            <a:r>
              <a:rPr lang="en-US" dirty="0"/>
              <a:t>Phase 1 – B:</a:t>
            </a:r>
            <a:endParaRPr lang="he-IL" dirty="0"/>
          </a:p>
        </p:txBody>
      </p:sp>
      <p:sp>
        <p:nvSpPr>
          <p:cNvPr id="3" name="מציין מיקום תוכן 2">
            <a:extLst>
              <a:ext uri="{FF2B5EF4-FFF2-40B4-BE49-F238E27FC236}">
                <a16:creationId xmlns:a16="http://schemas.microsoft.com/office/drawing/2014/main" id="{20B55240-E626-4D5B-96B0-A3010D7C42E3}"/>
              </a:ext>
            </a:extLst>
          </p:cNvPr>
          <p:cNvSpPr>
            <a:spLocks noGrp="1"/>
          </p:cNvSpPr>
          <p:nvPr>
            <p:ph idx="1"/>
          </p:nvPr>
        </p:nvSpPr>
        <p:spPr/>
        <p:txBody>
          <a:bodyPr>
            <a:normAutofit fontScale="25000" lnSpcReduction="20000"/>
          </a:bodyPr>
          <a:lstStyle/>
          <a:p>
            <a:pPr marL="0" indent="0" algn="l" rtl="0">
              <a:lnSpc>
                <a:spcPct val="107000"/>
              </a:lnSpc>
              <a:spcAft>
                <a:spcPts val="800"/>
              </a:spcAft>
              <a:buNone/>
            </a:pPr>
            <a:r>
              <a:rPr lang="en-US" sz="7200" dirty="0"/>
              <a:t>5 - </a:t>
            </a:r>
            <a:r>
              <a:rPr lang="en-US" sz="7200" dirty="0">
                <a:effectLst/>
                <a:latin typeface="Calibri" panose="020F0502020204030204" pitchFamily="34" charset="0"/>
                <a:ea typeface="Calibri" panose="020F0502020204030204" pitchFamily="34" charset="0"/>
                <a:cs typeface="Arial" panose="020B0604020202020204" pitchFamily="34" charset="0"/>
              </a:rPr>
              <a:t>Which brands are worthwhile to own?</a:t>
            </a:r>
            <a:r>
              <a:rPr lang="en-US" sz="2400" dirty="0">
                <a:effectLst/>
                <a:latin typeface="Calibri" panose="020F0502020204030204" pitchFamily="34" charset="0"/>
                <a:ea typeface="Calibri" panose="020F0502020204030204" pitchFamily="34" charset="0"/>
                <a:cs typeface="Arial" panose="020B0604020202020204" pitchFamily="34" charset="0"/>
              </a:rPr>
              <a:t> </a:t>
            </a:r>
          </a:p>
          <a:p>
            <a:pPr marL="0" indent="0" algn="l" rtl="0">
              <a:lnSpc>
                <a:spcPct val="107000"/>
              </a:lnSpc>
              <a:spcAft>
                <a:spcPts val="800"/>
              </a:spcAft>
              <a:buNone/>
            </a:pPr>
            <a:r>
              <a:rPr lang="en-US" sz="5600" dirty="0">
                <a:effectLst/>
                <a:latin typeface="Calibri" panose="020F0502020204030204" pitchFamily="34" charset="0"/>
                <a:ea typeface="Calibri" panose="020F0502020204030204" pitchFamily="34" charset="0"/>
                <a:cs typeface="Arial" panose="020B0604020202020204" pitchFamily="34" charset="0"/>
              </a:rPr>
              <a:t>We basically checked the volume of the brands to see which one bring more money and traffic</a:t>
            </a:r>
          </a:p>
          <a:p>
            <a:pPr marL="0" indent="0" algn="l" rtl="0">
              <a:lnSpc>
                <a:spcPct val="107000"/>
              </a:lnSpc>
              <a:spcAft>
                <a:spcPts val="800"/>
              </a:spcAft>
              <a:buNone/>
            </a:pPr>
            <a:r>
              <a:rPr lang="en-US" sz="4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b</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brand_id </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b</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brand_name</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440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avg</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i</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list_price </a:t>
            </a:r>
            <a:r>
              <a:rPr lang="en-US" sz="4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4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float</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quantity</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i</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list_price </a:t>
            </a:r>
            <a:r>
              <a:rPr lang="en-US" sz="4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4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float</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quantity</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discount</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avg_price_wdis</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count</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distinct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order_id</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sales_amount</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count</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i</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item_id</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products</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4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order_items i</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join</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products p</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4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on</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product_id </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product_id</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join</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brands b</a:t>
            </a:r>
            <a:r>
              <a:rPr lang="en-US" sz="4400" dirty="0">
                <a:latin typeface="Calibri" panose="020F0502020204030204" pitchFamily="34" charset="0"/>
                <a:ea typeface="Calibri" panose="020F0502020204030204" pitchFamily="34" charset="0"/>
                <a:cs typeface="Arial" panose="020B0604020202020204" pitchFamily="34" charset="0"/>
              </a:rPr>
              <a:t> </a:t>
            </a:r>
            <a:r>
              <a:rPr lang="en-US" sz="4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on</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b</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brand_id </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brand_id</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4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group</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4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b</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brand_id </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b</a:t>
            </a:r>
            <a:r>
              <a:rPr lang="en-US" sz="4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4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brand_name</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p:txBody>
      </p:sp>
      <p:pic>
        <p:nvPicPr>
          <p:cNvPr id="5" name="תמונה 4" descr="תמונה שמכילה שולחן&#10;&#10;התיאור נוצר באופן אוטומטי">
            <a:extLst>
              <a:ext uri="{FF2B5EF4-FFF2-40B4-BE49-F238E27FC236}">
                <a16:creationId xmlns:a16="http://schemas.microsoft.com/office/drawing/2014/main" id="{03409CF8-B729-410C-905D-9CB628709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2395" y="4378487"/>
            <a:ext cx="3734124" cy="1798476"/>
          </a:xfrm>
          <a:prstGeom prst="rect">
            <a:avLst/>
          </a:prstGeom>
        </p:spPr>
      </p:pic>
    </p:spTree>
    <p:extLst>
      <p:ext uri="{BB962C8B-B14F-4D97-AF65-F5344CB8AC3E}">
        <p14:creationId xmlns:p14="http://schemas.microsoft.com/office/powerpoint/2010/main" val="310106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C5E9C08-2F4C-4BD7-840B-B7687AD00066}"/>
              </a:ext>
            </a:extLst>
          </p:cNvPr>
          <p:cNvSpPr>
            <a:spLocks noGrp="1"/>
          </p:cNvSpPr>
          <p:nvPr>
            <p:ph type="title"/>
          </p:nvPr>
        </p:nvSpPr>
        <p:spPr/>
        <p:txBody>
          <a:bodyPr/>
          <a:lstStyle/>
          <a:p>
            <a:pPr algn="l" rtl="0"/>
            <a:r>
              <a:rPr lang="en-US" dirty="0"/>
              <a:t>Phase 1 – B:</a:t>
            </a:r>
            <a:endParaRPr lang="he-IL" dirty="0"/>
          </a:p>
        </p:txBody>
      </p:sp>
      <p:sp>
        <p:nvSpPr>
          <p:cNvPr id="3" name="מציין מיקום תוכן 2">
            <a:extLst>
              <a:ext uri="{FF2B5EF4-FFF2-40B4-BE49-F238E27FC236}">
                <a16:creationId xmlns:a16="http://schemas.microsoft.com/office/drawing/2014/main" id="{A1E2F4F1-FB4B-4FB0-91CF-8A9C9E948A81}"/>
              </a:ext>
            </a:extLst>
          </p:cNvPr>
          <p:cNvSpPr>
            <a:spLocks noGrp="1"/>
          </p:cNvSpPr>
          <p:nvPr>
            <p:ph idx="1"/>
          </p:nvPr>
        </p:nvSpPr>
        <p:spPr>
          <a:xfrm>
            <a:off x="695587" y="1926293"/>
            <a:ext cx="10515600" cy="4351338"/>
          </a:xfrm>
        </p:spPr>
        <p:txBody>
          <a:bodyPr/>
          <a:lstStyle/>
          <a:p>
            <a:pPr marL="0" indent="0" algn="l" rtl="0" eaLnBrk="0" fontAlgn="base" hangingPunct="0">
              <a:lnSpc>
                <a:spcPct val="100000"/>
              </a:lnSpc>
              <a:spcBef>
                <a:spcPct val="0"/>
              </a:spcBef>
              <a:spcAft>
                <a:spcPct val="0"/>
              </a:spcAft>
              <a:buNone/>
            </a:pPr>
            <a:r>
              <a:rPr lang="en-US" dirty="0"/>
              <a:t>6-</a:t>
            </a:r>
            <a:r>
              <a:rPr lang="en-US" sz="2800" dirty="0">
                <a:effectLst/>
                <a:latin typeface="Calibri" panose="020F0502020204030204" pitchFamily="34" charset="0"/>
                <a:ea typeface="Calibri" panose="020F0502020204030204" pitchFamily="34" charset="0"/>
                <a:cs typeface="Arial" panose="020B0604020202020204" pitchFamily="34" charset="0"/>
              </a:rPr>
              <a:t>which state has the most customers?</a:t>
            </a:r>
            <a:endParaRPr lang="en-US" dirty="0"/>
          </a:p>
          <a:p>
            <a:pPr marL="0" lvl="0" indent="0" algn="l" rtl="0" eaLnBrk="0" fontAlgn="base" hangingPunct="0">
              <a:lnSpc>
                <a:spcPct val="100000"/>
              </a:lnSpc>
              <a:spcBef>
                <a:spcPct val="0"/>
              </a:spcBef>
              <a:spcAft>
                <a:spcPct val="0"/>
              </a:spcAft>
              <a:buNone/>
            </a:pPr>
            <a:endParaRPr lang="en-US" dirty="0"/>
          </a:p>
          <a:p>
            <a:pPr marL="0" lvl="0" indent="0" algn="l" rtl="0" eaLnBrk="0" fontAlgn="base" hangingPunct="0">
              <a:lnSpc>
                <a:spcPct val="100000"/>
              </a:lnSpc>
              <a:spcBef>
                <a:spcPct val="0"/>
              </a:spcBef>
              <a:spcAft>
                <a:spcPct val="0"/>
              </a:spcAft>
              <a:buNone/>
            </a:pPr>
            <a:endParaRPr lang="en-US" altLang="he-IL" sz="1800" dirty="0">
              <a:solidFill>
                <a:srgbClr val="000000"/>
              </a:solidFill>
              <a:latin typeface="Calibri" panose="020F0502020204030204" pitchFamily="34" charset="0"/>
              <a:ea typeface="Calibri" panose="020F0502020204030204" pitchFamily="34" charset="0"/>
              <a:cs typeface="Consolas" panose="020B0609020204030204" pitchFamily="49" charset="0"/>
            </a:endParaRPr>
          </a:p>
          <a:p>
            <a:pPr marL="0" lvl="0" indent="0" algn="l" rtl="0" eaLnBrk="0" fontAlgn="base" hangingPunct="0">
              <a:lnSpc>
                <a:spcPct val="100000"/>
              </a:lnSpc>
              <a:spcBef>
                <a:spcPct val="0"/>
              </a:spcBef>
              <a:spcAft>
                <a:spcPct val="0"/>
              </a:spcAft>
              <a:buNone/>
            </a:pPr>
            <a:r>
              <a:rPr lang="en-US" altLang="he-IL" sz="1800" dirty="0">
                <a:solidFill>
                  <a:srgbClr val="000000"/>
                </a:solidFill>
                <a:latin typeface="Calibri" panose="020F0502020204030204" pitchFamily="34" charset="0"/>
                <a:ea typeface="Calibri" panose="020F0502020204030204" pitchFamily="34" charset="0"/>
                <a:cs typeface="Consolas" panose="020B0609020204030204" pitchFamily="49" charset="0"/>
              </a:rPr>
              <a:t>In this query I selected the amount of customer for each state.</a:t>
            </a:r>
            <a:endParaRPr kumimoji="0" lang="en-US" altLang="he-IL" sz="18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800" dirty="0">
                <a:solidFill>
                  <a:srgbClr val="000000"/>
                </a:solidFill>
                <a:latin typeface="Calibri" panose="020F0502020204030204" pitchFamily="34" charset="0"/>
                <a:ea typeface="Calibri" panose="020F0502020204030204" pitchFamily="34" charset="0"/>
                <a:cs typeface="Consolas" panose="020B0609020204030204" pitchFamily="49" charset="0"/>
              </a:rPr>
              <a:t>The results show which state has the largest 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he-IL" sz="1800" dirty="0">
              <a:solidFill>
                <a:srgbClr val="0000FF"/>
              </a:solidFill>
              <a:latin typeface="Calibri" panose="020F0502020204030204" pitchFamily="34" charset="0"/>
              <a:ea typeface="Calibri" panose="020F0502020204030204" pitchFamily="34"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800" b="0" i="0" u="none" strike="noStrike" cap="none" normalizeH="0" baseline="0" dirty="0" err="1">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state</a:t>
            </a:r>
            <a:r>
              <a:rPr kumimoji="0" lang="en-US" altLang="he-IL" sz="1800" b="0" i="0" u="none" strike="noStrike" cap="none" normalizeH="0" baseline="0" dirty="0" err="1">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err="1">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count</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distinct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customer_id</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customer_amount</a:t>
            </a:r>
            <a:endParaRPr kumimoji="0" lang="en-US" altLang="he-IL"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[dbo]</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[customers]</a:t>
            </a:r>
            <a:endParaRPr kumimoji="0" lang="en-US" altLang="he-IL"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group</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by</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state</a:t>
            </a:r>
            <a:endParaRPr kumimoji="0" lang="en-US" altLang="he-IL" sz="16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800" dirty="0">
                <a:solidFill>
                  <a:srgbClr val="000000"/>
                </a:solidFill>
                <a:latin typeface="Calibri" panose="020F0502020204030204" pitchFamily="34" charset="0"/>
                <a:ea typeface="Calibri" panose="020F0502020204030204" pitchFamily="34" charset="0"/>
                <a:cs typeface="Consolas" panose="020B0609020204030204" pitchFamily="49" charset="0"/>
              </a:rPr>
              <a:t> smallest amount of customers</a:t>
            </a:r>
            <a:endParaRPr lang="he-IL" sz="1800" dirty="0"/>
          </a:p>
        </p:txBody>
      </p:sp>
      <p:pic>
        <p:nvPicPr>
          <p:cNvPr id="5121" name="תמונה 3">
            <a:extLst>
              <a:ext uri="{FF2B5EF4-FFF2-40B4-BE49-F238E27FC236}">
                <a16:creationId xmlns:a16="http://schemas.microsoft.com/office/drawing/2014/main" id="{48E6D657-0D3F-4334-BC4C-F45A00E82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471" y="3238150"/>
            <a:ext cx="1879135" cy="11492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9798FF6-1AEF-4A14-AE29-0F768BED5CA7}"/>
              </a:ext>
            </a:extLst>
          </p:cNvPr>
          <p:cNvSpPr>
            <a:spLocks noChangeArrowheads="1"/>
          </p:cNvSpPr>
          <p:nvPr/>
        </p:nvSpPr>
        <p:spPr bwMode="auto">
          <a:xfrm>
            <a:off x="-142613" y="1296527"/>
            <a:ext cx="21352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6462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ABB624-404E-4704-BFF9-E12E58176574}"/>
              </a:ext>
            </a:extLst>
          </p:cNvPr>
          <p:cNvSpPr>
            <a:spLocks noGrp="1"/>
          </p:cNvSpPr>
          <p:nvPr>
            <p:ph type="title"/>
          </p:nvPr>
        </p:nvSpPr>
        <p:spPr/>
        <p:txBody>
          <a:bodyPr/>
          <a:lstStyle/>
          <a:p>
            <a:pPr algn="l" rtl="0"/>
            <a:r>
              <a:rPr lang="en-US" dirty="0"/>
              <a:t>Phase 1 – B:</a:t>
            </a:r>
            <a:endParaRPr lang="he-IL" dirty="0"/>
          </a:p>
        </p:txBody>
      </p:sp>
      <p:sp>
        <p:nvSpPr>
          <p:cNvPr id="3" name="מציין מיקום תוכן 2">
            <a:extLst>
              <a:ext uri="{FF2B5EF4-FFF2-40B4-BE49-F238E27FC236}">
                <a16:creationId xmlns:a16="http://schemas.microsoft.com/office/drawing/2014/main" id="{C4D66996-42E1-4D77-9493-DA7B2498581F}"/>
              </a:ext>
            </a:extLst>
          </p:cNvPr>
          <p:cNvSpPr>
            <a:spLocks noGrp="1"/>
          </p:cNvSpPr>
          <p:nvPr>
            <p:ph idx="1"/>
          </p:nvPr>
        </p:nvSpPr>
        <p:spPr/>
        <p:txBody>
          <a:bodyPr>
            <a:normAutofit fontScale="92500" lnSpcReduction="10000"/>
          </a:bodyPr>
          <a:lstStyle/>
          <a:p>
            <a:pPr marL="0" indent="0" algn="l" rtl="0" eaLnBrk="0" fontAlgn="base" hangingPunct="0">
              <a:lnSpc>
                <a:spcPct val="100000"/>
              </a:lnSpc>
              <a:spcBef>
                <a:spcPct val="0"/>
              </a:spcBef>
              <a:spcAft>
                <a:spcPct val="0"/>
              </a:spcAft>
              <a:buNone/>
            </a:pPr>
            <a:r>
              <a:rPr lang="en-US" dirty="0"/>
              <a:t>7-</a:t>
            </a:r>
            <a:r>
              <a:rPr lang="en-US" sz="2800" dirty="0">
                <a:effectLst/>
                <a:latin typeface="Calibri" panose="020F0502020204030204" pitchFamily="34" charset="0"/>
                <a:ea typeface="Calibri" panose="020F0502020204030204" pitchFamily="34" charset="0"/>
                <a:cs typeface="Arial" panose="020B0604020202020204" pitchFamily="34" charset="0"/>
              </a:rPr>
              <a:t>In which months we have the most volume?</a:t>
            </a:r>
            <a:endParaRPr lang="en-US" dirty="0"/>
          </a:p>
          <a:p>
            <a:pPr marL="0" lvl="0" indent="0" algn="l" rtl="0" eaLnBrk="0" fontAlgn="base" hangingPunct="0">
              <a:lnSpc>
                <a:spcPct val="100000"/>
              </a:lnSpc>
              <a:spcBef>
                <a:spcPct val="0"/>
              </a:spcBef>
              <a:spcAft>
                <a:spcPct val="0"/>
              </a:spcAft>
              <a:buNone/>
            </a:pPr>
            <a:endParaRPr lang="en-US" dirty="0"/>
          </a:p>
          <a:p>
            <a:pPr marL="0" lvl="0" indent="0" algn="l" rtl="0" eaLnBrk="0" fontAlgn="base" hangingPunct="0">
              <a:lnSpc>
                <a:spcPct val="100000"/>
              </a:lnSpc>
              <a:spcBef>
                <a:spcPct val="0"/>
              </a:spcBef>
              <a:spcAft>
                <a:spcPct val="0"/>
              </a:spcAft>
              <a:buNone/>
            </a:pPr>
            <a:endParaRPr lang="en-US" altLang="he-IL" sz="1800" dirty="0">
              <a:solidFill>
                <a:srgbClr val="000000"/>
              </a:solidFill>
              <a:latin typeface="Calibri" panose="020F0502020204030204" pitchFamily="34" charset="0"/>
              <a:ea typeface="Calibri" panose="020F0502020204030204" pitchFamily="34" charset="0"/>
              <a:cs typeface="Consolas" panose="020B0609020204030204" pitchFamily="49" charset="0"/>
            </a:endParaRPr>
          </a:p>
          <a:p>
            <a:pPr marL="0" lvl="0" indent="0" algn="l" rtl="0" eaLnBrk="0" fontAlgn="base" hangingPunct="0">
              <a:lnSpc>
                <a:spcPct val="100000"/>
              </a:lnSpc>
              <a:spcBef>
                <a:spcPct val="0"/>
              </a:spcBef>
              <a:spcAft>
                <a:spcPct val="0"/>
              </a:spcAft>
              <a:buNone/>
            </a:pPr>
            <a:r>
              <a:rPr lang="en-US" altLang="he-IL" sz="1800" dirty="0">
                <a:solidFill>
                  <a:srgbClr val="000000"/>
                </a:solidFill>
                <a:latin typeface="Calibri" panose="020F0502020204030204" pitchFamily="34" charset="0"/>
                <a:ea typeface="Calibri" panose="020F0502020204030204" pitchFamily="34" charset="0"/>
                <a:cs typeface="Consolas" panose="020B0609020204030204" pitchFamily="49" charset="0"/>
              </a:rPr>
              <a:t>In this query I selected the amount of orders, sum of profit for each month.</a:t>
            </a:r>
            <a:endParaRPr kumimoji="0" lang="en-US" altLang="he-IL" sz="18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800" dirty="0">
                <a:solidFill>
                  <a:srgbClr val="000000"/>
                </a:solidFill>
                <a:latin typeface="Calibri" panose="020F0502020204030204" pitchFamily="34" charset="0"/>
                <a:ea typeface="Calibri" panose="020F0502020204030204" pitchFamily="34" charset="0"/>
                <a:cs typeface="Consolas" panose="020B0609020204030204" pitchFamily="49" charset="0"/>
              </a:rPr>
              <a:t>The results show the months total profit and order amount sorted by the total profit in descending order</a:t>
            </a:r>
          </a:p>
          <a:p>
            <a:pPr marL="0" lvl="0" indent="0" algn="l" rtl="0" eaLnBrk="0" fontAlgn="base" hangingPunct="0">
              <a:lnSpc>
                <a:spcPct val="100000"/>
              </a:lnSpc>
              <a:spcBef>
                <a:spcPct val="0"/>
              </a:spcBef>
              <a:spcAft>
                <a:spcPct val="0"/>
              </a:spcAft>
              <a:buNone/>
            </a:pPr>
            <a:endPar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endParaRPr>
          </a:p>
          <a:p>
            <a:pPr marL="0" lvl="0" indent="0" algn="l" rtl="0" eaLnBrk="0" fontAlgn="base" hangingPunct="0">
              <a:lnSpc>
                <a:spcPct val="100000"/>
              </a:lnSpc>
              <a:spcBef>
                <a:spcPct val="0"/>
              </a:spcBef>
              <a:spcAft>
                <a:spcPct val="0"/>
              </a:spcAft>
              <a:buNone/>
            </a:pPr>
            <a:endParaRPr lang="en-US" altLang="he-IL" sz="1800" dirty="0">
              <a:solidFill>
                <a:srgbClr val="000000"/>
              </a:solidFill>
              <a:latin typeface="Calibri" panose="020F0502020204030204" pitchFamily="34" charset="0"/>
              <a:ea typeface="Calibri" panose="020F0502020204030204" pitchFamily="34" charset="0"/>
              <a:cs typeface="Consolas" panose="020B0609020204030204" pitchFamily="49" charset="0"/>
            </a:endParaRPr>
          </a:p>
          <a:p>
            <a:pPr marL="0" lvl="0" indent="0" algn="l" rtl="0" eaLnBrk="0" fontAlgn="base" hangingPunct="0">
              <a:lnSpc>
                <a:spcPct val="100000"/>
              </a:lnSpc>
              <a:spcBef>
                <a:spcPct val="0"/>
              </a:spcBef>
              <a:spcAft>
                <a:spcPct val="0"/>
              </a:spcAft>
              <a:buNone/>
            </a:pPr>
            <a:endPar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endParaRPr>
          </a:p>
          <a:p>
            <a:pPr marL="0" lvl="0" indent="0" algn="l" rtl="0" eaLnBrk="0" fontAlgn="base" hangingPunct="0">
              <a:lnSpc>
                <a:spcPct val="100000"/>
              </a:lnSpc>
              <a:spcBef>
                <a:spcPct val="0"/>
              </a:spcBef>
              <a:spcAft>
                <a:spcPct val="0"/>
              </a:spcAft>
              <a:buNone/>
            </a:pP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800"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month</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order_date</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800"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month</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count</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distinct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order_id</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orders </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SUM</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cast</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b</a:t>
            </a:r>
            <a:r>
              <a:rPr kumimoji="0" lang="en-US" altLang="he-IL" sz="1800" b="0" i="0" u="none" strike="noStrike" cap="none" normalizeH="0" baseline="0" dirty="0" err="1">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list_price</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float</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quantity</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1</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discount</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profit</a:t>
            </a:r>
            <a:endParaRPr kumimoji="0" lang="en-US" altLang="he-IL" sz="16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[dbo]</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[orders]a</a:t>
            </a:r>
            <a:endParaRPr kumimoji="0" lang="en-US" altLang="he-IL" sz="16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join</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[dbo]</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[order_items]b</a:t>
            </a:r>
            <a:endParaRPr kumimoji="0" lang="en-US" altLang="he-IL" sz="16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on</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b</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order_id</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a</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order_id</a:t>
            </a:r>
            <a:endParaRPr kumimoji="0" lang="en-US" altLang="he-IL" sz="16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group</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by</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800"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month</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order_date</a:t>
            </a:r>
            <a:r>
              <a:rPr kumimoji="0" lang="en-US" altLang="he-IL" sz="18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order</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by</a:t>
            </a:r>
            <a:r>
              <a:rPr kumimoji="0" lang="en-US" altLang="he-IL"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profit </a:t>
            </a:r>
            <a:r>
              <a:rPr kumimoji="0" lang="en-US" altLang="he-IL" sz="1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desc</a:t>
            </a:r>
            <a:endParaRPr kumimoji="0" lang="en-US" altLang="he-IL" sz="16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endParaRPr lang="he-IL" sz="1800" dirty="0"/>
          </a:p>
        </p:txBody>
      </p:sp>
      <p:pic>
        <p:nvPicPr>
          <p:cNvPr id="6145" name="תמונה 4">
            <a:extLst>
              <a:ext uri="{FF2B5EF4-FFF2-40B4-BE49-F238E27FC236}">
                <a16:creationId xmlns:a16="http://schemas.microsoft.com/office/drawing/2014/main" id="{630E2650-0181-402A-95B7-BD4B2ACC9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1394" y="3841334"/>
            <a:ext cx="2409914" cy="22177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4219026-43BA-4485-83D1-8845C4B32F0C}"/>
              </a:ext>
            </a:extLst>
          </p:cNvPr>
          <p:cNvSpPr>
            <a:spLocks noChangeArrowheads="1"/>
          </p:cNvSpPr>
          <p:nvPr/>
        </p:nvSpPr>
        <p:spPr bwMode="auto">
          <a:xfrm>
            <a:off x="1029277" y="2774814"/>
            <a:ext cx="21352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160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91C3796-7C6D-4064-AFB4-88A2E0A0ED96}"/>
              </a:ext>
            </a:extLst>
          </p:cNvPr>
          <p:cNvSpPr>
            <a:spLocks noGrp="1"/>
          </p:cNvSpPr>
          <p:nvPr>
            <p:ph type="title"/>
          </p:nvPr>
        </p:nvSpPr>
        <p:spPr/>
        <p:txBody>
          <a:bodyPr/>
          <a:lstStyle/>
          <a:p>
            <a:pPr algn="l" rtl="0"/>
            <a:r>
              <a:rPr lang="en-US" dirty="0"/>
              <a:t>Phase 1 – B:</a:t>
            </a:r>
            <a:endParaRPr lang="he-IL" dirty="0"/>
          </a:p>
        </p:txBody>
      </p:sp>
      <p:sp>
        <p:nvSpPr>
          <p:cNvPr id="3" name="מציין מיקום תוכן 2">
            <a:extLst>
              <a:ext uri="{FF2B5EF4-FFF2-40B4-BE49-F238E27FC236}">
                <a16:creationId xmlns:a16="http://schemas.microsoft.com/office/drawing/2014/main" id="{2CD06DE9-DBE7-441F-8FDB-7CDF5059B0D5}"/>
              </a:ext>
            </a:extLst>
          </p:cNvPr>
          <p:cNvSpPr>
            <a:spLocks noGrp="1"/>
          </p:cNvSpPr>
          <p:nvPr>
            <p:ph idx="1"/>
          </p:nvPr>
        </p:nvSpPr>
        <p:spPr/>
        <p:txBody>
          <a:bodyPr>
            <a:normAutofit fontScale="70000" lnSpcReduction="20000"/>
          </a:bodyPr>
          <a:lstStyle/>
          <a:p>
            <a:pPr marL="0" indent="0" algn="l" rtl="0">
              <a:buNone/>
            </a:pPr>
            <a:r>
              <a:rPr lang="en-US" dirty="0"/>
              <a:t>8-</a:t>
            </a:r>
            <a:r>
              <a:rPr lang="en-US" sz="2800" dirty="0">
                <a:effectLst/>
                <a:latin typeface="Calibri" panose="020F0502020204030204" pitchFamily="34" charset="0"/>
                <a:ea typeface="Calibri" panose="020F0502020204030204" pitchFamily="34" charset="0"/>
                <a:cs typeface="Arial" panose="020B0604020202020204" pitchFamily="34" charset="0"/>
              </a:rPr>
              <a:t> which staff has the most sales?</a:t>
            </a:r>
            <a:endParaRPr lang="en-US" dirty="0"/>
          </a:p>
          <a:p>
            <a:pPr marL="0" indent="0" algn="l" rtl="0">
              <a:lnSpc>
                <a:spcPct val="107000"/>
              </a:lnSpc>
              <a:spcAft>
                <a:spcPts val="800"/>
              </a:spcAft>
              <a:buNone/>
            </a:pPr>
            <a:endParaRPr lang="en-US" sz="1500"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0" indent="0" algn="l" rtl="0">
              <a:lnSpc>
                <a:spcPct val="107000"/>
              </a:lnSpc>
              <a:spcAft>
                <a:spcPts val="800"/>
              </a:spcAft>
              <a:buNone/>
            </a:pPr>
            <a:r>
              <a:rPr lang="en-US" sz="15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In this query I selected the amount of orders</a:t>
            </a:r>
            <a:r>
              <a:rPr lang="en-US" sz="1500" dirty="0">
                <a:effectLst/>
                <a:latin typeface="Calibri" panose="020F0502020204030204" pitchFamily="34" charset="0"/>
                <a:ea typeface="Calibri" panose="020F0502020204030204" pitchFamily="34" charset="0"/>
                <a:cs typeface="Arial" panose="020B0604020202020204" pitchFamily="34" charset="0"/>
              </a:rPr>
              <a:t> and full staff name for each of the staff members.</a:t>
            </a:r>
          </a:p>
          <a:p>
            <a:pPr marL="0" indent="0" algn="l" rtl="0">
              <a:lnSpc>
                <a:spcPct val="107000"/>
              </a:lnSpc>
              <a:spcAft>
                <a:spcPts val="800"/>
              </a:spcAft>
              <a:buNone/>
            </a:pPr>
            <a:r>
              <a:rPr lang="en-US" sz="1500" dirty="0">
                <a:effectLst/>
                <a:latin typeface="Calibri" panose="020F0502020204030204" pitchFamily="34" charset="0"/>
                <a:ea typeface="Calibri" panose="020F0502020204030204" pitchFamily="34" charset="0"/>
                <a:cs typeface="Arial" panose="020B0604020202020204" pitchFamily="34" charset="0"/>
              </a:rPr>
              <a:t>The results show which staff member has sold the largest amount of orders.</a:t>
            </a:r>
          </a:p>
          <a:p>
            <a:pPr marL="0" indent="0" algn="l" rtl="0">
              <a:buNone/>
            </a:pPr>
            <a:endParaRPr lang="en-US" dirty="0"/>
          </a:p>
          <a:p>
            <a:pPr marL="0" indent="0" algn="l" rtl="0">
              <a:buNone/>
            </a:pPr>
            <a:endParaRPr lang="en-US" dirty="0"/>
          </a:p>
          <a:p>
            <a:pPr marL="0" indent="0" algn="l" rtl="0">
              <a:lnSpc>
                <a:spcPct val="107000"/>
              </a:lnSpc>
              <a:spcAft>
                <a:spcPts val="800"/>
              </a:spcAft>
              <a:buNone/>
            </a:pP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first_name</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FF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last_name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Staff_name</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count</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distinct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order_id</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orders_amount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[dbo]</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[staffs]a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join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[dbo]</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[orders]b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staff_id</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staff_id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group</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staff_id</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first_name</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last_name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order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orders_amount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desc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buNone/>
            </a:pPr>
            <a:endParaRPr lang="he-IL" dirty="0"/>
          </a:p>
        </p:txBody>
      </p:sp>
      <p:pic>
        <p:nvPicPr>
          <p:cNvPr id="4" name="תמונה 3">
            <a:extLst>
              <a:ext uri="{FF2B5EF4-FFF2-40B4-BE49-F238E27FC236}">
                <a16:creationId xmlns:a16="http://schemas.microsoft.com/office/drawing/2014/main" id="{D58129AE-5955-4932-8940-827E509A9C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7351" y="4384997"/>
            <a:ext cx="3136449" cy="1926903"/>
          </a:xfrm>
          <a:prstGeom prst="rect">
            <a:avLst/>
          </a:prstGeom>
          <a:noFill/>
          <a:ln>
            <a:noFill/>
          </a:ln>
        </p:spPr>
      </p:pic>
    </p:spTree>
    <p:extLst>
      <p:ext uri="{BB962C8B-B14F-4D97-AF65-F5344CB8AC3E}">
        <p14:creationId xmlns:p14="http://schemas.microsoft.com/office/powerpoint/2010/main" val="3882073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341E96-B096-44A9-976A-062099212F3E}"/>
              </a:ext>
            </a:extLst>
          </p:cNvPr>
          <p:cNvSpPr>
            <a:spLocks noGrp="1"/>
          </p:cNvSpPr>
          <p:nvPr>
            <p:ph type="title"/>
          </p:nvPr>
        </p:nvSpPr>
        <p:spPr/>
        <p:txBody>
          <a:bodyPr/>
          <a:lstStyle/>
          <a:p>
            <a:pPr algn="l" rtl="0"/>
            <a:r>
              <a:rPr lang="en-US" dirty="0"/>
              <a:t>Phase – 3 :</a:t>
            </a:r>
            <a:endParaRPr lang="he-IL" dirty="0"/>
          </a:p>
        </p:txBody>
      </p:sp>
      <p:sp>
        <p:nvSpPr>
          <p:cNvPr id="3" name="מציין מיקום תוכן 2">
            <a:extLst>
              <a:ext uri="{FF2B5EF4-FFF2-40B4-BE49-F238E27FC236}">
                <a16:creationId xmlns:a16="http://schemas.microsoft.com/office/drawing/2014/main" id="{BAD37F70-C81E-4E0E-B94E-70E323A61045}"/>
              </a:ext>
            </a:extLst>
          </p:cNvPr>
          <p:cNvSpPr>
            <a:spLocks noGrp="1"/>
          </p:cNvSpPr>
          <p:nvPr>
            <p:ph idx="1"/>
          </p:nvPr>
        </p:nvSpPr>
        <p:spPr/>
        <p:txBody>
          <a:bodyPr>
            <a:normAutofit lnSpcReduction="10000"/>
          </a:bodyPr>
          <a:lstStyle/>
          <a:p>
            <a:pPr marL="0" indent="0" algn="l" rtl="0">
              <a:buNone/>
            </a:pPr>
            <a:r>
              <a:rPr lang="en-US" dirty="0"/>
              <a:t>Based of phase 1 &amp; 2 we got conclusion about the analysis we have done about the company “fast and furious”:</a:t>
            </a:r>
          </a:p>
          <a:p>
            <a:pPr marL="0" indent="0" algn="l" rtl="0">
              <a:buNone/>
            </a:pPr>
            <a:endParaRPr lang="en-US" dirty="0"/>
          </a:p>
          <a:p>
            <a:pPr marL="0" indent="0" algn="l" rtl="0">
              <a:buNone/>
            </a:pPr>
            <a:r>
              <a:rPr lang="en-US" dirty="0"/>
              <a:t>Q1) </a:t>
            </a:r>
            <a:r>
              <a:rPr lang="en-US" sz="1800" dirty="0">
                <a:effectLst/>
                <a:latin typeface="Calibri" panose="020F0502020204030204" pitchFamily="34" charset="0"/>
                <a:ea typeface="Calibri" panose="020F0502020204030204" pitchFamily="34" charset="0"/>
                <a:cs typeface="Arial" panose="020B0604020202020204" pitchFamily="34" charset="0"/>
              </a:rPr>
              <a:t>What is the company's profit in each of the stores? Is there a big difference in profits between stores?</a:t>
            </a:r>
          </a:p>
          <a:p>
            <a:pPr marL="0" indent="0" algn="l" rtl="0">
              <a:buNone/>
            </a:pPr>
            <a:r>
              <a:rPr lang="en-US" sz="1800" dirty="0">
                <a:latin typeface="Calibri" panose="020F0502020204030204" pitchFamily="34" charset="0"/>
                <a:ea typeface="Calibri" panose="020F0502020204030204" pitchFamily="34" charset="0"/>
                <a:cs typeface="Arial" panose="020B0604020202020204" pitchFamily="34" charset="0"/>
              </a:rPr>
              <a:t>Q</a:t>
            </a:r>
            <a:r>
              <a:rPr lang="en-US" sz="1800" dirty="0"/>
              <a:t>2 - </a:t>
            </a:r>
            <a:r>
              <a:rPr lang="en-US" sz="1800" dirty="0">
                <a:effectLst/>
                <a:latin typeface="Calibri" panose="020F0502020204030204" pitchFamily="34" charset="0"/>
                <a:ea typeface="Calibri" panose="020F0502020204030204" pitchFamily="34" charset="0"/>
                <a:cs typeface="Arial" panose="020B0604020202020204" pitchFamily="34" charset="0"/>
              </a:rPr>
              <a:t>What is the volume of shopping and customers in each of the stores?</a:t>
            </a:r>
            <a:endParaRPr lang="en-US" sz="1800" dirty="0"/>
          </a:p>
          <a:p>
            <a:pPr marL="0" indent="0" algn="l" rtl="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buNone/>
            </a:pPr>
            <a:r>
              <a:rPr lang="en-US" sz="1400" dirty="0">
                <a:latin typeface="Calibri" panose="020F0502020204030204" pitchFamily="34" charset="0"/>
                <a:ea typeface="Calibri" panose="020F0502020204030204" pitchFamily="34" charset="0"/>
                <a:cs typeface="Arial" panose="020B0604020202020204" pitchFamily="34" charset="0"/>
              </a:rPr>
              <a:t>Conclusion: we have a big difference in our company between our stores ,majority of our sales are from one major store “baldwin bikes”</a:t>
            </a:r>
          </a:p>
          <a:p>
            <a:pPr marL="0" indent="0" algn="l" rtl="0">
              <a:buNone/>
            </a:pPr>
            <a:r>
              <a:rPr lang="en-US" sz="1400" dirty="0">
                <a:effectLst/>
                <a:latin typeface="Calibri" panose="020F0502020204030204" pitchFamily="34" charset="0"/>
                <a:ea typeface="Calibri" panose="020F0502020204030204" pitchFamily="34" charset="0"/>
                <a:cs typeface="Arial" panose="020B0604020202020204" pitchFamily="34" charset="0"/>
              </a:rPr>
              <a:t>By majo</a:t>
            </a:r>
            <a:r>
              <a:rPr lang="en-US" sz="1400" dirty="0">
                <a:latin typeface="Calibri" panose="020F0502020204030204" pitchFamily="34" charset="0"/>
                <a:ea typeface="Calibri" panose="020F0502020204030204" pitchFamily="34" charset="0"/>
                <a:cs typeface="Arial" panose="020B0604020202020204" pitchFamily="34" charset="0"/>
              </a:rPr>
              <a:t>rity I mean 67% of our income is from them , most of our volume is also at that store they have the biggest amount of customers </a:t>
            </a:r>
          </a:p>
          <a:p>
            <a:pPr marL="0" indent="0" algn="l" rtl="0">
              <a:buNone/>
            </a:pPr>
            <a:r>
              <a:rPr lang="en-US" sz="1400" dirty="0">
                <a:effectLst/>
                <a:latin typeface="Calibri" panose="020F0502020204030204" pitchFamily="34" charset="0"/>
                <a:ea typeface="Calibri" panose="020F0502020204030204" pitchFamily="34" charset="0"/>
                <a:cs typeface="Arial" panose="020B0604020202020204" pitchFamily="34" charset="0"/>
              </a:rPr>
              <a:t>The biggest amount of orders</a:t>
            </a:r>
            <a:r>
              <a:rPr lang="en-US" sz="1400" dirty="0">
                <a:latin typeface="Calibri" panose="020F0502020204030204" pitchFamily="34" charset="0"/>
                <a:ea typeface="Calibri" panose="020F0502020204030204" pitchFamily="34" charset="0"/>
                <a:cs typeface="Arial" panose="020B0604020202020204" pitchFamily="34" charset="0"/>
              </a:rPr>
              <a:t>, we shall consider spreading our sources of income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buNone/>
            </a:pPr>
            <a:endParaRPr lang="he-IL" dirty="0"/>
          </a:p>
        </p:txBody>
      </p:sp>
    </p:spTree>
    <p:extLst>
      <p:ext uri="{BB962C8B-B14F-4D97-AF65-F5344CB8AC3E}">
        <p14:creationId xmlns:p14="http://schemas.microsoft.com/office/powerpoint/2010/main" val="191028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08DC69-F8B3-425D-9E75-CFD508314944}"/>
              </a:ext>
            </a:extLst>
          </p:cNvPr>
          <p:cNvSpPr>
            <a:spLocks noGrp="1"/>
          </p:cNvSpPr>
          <p:nvPr>
            <p:ph type="title"/>
          </p:nvPr>
        </p:nvSpPr>
        <p:spPr/>
        <p:txBody>
          <a:bodyPr/>
          <a:lstStyle/>
          <a:p>
            <a:pPr algn="l" rtl="0"/>
            <a:r>
              <a:rPr lang="en-US"/>
              <a:t>Phase </a:t>
            </a:r>
            <a:r>
              <a:rPr lang="en-US" dirty="0"/>
              <a:t>– 3:</a:t>
            </a:r>
            <a:endParaRPr lang="he-IL" dirty="0"/>
          </a:p>
        </p:txBody>
      </p:sp>
      <p:sp>
        <p:nvSpPr>
          <p:cNvPr id="3" name="מציין מיקום תוכן 2">
            <a:extLst>
              <a:ext uri="{FF2B5EF4-FFF2-40B4-BE49-F238E27FC236}">
                <a16:creationId xmlns:a16="http://schemas.microsoft.com/office/drawing/2014/main" id="{42373B09-D59A-4720-973F-97A869BB1FD3}"/>
              </a:ext>
            </a:extLst>
          </p:cNvPr>
          <p:cNvSpPr>
            <a:spLocks noGrp="1"/>
          </p:cNvSpPr>
          <p:nvPr>
            <p:ph idx="1"/>
          </p:nvPr>
        </p:nvSpPr>
        <p:spPr>
          <a:xfrm>
            <a:off x="469085" y="1825625"/>
            <a:ext cx="10515600" cy="4351338"/>
          </a:xfrm>
        </p:spPr>
        <p:txBody>
          <a:bodyPr/>
          <a:lstStyle/>
          <a:p>
            <a:pPr marL="0" indent="0" algn="l" rtl="0">
              <a:buNone/>
            </a:pPr>
            <a:r>
              <a:rPr lang="en-US" dirty="0"/>
              <a:t>Q3 – </a:t>
            </a:r>
            <a:r>
              <a:rPr lang="en-US" sz="1800" dirty="0">
                <a:effectLst/>
                <a:latin typeface="Calibri" panose="020F0502020204030204" pitchFamily="34" charset="0"/>
                <a:ea typeface="Calibri" panose="020F0502020204030204" pitchFamily="34" charset="0"/>
                <a:cs typeface="Arial" panose="020B0604020202020204" pitchFamily="34" charset="0"/>
              </a:rPr>
              <a:t>What products would you recommend for the company to continue selling and marketing? Which products  would you recommend to change marketing /    remove from company sales</a:t>
            </a:r>
            <a:r>
              <a:rPr lang="en-US" sz="2800" dirty="0">
                <a:effectLst/>
                <a:latin typeface="Calibri" panose="020F0502020204030204" pitchFamily="34" charset="0"/>
                <a:ea typeface="Calibri" panose="020F0502020204030204" pitchFamily="34" charset="0"/>
                <a:cs typeface="Arial" panose="020B0604020202020204" pitchFamily="34" charset="0"/>
              </a:rPr>
              <a:t>?</a:t>
            </a:r>
          </a:p>
          <a:p>
            <a:pPr marL="0" indent="0" algn="l" rtl="0">
              <a:buNone/>
            </a:pPr>
            <a:endParaRPr lang="en-US" dirty="0"/>
          </a:p>
          <a:p>
            <a:pPr marL="0" indent="0" algn="l" rtl="0">
              <a:buNone/>
            </a:pPr>
            <a:endParaRPr lang="en-US" dirty="0"/>
          </a:p>
          <a:p>
            <a:pPr marL="0" indent="0" algn="l" rtl="0">
              <a:buNone/>
            </a:pPr>
            <a:r>
              <a:rPr lang="en-US" sz="2000" dirty="0"/>
              <a:t>Conclusion: we have found the products that are the most and the least profitable and popular we have found our that we have  a group of products that should be removed from our usage and trying to sell it, these products have been in the market for more that 1 year and haven’t sold above 10 products with that they haven’t got above 1000$ income.</a:t>
            </a:r>
          </a:p>
          <a:p>
            <a:pPr marL="0" indent="0" algn="l" rtl="0">
              <a:buNone/>
            </a:pPr>
            <a:endParaRPr lang="en-US" sz="2000" dirty="0"/>
          </a:p>
        </p:txBody>
      </p:sp>
    </p:spTree>
    <p:extLst>
      <p:ext uri="{BB962C8B-B14F-4D97-AF65-F5344CB8AC3E}">
        <p14:creationId xmlns:p14="http://schemas.microsoft.com/office/powerpoint/2010/main" val="2031467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08DC69-F8B3-425D-9E75-CFD508314944}"/>
              </a:ext>
            </a:extLst>
          </p:cNvPr>
          <p:cNvSpPr>
            <a:spLocks noGrp="1"/>
          </p:cNvSpPr>
          <p:nvPr>
            <p:ph type="title"/>
          </p:nvPr>
        </p:nvSpPr>
        <p:spPr/>
        <p:txBody>
          <a:bodyPr/>
          <a:lstStyle/>
          <a:p>
            <a:pPr algn="l" rtl="0"/>
            <a:r>
              <a:rPr lang="en-US" dirty="0"/>
              <a:t>Phase – 3:</a:t>
            </a:r>
            <a:endParaRPr lang="he-IL" dirty="0"/>
          </a:p>
        </p:txBody>
      </p:sp>
      <p:sp>
        <p:nvSpPr>
          <p:cNvPr id="3" name="מציין מיקום תוכן 2">
            <a:extLst>
              <a:ext uri="{FF2B5EF4-FFF2-40B4-BE49-F238E27FC236}">
                <a16:creationId xmlns:a16="http://schemas.microsoft.com/office/drawing/2014/main" id="{42373B09-D59A-4720-973F-97A869BB1FD3}"/>
              </a:ext>
            </a:extLst>
          </p:cNvPr>
          <p:cNvSpPr>
            <a:spLocks noGrp="1"/>
          </p:cNvSpPr>
          <p:nvPr>
            <p:ph idx="1"/>
          </p:nvPr>
        </p:nvSpPr>
        <p:spPr/>
        <p:txBody>
          <a:bodyPr>
            <a:normAutofit lnSpcReduction="10000"/>
          </a:bodyPr>
          <a:lstStyle/>
          <a:p>
            <a:pPr marL="0" indent="0" algn="l" rtl="0">
              <a:buNone/>
            </a:pPr>
            <a:r>
              <a:rPr lang="en-US" dirty="0"/>
              <a:t>4- </a:t>
            </a:r>
            <a:r>
              <a:rPr lang="en-US" sz="2800" dirty="0">
                <a:effectLst/>
                <a:latin typeface="Calibri" panose="020F0502020204030204" pitchFamily="34" charset="0"/>
                <a:ea typeface="Calibri" panose="020F0502020204030204" pitchFamily="34" charset="0"/>
                <a:cs typeface="Arial" panose="020B0604020202020204" pitchFamily="34" charset="0"/>
              </a:rPr>
              <a:t>What are the most profitable categories? </a:t>
            </a:r>
            <a:endParaRPr lang="en-US" dirty="0"/>
          </a:p>
          <a:p>
            <a:pPr marL="0" indent="0" algn="l" rtl="0">
              <a:buNone/>
            </a:pPr>
            <a:endParaRPr lang="en-US" dirty="0"/>
          </a:p>
          <a:p>
            <a:pPr marL="0" indent="0" algn="l" rtl="0">
              <a:buNone/>
            </a:pPr>
            <a:r>
              <a:rPr lang="en-US" sz="1800" dirty="0"/>
              <a:t>Conclusion:</a:t>
            </a:r>
          </a:p>
          <a:p>
            <a:pPr marL="0" indent="0" algn="l" rtl="0">
              <a:buNone/>
            </a:pPr>
            <a:r>
              <a:rPr lang="en-US" sz="1800" dirty="0"/>
              <a:t>We have check every category and how much do they profit the company and we have found out that</a:t>
            </a:r>
          </a:p>
          <a:p>
            <a:pPr marL="0" indent="0" algn="l" rtl="0">
              <a:buNone/>
            </a:pPr>
            <a:r>
              <a:rPr lang="en-US" sz="1800" dirty="0"/>
              <a:t>We have better preforming and less preforming categories and we shall consider removing the least preforming categories and investing more in the better categories , </a:t>
            </a:r>
          </a:p>
          <a:p>
            <a:pPr marL="0" indent="0" algn="l" rtl="0">
              <a:buNone/>
            </a:pPr>
            <a:r>
              <a:rPr lang="en-US" sz="1800" dirty="0"/>
              <a:t>For example we need to invest in road bike category more and less in comfort category</a:t>
            </a:r>
          </a:p>
          <a:p>
            <a:pPr marL="0" indent="0" algn="l" rtl="0">
              <a:buNone/>
            </a:pPr>
            <a:r>
              <a:rPr lang="en-US" sz="1800" dirty="0"/>
              <a:t>Because it’s a more selling category</a:t>
            </a:r>
          </a:p>
          <a:p>
            <a:pPr marL="0" indent="0" algn="l" rtl="0">
              <a:buNone/>
            </a:pPr>
            <a:endParaRPr lang="he-IL" sz="1800" dirty="0"/>
          </a:p>
        </p:txBody>
      </p:sp>
    </p:spTree>
    <p:extLst>
      <p:ext uri="{BB962C8B-B14F-4D97-AF65-F5344CB8AC3E}">
        <p14:creationId xmlns:p14="http://schemas.microsoft.com/office/powerpoint/2010/main" val="815996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08DC69-F8B3-425D-9E75-CFD508314944}"/>
              </a:ext>
            </a:extLst>
          </p:cNvPr>
          <p:cNvSpPr>
            <a:spLocks noGrp="1"/>
          </p:cNvSpPr>
          <p:nvPr>
            <p:ph type="title"/>
          </p:nvPr>
        </p:nvSpPr>
        <p:spPr/>
        <p:txBody>
          <a:bodyPr/>
          <a:lstStyle/>
          <a:p>
            <a:pPr algn="l" rtl="0"/>
            <a:r>
              <a:rPr lang="en-US"/>
              <a:t>Phase </a:t>
            </a:r>
            <a:r>
              <a:rPr lang="en-US" dirty="0"/>
              <a:t>– 3:</a:t>
            </a:r>
            <a:endParaRPr lang="he-IL" dirty="0"/>
          </a:p>
        </p:txBody>
      </p:sp>
      <p:sp>
        <p:nvSpPr>
          <p:cNvPr id="3" name="מציין מיקום תוכן 2">
            <a:extLst>
              <a:ext uri="{FF2B5EF4-FFF2-40B4-BE49-F238E27FC236}">
                <a16:creationId xmlns:a16="http://schemas.microsoft.com/office/drawing/2014/main" id="{42373B09-D59A-4720-973F-97A869BB1FD3}"/>
              </a:ext>
            </a:extLst>
          </p:cNvPr>
          <p:cNvSpPr>
            <a:spLocks noGrp="1"/>
          </p:cNvSpPr>
          <p:nvPr>
            <p:ph idx="1"/>
          </p:nvPr>
        </p:nvSpPr>
        <p:spPr/>
        <p:txBody>
          <a:bodyPr/>
          <a:lstStyle/>
          <a:p>
            <a:pPr marL="0" indent="0" algn="l" rtl="0">
              <a:buNone/>
            </a:pPr>
            <a:r>
              <a:rPr lang="en-US" dirty="0"/>
              <a:t>5 - </a:t>
            </a:r>
            <a:r>
              <a:rPr lang="en-US" sz="2800" dirty="0">
                <a:effectLst/>
                <a:latin typeface="Calibri" panose="020F0502020204030204" pitchFamily="34" charset="0"/>
                <a:ea typeface="Calibri" panose="020F0502020204030204" pitchFamily="34" charset="0"/>
                <a:cs typeface="Arial" panose="020B0604020202020204" pitchFamily="34" charset="0"/>
              </a:rPr>
              <a:t>Which brands are worthwhile to own? </a:t>
            </a:r>
            <a:endParaRPr lang="en-US" dirty="0"/>
          </a:p>
          <a:p>
            <a:pPr marL="0" indent="0" algn="l" rtl="0">
              <a:buNone/>
            </a:pPr>
            <a:endParaRPr lang="en-US" dirty="0"/>
          </a:p>
          <a:p>
            <a:pPr marL="0" indent="0" algn="l" rtl="0">
              <a:buNone/>
            </a:pPr>
            <a:r>
              <a:rPr lang="en-US" sz="1400" dirty="0"/>
              <a:t>Conclusion:</a:t>
            </a:r>
          </a:p>
          <a:p>
            <a:pPr marL="0" indent="0" algn="l" rtl="0">
              <a:buNone/>
            </a:pPr>
            <a:r>
              <a:rPr lang="en-US" sz="1800" dirty="0"/>
              <a:t>We have checked each brand its total income for the company and the amount of orders that the bring , we have gotten to an conclusion n that we need to stop working with certain brand that are underperforming and very unprofitable in comparison to the other brands .</a:t>
            </a:r>
          </a:p>
          <a:p>
            <a:pPr marL="0" indent="0" algn="l" rtl="0">
              <a:buNone/>
            </a:pPr>
            <a:r>
              <a:rPr lang="en-US" sz="1800" dirty="0"/>
              <a:t>Brand such as : ratchet , strider, heller  have less that 100 orders since 2016  and not have been profitable enough , all the other brand are preforming well and we need to keep working with them , especially “trek” with the most income and “Electra with the most orders</a:t>
            </a:r>
            <a:r>
              <a:rPr lang="en-US" sz="1400" dirty="0"/>
              <a:t>.</a:t>
            </a:r>
          </a:p>
          <a:p>
            <a:pPr marL="0" indent="0" algn="l" rtl="0">
              <a:buNone/>
            </a:pPr>
            <a:endParaRPr lang="en-US" sz="1400" dirty="0"/>
          </a:p>
        </p:txBody>
      </p:sp>
    </p:spTree>
    <p:extLst>
      <p:ext uri="{BB962C8B-B14F-4D97-AF65-F5344CB8AC3E}">
        <p14:creationId xmlns:p14="http://schemas.microsoft.com/office/powerpoint/2010/main" val="84821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AB5695-482A-4F19-B28C-42707D2CBA0D}"/>
              </a:ext>
            </a:extLst>
          </p:cNvPr>
          <p:cNvSpPr>
            <a:spLocks noGrp="1"/>
          </p:cNvSpPr>
          <p:nvPr>
            <p:ph type="title"/>
          </p:nvPr>
        </p:nvSpPr>
        <p:spPr/>
        <p:txBody>
          <a:bodyPr/>
          <a:lstStyle/>
          <a:p>
            <a:pPr algn="l" rtl="0"/>
            <a:r>
              <a:rPr lang="en-US" dirty="0"/>
              <a:t>Work plan and steps:</a:t>
            </a:r>
            <a:endParaRPr lang="he-IL" dirty="0"/>
          </a:p>
        </p:txBody>
      </p:sp>
      <p:sp>
        <p:nvSpPr>
          <p:cNvPr id="3" name="מציין מיקום תוכן 2">
            <a:extLst>
              <a:ext uri="{FF2B5EF4-FFF2-40B4-BE49-F238E27FC236}">
                <a16:creationId xmlns:a16="http://schemas.microsoft.com/office/drawing/2014/main" id="{B368328C-2D6A-4458-A56B-CC3B2BA7D0EA}"/>
              </a:ext>
            </a:extLst>
          </p:cNvPr>
          <p:cNvSpPr>
            <a:spLocks noGrp="1"/>
          </p:cNvSpPr>
          <p:nvPr>
            <p:ph idx="1"/>
          </p:nvPr>
        </p:nvSpPr>
        <p:spPr/>
        <p:txBody>
          <a:bodyPr/>
          <a:lstStyle/>
          <a:p>
            <a:pPr marL="0" indent="0" algn="l" rtl="0">
              <a:buNone/>
            </a:pPr>
            <a:r>
              <a:rPr lang="en-US" b="1" u="sng" dirty="0"/>
              <a:t>Phase 1 </a:t>
            </a:r>
            <a:r>
              <a:rPr lang="en-US" dirty="0"/>
              <a:t>– Analysis	</a:t>
            </a:r>
          </a:p>
          <a:p>
            <a:pPr algn="l" rtl="0"/>
            <a:r>
              <a:rPr lang="en-US" dirty="0"/>
              <a:t>A  - Table analysis &amp; question asking</a:t>
            </a:r>
          </a:p>
          <a:p>
            <a:pPr algn="l" rtl="0"/>
            <a:r>
              <a:rPr lang="en-US" dirty="0"/>
              <a:t>B – technical analysis (SQL,Excel,tableau)</a:t>
            </a:r>
          </a:p>
          <a:p>
            <a:pPr marL="0" indent="0" algn="l" rtl="0">
              <a:buNone/>
            </a:pPr>
            <a:r>
              <a:rPr lang="en-US" b="1" dirty="0"/>
              <a:t>Phase 2 – visualization </a:t>
            </a:r>
          </a:p>
          <a:p>
            <a:pPr algn="l" rtl="0"/>
            <a:r>
              <a:rPr lang="en-US" dirty="0"/>
              <a:t>A – choosing the most useful data</a:t>
            </a:r>
          </a:p>
          <a:p>
            <a:pPr algn="l" rtl="0"/>
            <a:r>
              <a:rPr lang="en-US" dirty="0"/>
              <a:t>B- building graphs and dashboards</a:t>
            </a:r>
          </a:p>
          <a:p>
            <a:pPr marL="0" indent="0" algn="l" rtl="0">
              <a:buNone/>
            </a:pPr>
            <a:r>
              <a:rPr lang="en-US" b="1" dirty="0"/>
              <a:t>Phase 3</a:t>
            </a:r>
            <a:r>
              <a:rPr lang="en-US" dirty="0"/>
              <a:t> – turning data into words</a:t>
            </a:r>
          </a:p>
          <a:p>
            <a:pPr marL="0" indent="0" algn="l" rtl="0">
              <a:buNone/>
            </a:pPr>
            <a:r>
              <a:rPr lang="en-US" dirty="0"/>
              <a:t>- Conclusions and finalizing the project</a:t>
            </a:r>
          </a:p>
        </p:txBody>
      </p:sp>
    </p:spTree>
    <p:extLst>
      <p:ext uri="{BB962C8B-B14F-4D97-AF65-F5344CB8AC3E}">
        <p14:creationId xmlns:p14="http://schemas.microsoft.com/office/powerpoint/2010/main" val="843804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08DC69-F8B3-425D-9E75-CFD508314944}"/>
              </a:ext>
            </a:extLst>
          </p:cNvPr>
          <p:cNvSpPr>
            <a:spLocks noGrp="1"/>
          </p:cNvSpPr>
          <p:nvPr>
            <p:ph type="title"/>
          </p:nvPr>
        </p:nvSpPr>
        <p:spPr/>
        <p:txBody>
          <a:bodyPr/>
          <a:lstStyle/>
          <a:p>
            <a:pPr algn="l" rtl="0"/>
            <a:r>
              <a:rPr lang="en-US"/>
              <a:t>Phase </a:t>
            </a:r>
            <a:r>
              <a:rPr lang="en-US" dirty="0"/>
              <a:t>– 3:</a:t>
            </a:r>
            <a:endParaRPr lang="he-IL" dirty="0"/>
          </a:p>
        </p:txBody>
      </p:sp>
      <p:sp>
        <p:nvSpPr>
          <p:cNvPr id="3" name="מציין מיקום תוכן 2">
            <a:extLst>
              <a:ext uri="{FF2B5EF4-FFF2-40B4-BE49-F238E27FC236}">
                <a16:creationId xmlns:a16="http://schemas.microsoft.com/office/drawing/2014/main" id="{42373B09-D59A-4720-973F-97A869BB1FD3}"/>
              </a:ext>
            </a:extLst>
          </p:cNvPr>
          <p:cNvSpPr>
            <a:spLocks noGrp="1"/>
          </p:cNvSpPr>
          <p:nvPr>
            <p:ph idx="1"/>
          </p:nvPr>
        </p:nvSpPr>
        <p:spPr/>
        <p:txBody>
          <a:bodyPr/>
          <a:lstStyle/>
          <a:p>
            <a:pPr marL="0" indent="0" algn="l" rtl="0">
              <a:buNone/>
            </a:pPr>
            <a:r>
              <a:rPr lang="en-US" dirty="0"/>
              <a:t>6 - </a:t>
            </a:r>
            <a:r>
              <a:rPr lang="en-US" sz="2800" dirty="0">
                <a:effectLst/>
                <a:latin typeface="Calibri" panose="020F0502020204030204" pitchFamily="34" charset="0"/>
                <a:ea typeface="Calibri" panose="020F0502020204030204" pitchFamily="34" charset="0"/>
                <a:cs typeface="Arial" panose="020B0604020202020204" pitchFamily="34" charset="0"/>
              </a:rPr>
              <a:t>which state has the most customers?</a:t>
            </a:r>
          </a:p>
          <a:p>
            <a:pPr marL="0" indent="0" algn="l" rtl="0">
              <a:buNone/>
            </a:pPr>
            <a:endParaRPr lang="en-US" dirty="0">
              <a:latin typeface="Calibri" panose="020F0502020204030204" pitchFamily="34" charset="0"/>
              <a:cs typeface="Arial" panose="020B0604020202020204" pitchFamily="34" charset="0"/>
            </a:endParaRPr>
          </a:p>
          <a:p>
            <a:pPr marL="0" indent="0" algn="l" rtl="0">
              <a:buNone/>
            </a:pPr>
            <a:r>
              <a:rPr lang="en-US" sz="2800" dirty="0"/>
              <a:t>Conclusion:</a:t>
            </a:r>
            <a:endParaRPr lang="en-US" dirty="0"/>
          </a:p>
          <a:p>
            <a:pPr marL="0" indent="0" algn="l" rtl="0">
              <a:buNone/>
            </a:pPr>
            <a:r>
              <a:rPr lang="en-US" dirty="0"/>
              <a:t>After our analysis about the states, we have found out in which state we have the most customers and that state is  NY  we shall consider developing in that state more.</a:t>
            </a:r>
            <a:endParaRPr lang="he-IL" dirty="0"/>
          </a:p>
        </p:txBody>
      </p:sp>
    </p:spTree>
    <p:extLst>
      <p:ext uri="{BB962C8B-B14F-4D97-AF65-F5344CB8AC3E}">
        <p14:creationId xmlns:p14="http://schemas.microsoft.com/office/powerpoint/2010/main" val="2315044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08DC69-F8B3-425D-9E75-CFD508314944}"/>
              </a:ext>
            </a:extLst>
          </p:cNvPr>
          <p:cNvSpPr>
            <a:spLocks noGrp="1"/>
          </p:cNvSpPr>
          <p:nvPr>
            <p:ph type="title"/>
          </p:nvPr>
        </p:nvSpPr>
        <p:spPr/>
        <p:txBody>
          <a:bodyPr/>
          <a:lstStyle/>
          <a:p>
            <a:pPr algn="l" rtl="0"/>
            <a:r>
              <a:rPr lang="en-US"/>
              <a:t>Phase </a:t>
            </a:r>
            <a:r>
              <a:rPr lang="en-US" dirty="0"/>
              <a:t>– 3:</a:t>
            </a:r>
            <a:endParaRPr lang="he-IL" dirty="0"/>
          </a:p>
        </p:txBody>
      </p:sp>
      <p:sp>
        <p:nvSpPr>
          <p:cNvPr id="3" name="מציין מיקום תוכן 2">
            <a:extLst>
              <a:ext uri="{FF2B5EF4-FFF2-40B4-BE49-F238E27FC236}">
                <a16:creationId xmlns:a16="http://schemas.microsoft.com/office/drawing/2014/main" id="{42373B09-D59A-4720-973F-97A869BB1FD3}"/>
              </a:ext>
            </a:extLst>
          </p:cNvPr>
          <p:cNvSpPr>
            <a:spLocks noGrp="1"/>
          </p:cNvSpPr>
          <p:nvPr>
            <p:ph idx="1"/>
          </p:nvPr>
        </p:nvSpPr>
        <p:spPr/>
        <p:txBody>
          <a:bodyPr/>
          <a:lstStyle/>
          <a:p>
            <a:pPr marL="0" indent="0" algn="l" rtl="0">
              <a:buNone/>
            </a:pPr>
            <a:r>
              <a:rPr lang="en-US" dirty="0"/>
              <a:t>7 -  </a:t>
            </a:r>
            <a:r>
              <a:rPr lang="en-US" sz="2800" dirty="0">
                <a:effectLst/>
                <a:latin typeface="Calibri" panose="020F0502020204030204" pitchFamily="34" charset="0"/>
                <a:ea typeface="Calibri" panose="020F0502020204030204" pitchFamily="34" charset="0"/>
                <a:cs typeface="Arial" panose="020B0604020202020204" pitchFamily="34" charset="0"/>
              </a:rPr>
              <a:t>In which months we have the most volume?</a:t>
            </a:r>
            <a:endParaRPr lang="en-US" dirty="0"/>
          </a:p>
          <a:p>
            <a:pPr marL="0" indent="0" algn="l" rtl="0">
              <a:buNone/>
            </a:pPr>
            <a:r>
              <a:rPr lang="en-US" dirty="0"/>
              <a:t>Conclusion:</a:t>
            </a:r>
          </a:p>
          <a:p>
            <a:pPr marL="0" indent="0" algn="l" rtl="0">
              <a:buNone/>
            </a:pPr>
            <a:r>
              <a:rPr lang="en-US" dirty="0"/>
              <a:t>We can see that during the months of spring we have the best sales</a:t>
            </a:r>
          </a:p>
          <a:p>
            <a:pPr marL="0" indent="0" algn="l" rtl="0">
              <a:buNone/>
            </a:pPr>
            <a:r>
              <a:rPr lang="en-US" dirty="0"/>
              <a:t>Maybe we shall focus on these month more on marketing to improve the sales even more</a:t>
            </a:r>
            <a:endParaRPr lang="he-IL" dirty="0"/>
          </a:p>
        </p:txBody>
      </p:sp>
    </p:spTree>
    <p:extLst>
      <p:ext uri="{BB962C8B-B14F-4D97-AF65-F5344CB8AC3E}">
        <p14:creationId xmlns:p14="http://schemas.microsoft.com/office/powerpoint/2010/main" val="201161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08DC69-F8B3-425D-9E75-CFD508314944}"/>
              </a:ext>
            </a:extLst>
          </p:cNvPr>
          <p:cNvSpPr>
            <a:spLocks noGrp="1"/>
          </p:cNvSpPr>
          <p:nvPr>
            <p:ph type="title"/>
          </p:nvPr>
        </p:nvSpPr>
        <p:spPr/>
        <p:txBody>
          <a:bodyPr/>
          <a:lstStyle/>
          <a:p>
            <a:pPr algn="l" rtl="0"/>
            <a:r>
              <a:rPr lang="en-US"/>
              <a:t>Phase </a:t>
            </a:r>
            <a:r>
              <a:rPr lang="en-US" dirty="0"/>
              <a:t>– 3:</a:t>
            </a:r>
            <a:endParaRPr lang="he-IL" dirty="0"/>
          </a:p>
        </p:txBody>
      </p:sp>
      <p:sp>
        <p:nvSpPr>
          <p:cNvPr id="3" name="מציין מיקום תוכן 2">
            <a:extLst>
              <a:ext uri="{FF2B5EF4-FFF2-40B4-BE49-F238E27FC236}">
                <a16:creationId xmlns:a16="http://schemas.microsoft.com/office/drawing/2014/main" id="{42373B09-D59A-4720-973F-97A869BB1FD3}"/>
              </a:ext>
            </a:extLst>
          </p:cNvPr>
          <p:cNvSpPr>
            <a:spLocks noGrp="1"/>
          </p:cNvSpPr>
          <p:nvPr>
            <p:ph idx="1"/>
          </p:nvPr>
        </p:nvSpPr>
        <p:spPr/>
        <p:txBody>
          <a:bodyPr/>
          <a:lstStyle/>
          <a:p>
            <a:pPr marL="0" indent="0" algn="l" rtl="0">
              <a:buNone/>
            </a:pPr>
            <a:r>
              <a:rPr lang="en-US" dirty="0"/>
              <a:t>8 - </a:t>
            </a:r>
            <a:r>
              <a:rPr lang="en-US" sz="2800" dirty="0">
                <a:effectLst/>
                <a:latin typeface="Calibri" panose="020F0502020204030204" pitchFamily="34" charset="0"/>
                <a:ea typeface="Calibri" panose="020F0502020204030204" pitchFamily="34" charset="0"/>
                <a:cs typeface="Arial" panose="020B0604020202020204" pitchFamily="34" charset="0"/>
              </a:rPr>
              <a:t>which staff has the most sales?</a:t>
            </a:r>
          </a:p>
          <a:p>
            <a:pPr marL="0" indent="0" algn="l" rtl="0">
              <a:buNone/>
            </a:pPr>
            <a:r>
              <a:rPr lang="en-US" dirty="0">
                <a:latin typeface="Calibri" panose="020F0502020204030204" pitchFamily="34" charset="0"/>
                <a:cs typeface="Arial" panose="020B0604020202020204" pitchFamily="34" charset="0"/>
              </a:rPr>
              <a:t>Conclusion: we searched for the best manger here and we found our that our staff  has 2 outstanding manger ‘marcel’ marcel and ‘Venita’</a:t>
            </a:r>
          </a:p>
          <a:p>
            <a:pPr marL="0" indent="0" algn="l" rtl="0">
              <a:buNone/>
            </a:pPr>
            <a:r>
              <a:rPr lang="en-US" dirty="0">
                <a:latin typeface="Calibri" panose="020F0502020204030204" pitchFamily="34" charset="0"/>
                <a:cs typeface="Arial" panose="020B0604020202020204" pitchFamily="34" charset="0"/>
              </a:rPr>
              <a:t>We need to analyze their characteristics and hire more mangers like them</a:t>
            </a:r>
          </a:p>
          <a:p>
            <a:pPr marL="0" indent="0" algn="l" rtl="0">
              <a:buNone/>
            </a:pPr>
            <a:endParaRPr lang="en-US" sz="1400" dirty="0"/>
          </a:p>
        </p:txBody>
      </p:sp>
    </p:spTree>
    <p:extLst>
      <p:ext uri="{BB962C8B-B14F-4D97-AF65-F5344CB8AC3E}">
        <p14:creationId xmlns:p14="http://schemas.microsoft.com/office/powerpoint/2010/main" val="2709299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08DC69-F8B3-425D-9E75-CFD508314944}"/>
              </a:ext>
            </a:extLst>
          </p:cNvPr>
          <p:cNvSpPr>
            <a:spLocks noGrp="1"/>
          </p:cNvSpPr>
          <p:nvPr>
            <p:ph type="title"/>
          </p:nvPr>
        </p:nvSpPr>
        <p:spPr/>
        <p:txBody>
          <a:bodyPr/>
          <a:lstStyle/>
          <a:p>
            <a:pPr algn="l" rtl="0"/>
            <a:r>
              <a:rPr lang="en-US"/>
              <a:t>Phase </a:t>
            </a:r>
            <a:r>
              <a:rPr lang="en-US" dirty="0"/>
              <a:t>– 3:</a:t>
            </a:r>
            <a:endParaRPr lang="he-IL" dirty="0"/>
          </a:p>
        </p:txBody>
      </p:sp>
      <p:sp>
        <p:nvSpPr>
          <p:cNvPr id="3" name="מציין מיקום תוכן 2">
            <a:extLst>
              <a:ext uri="{FF2B5EF4-FFF2-40B4-BE49-F238E27FC236}">
                <a16:creationId xmlns:a16="http://schemas.microsoft.com/office/drawing/2014/main" id="{42373B09-D59A-4720-973F-97A869BB1FD3}"/>
              </a:ext>
            </a:extLst>
          </p:cNvPr>
          <p:cNvSpPr>
            <a:spLocks noGrp="1"/>
          </p:cNvSpPr>
          <p:nvPr>
            <p:ph idx="1"/>
          </p:nvPr>
        </p:nvSpPr>
        <p:spPr/>
        <p:txBody>
          <a:bodyPr/>
          <a:lstStyle/>
          <a:p>
            <a:pPr marL="0" indent="0" algn="l" rtl="0">
              <a:buNone/>
            </a:pPr>
            <a:r>
              <a:rPr lang="en-US" dirty="0"/>
              <a:t>Summary – </a:t>
            </a:r>
          </a:p>
          <a:p>
            <a:pPr marL="0" indent="0" algn="l" rtl="0">
              <a:buNone/>
            </a:pPr>
            <a:r>
              <a:rPr lang="en-US" dirty="0"/>
              <a:t>We have analyzed the company In various aspects and we have got conclusions for every aspect , we recommend that these conclusions shall take in consideration  in the future decision making of the company, these conclusion come for both Phase 1 &amp; Phase 2 </a:t>
            </a:r>
            <a:endParaRPr lang="he-IL" dirty="0"/>
          </a:p>
        </p:txBody>
      </p:sp>
    </p:spTree>
    <p:extLst>
      <p:ext uri="{BB962C8B-B14F-4D97-AF65-F5344CB8AC3E}">
        <p14:creationId xmlns:p14="http://schemas.microsoft.com/office/powerpoint/2010/main" val="110037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F080210-685F-42CE-BFB4-BA2892C64DCB}"/>
              </a:ext>
            </a:extLst>
          </p:cNvPr>
          <p:cNvSpPr>
            <a:spLocks noGrp="1"/>
          </p:cNvSpPr>
          <p:nvPr>
            <p:ph type="title"/>
          </p:nvPr>
        </p:nvSpPr>
        <p:spPr/>
        <p:txBody>
          <a:bodyPr/>
          <a:lstStyle/>
          <a:p>
            <a:pPr algn="l" rtl="0"/>
            <a:r>
              <a:rPr lang="en-US" dirty="0"/>
              <a:t>Phase 1- A			</a:t>
            </a:r>
            <a:endParaRPr lang="he-IL" dirty="0"/>
          </a:p>
        </p:txBody>
      </p:sp>
      <p:sp>
        <p:nvSpPr>
          <p:cNvPr id="3" name="מציין מיקום תוכן 2">
            <a:extLst>
              <a:ext uri="{FF2B5EF4-FFF2-40B4-BE49-F238E27FC236}">
                <a16:creationId xmlns:a16="http://schemas.microsoft.com/office/drawing/2014/main" id="{4C4039E8-2F9C-4A45-97D2-015848953EC9}"/>
              </a:ext>
            </a:extLst>
          </p:cNvPr>
          <p:cNvSpPr>
            <a:spLocks noGrp="1"/>
          </p:cNvSpPr>
          <p:nvPr>
            <p:ph idx="1"/>
          </p:nvPr>
        </p:nvSpPr>
        <p:spPr>
          <a:xfrm>
            <a:off x="838200" y="1535185"/>
            <a:ext cx="10515600" cy="4641778"/>
          </a:xfrm>
        </p:spPr>
        <p:txBody>
          <a:bodyPr>
            <a:normAutofit/>
          </a:bodyPr>
          <a:lstStyle/>
          <a:p>
            <a:pPr algn="l" rtl="0"/>
            <a:r>
              <a:rPr lang="en-US" dirty="0"/>
              <a:t>Our research questions:</a:t>
            </a:r>
          </a:p>
          <a:p>
            <a:pPr marL="0" indent="0" algn="l" rtl="0">
              <a:buNone/>
            </a:pPr>
            <a:r>
              <a:rPr lang="en-US" dirty="0"/>
              <a:t>1 - </a:t>
            </a:r>
            <a:r>
              <a:rPr lang="en-US" sz="1800" dirty="0">
                <a:effectLst/>
                <a:latin typeface="Calibri" panose="020F0502020204030204" pitchFamily="34" charset="0"/>
                <a:ea typeface="Calibri" panose="020F0502020204030204" pitchFamily="34" charset="0"/>
                <a:cs typeface="Arial" panose="020B0604020202020204" pitchFamily="34" charset="0"/>
              </a:rPr>
              <a:t>What is the company's profit in each of the stores? Is there a big difference in profits between stores?</a:t>
            </a:r>
          </a:p>
          <a:p>
            <a:pPr marL="0" indent="0" algn="l" rtl="0">
              <a:buNone/>
            </a:pPr>
            <a:r>
              <a:rPr lang="en-US" dirty="0"/>
              <a:t>2 - </a:t>
            </a:r>
            <a:r>
              <a:rPr lang="en-US" sz="1800" dirty="0">
                <a:effectLst/>
                <a:latin typeface="Calibri" panose="020F0502020204030204" pitchFamily="34" charset="0"/>
                <a:ea typeface="Calibri" panose="020F0502020204030204" pitchFamily="34" charset="0"/>
                <a:cs typeface="Arial" panose="020B0604020202020204" pitchFamily="34" charset="0"/>
              </a:rPr>
              <a:t>What is the volume of shopping and customers in each of the stores?</a:t>
            </a:r>
            <a:endParaRPr lang="en-US" dirty="0"/>
          </a:p>
          <a:p>
            <a:pPr marL="0" indent="0" algn="l" rtl="0">
              <a:lnSpc>
                <a:spcPct val="107000"/>
              </a:lnSpc>
              <a:spcAft>
                <a:spcPts val="800"/>
              </a:spcAft>
              <a:buNone/>
            </a:pPr>
            <a:r>
              <a:rPr lang="en-US" dirty="0"/>
              <a:t>3 - </a:t>
            </a:r>
            <a:r>
              <a:rPr lang="en-US" sz="1800" dirty="0">
                <a:effectLst/>
                <a:latin typeface="Calibri" panose="020F0502020204030204" pitchFamily="34" charset="0"/>
                <a:ea typeface="Calibri" panose="020F0502020204030204" pitchFamily="34" charset="0"/>
                <a:cs typeface="Arial" panose="020B0604020202020204" pitchFamily="34" charset="0"/>
              </a:rPr>
              <a:t>What products would you recommend for the company to continue selling and marketing? Which products                                               	would you recommend to change marketing /    remove from company sales?</a:t>
            </a:r>
          </a:p>
          <a:p>
            <a:pPr marL="0" indent="0" algn="l" rtl="0">
              <a:lnSpc>
                <a:spcPct val="107000"/>
              </a:lnSpc>
              <a:spcAft>
                <a:spcPts val="800"/>
              </a:spcAft>
              <a:buNone/>
            </a:pPr>
            <a:r>
              <a:rPr lang="en-US" dirty="0"/>
              <a:t>4- </a:t>
            </a:r>
            <a:r>
              <a:rPr lang="en-US" sz="1800" dirty="0">
                <a:effectLst/>
                <a:latin typeface="Calibri" panose="020F0502020204030204" pitchFamily="34" charset="0"/>
                <a:ea typeface="Calibri" panose="020F0502020204030204" pitchFamily="34" charset="0"/>
                <a:cs typeface="Arial" panose="020B0604020202020204" pitchFamily="34" charset="0"/>
              </a:rPr>
              <a:t>What are the most profitable categories? </a:t>
            </a:r>
            <a:endParaRPr lang="en-US" dirty="0"/>
          </a:p>
          <a:p>
            <a:pPr marL="0" indent="0" algn="l" rtl="0">
              <a:buNone/>
            </a:pPr>
            <a:r>
              <a:rPr lang="en-US" dirty="0"/>
              <a:t>5 - </a:t>
            </a:r>
            <a:r>
              <a:rPr lang="en-US" sz="1800" dirty="0">
                <a:effectLst/>
                <a:latin typeface="Calibri" panose="020F0502020204030204" pitchFamily="34" charset="0"/>
                <a:ea typeface="Calibri" panose="020F0502020204030204" pitchFamily="34" charset="0"/>
                <a:cs typeface="Arial" panose="020B0604020202020204" pitchFamily="34" charset="0"/>
              </a:rPr>
              <a:t>Which brands are worthwhile to own? </a:t>
            </a:r>
            <a:endParaRPr lang="en-US" dirty="0"/>
          </a:p>
          <a:p>
            <a:pPr marL="0" indent="0" algn="l" rtl="0">
              <a:buNone/>
            </a:pPr>
            <a:r>
              <a:rPr lang="en-US" dirty="0"/>
              <a:t>6 - </a:t>
            </a:r>
            <a:r>
              <a:rPr lang="en-US" sz="1800" dirty="0">
                <a:effectLst/>
                <a:latin typeface="Calibri" panose="020F0502020204030204" pitchFamily="34" charset="0"/>
                <a:ea typeface="Calibri" panose="020F0502020204030204" pitchFamily="34" charset="0"/>
                <a:cs typeface="Arial" panose="020B0604020202020204" pitchFamily="34" charset="0"/>
              </a:rPr>
              <a:t>which state has the most customers?</a:t>
            </a:r>
            <a:endParaRPr lang="en-US" dirty="0"/>
          </a:p>
          <a:p>
            <a:pPr marL="0" indent="0" algn="l" rtl="0">
              <a:buNone/>
            </a:pPr>
            <a:r>
              <a:rPr lang="en-US" dirty="0"/>
              <a:t>7 - </a:t>
            </a:r>
            <a:r>
              <a:rPr lang="en-US" sz="1800" dirty="0">
                <a:effectLst/>
                <a:latin typeface="Calibri" panose="020F0502020204030204" pitchFamily="34" charset="0"/>
                <a:ea typeface="Calibri" panose="020F0502020204030204" pitchFamily="34" charset="0"/>
                <a:cs typeface="Arial" panose="020B0604020202020204" pitchFamily="34" charset="0"/>
              </a:rPr>
              <a:t>In which months we have the most volume?</a:t>
            </a:r>
            <a:endParaRPr lang="en-US" dirty="0"/>
          </a:p>
          <a:p>
            <a:pPr marL="0" indent="0" algn="l" rtl="0">
              <a:buNone/>
            </a:pPr>
            <a:r>
              <a:rPr lang="en-US" dirty="0"/>
              <a:t>8 - </a:t>
            </a:r>
            <a:r>
              <a:rPr lang="en-US" sz="1800" dirty="0">
                <a:effectLst/>
                <a:latin typeface="Calibri" panose="020F0502020204030204" pitchFamily="34" charset="0"/>
                <a:ea typeface="Calibri" panose="020F0502020204030204" pitchFamily="34" charset="0"/>
                <a:cs typeface="Arial" panose="020B0604020202020204" pitchFamily="34" charset="0"/>
              </a:rPr>
              <a:t>which staff has the most sales?</a:t>
            </a:r>
            <a:endParaRPr lang="en-US" dirty="0"/>
          </a:p>
        </p:txBody>
      </p:sp>
    </p:spTree>
    <p:extLst>
      <p:ext uri="{BB962C8B-B14F-4D97-AF65-F5344CB8AC3E}">
        <p14:creationId xmlns:p14="http://schemas.microsoft.com/office/powerpoint/2010/main" val="29831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308091-5A4D-4420-913F-BF594F3F57E9}"/>
              </a:ext>
            </a:extLst>
          </p:cNvPr>
          <p:cNvSpPr>
            <a:spLocks noGrp="1"/>
          </p:cNvSpPr>
          <p:nvPr>
            <p:ph type="title"/>
          </p:nvPr>
        </p:nvSpPr>
        <p:spPr/>
        <p:txBody>
          <a:bodyPr/>
          <a:lstStyle/>
          <a:p>
            <a:pPr algn="l" rtl="0"/>
            <a:r>
              <a:rPr lang="en-US" dirty="0"/>
              <a:t>Phase 1 –  tables analysis </a:t>
            </a:r>
            <a:endParaRPr lang="he-IL" dirty="0"/>
          </a:p>
        </p:txBody>
      </p:sp>
      <p:pic>
        <p:nvPicPr>
          <p:cNvPr id="5" name="מציין מיקום תוכן 4">
            <a:extLst>
              <a:ext uri="{FF2B5EF4-FFF2-40B4-BE49-F238E27FC236}">
                <a16:creationId xmlns:a16="http://schemas.microsoft.com/office/drawing/2014/main" id="{47C16149-67D9-4B9B-85A0-253F2B06FE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584129"/>
            <a:ext cx="8596312" cy="3034355"/>
          </a:xfrm>
        </p:spPr>
      </p:pic>
    </p:spTree>
    <p:extLst>
      <p:ext uri="{BB962C8B-B14F-4D97-AF65-F5344CB8AC3E}">
        <p14:creationId xmlns:p14="http://schemas.microsoft.com/office/powerpoint/2010/main" val="618613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26696A-51B8-4E5B-8F69-39DB0B5D8403}"/>
              </a:ext>
            </a:extLst>
          </p:cNvPr>
          <p:cNvSpPr>
            <a:spLocks noGrp="1"/>
          </p:cNvSpPr>
          <p:nvPr>
            <p:ph type="title"/>
          </p:nvPr>
        </p:nvSpPr>
        <p:spPr>
          <a:xfrm>
            <a:off x="838200" y="365126"/>
            <a:ext cx="10515600" cy="540886"/>
          </a:xfrm>
        </p:spPr>
        <p:txBody>
          <a:bodyPr>
            <a:normAutofit fontScale="90000"/>
          </a:bodyPr>
          <a:lstStyle/>
          <a:p>
            <a:pPr algn="l" rtl="0"/>
            <a:r>
              <a:rPr lang="en-US" dirty="0"/>
              <a:t>Phase – 1 – tables analysis</a:t>
            </a:r>
            <a:endParaRPr lang="he-IL" dirty="0"/>
          </a:p>
        </p:txBody>
      </p:sp>
      <p:sp>
        <p:nvSpPr>
          <p:cNvPr id="4" name="מציין מיקום תוכן 3">
            <a:extLst>
              <a:ext uri="{FF2B5EF4-FFF2-40B4-BE49-F238E27FC236}">
                <a16:creationId xmlns:a16="http://schemas.microsoft.com/office/drawing/2014/main" id="{B9C6305E-EE21-4682-89CD-A08F14B10FF9}"/>
              </a:ext>
            </a:extLst>
          </p:cNvPr>
          <p:cNvSpPr>
            <a:spLocks noGrp="1"/>
          </p:cNvSpPr>
          <p:nvPr>
            <p:ph idx="1"/>
          </p:nvPr>
        </p:nvSpPr>
        <p:spPr>
          <a:xfrm>
            <a:off x="0" y="1430313"/>
            <a:ext cx="2721531" cy="5410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l" rtl="0">
              <a:lnSpc>
                <a:spcPct val="107000"/>
              </a:lnSpc>
              <a:spcAft>
                <a:spcPts val="800"/>
              </a:spcAft>
            </a:pPr>
            <a:r>
              <a:rPr lang="en-US" sz="1100" b="1" u="sng" dirty="0">
                <a:effectLst/>
                <a:ea typeface="Calibri" panose="020F0502020204030204" pitchFamily="34" charset="0"/>
                <a:cs typeface="Arial" panose="020B0604020202020204" pitchFamily="34" charset="0"/>
              </a:rPr>
              <a:t>Phase 1:</a:t>
            </a:r>
            <a:endParaRPr lang="en-US" sz="1100" dirty="0">
              <a:effectLst/>
              <a:ea typeface="Calibri" panose="020F0502020204030204" pitchFamily="34" charset="0"/>
              <a:cs typeface="Arial" panose="020B0604020202020204" pitchFamily="34" charset="0"/>
            </a:endParaRPr>
          </a:p>
          <a:p>
            <a:pPr algn="l" rtl="0">
              <a:lnSpc>
                <a:spcPct val="107000"/>
              </a:lnSpc>
              <a:spcAft>
                <a:spcPts val="800"/>
              </a:spcAft>
            </a:pPr>
            <a:r>
              <a:rPr lang="en-US" sz="1100" dirty="0">
                <a:effectLst/>
                <a:ea typeface="Calibri" panose="020F0502020204030204" pitchFamily="34" charset="0"/>
                <a:cs typeface="Arial" panose="020B0604020202020204" pitchFamily="34" charset="0"/>
              </a:rPr>
              <a:t>Table analysis :</a:t>
            </a:r>
            <a:r>
              <a:rPr lang="en-US" sz="1100" b="1" dirty="0">
                <a:effectLst/>
                <a:ea typeface="Calibri" panose="020F0502020204030204" pitchFamily="34" charset="0"/>
                <a:cs typeface="Arial" panose="020B0604020202020204" pitchFamily="34" charset="0"/>
              </a:rPr>
              <a:t>products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purpose: to show us data about the products of our company</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unique id</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a:effectLst/>
                <a:ea typeface="Calibri" panose="020F0502020204030204" pitchFamily="34" charset="0"/>
                <a:cs typeface="Arial" panose="020B0604020202020204" pitchFamily="34" charset="0"/>
              </a:rPr>
              <a:t>:product_id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data types: nvarchar(255)</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main columns: </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95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product_id,brand_id,categpry_id </a:t>
            </a:r>
            <a:r>
              <a:rPr lang="en-US" sz="1100" dirty="0">
                <a:solidFill>
                  <a:schemeClr val="bg1"/>
                </a:solidFill>
                <a:effectLst/>
                <a:ea typeface="Calibri" panose="020F0502020204030204" pitchFamily="34" charset="0"/>
                <a:cs typeface="Arial" panose="020B0604020202020204" pitchFamily="34" charset="0"/>
              </a:rPr>
              <a:t> </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size: 6columns * 321 rows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 connections: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brands table via brand_id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categories table via category_id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order_items via product_id</a:t>
            </a:r>
            <a:endParaRPr lang="en-US" sz="1100" dirty="0">
              <a:ea typeface="Calibri" panose="020F0502020204030204" pitchFamily="34" charset="0"/>
              <a:cs typeface="Arial" panose="020B0604020202020204" pitchFamily="34" charset="0"/>
            </a:endParaRPr>
          </a:p>
          <a:p>
            <a:pPr algn="l" rtl="0">
              <a:lnSpc>
                <a:spcPct val="107000"/>
              </a:lnSpc>
              <a:spcAft>
                <a:spcPts val="800"/>
              </a:spcAft>
            </a:pPr>
            <a:r>
              <a:rPr lang="en-US" sz="1100" dirty="0">
                <a:effectLst/>
                <a:ea typeface="Calibri" panose="020F0502020204030204" pitchFamily="34" charset="0"/>
                <a:cs typeface="Arial" panose="020B0604020202020204" pitchFamily="34" charset="0"/>
              </a:rPr>
              <a:t>stocks via product_id</a:t>
            </a:r>
          </a:p>
        </p:txBody>
      </p:sp>
      <p:sp>
        <p:nvSpPr>
          <p:cNvPr id="7" name="מלבן: פינות מעוגלות 6">
            <a:extLst>
              <a:ext uri="{FF2B5EF4-FFF2-40B4-BE49-F238E27FC236}">
                <a16:creationId xmlns:a16="http://schemas.microsoft.com/office/drawing/2014/main" id="{2C83C9F4-027C-41F9-AEA8-64AEBB1F9C88}"/>
              </a:ext>
            </a:extLst>
          </p:cNvPr>
          <p:cNvSpPr/>
          <p:nvPr/>
        </p:nvSpPr>
        <p:spPr>
          <a:xfrm>
            <a:off x="2725038" y="1430313"/>
            <a:ext cx="2639033" cy="5410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l" rtl="0">
              <a:lnSpc>
                <a:spcPct val="107000"/>
              </a:lnSpc>
              <a:spcAft>
                <a:spcPts val="800"/>
              </a:spcAft>
            </a:pPr>
            <a:r>
              <a:rPr lang="en-US" sz="1100" b="1" u="sng" dirty="0">
                <a:effectLst/>
                <a:ea typeface="Calibri" panose="020F0502020204030204" pitchFamily="34" charset="0"/>
                <a:cs typeface="Arial" panose="020B0604020202020204" pitchFamily="34" charset="0"/>
              </a:rPr>
              <a:t>Phase 1:</a:t>
            </a:r>
            <a:endParaRPr lang="en-US" sz="1100" dirty="0">
              <a:effectLst/>
              <a:ea typeface="Calibri" panose="020F0502020204030204" pitchFamily="34" charset="0"/>
              <a:cs typeface="Arial" panose="020B0604020202020204" pitchFamily="34" charset="0"/>
            </a:endParaRPr>
          </a:p>
          <a:p>
            <a:pPr algn="l" rtl="0">
              <a:lnSpc>
                <a:spcPct val="107000"/>
              </a:lnSpc>
              <a:spcAft>
                <a:spcPts val="800"/>
              </a:spcAft>
            </a:pPr>
            <a:r>
              <a:rPr lang="en-US" sz="1100" dirty="0">
                <a:effectLst/>
                <a:ea typeface="Calibri" panose="020F0502020204030204" pitchFamily="34" charset="0"/>
                <a:cs typeface="Arial" panose="020B0604020202020204" pitchFamily="34" charset="0"/>
              </a:rPr>
              <a:t>Table analysis : </a:t>
            </a:r>
            <a:r>
              <a:rPr lang="en-US" sz="1100" b="1" dirty="0">
                <a:effectLst/>
                <a:ea typeface="Calibri" panose="020F0502020204030204" pitchFamily="34" charset="0"/>
                <a:cs typeface="Arial" panose="020B0604020202020204" pitchFamily="34" charset="0"/>
              </a:rPr>
              <a:t>brands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purpose: to show us which brands are our stores and products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unique id</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a:effectLst/>
                <a:ea typeface="Calibri" panose="020F0502020204030204" pitchFamily="34" charset="0"/>
                <a:cs typeface="Arial" panose="020B0604020202020204" pitchFamily="34" charset="0"/>
              </a:rPr>
              <a:t>: brand_id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data types: nvarchar(255)</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main columns:</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95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brand_id,brand_name</a:t>
            </a:r>
            <a:endParaRPr lang="en-US" sz="1100" dirty="0">
              <a:solidFill>
                <a:schemeClr val="bg1"/>
              </a:solidFill>
              <a:effectLst/>
              <a:ea typeface="Calibri" panose="020F0502020204030204" pitchFamily="34" charset="0"/>
              <a:cs typeface="Arial" panose="020B0604020202020204" pitchFamily="34" charset="0"/>
            </a:endParaRPr>
          </a:p>
          <a:p>
            <a:pPr algn="l" rtl="0">
              <a:lnSpc>
                <a:spcPct val="107000"/>
              </a:lnSpc>
              <a:spcAft>
                <a:spcPts val="800"/>
              </a:spcAft>
            </a:pPr>
            <a:r>
              <a:rPr lang="en-US" sz="1100" dirty="0">
                <a:effectLst/>
                <a:ea typeface="Calibri" panose="020F0502020204030204" pitchFamily="34" charset="0"/>
                <a:cs typeface="Arial" panose="020B0604020202020204" pitchFamily="34" charset="0"/>
              </a:rPr>
              <a:t>size:2 columns * 9rows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 connections: products table via brand_id</a:t>
            </a:r>
          </a:p>
        </p:txBody>
      </p:sp>
      <p:sp>
        <p:nvSpPr>
          <p:cNvPr id="8" name="מלבן: פינות מעוגלות 7">
            <a:extLst>
              <a:ext uri="{FF2B5EF4-FFF2-40B4-BE49-F238E27FC236}">
                <a16:creationId xmlns:a16="http://schemas.microsoft.com/office/drawing/2014/main" id="{DEA42DE5-01AE-4541-B38B-D6F4DABEC805}"/>
              </a:ext>
            </a:extLst>
          </p:cNvPr>
          <p:cNvSpPr/>
          <p:nvPr/>
        </p:nvSpPr>
        <p:spPr>
          <a:xfrm>
            <a:off x="5364071" y="1451278"/>
            <a:ext cx="2332140" cy="5410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l" rtl="0">
              <a:lnSpc>
                <a:spcPct val="107000"/>
              </a:lnSpc>
              <a:spcAft>
                <a:spcPts val="800"/>
              </a:spcAft>
            </a:pPr>
            <a:r>
              <a:rPr lang="en-US" sz="1100" b="1" u="sng" dirty="0">
                <a:effectLst/>
                <a:ea typeface="Calibri" panose="020F0502020204030204" pitchFamily="34" charset="0"/>
                <a:cs typeface="Arial" panose="020B0604020202020204" pitchFamily="34" charset="0"/>
              </a:rPr>
              <a:t>Phase 1:</a:t>
            </a:r>
            <a:endParaRPr lang="en-US" sz="1100" dirty="0">
              <a:effectLst/>
              <a:ea typeface="Calibri" panose="020F0502020204030204" pitchFamily="34" charset="0"/>
              <a:cs typeface="Arial" panose="020B0604020202020204" pitchFamily="34" charset="0"/>
            </a:endParaRPr>
          </a:p>
          <a:p>
            <a:pPr algn="l" rtl="0">
              <a:lnSpc>
                <a:spcPct val="107000"/>
              </a:lnSpc>
              <a:spcAft>
                <a:spcPts val="800"/>
              </a:spcAft>
            </a:pPr>
            <a:r>
              <a:rPr lang="en-US" sz="1100" dirty="0">
                <a:effectLst/>
                <a:ea typeface="Calibri" panose="020F0502020204030204" pitchFamily="34" charset="0"/>
                <a:cs typeface="Arial" panose="020B0604020202020204" pitchFamily="34" charset="0"/>
              </a:rPr>
              <a:t>Table analysis : </a:t>
            </a:r>
            <a:r>
              <a:rPr lang="en-US" sz="1100" b="1" dirty="0">
                <a:effectLst/>
                <a:ea typeface="Calibri" panose="020F0502020204030204" pitchFamily="34" charset="0"/>
                <a:cs typeface="Arial" panose="020B0604020202020204" pitchFamily="34" charset="0"/>
              </a:rPr>
              <a:t>customers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purpose: to show who us data about our customers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unique id</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a:effectLst/>
                <a:ea typeface="Calibri" panose="020F0502020204030204" pitchFamily="34" charset="0"/>
                <a:cs typeface="Arial" panose="020B0604020202020204" pitchFamily="34" charset="0"/>
              </a:rPr>
              <a:t>:customer_id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data types: nvarchar(255)</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main columns:</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a:effectLst/>
                <a:ea typeface="Calibri" panose="020F0502020204030204" pitchFamily="34" charset="0"/>
                <a:cs typeface="Arial" panose="020B0604020202020204" pitchFamily="34" charset="0"/>
              </a:rPr>
              <a:t>customer_id,state,</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size: 9columns * 1445 rows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 connections: table orders via customer id</a:t>
            </a:r>
          </a:p>
        </p:txBody>
      </p:sp>
      <p:sp>
        <p:nvSpPr>
          <p:cNvPr id="9" name="מלבן: פינות מעוגלות 8">
            <a:extLst>
              <a:ext uri="{FF2B5EF4-FFF2-40B4-BE49-F238E27FC236}">
                <a16:creationId xmlns:a16="http://schemas.microsoft.com/office/drawing/2014/main" id="{C1FD2159-C5F3-41CA-B4F2-07543A7C01CC}"/>
              </a:ext>
            </a:extLst>
          </p:cNvPr>
          <p:cNvSpPr/>
          <p:nvPr/>
        </p:nvSpPr>
        <p:spPr>
          <a:xfrm>
            <a:off x="7696211" y="1451278"/>
            <a:ext cx="2332140" cy="5410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l" rtl="0">
              <a:lnSpc>
                <a:spcPct val="107000"/>
              </a:lnSpc>
              <a:spcAft>
                <a:spcPts val="800"/>
              </a:spcAft>
            </a:pPr>
            <a:r>
              <a:rPr lang="en-US" sz="1100" b="1" u="sng" dirty="0">
                <a:effectLst/>
                <a:ea typeface="Calibri" panose="020F0502020204030204" pitchFamily="34" charset="0"/>
                <a:cs typeface="Arial" panose="020B0604020202020204" pitchFamily="34" charset="0"/>
              </a:rPr>
              <a:t>Phase 1:</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Table analysis : </a:t>
            </a:r>
            <a:r>
              <a:rPr lang="en-US" sz="1100" b="1" dirty="0">
                <a:effectLst/>
                <a:ea typeface="Calibri" panose="020F0502020204030204" pitchFamily="34" charset="0"/>
                <a:cs typeface="Arial" panose="020B0604020202020204" pitchFamily="34" charset="0"/>
              </a:rPr>
              <a:t>categories</a:t>
            </a:r>
            <a:r>
              <a:rPr lang="en-US" sz="1100" dirty="0">
                <a:effectLst/>
                <a:ea typeface="Calibri" panose="020F0502020204030204" pitchFamily="34" charset="0"/>
                <a:cs typeface="Arial" panose="020B0604020202020204" pitchFamily="34" charset="0"/>
              </a:rPr>
              <a:t>	</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purpose: to show what categories we have in our company</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unique id</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a:effectLst/>
                <a:ea typeface="Calibri" panose="020F0502020204030204" pitchFamily="34" charset="0"/>
                <a:cs typeface="Arial" panose="020B0604020202020204" pitchFamily="34" charset="0"/>
              </a:rPr>
              <a:t>: category_id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data types: nvarchar(255)</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main columns:</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a:effectLst/>
                <a:ea typeface="Calibri" panose="020F0502020204030204" pitchFamily="34" charset="0"/>
                <a:cs typeface="Arial" panose="020B0604020202020204" pitchFamily="34" charset="0"/>
              </a:rPr>
              <a:t>category_id,category_name</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size: 2 columns *7 rows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 connections: products table via category_id</a:t>
            </a:r>
          </a:p>
          <a:p>
            <a:pPr algn="ctr" rtl="1">
              <a:lnSpc>
                <a:spcPct val="107000"/>
              </a:lnSpc>
              <a:spcAft>
                <a:spcPts val="800"/>
              </a:spcAft>
            </a:pPr>
            <a:r>
              <a:rPr lang="en-US" sz="1100" dirty="0">
                <a:effectLst/>
                <a:ea typeface="Calibri" panose="020F0502020204030204" pitchFamily="34" charset="0"/>
                <a:cs typeface="Arial" panose="020B0604020202020204" pitchFamily="34" charset="0"/>
              </a:rPr>
              <a:t> </a:t>
            </a:r>
          </a:p>
        </p:txBody>
      </p:sp>
      <p:sp>
        <p:nvSpPr>
          <p:cNvPr id="10" name="מלבן: פינות מעוגלות 9">
            <a:extLst>
              <a:ext uri="{FF2B5EF4-FFF2-40B4-BE49-F238E27FC236}">
                <a16:creationId xmlns:a16="http://schemas.microsoft.com/office/drawing/2014/main" id="{D9351AD6-2672-4873-A1DF-85D3ED988E32}"/>
              </a:ext>
            </a:extLst>
          </p:cNvPr>
          <p:cNvSpPr/>
          <p:nvPr/>
        </p:nvSpPr>
        <p:spPr>
          <a:xfrm>
            <a:off x="10028351" y="1461760"/>
            <a:ext cx="2163649" cy="5389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l" rtl="0">
              <a:lnSpc>
                <a:spcPct val="107000"/>
              </a:lnSpc>
              <a:spcAft>
                <a:spcPts val="800"/>
              </a:spcAft>
            </a:pPr>
            <a:r>
              <a:rPr lang="en-US" sz="1100" b="1" u="sng" dirty="0">
                <a:effectLst/>
                <a:ea typeface="Calibri" panose="020F0502020204030204" pitchFamily="34" charset="0"/>
                <a:cs typeface="Arial" panose="020B0604020202020204" pitchFamily="34" charset="0"/>
              </a:rPr>
              <a:t>Phase 1:</a:t>
            </a:r>
            <a:endParaRPr lang="en-US" sz="1100" dirty="0">
              <a:effectLst/>
              <a:ea typeface="Calibri" panose="020F0502020204030204" pitchFamily="34" charset="0"/>
              <a:cs typeface="Arial" panose="020B0604020202020204" pitchFamily="34" charset="0"/>
            </a:endParaRPr>
          </a:p>
          <a:p>
            <a:pPr algn="l" rtl="0">
              <a:lnSpc>
                <a:spcPct val="107000"/>
              </a:lnSpc>
              <a:spcAft>
                <a:spcPts val="800"/>
              </a:spcAft>
            </a:pPr>
            <a:r>
              <a:rPr lang="en-US" sz="1100" dirty="0">
                <a:effectLst/>
                <a:ea typeface="Calibri" panose="020F0502020204030204" pitchFamily="34" charset="0"/>
                <a:cs typeface="Arial" panose="020B0604020202020204" pitchFamily="34" charset="0"/>
              </a:rPr>
              <a:t>Table analysis : </a:t>
            </a:r>
            <a:r>
              <a:rPr lang="en-US" sz="1100" b="1" dirty="0">
                <a:effectLst/>
                <a:ea typeface="Calibri" panose="020F0502020204030204" pitchFamily="34" charset="0"/>
                <a:cs typeface="Arial" panose="020B0604020202020204" pitchFamily="34" charset="0"/>
              </a:rPr>
              <a:t>stores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purpose: to show us data about the store that we have</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unique id</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store_id </a:t>
            </a:r>
            <a:endParaRPr lang="en-US" sz="1100" dirty="0">
              <a:effectLst/>
              <a:ea typeface="Calibri" panose="020F0502020204030204" pitchFamily="34" charset="0"/>
              <a:cs typeface="Arial" panose="020B0604020202020204" pitchFamily="34" charset="0"/>
            </a:endParaRPr>
          </a:p>
          <a:p>
            <a:pPr algn="l" rtl="0">
              <a:lnSpc>
                <a:spcPct val="107000"/>
              </a:lnSpc>
              <a:spcAft>
                <a:spcPts val="800"/>
              </a:spcAft>
            </a:pPr>
            <a:r>
              <a:rPr lang="en-US" sz="1100" dirty="0">
                <a:effectLst/>
                <a:ea typeface="Calibri" panose="020F0502020204030204" pitchFamily="34" charset="0"/>
                <a:cs typeface="Arial" panose="020B0604020202020204" pitchFamily="34" charset="0"/>
              </a:rPr>
              <a:t>data types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main columns:</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a:effectLst/>
                <a:ea typeface="Calibri" panose="020F0502020204030204" pitchFamily="34" charset="0"/>
                <a:cs typeface="Arial" panose="020B0604020202020204" pitchFamily="34" charset="0"/>
              </a:rPr>
              <a:t>store_d,state</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size:</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connections: </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via store_id -&gt;  stocks,staff,orders,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customers via state</a:t>
            </a:r>
          </a:p>
        </p:txBody>
      </p:sp>
    </p:spTree>
    <p:extLst>
      <p:ext uri="{BB962C8B-B14F-4D97-AF65-F5344CB8AC3E}">
        <p14:creationId xmlns:p14="http://schemas.microsoft.com/office/powerpoint/2010/main" val="142570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63F452-C2B8-4F3F-ACE5-B27A655894B1}"/>
              </a:ext>
            </a:extLst>
          </p:cNvPr>
          <p:cNvSpPr>
            <a:spLocks noGrp="1"/>
          </p:cNvSpPr>
          <p:nvPr>
            <p:ph type="title"/>
          </p:nvPr>
        </p:nvSpPr>
        <p:spPr>
          <a:xfrm>
            <a:off x="838200" y="365126"/>
            <a:ext cx="10515600" cy="1035836"/>
          </a:xfrm>
        </p:spPr>
        <p:txBody>
          <a:bodyPr/>
          <a:lstStyle/>
          <a:p>
            <a:pPr algn="l" rtl="0"/>
            <a:r>
              <a:rPr lang="en-US" dirty="0"/>
              <a:t>Phase – 1 – tables analysis</a:t>
            </a:r>
            <a:endParaRPr lang="he-IL" dirty="0"/>
          </a:p>
        </p:txBody>
      </p:sp>
      <p:sp>
        <p:nvSpPr>
          <p:cNvPr id="4" name="מציין מיקום תוכן 3">
            <a:extLst>
              <a:ext uri="{FF2B5EF4-FFF2-40B4-BE49-F238E27FC236}">
                <a16:creationId xmlns:a16="http://schemas.microsoft.com/office/drawing/2014/main" id="{3C6D38A8-1997-48DB-AACB-43547A1289CC}"/>
              </a:ext>
            </a:extLst>
          </p:cNvPr>
          <p:cNvSpPr>
            <a:spLocks noGrp="1"/>
          </p:cNvSpPr>
          <p:nvPr>
            <p:ph idx="1"/>
          </p:nvPr>
        </p:nvSpPr>
        <p:spPr>
          <a:xfrm>
            <a:off x="374011" y="1241571"/>
            <a:ext cx="2953623" cy="5616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l" rtl="0">
              <a:lnSpc>
                <a:spcPct val="107000"/>
              </a:lnSpc>
              <a:spcAft>
                <a:spcPts val="800"/>
              </a:spcAft>
            </a:pPr>
            <a:r>
              <a:rPr lang="en-US" sz="1100" b="1" u="sng" dirty="0">
                <a:effectLst/>
                <a:ea typeface="Calibri" panose="020F0502020204030204" pitchFamily="34" charset="0"/>
                <a:cs typeface="Arial" panose="020B0604020202020204" pitchFamily="34" charset="0"/>
              </a:rPr>
              <a:t>Phase 1:</a:t>
            </a:r>
            <a:endParaRPr lang="en-US" sz="1100" dirty="0">
              <a:effectLst/>
              <a:ea typeface="Calibri" panose="020F0502020204030204" pitchFamily="34" charset="0"/>
              <a:cs typeface="Arial" panose="020B0604020202020204" pitchFamily="34" charset="0"/>
            </a:endParaRPr>
          </a:p>
          <a:p>
            <a:pPr algn="l" rtl="0">
              <a:lnSpc>
                <a:spcPct val="107000"/>
              </a:lnSpc>
              <a:spcAft>
                <a:spcPts val="800"/>
              </a:spcAft>
            </a:pPr>
            <a:r>
              <a:rPr lang="en-US" sz="1100" dirty="0">
                <a:effectLst/>
                <a:ea typeface="Calibri" panose="020F0502020204030204" pitchFamily="34" charset="0"/>
                <a:cs typeface="Arial" panose="020B0604020202020204" pitchFamily="34" charset="0"/>
              </a:rPr>
              <a:t>Table analysis : </a:t>
            </a:r>
            <a:r>
              <a:rPr lang="en-US" sz="1100" b="1" dirty="0">
                <a:effectLst/>
                <a:ea typeface="Calibri" panose="020F0502020204030204" pitchFamily="34" charset="0"/>
                <a:cs typeface="Arial" panose="020B0604020202020204" pitchFamily="34" charset="0"/>
              </a:rPr>
              <a:t>orders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purpose: to show us the data about all the orders of our customers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unique id:</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a:effectLst/>
                <a:ea typeface="Calibri" panose="020F0502020204030204" pitchFamily="34" charset="0"/>
                <a:cs typeface="Arial" panose="020B0604020202020204" pitchFamily="34" charset="0"/>
              </a:rPr>
              <a:t>order_id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data types: nvarchar(255)</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main columns:</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a:effectLst/>
                <a:ea typeface="Calibri" panose="020F0502020204030204" pitchFamily="34" charset="0"/>
                <a:cs typeface="Arial" panose="020B0604020202020204" pitchFamily="34" charset="0"/>
              </a:rPr>
              <a:t>order_id,customer_id,store_id,staff_id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size: 8 columns* 1615 rows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 connections: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table order_items via order_id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table customers via customer_id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stores table via store_id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staff table via staff_id</a:t>
            </a:r>
          </a:p>
          <a:p>
            <a:pPr marL="0" indent="0" algn="l" rtl="0">
              <a:lnSpc>
                <a:spcPct val="107000"/>
              </a:lnSpc>
              <a:spcAft>
                <a:spcPts val="800"/>
              </a:spcAft>
              <a:buNone/>
            </a:pPr>
            <a:endParaRPr lang="en-US" sz="1100" dirty="0">
              <a:effectLst/>
              <a:ea typeface="Calibri" panose="020F0502020204030204" pitchFamily="34" charset="0"/>
              <a:cs typeface="Arial" panose="020B0604020202020204" pitchFamily="34" charset="0"/>
            </a:endParaRPr>
          </a:p>
        </p:txBody>
      </p:sp>
      <p:sp>
        <p:nvSpPr>
          <p:cNvPr id="5" name="מלבן: פינות מעוגלות 4">
            <a:extLst>
              <a:ext uri="{FF2B5EF4-FFF2-40B4-BE49-F238E27FC236}">
                <a16:creationId xmlns:a16="http://schemas.microsoft.com/office/drawing/2014/main" id="{8099C72D-ED94-44FE-9391-1180691D122A}"/>
              </a:ext>
            </a:extLst>
          </p:cNvPr>
          <p:cNvSpPr/>
          <p:nvPr/>
        </p:nvSpPr>
        <p:spPr>
          <a:xfrm>
            <a:off x="3268911" y="1400960"/>
            <a:ext cx="2827089" cy="5457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l" rtl="0">
              <a:lnSpc>
                <a:spcPct val="107000"/>
              </a:lnSpc>
              <a:spcAft>
                <a:spcPts val="800"/>
              </a:spcAft>
            </a:pPr>
            <a:r>
              <a:rPr lang="en-US" sz="1100" b="1" u="sng" dirty="0">
                <a:effectLst/>
                <a:ea typeface="Calibri" panose="020F0502020204030204" pitchFamily="34" charset="0"/>
                <a:cs typeface="Arial" panose="020B0604020202020204" pitchFamily="34" charset="0"/>
              </a:rPr>
              <a:t>Phase 1:</a:t>
            </a:r>
            <a:endParaRPr lang="en-US" sz="1100" dirty="0">
              <a:effectLst/>
              <a:ea typeface="Calibri" panose="020F0502020204030204" pitchFamily="34" charset="0"/>
              <a:cs typeface="Arial" panose="020B0604020202020204" pitchFamily="34" charset="0"/>
            </a:endParaRPr>
          </a:p>
          <a:p>
            <a:pPr algn="l" rtl="0">
              <a:lnSpc>
                <a:spcPct val="107000"/>
              </a:lnSpc>
              <a:spcAft>
                <a:spcPts val="800"/>
              </a:spcAft>
            </a:pPr>
            <a:r>
              <a:rPr lang="en-US" sz="1100" dirty="0">
                <a:effectLst/>
                <a:ea typeface="Calibri" panose="020F0502020204030204" pitchFamily="34" charset="0"/>
                <a:cs typeface="Arial" panose="020B0604020202020204" pitchFamily="34" charset="0"/>
              </a:rPr>
              <a:t>Table analysis : </a:t>
            </a:r>
            <a:r>
              <a:rPr lang="en-US" sz="1100" b="1" dirty="0">
                <a:effectLst/>
                <a:ea typeface="Calibri" panose="020F0502020204030204" pitchFamily="34" charset="0"/>
                <a:cs typeface="Arial" panose="020B0604020202020204" pitchFamily="34" charset="0"/>
              </a:rPr>
              <a:t>order_items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purpose: to show us data about the items inside the orders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unique id</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a:effectLst/>
                <a:ea typeface="Calibri" panose="020F0502020204030204" pitchFamily="34" charset="0"/>
                <a:cs typeface="Arial" panose="020B0604020202020204" pitchFamily="34" charset="0"/>
              </a:rPr>
              <a:t>: item_id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data types: float, nvarchar(255)</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main columns:</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95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order_id,item_id,product_id</a:t>
            </a:r>
            <a:endParaRPr lang="en-US" sz="1100" dirty="0">
              <a:solidFill>
                <a:schemeClr val="bg1"/>
              </a:solidFill>
              <a:effectLst/>
              <a:ea typeface="Calibri" panose="020F0502020204030204" pitchFamily="34" charset="0"/>
              <a:cs typeface="Arial" panose="020B0604020202020204" pitchFamily="34" charset="0"/>
            </a:endParaRPr>
          </a:p>
          <a:p>
            <a:pPr algn="l" rtl="0">
              <a:lnSpc>
                <a:spcPct val="107000"/>
              </a:lnSpc>
              <a:spcAft>
                <a:spcPts val="800"/>
              </a:spcAft>
            </a:pPr>
            <a:r>
              <a:rPr lang="en-US" sz="1100" dirty="0">
                <a:effectLst/>
                <a:ea typeface="Calibri" panose="020F0502020204030204" pitchFamily="34" charset="0"/>
                <a:cs typeface="Arial" panose="020B0604020202020204" pitchFamily="34" charset="0"/>
              </a:rPr>
              <a:t>size: 6 columns * 4722 rows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 connections: </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table orders via order_id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table products via product id</a:t>
            </a:r>
          </a:p>
        </p:txBody>
      </p:sp>
      <p:sp>
        <p:nvSpPr>
          <p:cNvPr id="7" name="מלבן: פינות מעוגלות 6">
            <a:extLst>
              <a:ext uri="{FF2B5EF4-FFF2-40B4-BE49-F238E27FC236}">
                <a16:creationId xmlns:a16="http://schemas.microsoft.com/office/drawing/2014/main" id="{E5EEF061-BA27-4BEB-A6A1-378A4B6B00F7}"/>
              </a:ext>
            </a:extLst>
          </p:cNvPr>
          <p:cNvSpPr/>
          <p:nvPr/>
        </p:nvSpPr>
        <p:spPr>
          <a:xfrm>
            <a:off x="6096000" y="1400959"/>
            <a:ext cx="3039611" cy="5457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l" rtl="0">
              <a:lnSpc>
                <a:spcPct val="107000"/>
              </a:lnSpc>
              <a:spcAft>
                <a:spcPts val="800"/>
              </a:spcAft>
            </a:pPr>
            <a:r>
              <a:rPr lang="en-US" sz="1100" b="1" u="sng" dirty="0">
                <a:effectLst/>
                <a:ea typeface="Calibri" panose="020F0502020204030204" pitchFamily="34" charset="0"/>
                <a:cs typeface="Arial" panose="020B0604020202020204" pitchFamily="34" charset="0"/>
              </a:rPr>
              <a:t>Phase 1:</a:t>
            </a:r>
            <a:endParaRPr lang="en-US" sz="1100" dirty="0">
              <a:effectLst/>
              <a:ea typeface="Calibri" panose="020F0502020204030204" pitchFamily="34" charset="0"/>
              <a:cs typeface="Arial" panose="020B0604020202020204" pitchFamily="34" charset="0"/>
            </a:endParaRPr>
          </a:p>
          <a:p>
            <a:pPr algn="l" rtl="0">
              <a:lnSpc>
                <a:spcPct val="107000"/>
              </a:lnSpc>
              <a:spcAft>
                <a:spcPts val="800"/>
              </a:spcAft>
            </a:pPr>
            <a:r>
              <a:rPr lang="en-US" sz="1100" dirty="0">
                <a:effectLst/>
                <a:ea typeface="Calibri" panose="020F0502020204030204" pitchFamily="34" charset="0"/>
                <a:cs typeface="Arial" panose="020B0604020202020204" pitchFamily="34" charset="0"/>
              </a:rPr>
              <a:t>Table analysis : </a:t>
            </a:r>
            <a:r>
              <a:rPr lang="en-US" sz="1100" b="1" dirty="0">
                <a:effectLst/>
                <a:ea typeface="Calibri" panose="020F0502020204030204" pitchFamily="34" charset="0"/>
                <a:cs typeface="Arial" panose="020B0604020202020204" pitchFamily="34" charset="0"/>
              </a:rPr>
              <a:t>staff</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purpose: to show us data about the staff of the stores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unique id</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:staff_id </a:t>
            </a:r>
            <a:r>
              <a:rPr lang="en-US" sz="1100" dirty="0">
                <a:effectLst/>
                <a:ea typeface="Calibri" panose="020F0502020204030204" pitchFamily="34" charset="0"/>
                <a:cs typeface="Arial" panose="020B0604020202020204" pitchFamily="34" charset="0"/>
              </a:rPr>
              <a:t>,manger_id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data types: nvarchar(255)</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main columns:</a:t>
            </a:r>
            <a:r>
              <a:rPr lang="en-US" sz="95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staff_id,store_id,manger_id </a:t>
            </a:r>
            <a:endParaRPr lang="en-US" sz="1100" dirty="0">
              <a:solidFill>
                <a:schemeClr val="bg1"/>
              </a:solidFill>
              <a:effectLst/>
              <a:ea typeface="Calibri" panose="020F0502020204030204" pitchFamily="34" charset="0"/>
              <a:cs typeface="Arial" panose="020B0604020202020204" pitchFamily="34" charset="0"/>
            </a:endParaRPr>
          </a:p>
          <a:p>
            <a:pPr algn="l" rtl="0">
              <a:lnSpc>
                <a:spcPct val="107000"/>
              </a:lnSpc>
              <a:spcAft>
                <a:spcPts val="800"/>
              </a:spcAft>
            </a:pPr>
            <a:r>
              <a:rPr lang="en-US" sz="1100" dirty="0">
                <a:effectLst/>
                <a:ea typeface="Calibri" panose="020F0502020204030204" pitchFamily="34" charset="0"/>
                <a:cs typeface="Arial" panose="020B0604020202020204" pitchFamily="34" charset="0"/>
              </a:rPr>
              <a:t>size: 8 columns * 10 rows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 connections: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stores table via store_id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orders via staff_id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 </a:t>
            </a:r>
          </a:p>
        </p:txBody>
      </p:sp>
      <p:sp>
        <p:nvSpPr>
          <p:cNvPr id="8" name="מלבן: פינות מעוגלות 7">
            <a:extLst>
              <a:ext uri="{FF2B5EF4-FFF2-40B4-BE49-F238E27FC236}">
                <a16:creationId xmlns:a16="http://schemas.microsoft.com/office/drawing/2014/main" id="{BE25F0A6-F669-4D28-A283-B84BB376EB89}"/>
              </a:ext>
            </a:extLst>
          </p:cNvPr>
          <p:cNvSpPr/>
          <p:nvPr/>
        </p:nvSpPr>
        <p:spPr>
          <a:xfrm>
            <a:off x="9135611" y="1400958"/>
            <a:ext cx="3127958" cy="5457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l" rtl="0">
              <a:lnSpc>
                <a:spcPct val="107000"/>
              </a:lnSpc>
              <a:spcAft>
                <a:spcPts val="800"/>
              </a:spcAft>
            </a:pPr>
            <a:r>
              <a:rPr lang="en-US" sz="1100" b="1" u="sng" dirty="0">
                <a:effectLst/>
                <a:ea typeface="Calibri" panose="020F0502020204030204" pitchFamily="34" charset="0"/>
                <a:cs typeface="Arial" panose="020B0604020202020204" pitchFamily="34" charset="0"/>
              </a:rPr>
              <a:t>Phase 1:</a:t>
            </a:r>
            <a:endParaRPr lang="en-US" sz="1100" dirty="0">
              <a:effectLst/>
              <a:ea typeface="Calibri" panose="020F0502020204030204" pitchFamily="34" charset="0"/>
              <a:cs typeface="Arial" panose="020B0604020202020204" pitchFamily="34" charset="0"/>
            </a:endParaRPr>
          </a:p>
          <a:p>
            <a:pPr algn="l" rtl="0">
              <a:lnSpc>
                <a:spcPct val="107000"/>
              </a:lnSpc>
              <a:spcAft>
                <a:spcPts val="800"/>
              </a:spcAft>
            </a:pPr>
            <a:r>
              <a:rPr lang="en-US" sz="1100" dirty="0">
                <a:effectLst/>
                <a:ea typeface="Calibri" panose="020F0502020204030204" pitchFamily="34" charset="0"/>
                <a:cs typeface="Arial" panose="020B0604020202020204" pitchFamily="34" charset="0"/>
              </a:rPr>
              <a:t>Table analysis : </a:t>
            </a:r>
            <a:r>
              <a:rPr lang="en-US" sz="1100" b="1" dirty="0">
                <a:effectLst/>
                <a:ea typeface="Calibri" panose="020F0502020204030204" pitchFamily="34" charset="0"/>
                <a:cs typeface="Arial" panose="020B0604020202020204" pitchFamily="34" charset="0"/>
              </a:rPr>
              <a:t>stocks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purpose: to show us how many of each product we have in our stocks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unique id:</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a:effectLst/>
                <a:ea typeface="Calibri" panose="020F0502020204030204" pitchFamily="34" charset="0"/>
                <a:cs typeface="Arial" panose="020B0604020202020204" pitchFamily="34" charset="0"/>
              </a:rPr>
              <a:t>null</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data types: nvarchar(255)</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main columns:</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a:effectLst/>
                <a:ea typeface="Calibri" panose="020F0502020204030204" pitchFamily="34" charset="0"/>
                <a:cs typeface="Arial" panose="020B0604020202020204" pitchFamily="34" charset="0"/>
              </a:rPr>
              <a:t>store_id,</a:t>
            </a:r>
            <a:r>
              <a:rPr lang="en-US" sz="95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product_id</a:t>
            </a:r>
            <a:endParaRPr lang="en-US" sz="1100" dirty="0">
              <a:effectLst/>
              <a:ea typeface="Calibri" panose="020F0502020204030204" pitchFamily="34" charset="0"/>
              <a:cs typeface="Arial" panose="020B0604020202020204" pitchFamily="34" charset="0"/>
            </a:endParaRPr>
          </a:p>
          <a:p>
            <a:pPr algn="l" rtl="0">
              <a:lnSpc>
                <a:spcPct val="107000"/>
              </a:lnSpc>
              <a:spcAft>
                <a:spcPts val="800"/>
              </a:spcAft>
            </a:pPr>
            <a:r>
              <a:rPr lang="en-US" sz="1100" dirty="0">
                <a:effectLst/>
                <a:ea typeface="Calibri" panose="020F0502020204030204" pitchFamily="34" charset="0"/>
                <a:cs typeface="Arial" panose="020B0604020202020204" pitchFamily="34" charset="0"/>
              </a:rPr>
              <a:t>size: 3 columns * 939 rows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 connections:</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products table via product_id</a:t>
            </a:r>
          </a:p>
          <a:p>
            <a:pPr algn="l" rtl="0">
              <a:lnSpc>
                <a:spcPct val="107000"/>
              </a:lnSpc>
              <a:spcAft>
                <a:spcPts val="800"/>
              </a:spcAft>
            </a:pPr>
            <a:r>
              <a:rPr lang="en-US" sz="1100" dirty="0">
                <a:effectLst/>
                <a:ea typeface="Calibri" panose="020F0502020204030204" pitchFamily="34" charset="0"/>
                <a:cs typeface="Arial" panose="020B0604020202020204" pitchFamily="34" charset="0"/>
              </a:rPr>
              <a:t>store via store_id</a:t>
            </a:r>
          </a:p>
        </p:txBody>
      </p:sp>
    </p:spTree>
    <p:extLst>
      <p:ext uri="{BB962C8B-B14F-4D97-AF65-F5344CB8AC3E}">
        <p14:creationId xmlns:p14="http://schemas.microsoft.com/office/powerpoint/2010/main" val="366711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B2508B-795F-4672-8AF1-ED35818689C2}"/>
              </a:ext>
            </a:extLst>
          </p:cNvPr>
          <p:cNvSpPr>
            <a:spLocks noGrp="1"/>
          </p:cNvSpPr>
          <p:nvPr>
            <p:ph type="title"/>
          </p:nvPr>
        </p:nvSpPr>
        <p:spPr>
          <a:xfrm>
            <a:off x="838200" y="365126"/>
            <a:ext cx="10515600" cy="943558"/>
          </a:xfrm>
        </p:spPr>
        <p:txBody>
          <a:bodyPr/>
          <a:lstStyle/>
          <a:p>
            <a:pPr algn="l" rtl="0"/>
            <a:r>
              <a:rPr lang="en-US" dirty="0"/>
              <a:t>Phase 1 – B : technical analysis</a:t>
            </a:r>
            <a:endParaRPr lang="he-IL" dirty="0"/>
          </a:p>
        </p:txBody>
      </p:sp>
      <p:sp>
        <p:nvSpPr>
          <p:cNvPr id="3" name="מציין מיקום תוכן 2">
            <a:extLst>
              <a:ext uri="{FF2B5EF4-FFF2-40B4-BE49-F238E27FC236}">
                <a16:creationId xmlns:a16="http://schemas.microsoft.com/office/drawing/2014/main" id="{0DCF660A-91E3-42B5-B725-F3144DA85966}"/>
              </a:ext>
            </a:extLst>
          </p:cNvPr>
          <p:cNvSpPr>
            <a:spLocks noGrp="1"/>
          </p:cNvSpPr>
          <p:nvPr>
            <p:ph idx="1"/>
          </p:nvPr>
        </p:nvSpPr>
        <p:spPr/>
        <p:txBody>
          <a:bodyPr>
            <a:normAutofit fontScale="70000" lnSpcReduction="20000"/>
          </a:bodyPr>
          <a:lstStyle/>
          <a:p>
            <a:pPr marL="0" indent="0" algn="l" rtl="0">
              <a:buNone/>
            </a:pPr>
            <a:r>
              <a:rPr lang="en-US" sz="1900" dirty="0">
                <a:effectLst/>
                <a:latin typeface="Calibri" panose="020F0502020204030204" pitchFamily="34" charset="0"/>
                <a:ea typeface="Calibri" panose="020F0502020204030204" pitchFamily="34" charset="0"/>
                <a:cs typeface="Arial" panose="020B0604020202020204" pitchFamily="34" charset="0"/>
              </a:rPr>
              <a:t>1- What is the company's profit in each of the stores? Is there a big difference in profits between stores?</a:t>
            </a:r>
          </a:p>
          <a:p>
            <a:pPr marL="0" indent="0" algn="l" rtl="0">
              <a:buNone/>
            </a:pPr>
            <a:endParaRPr lang="en-US" sz="1300" dirty="0">
              <a:solidFill>
                <a:srgbClr val="0000FF"/>
              </a:solidFill>
              <a:latin typeface="Consolas" panose="020B0609020204030204" pitchFamily="49" charset="0"/>
            </a:endParaRPr>
          </a:p>
          <a:p>
            <a:pPr marL="0" indent="0" algn="l" rtl="0">
              <a:lnSpc>
                <a:spcPct val="107000"/>
              </a:lnSpc>
              <a:spcAft>
                <a:spcPts val="800"/>
              </a:spcAft>
              <a:buNone/>
            </a:pPr>
            <a:r>
              <a:rPr lang="en-US" sz="1300" dirty="0">
                <a:effectLst/>
                <a:latin typeface="Calibri" panose="020F0502020204030204" pitchFamily="34" charset="0"/>
                <a:ea typeface="Calibri" panose="020F0502020204030204" pitchFamily="34" charset="0"/>
                <a:cs typeface="Arial" panose="020B0604020202020204" pitchFamily="34" charset="0"/>
              </a:rPr>
              <a:t>We have checked every stores ordered items and calculated(price*quantity)-(price*quantity*discount)Which gave us the amount of money each store </a:t>
            </a:r>
            <a:r>
              <a:rPr lang="en-US" sz="1300" dirty="0" err="1">
                <a:effectLst/>
                <a:latin typeface="Calibri" panose="020F0502020204030204" pitchFamily="34" charset="0"/>
                <a:ea typeface="Calibri" panose="020F0502020204030204" pitchFamily="34" charset="0"/>
                <a:cs typeface="Arial" panose="020B0604020202020204" pitchFamily="34" charset="0"/>
              </a:rPr>
              <a:t>got,There</a:t>
            </a:r>
            <a:r>
              <a:rPr lang="en-US" sz="1300" dirty="0">
                <a:effectLst/>
                <a:latin typeface="Calibri" panose="020F0502020204030204" pitchFamily="34" charset="0"/>
                <a:ea typeface="Calibri" panose="020F0502020204030204" pitchFamily="34" charset="0"/>
                <a:cs typeface="Arial" panose="020B0604020202020204" pitchFamily="34" charset="0"/>
              </a:rPr>
              <a:t> were significant differences between the stores </a:t>
            </a:r>
          </a:p>
          <a:p>
            <a:pPr marL="0" indent="0" algn="l" rtl="0">
              <a:buNone/>
            </a:pPr>
            <a:endParaRPr lang="en-US" sz="1300" dirty="0">
              <a:solidFill>
                <a:srgbClr val="0000FF"/>
              </a:solidFill>
              <a:latin typeface="Consolas" panose="020B0609020204030204" pitchFamily="49" charset="0"/>
            </a:endParaRPr>
          </a:p>
          <a:p>
            <a:pPr marL="0" indent="0" algn="l" rtl="0">
              <a:buNone/>
            </a:pPr>
            <a:endParaRPr lang="en-US" sz="1300" dirty="0">
              <a:solidFill>
                <a:srgbClr val="0000FF"/>
              </a:solidFill>
              <a:latin typeface="Consolas" panose="020B0609020204030204" pitchFamily="49" charset="0"/>
            </a:endParaRPr>
          </a:p>
          <a:p>
            <a:pPr marL="0" indent="0" algn="l" rtl="0">
              <a:buNone/>
            </a:pPr>
            <a:r>
              <a:rPr lang="en-US" sz="1300" dirty="0">
                <a:solidFill>
                  <a:srgbClr val="0000FF"/>
                </a:solidFill>
                <a:latin typeface="Consolas" panose="020B0609020204030204" pitchFamily="49" charset="0"/>
              </a:rPr>
              <a:t>select</a:t>
            </a:r>
            <a:r>
              <a:rPr lang="en-US" sz="1300" dirty="0">
                <a:solidFill>
                  <a:srgbClr val="000000"/>
                </a:solidFill>
                <a:latin typeface="Consolas" panose="020B0609020204030204" pitchFamily="49" charset="0"/>
              </a:rPr>
              <a:t> q1</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store_id</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s</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store_name</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s</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city</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s</a:t>
            </a:r>
            <a:r>
              <a:rPr lang="en-US" sz="1300" dirty="0">
                <a:solidFill>
                  <a:srgbClr val="808080"/>
                </a:solidFill>
                <a:latin typeface="Consolas" panose="020B0609020204030204" pitchFamily="49" charset="0"/>
              </a:rPr>
              <a:t>.</a:t>
            </a:r>
            <a:r>
              <a:rPr lang="en-US" sz="1300" dirty="0">
                <a:solidFill>
                  <a:srgbClr val="0000FF"/>
                </a:solidFill>
                <a:latin typeface="Consolas" panose="020B0609020204030204" pitchFamily="49" charset="0"/>
              </a:rPr>
              <a:t>state</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list_price_affter_dis </a:t>
            </a:r>
          </a:p>
          <a:p>
            <a:pPr marL="0" indent="0" algn="l" rtl="0">
              <a:buNone/>
            </a:pPr>
            <a:r>
              <a:rPr lang="en-US" sz="1300" dirty="0">
                <a:solidFill>
                  <a:srgbClr val="0000FF"/>
                </a:solidFill>
                <a:latin typeface="Consolas" panose="020B0609020204030204" pitchFamily="49" charset="0"/>
              </a:rPr>
              <a:t>from</a:t>
            </a:r>
            <a:r>
              <a:rPr lang="en-US" sz="1300" dirty="0">
                <a:solidFill>
                  <a:srgbClr val="000000"/>
                </a:solidFill>
                <a:latin typeface="Consolas" panose="020B0609020204030204" pitchFamily="49" charset="0"/>
              </a:rPr>
              <a:t> </a:t>
            </a:r>
          </a:p>
          <a:p>
            <a:pPr marL="0" indent="0" algn="l" rtl="0">
              <a:buNone/>
            </a:pPr>
            <a:r>
              <a:rPr lang="en-US" sz="1300" dirty="0">
                <a:solidFill>
                  <a:srgbClr val="808080"/>
                </a:solidFill>
                <a:latin typeface="Consolas" panose="020B0609020204030204" pitchFamily="49" charset="0"/>
              </a:rPr>
              <a:t>(</a:t>
            </a:r>
            <a:r>
              <a:rPr lang="en-US" sz="1300" dirty="0">
                <a:solidFill>
                  <a:srgbClr val="0000FF"/>
                </a:solidFill>
                <a:latin typeface="Consolas" panose="020B0609020204030204" pitchFamily="49" charset="0"/>
              </a:rPr>
              <a:t>select</a:t>
            </a:r>
            <a:r>
              <a:rPr lang="en-US" sz="1300" dirty="0">
                <a:solidFill>
                  <a:srgbClr val="000000"/>
                </a:solidFill>
                <a:latin typeface="Consolas" panose="020B0609020204030204" pitchFamily="49" charset="0"/>
              </a:rPr>
              <a:t> store_id</a:t>
            </a:r>
            <a:r>
              <a:rPr lang="en-US" sz="1300" dirty="0">
                <a:solidFill>
                  <a:srgbClr val="808080"/>
                </a:solidFill>
                <a:latin typeface="Consolas" panose="020B0609020204030204" pitchFamily="49" charset="0"/>
              </a:rPr>
              <a:t>,</a:t>
            </a:r>
            <a:endParaRPr lang="en-US" sz="1300" dirty="0">
              <a:solidFill>
                <a:srgbClr val="000000"/>
              </a:solidFill>
              <a:latin typeface="Consolas" panose="020B0609020204030204" pitchFamily="49" charset="0"/>
            </a:endParaRPr>
          </a:p>
          <a:p>
            <a:pPr marL="0" indent="0" algn="l" rtl="0">
              <a:buNone/>
            </a:pPr>
            <a:r>
              <a:rPr lang="en-US" sz="1300" dirty="0">
                <a:solidFill>
                  <a:srgbClr val="FF00FF"/>
                </a:solidFill>
                <a:latin typeface="Consolas" panose="020B0609020204030204" pitchFamily="49" charset="0"/>
              </a:rPr>
              <a:t>sum</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i</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list_price</a:t>
            </a:r>
            <a:r>
              <a:rPr lang="en-US" sz="1300" dirty="0">
                <a:solidFill>
                  <a:srgbClr val="808080"/>
                </a:solidFill>
                <a:latin typeface="Consolas" panose="020B0609020204030204" pitchFamily="49" charset="0"/>
              </a:rPr>
              <a:t>*</a:t>
            </a:r>
            <a:r>
              <a:rPr lang="en-US" sz="1300" dirty="0">
                <a:solidFill>
                  <a:srgbClr val="FF00FF"/>
                </a:solidFill>
                <a:latin typeface="Consolas" panose="020B0609020204030204" pitchFamily="49" charset="0"/>
              </a:rPr>
              <a:t>cast</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quantity </a:t>
            </a:r>
            <a:r>
              <a:rPr lang="en-US" sz="1300" dirty="0">
                <a:solidFill>
                  <a:srgbClr val="0000FF"/>
                </a:solidFill>
                <a:latin typeface="Consolas" panose="020B0609020204030204" pitchFamily="49" charset="0"/>
              </a:rPr>
              <a:t>as</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float</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i</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list_price</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discount</a:t>
            </a:r>
            <a:r>
              <a:rPr lang="en-US" sz="1300" dirty="0">
                <a:solidFill>
                  <a:srgbClr val="808080"/>
                </a:solidFill>
                <a:latin typeface="Consolas" panose="020B0609020204030204" pitchFamily="49" charset="0"/>
              </a:rPr>
              <a:t>*</a:t>
            </a:r>
            <a:r>
              <a:rPr lang="en-US" sz="1300" dirty="0">
                <a:solidFill>
                  <a:srgbClr val="FF00FF"/>
                </a:solidFill>
                <a:latin typeface="Consolas" panose="020B0609020204030204" pitchFamily="49" charset="0"/>
              </a:rPr>
              <a:t>cast</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quantity </a:t>
            </a:r>
            <a:r>
              <a:rPr lang="en-US" sz="1300" dirty="0">
                <a:solidFill>
                  <a:srgbClr val="0000FF"/>
                </a:solidFill>
                <a:latin typeface="Consolas" panose="020B0609020204030204" pitchFamily="49" charset="0"/>
              </a:rPr>
              <a:t>as</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float</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 list_price_affter_dis </a:t>
            </a:r>
          </a:p>
          <a:p>
            <a:pPr marL="0" indent="0" algn="l" rtl="0">
              <a:buNone/>
            </a:pPr>
            <a:r>
              <a:rPr lang="en-US" sz="1300" dirty="0">
                <a:solidFill>
                  <a:srgbClr val="0000FF"/>
                </a:solidFill>
                <a:latin typeface="Consolas" panose="020B0609020204030204" pitchFamily="49" charset="0"/>
              </a:rPr>
              <a:t>from</a:t>
            </a:r>
            <a:r>
              <a:rPr lang="en-US" sz="1300" dirty="0">
                <a:solidFill>
                  <a:srgbClr val="000000"/>
                </a:solidFill>
                <a:latin typeface="Consolas" panose="020B0609020204030204" pitchFamily="49" charset="0"/>
              </a:rPr>
              <a:t> orders o</a:t>
            </a:r>
          </a:p>
          <a:p>
            <a:pPr marL="0" indent="0" algn="l" rtl="0">
              <a:buNone/>
            </a:pPr>
            <a:r>
              <a:rPr lang="en-US" sz="1300" dirty="0">
                <a:solidFill>
                  <a:srgbClr val="808080"/>
                </a:solidFill>
                <a:latin typeface="Consolas" panose="020B0609020204030204" pitchFamily="49" charset="0"/>
              </a:rPr>
              <a:t>join</a:t>
            </a:r>
            <a:r>
              <a:rPr lang="en-US" sz="1300" dirty="0">
                <a:solidFill>
                  <a:srgbClr val="000000"/>
                </a:solidFill>
                <a:latin typeface="Consolas" panose="020B0609020204030204" pitchFamily="49" charset="0"/>
              </a:rPr>
              <a:t> order_items i</a:t>
            </a:r>
          </a:p>
          <a:p>
            <a:pPr marL="0" indent="0" algn="l" rtl="0">
              <a:buNone/>
            </a:pPr>
            <a:r>
              <a:rPr lang="en-US" sz="1300" dirty="0">
                <a:solidFill>
                  <a:srgbClr val="0000FF"/>
                </a:solidFill>
                <a:latin typeface="Consolas" panose="020B0609020204030204" pitchFamily="49" charset="0"/>
              </a:rPr>
              <a:t>on</a:t>
            </a:r>
            <a:r>
              <a:rPr lang="en-US" sz="1300" dirty="0">
                <a:solidFill>
                  <a:srgbClr val="000000"/>
                </a:solidFill>
                <a:latin typeface="Consolas" panose="020B0609020204030204" pitchFamily="49" charset="0"/>
              </a:rPr>
              <a:t> o</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order_id </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 i</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order_id</a:t>
            </a:r>
          </a:p>
          <a:p>
            <a:pPr marL="0" indent="0" algn="l" rtl="0">
              <a:buNone/>
            </a:pPr>
            <a:r>
              <a:rPr lang="en-US" sz="1300" dirty="0">
                <a:solidFill>
                  <a:srgbClr val="0000FF"/>
                </a:solidFill>
                <a:latin typeface="Consolas" panose="020B0609020204030204" pitchFamily="49" charset="0"/>
              </a:rPr>
              <a:t>group</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by</a:t>
            </a:r>
            <a:r>
              <a:rPr lang="en-US" sz="1300" dirty="0">
                <a:solidFill>
                  <a:srgbClr val="000000"/>
                </a:solidFill>
                <a:latin typeface="Consolas" panose="020B0609020204030204" pitchFamily="49" charset="0"/>
              </a:rPr>
              <a:t> store_id</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q1</a:t>
            </a:r>
          </a:p>
          <a:p>
            <a:pPr marL="0" indent="0" algn="l" rtl="0">
              <a:buNone/>
            </a:pPr>
            <a:r>
              <a:rPr lang="en-US" sz="1300" dirty="0">
                <a:solidFill>
                  <a:srgbClr val="808080"/>
                </a:solidFill>
                <a:latin typeface="Consolas" panose="020B0609020204030204" pitchFamily="49" charset="0"/>
              </a:rPr>
              <a:t>join</a:t>
            </a:r>
            <a:r>
              <a:rPr lang="en-US" sz="1300" dirty="0">
                <a:solidFill>
                  <a:srgbClr val="000000"/>
                </a:solidFill>
                <a:latin typeface="Consolas" panose="020B0609020204030204" pitchFamily="49" charset="0"/>
              </a:rPr>
              <a:t> stores s</a:t>
            </a:r>
          </a:p>
          <a:p>
            <a:pPr marL="0" indent="0" algn="l" rtl="0">
              <a:buNone/>
            </a:pPr>
            <a:r>
              <a:rPr lang="en-US" sz="1300" dirty="0">
                <a:solidFill>
                  <a:srgbClr val="0000FF"/>
                </a:solidFill>
                <a:latin typeface="Consolas" panose="020B0609020204030204" pitchFamily="49" charset="0"/>
              </a:rPr>
              <a:t>on</a:t>
            </a:r>
            <a:r>
              <a:rPr lang="en-US" sz="1300" dirty="0">
                <a:solidFill>
                  <a:srgbClr val="000000"/>
                </a:solidFill>
                <a:latin typeface="Consolas" panose="020B0609020204030204" pitchFamily="49" charset="0"/>
              </a:rPr>
              <a:t> q1</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store_id </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 s</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store_id</a:t>
            </a:r>
            <a:endParaRPr lang="he-IL" sz="1300" dirty="0"/>
          </a:p>
        </p:txBody>
      </p:sp>
      <p:pic>
        <p:nvPicPr>
          <p:cNvPr id="5" name="תמונה 4" descr="תמונה שמכילה שולחן&#10;&#10;התיאור נוצר באופן אוטומטי">
            <a:extLst>
              <a:ext uri="{FF2B5EF4-FFF2-40B4-BE49-F238E27FC236}">
                <a16:creationId xmlns:a16="http://schemas.microsoft.com/office/drawing/2014/main" id="{3BA42C1B-D9E8-46D6-9B8C-6C1CA435D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266" y="4810912"/>
            <a:ext cx="3475021" cy="960203"/>
          </a:xfrm>
          <a:prstGeom prst="rect">
            <a:avLst/>
          </a:prstGeom>
        </p:spPr>
      </p:pic>
    </p:spTree>
    <p:extLst>
      <p:ext uri="{BB962C8B-B14F-4D97-AF65-F5344CB8AC3E}">
        <p14:creationId xmlns:p14="http://schemas.microsoft.com/office/powerpoint/2010/main" val="427729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7139010-A0EC-4650-A44A-7D99B02197B9}"/>
              </a:ext>
            </a:extLst>
          </p:cNvPr>
          <p:cNvSpPr>
            <a:spLocks noGrp="1"/>
          </p:cNvSpPr>
          <p:nvPr>
            <p:ph type="title"/>
          </p:nvPr>
        </p:nvSpPr>
        <p:spPr/>
        <p:txBody>
          <a:bodyPr/>
          <a:lstStyle/>
          <a:p>
            <a:pPr algn="l" rtl="0"/>
            <a:r>
              <a:rPr lang="en-US" dirty="0"/>
              <a:t>Phase 1 – B:</a:t>
            </a:r>
            <a:endParaRPr lang="he-IL" dirty="0"/>
          </a:p>
        </p:txBody>
      </p:sp>
      <p:sp>
        <p:nvSpPr>
          <p:cNvPr id="7" name="מציין מיקום תוכן 6">
            <a:extLst>
              <a:ext uri="{FF2B5EF4-FFF2-40B4-BE49-F238E27FC236}">
                <a16:creationId xmlns:a16="http://schemas.microsoft.com/office/drawing/2014/main" id="{C72A943D-D985-4AF7-983A-6888ECA658CB}"/>
              </a:ext>
            </a:extLst>
          </p:cNvPr>
          <p:cNvSpPr>
            <a:spLocks noGrp="1"/>
          </p:cNvSpPr>
          <p:nvPr>
            <p:ph idx="1"/>
          </p:nvPr>
        </p:nvSpPr>
        <p:spPr/>
        <p:txBody>
          <a:bodyPr>
            <a:normAutofit fontScale="92500" lnSpcReduction="10000"/>
          </a:bodyPr>
          <a:lstStyle/>
          <a:p>
            <a:pPr marL="0" lvl="0" indent="0" algn="l" rtl="0" eaLnBrk="0" fontAlgn="base" hangingPunct="0">
              <a:lnSpc>
                <a:spcPct val="100000"/>
              </a:lnSpc>
              <a:spcBef>
                <a:spcPct val="0"/>
              </a:spcBef>
              <a:spcAft>
                <a:spcPct val="0"/>
              </a:spcAft>
              <a:buNone/>
            </a:pPr>
            <a:r>
              <a:rPr lang="en-US" altLang="he-IL" sz="1800" dirty="0">
                <a:latin typeface="Calibri" panose="020F0502020204030204" pitchFamily="34" charset="0"/>
                <a:ea typeface="Calibri" panose="020F0502020204030204" pitchFamily="34" charset="0"/>
              </a:rPr>
              <a:t>2 - What is the volume of shopping and customers in each of the stores?</a:t>
            </a:r>
            <a:endParaRPr kumimoji="0" lang="en-US" altLang="he-IL" sz="18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endParaRPr lang="en-US" altLang="he-IL" sz="1600" dirty="0">
              <a:latin typeface="Calibri" panose="020F0502020204030204" pitchFamily="34" charset="0"/>
              <a:ea typeface="Calibri" panose="020F0502020204030204" pitchFamily="34" charset="0"/>
            </a:endParaRPr>
          </a:p>
          <a:p>
            <a:pPr marL="0" lvl="0" indent="0" algn="l" rtl="0" eaLnBrk="0" fontAlgn="base" hangingPunct="0">
              <a:lnSpc>
                <a:spcPct val="100000"/>
              </a:lnSpc>
              <a:spcBef>
                <a:spcPct val="0"/>
              </a:spcBef>
              <a:spcAft>
                <a:spcPct val="0"/>
              </a:spcAft>
              <a:buNone/>
            </a:pPr>
            <a:r>
              <a:rPr lang="en-US" altLang="he-IL" sz="1600" dirty="0">
                <a:latin typeface="Calibri" panose="020F0502020204030204" pitchFamily="34" charset="0"/>
                <a:ea typeface="Calibri" panose="020F0502020204030204" pitchFamily="34" charset="0"/>
              </a:rPr>
              <a:t>By volume we checked the amount of orders ,amount of customers and the order rate for each customer in each store</a:t>
            </a:r>
            <a:endParaRPr kumimoji="0" lang="en-US" altLang="he-IL" sz="105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endPar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endParaRPr>
          </a:p>
          <a:p>
            <a:pPr marL="0" lvl="0" indent="0" algn="l" rtl="0" eaLnBrk="0" fontAlgn="base" hangingPunct="0">
              <a:lnSpc>
                <a:spcPct val="100000"/>
              </a:lnSpc>
              <a:spcBef>
                <a:spcPct val="0"/>
              </a:spcBef>
              <a:spcAft>
                <a:spcPct val="0"/>
              </a:spcAft>
              <a:buNone/>
            </a:pPr>
            <a:endPar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endParaRPr>
          </a:p>
          <a:p>
            <a:pPr marL="0" lvl="0" indent="0" algn="l" rtl="0" eaLnBrk="0" fontAlgn="base" hangingPunct="0">
              <a:lnSpc>
                <a:spcPct val="100000"/>
              </a:lnSpc>
              <a:spcBef>
                <a:spcPct val="0"/>
              </a:spcBef>
              <a:spcAft>
                <a:spcPct val="0"/>
              </a:spcAft>
              <a:buNone/>
            </a:pPr>
            <a:endPar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endParaRPr>
          </a:p>
          <a:p>
            <a:pPr marL="0" lvl="0" indent="0" algn="l" rtl="0" eaLnBrk="0" fontAlgn="base" hangingPunct="0">
              <a:lnSpc>
                <a:spcPct val="100000"/>
              </a:lnSpc>
              <a:spcBef>
                <a:spcPct val="0"/>
              </a:spcBef>
              <a:spcAft>
                <a:spcPct val="0"/>
              </a:spcAft>
              <a:buNone/>
            </a:pPr>
            <a:endPar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endParaRPr>
          </a:p>
          <a:p>
            <a:pPr marL="0" lvl="0" indent="0" algn="l" rtl="0" eaLnBrk="0" fontAlgn="base" hangingPunct="0">
              <a:lnSpc>
                <a:spcPct val="100000"/>
              </a:lnSpc>
              <a:spcBef>
                <a:spcPct val="0"/>
              </a:spcBef>
              <a:spcAft>
                <a:spcPct val="0"/>
              </a:spcAft>
              <a:buNone/>
            </a:pPr>
            <a:r>
              <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rPr>
              <a:t>select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q1</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store_id</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store_name</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city</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rPr>
              <a:t>state</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zip_code</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amount_of_orders</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[amoutn of customers]</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order_rate </a:t>
            </a:r>
            <a:r>
              <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rPr>
              <a:t>from</a:t>
            </a:r>
            <a:endParaRPr kumimoji="0" lang="en-US" altLang="he-IL" sz="16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rPr>
              <a:t>select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store_id</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en-US" altLang="he-IL" sz="1600" dirty="0">
                <a:solidFill>
                  <a:srgbClr val="FF00FF"/>
                </a:solidFill>
                <a:latin typeface="Calibri" panose="020F0502020204030204" pitchFamily="34" charset="0"/>
                <a:ea typeface="Calibri" panose="020F0502020204030204" pitchFamily="34" charset="0"/>
                <a:cs typeface="Consolas" panose="020B0609020204030204" pitchFamily="49" charset="0"/>
              </a:rPr>
              <a:t>count</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rPr>
              <a:t>distinct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order_id</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amount_of_orders</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FF00FF"/>
                </a:solidFill>
                <a:latin typeface="Calibri" panose="020F0502020204030204" pitchFamily="34" charset="0"/>
                <a:ea typeface="Calibri" panose="020F0502020204030204" pitchFamily="34" charset="0"/>
                <a:cs typeface="Consolas" panose="020B0609020204030204" pitchFamily="49" charset="0"/>
              </a:rPr>
              <a:t>count</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rPr>
              <a:t>distinct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customer_id</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en-US" altLang="he-IL" sz="1600" dirty="0">
                <a:solidFill>
                  <a:srgbClr val="FF0000"/>
                </a:solidFill>
                <a:latin typeface="Calibri" panose="020F0502020204030204" pitchFamily="34" charset="0"/>
                <a:ea typeface="Calibri" panose="020F0502020204030204" pitchFamily="34" charset="0"/>
                <a:cs typeface="Consolas" panose="020B0609020204030204" pitchFamily="49" charset="0"/>
              </a:rPr>
              <a:t>'amount of customers'</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endParaRPr kumimoji="0" lang="en-US" altLang="he-IL" sz="16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600" dirty="0">
                <a:solidFill>
                  <a:srgbClr val="FF00FF"/>
                </a:solidFill>
                <a:latin typeface="Calibri" panose="020F0502020204030204" pitchFamily="34" charset="0"/>
                <a:ea typeface="Calibri" panose="020F0502020204030204" pitchFamily="34" charset="0"/>
                <a:cs typeface="Consolas" panose="020B0609020204030204" pitchFamily="49" charset="0"/>
              </a:rPr>
              <a:t>cast</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FF00FF"/>
                </a:solidFill>
                <a:latin typeface="Calibri" panose="020F0502020204030204" pitchFamily="34" charset="0"/>
                <a:ea typeface="Calibri" panose="020F0502020204030204" pitchFamily="34" charset="0"/>
                <a:cs typeface="Consolas" panose="020B0609020204030204" pitchFamily="49" charset="0"/>
              </a:rPr>
              <a:t>count</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rPr>
              <a:t>distinct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order_id</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rPr>
              <a:t>as</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rPr>
              <a:t>float</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FF00FF"/>
                </a:solidFill>
                <a:latin typeface="Calibri" panose="020F0502020204030204" pitchFamily="34" charset="0"/>
                <a:ea typeface="Calibri" panose="020F0502020204030204" pitchFamily="34" charset="0"/>
                <a:cs typeface="Consolas" panose="020B0609020204030204" pitchFamily="49" charset="0"/>
              </a:rPr>
              <a:t>count</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rPr>
              <a:t>distinct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customer_id</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order_rate</a:t>
            </a:r>
            <a:endParaRPr kumimoji="0" lang="en-US" altLang="he-IL" sz="16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rPr>
              <a:t>from</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orders o</a:t>
            </a:r>
            <a:endParaRPr kumimoji="0" lang="en-US" altLang="he-IL" sz="16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rPr>
              <a:t>group</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en-US" altLang="he-IL" sz="1600" dirty="0">
                <a:solidFill>
                  <a:srgbClr val="0000FF"/>
                </a:solidFill>
                <a:latin typeface="Calibri" panose="020F0502020204030204" pitchFamily="34" charset="0"/>
                <a:ea typeface="Calibri" panose="020F0502020204030204" pitchFamily="34" charset="0"/>
                <a:cs typeface="Consolas" panose="020B0609020204030204" pitchFamily="49" charset="0"/>
              </a:rPr>
              <a:t>by</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store_id</a:t>
            </a: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q1 </a:t>
            </a:r>
            <a:endParaRPr kumimoji="0" lang="en-US" altLang="he-IL" sz="16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lang="en-US" altLang="he-IL" sz="1600" dirty="0">
                <a:solidFill>
                  <a:srgbClr val="808080"/>
                </a:solidFill>
                <a:latin typeface="Calibri" panose="020F0502020204030204" pitchFamily="34" charset="0"/>
                <a:ea typeface="Calibri" panose="020F0502020204030204" pitchFamily="34" charset="0"/>
                <a:cs typeface="Consolas" panose="020B0609020204030204" pitchFamily="49" charset="0"/>
              </a:rPr>
              <a:t>join</a:t>
            </a:r>
            <a:r>
              <a:rPr lang="en-US" altLang="he-IL" sz="1600" dirty="0">
                <a:solidFill>
                  <a:srgbClr val="000000"/>
                </a:solidFill>
                <a:latin typeface="Calibri" panose="020F0502020204030204" pitchFamily="34" charset="0"/>
                <a:ea typeface="Calibri" panose="020F0502020204030204" pitchFamily="34" charset="0"/>
                <a:cs typeface="Consolas" panose="020B0609020204030204" pitchFamily="49" charset="0"/>
              </a:rPr>
              <a:t> stores s</a:t>
            </a:r>
            <a:endParaRPr kumimoji="0" lang="en-US" altLang="he-IL" sz="1600" b="0" i="0" u="none" strike="noStrike" cap="none" normalizeH="0" baseline="0" dirty="0">
              <a:ln>
                <a:noFill/>
              </a:ln>
              <a:solidFill>
                <a:schemeClr val="tx1"/>
              </a:solidFill>
              <a:effectLst/>
            </a:endParaRPr>
          </a:p>
          <a:p>
            <a:pPr marL="0" indent="0" algn="l" rtl="0">
              <a:buNone/>
            </a:pPr>
            <a:r>
              <a:rPr lang="en-US" altLang="he-IL" sz="1400" dirty="0">
                <a:solidFill>
                  <a:srgbClr val="0000FF"/>
                </a:solidFill>
                <a:latin typeface="Calibri" panose="020F0502020204030204" pitchFamily="34" charset="0"/>
                <a:ea typeface="Calibri" panose="020F0502020204030204" pitchFamily="34" charset="0"/>
                <a:cs typeface="Consolas" panose="020B0609020204030204" pitchFamily="49" charset="0"/>
              </a:rPr>
              <a:t>on</a:t>
            </a:r>
            <a:r>
              <a:rPr lang="en-US" altLang="he-IL" sz="1400" dirty="0">
                <a:solidFill>
                  <a:srgbClr val="000000"/>
                </a:solidFill>
                <a:latin typeface="Calibri" panose="020F0502020204030204" pitchFamily="34" charset="0"/>
                <a:ea typeface="Calibri" panose="020F0502020204030204" pitchFamily="34" charset="0"/>
                <a:cs typeface="Consolas" panose="020B0609020204030204" pitchFamily="49" charset="0"/>
              </a:rPr>
              <a:t> q1</a:t>
            </a:r>
            <a:r>
              <a:rPr lang="en-US" altLang="he-IL" sz="14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400" dirty="0">
                <a:solidFill>
                  <a:srgbClr val="000000"/>
                </a:solidFill>
                <a:latin typeface="Calibri" panose="020F0502020204030204" pitchFamily="34" charset="0"/>
                <a:ea typeface="Calibri" panose="020F0502020204030204" pitchFamily="34" charset="0"/>
                <a:cs typeface="Consolas" panose="020B0609020204030204" pitchFamily="49" charset="0"/>
              </a:rPr>
              <a:t>store_id</a:t>
            </a:r>
            <a:r>
              <a:rPr lang="en-US" altLang="he-IL" sz="14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400" dirty="0">
                <a:solidFill>
                  <a:srgbClr val="000000"/>
                </a:solidFill>
                <a:latin typeface="Calibri" panose="020F0502020204030204" pitchFamily="34" charset="0"/>
                <a:ea typeface="Calibri" panose="020F0502020204030204" pitchFamily="34" charset="0"/>
                <a:cs typeface="Consolas" panose="020B0609020204030204" pitchFamily="49" charset="0"/>
              </a:rPr>
              <a:t> s</a:t>
            </a:r>
            <a:r>
              <a:rPr lang="en-US" altLang="he-IL" sz="1400" dirty="0">
                <a:solidFill>
                  <a:srgbClr val="808080"/>
                </a:solidFill>
                <a:latin typeface="Calibri" panose="020F0502020204030204" pitchFamily="34" charset="0"/>
                <a:ea typeface="Calibri" panose="020F0502020204030204" pitchFamily="34" charset="0"/>
                <a:cs typeface="Consolas" panose="020B0609020204030204" pitchFamily="49" charset="0"/>
              </a:rPr>
              <a:t>.</a:t>
            </a:r>
            <a:r>
              <a:rPr lang="en-US" altLang="he-IL" sz="1400" dirty="0">
                <a:solidFill>
                  <a:srgbClr val="000000"/>
                </a:solidFill>
                <a:latin typeface="Calibri" panose="020F0502020204030204" pitchFamily="34" charset="0"/>
                <a:ea typeface="Calibri" panose="020F0502020204030204" pitchFamily="34" charset="0"/>
                <a:cs typeface="Consolas" panose="020B0609020204030204" pitchFamily="49" charset="0"/>
              </a:rPr>
              <a:t>store_id</a:t>
            </a:r>
            <a:endParaRPr kumimoji="0" lang="en-US" altLang="he-IL" sz="1400" b="0" i="0" u="none" strike="noStrike" cap="none" normalizeH="0" baseline="0" dirty="0">
              <a:ln>
                <a:noFill/>
              </a:ln>
              <a:solidFill>
                <a:schemeClr val="tx1"/>
              </a:solidFill>
              <a:effectLst/>
              <a:latin typeface="Arial" panose="020B0604020202020204" pitchFamily="34" charset="0"/>
            </a:endParaRPr>
          </a:p>
          <a:p>
            <a:endParaRPr lang="he-IL" dirty="0"/>
          </a:p>
        </p:txBody>
      </p:sp>
      <p:pic>
        <p:nvPicPr>
          <p:cNvPr id="2049" name="תמונה 1">
            <a:extLst>
              <a:ext uri="{FF2B5EF4-FFF2-40B4-BE49-F238E27FC236}">
                <a16:creationId xmlns:a16="http://schemas.microsoft.com/office/drawing/2014/main" id="{928A21C0-AC3B-4F6B-AE83-745305717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3300" y="5417876"/>
            <a:ext cx="5270500" cy="81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75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D1DE9E-1783-4582-AC2D-48FE01105958}"/>
              </a:ext>
            </a:extLst>
          </p:cNvPr>
          <p:cNvSpPr>
            <a:spLocks noGrp="1"/>
          </p:cNvSpPr>
          <p:nvPr>
            <p:ph type="title"/>
          </p:nvPr>
        </p:nvSpPr>
        <p:spPr/>
        <p:txBody>
          <a:bodyPr/>
          <a:lstStyle/>
          <a:p>
            <a:pPr algn="l" rtl="0"/>
            <a:r>
              <a:rPr lang="en-US" dirty="0"/>
              <a:t>Phase 1 – B: 3 part 1</a:t>
            </a:r>
            <a:endParaRPr lang="he-IL" dirty="0"/>
          </a:p>
        </p:txBody>
      </p:sp>
      <p:sp>
        <p:nvSpPr>
          <p:cNvPr id="3" name="מציין מיקום תוכן 2">
            <a:extLst>
              <a:ext uri="{FF2B5EF4-FFF2-40B4-BE49-F238E27FC236}">
                <a16:creationId xmlns:a16="http://schemas.microsoft.com/office/drawing/2014/main" id="{BFD88162-0A29-45B5-AC26-B8CCF47BC684}"/>
              </a:ext>
            </a:extLst>
          </p:cNvPr>
          <p:cNvSpPr>
            <a:spLocks noGrp="1"/>
          </p:cNvSpPr>
          <p:nvPr>
            <p:ph idx="1"/>
          </p:nvPr>
        </p:nvSpPr>
        <p:spPr>
          <a:xfrm>
            <a:off x="622459" y="1825625"/>
            <a:ext cx="10515600" cy="4351338"/>
          </a:xfrm>
        </p:spPr>
        <p:txBody>
          <a:bodyPr/>
          <a:lstStyle/>
          <a:p>
            <a:pPr marL="0" indent="0" algn="l" rtl="0">
              <a:buNone/>
            </a:pPr>
            <a:r>
              <a:rPr lang="en-US" dirty="0"/>
              <a:t>3-</a:t>
            </a:r>
            <a:r>
              <a:rPr lang="en-US" sz="2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What products would you recommend for the company to continue selling and marketing? Which products                                               	would you recommend to change marketing /    remove from company sales?</a:t>
            </a:r>
          </a:p>
          <a:p>
            <a:pPr marL="0" lvl="0" indent="0" algn="l" rtl="0" eaLnBrk="0" fontAlgn="base" hangingPunct="0">
              <a:lnSpc>
                <a:spcPct val="100000"/>
              </a:lnSpc>
              <a:spcBef>
                <a:spcPct val="0"/>
              </a:spcBef>
              <a:spcAft>
                <a:spcPct val="0"/>
              </a:spcAft>
              <a:buNone/>
            </a:pP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In this query I selected the amount of orders, sum of profit and model year for each of the products. I added a filter in order to show only the products that their yearly profit is less than 1,000 and their order amount is less than 3.</a:t>
            </a:r>
            <a:endParaRPr kumimoji="0" lang="en-US" altLang="he-IL" sz="12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The results are the least profitable and least selling products ordered by their profit</a:t>
            </a:r>
          </a:p>
          <a:p>
            <a:pPr marL="0" lvl="0" indent="0" algn="l" rtl="0" eaLnBrk="0" fontAlgn="base" hangingPunct="0">
              <a:lnSpc>
                <a:spcPct val="100000"/>
              </a:lnSpc>
              <a:spcBef>
                <a:spcPct val="0"/>
              </a:spcBef>
              <a:spcAft>
                <a:spcPct val="0"/>
              </a:spcAft>
              <a:buNone/>
            </a:pPr>
            <a:endParaRPr lang="en-US" altLang="he-IL" sz="1200" dirty="0">
              <a:solidFill>
                <a:srgbClr val="000000"/>
              </a:solidFill>
              <a:latin typeface="Calibri" panose="020F0502020204030204" pitchFamily="34" charset="0"/>
              <a:ea typeface="Calibri" panose="020F0502020204030204" pitchFamily="34" charset="0"/>
              <a:cs typeface="Consolas" panose="020B0609020204030204" pitchFamily="49" charset="0"/>
            </a:endParaRPr>
          </a:p>
          <a:p>
            <a:pPr marL="0" lvl="0" indent="0" algn="l" rtl="0" eaLnBrk="0" fontAlgn="base" hangingPunct="0">
              <a:lnSpc>
                <a:spcPct val="100000"/>
              </a:lnSpc>
              <a:spcBef>
                <a:spcPct val="0"/>
              </a:spcBef>
              <a:spcAft>
                <a:spcPct val="0"/>
              </a:spcAft>
              <a:buNone/>
            </a:pPr>
            <a:r>
              <a:rPr kumimoji="0" lang="en-US" altLang="he-IL"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b</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product_id</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COUNT</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distinct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order_id</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2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orders_counter</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he-IL" sz="11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kumimoji="0" lang="en-US" altLang="he-IL" sz="1200"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SUM</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cast</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b</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list_price </a:t>
            </a:r>
            <a:r>
              <a:rPr kumimoji="0" lang="en-US" altLang="he-IL"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float</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quantity</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1</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discount</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profit</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he-IL" sz="11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kumimoji="0" lang="en-US" altLang="he-IL" sz="1200"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year</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model_year</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200"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year</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he-IL" sz="11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kumimoji="0" lang="en-US" altLang="he-IL"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[dbo]</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[orders]a</a:t>
            </a:r>
            <a:endParaRPr kumimoji="0" lang="en-US" altLang="he-IL" sz="11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join</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[dbo]</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[order_items]b </a:t>
            </a:r>
            <a:r>
              <a:rPr kumimoji="0" lang="en-US" altLang="he-IL"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on</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b</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order_id</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a</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order_id</a:t>
            </a:r>
            <a:endParaRPr kumimoji="0" lang="en-US" altLang="he-IL" sz="11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join</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[dbo]</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[products]c </a:t>
            </a:r>
            <a:r>
              <a:rPr kumimoji="0" lang="en-US" altLang="he-IL"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on</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b</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product_id</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c</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product_id</a:t>
            </a:r>
            <a:endParaRPr kumimoji="0" lang="en-US" altLang="he-IL" sz="11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kumimoji="0" lang="en-US" altLang="he-IL"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group</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by</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b</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product_id</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c</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model_year</a:t>
            </a:r>
            <a:endParaRPr kumimoji="0" lang="en-US" altLang="he-IL" sz="11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kumimoji="0" lang="en-US" altLang="he-IL"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having</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200"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SUM</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cast</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b</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list_price </a:t>
            </a:r>
            <a:r>
              <a:rPr kumimoji="0" lang="en-US" altLang="he-IL"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float</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quantity</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1</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discount</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2019</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model_year</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)&lt;=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1000</a:t>
            </a:r>
            <a:endParaRPr kumimoji="0" lang="en-US" altLang="he-IL" sz="11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and</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200"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COUNT</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distinct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order_id</a:t>
            </a:r>
            <a:r>
              <a:rPr kumimoji="0" lang="en-US" altLang="he-IL" sz="12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)&lt;</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3</a:t>
            </a:r>
            <a:endParaRPr kumimoji="0" lang="en-US" altLang="he-IL" sz="11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r>
              <a:rPr kumimoji="0" lang="en-US" altLang="he-IL"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order</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he-IL"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by</a:t>
            </a:r>
            <a:r>
              <a:rPr kumimoji="0" lang="en-US" altLang="he-IL"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profit</a:t>
            </a:r>
            <a:endParaRPr kumimoji="0" lang="en-US" altLang="he-IL" sz="1100" b="0" i="0" u="none" strike="noStrike" cap="none" normalizeH="0" baseline="0" dirty="0">
              <a:ln>
                <a:noFill/>
              </a:ln>
              <a:solidFill>
                <a:schemeClr val="tx1"/>
              </a:solidFill>
              <a:effectLst/>
            </a:endParaRPr>
          </a:p>
          <a:p>
            <a:pPr marL="0" lvl="0" indent="0" algn="l" rtl="0" eaLnBrk="0" fontAlgn="base" hangingPunct="0">
              <a:lnSpc>
                <a:spcPct val="100000"/>
              </a:lnSpc>
              <a:spcBef>
                <a:spcPct val="0"/>
              </a:spcBef>
              <a:spcAft>
                <a:spcPct val="0"/>
              </a:spcAft>
              <a:buNone/>
            </a:pPr>
            <a:endParaRPr lang="he-IL" sz="1200" dirty="0"/>
          </a:p>
        </p:txBody>
      </p:sp>
      <p:pic>
        <p:nvPicPr>
          <p:cNvPr id="3073" name="תמונה 1">
            <a:extLst>
              <a:ext uri="{FF2B5EF4-FFF2-40B4-BE49-F238E27FC236}">
                <a16:creationId xmlns:a16="http://schemas.microsoft.com/office/drawing/2014/main" id="{BF24FD1A-3C66-4598-8A57-A1A72A5EB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235" y="3138959"/>
            <a:ext cx="2644775" cy="2797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15DB526-7BE8-4AF9-B536-C9C19A1F286A}"/>
              </a:ext>
            </a:extLst>
          </p:cNvPr>
          <p:cNvSpPr>
            <a:spLocks noChangeArrowheads="1"/>
          </p:cNvSpPr>
          <p:nvPr/>
        </p:nvSpPr>
        <p:spPr bwMode="auto">
          <a:xfrm>
            <a:off x="-215741" y="3138959"/>
            <a:ext cx="21352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9771872"/>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626</TotalTime>
  <Words>2841</Words>
  <Application>Microsoft Office PowerPoint</Application>
  <PresentationFormat>Widescreen</PresentationFormat>
  <Paragraphs>285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Trebuchet MS</vt:lpstr>
      <vt:lpstr>Wingdings 3</vt:lpstr>
      <vt:lpstr>פיאה</vt:lpstr>
      <vt:lpstr>Project #1</vt:lpstr>
      <vt:lpstr>Work plan and steps:</vt:lpstr>
      <vt:lpstr>Phase 1- A   </vt:lpstr>
      <vt:lpstr>Phase 1 –  tables analysis </vt:lpstr>
      <vt:lpstr>Phase – 1 – tables analysis</vt:lpstr>
      <vt:lpstr>Phase – 1 – tables analysis</vt:lpstr>
      <vt:lpstr>Phase 1 – B : technical analysis</vt:lpstr>
      <vt:lpstr>Phase 1 – B:</vt:lpstr>
      <vt:lpstr>Phase 1 – B: 3 part 1</vt:lpstr>
      <vt:lpstr>Phase 1 – B-3 part 2 </vt:lpstr>
      <vt:lpstr>Phase 1 – B:</vt:lpstr>
      <vt:lpstr>Phase 1 – B:</vt:lpstr>
      <vt:lpstr>Phase 1 – B:</vt:lpstr>
      <vt:lpstr>Phase 1 – B:</vt:lpstr>
      <vt:lpstr>Phase 1 – B:</vt:lpstr>
      <vt:lpstr>Phase – 3 :</vt:lpstr>
      <vt:lpstr>Phase – 3:</vt:lpstr>
      <vt:lpstr>Phase – 3:</vt:lpstr>
      <vt:lpstr>Phase – 3:</vt:lpstr>
      <vt:lpstr>Phase – 3:</vt:lpstr>
      <vt:lpstr>Phase – 3:</vt:lpstr>
      <vt:lpstr>Phase – 3:</vt:lpstr>
      <vt:lpstr>Phase –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Musa Harshuk</dc:creator>
  <cp:lastModifiedBy>Musa Harshuk</cp:lastModifiedBy>
  <cp:revision>1</cp:revision>
  <dcterms:created xsi:type="dcterms:W3CDTF">2022-01-27T08:42:29Z</dcterms:created>
  <dcterms:modified xsi:type="dcterms:W3CDTF">2022-04-11T10:34:18Z</dcterms:modified>
</cp:coreProperties>
</file>