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9" r:id="rId3"/>
    <p:sldId id="258" r:id="rId4"/>
    <p:sldId id="279" r:id="rId5"/>
    <p:sldId id="261"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 id="278"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82" d="100"/>
          <a:sy n="82"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DA262-4EB9-4F73-A46E-E08376D40243}" type="datetimeFigureOut">
              <a:rPr lang="en-IN" smtClean="0"/>
              <a:t>23-02-2024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01576-DA7D-4960-A7F8-D4F4F5A685F1}" type="slidenum">
              <a:rPr lang="en-IN" smtClean="0"/>
              <a:t>‹#›</a:t>
            </a:fld>
            <a:endParaRPr lang="en-IN"/>
          </a:p>
        </p:txBody>
      </p:sp>
    </p:spTree>
    <p:extLst>
      <p:ext uri="{BB962C8B-B14F-4D97-AF65-F5344CB8AC3E}">
        <p14:creationId xmlns:p14="http://schemas.microsoft.com/office/powerpoint/2010/main" val="379033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501576-DA7D-4960-A7F8-D4F4F5A685F1}" type="slidenum">
              <a:rPr lang="en-IN" smtClean="0"/>
              <a:t>18</a:t>
            </a:fld>
            <a:endParaRPr lang="en-IN"/>
          </a:p>
        </p:txBody>
      </p:sp>
    </p:spTree>
    <p:extLst>
      <p:ext uri="{BB962C8B-B14F-4D97-AF65-F5344CB8AC3E}">
        <p14:creationId xmlns:p14="http://schemas.microsoft.com/office/powerpoint/2010/main" val="283056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167B1-4E09-4FF1-A4EB-CCF3CE6833B4}"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411121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67B1-4E09-4FF1-A4EB-CCF3CE6833B4}"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296341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67B1-4E09-4FF1-A4EB-CCF3CE6833B4}"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91DD62-8552-4492-9E19-197ACF53BE2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2741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4167B1-4E09-4FF1-A4EB-CCF3CE6833B4}"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640395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4167B1-4E09-4FF1-A4EB-CCF3CE6833B4}"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91DD62-8552-4492-9E19-197ACF53BE2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7962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4167B1-4E09-4FF1-A4EB-CCF3CE6833B4}"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1796414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167B1-4E09-4FF1-A4EB-CCF3CE6833B4}"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1008380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167B1-4E09-4FF1-A4EB-CCF3CE6833B4}"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309749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167B1-4E09-4FF1-A4EB-CCF3CE6833B4}"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64029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67B1-4E09-4FF1-A4EB-CCF3CE6833B4}"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283317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167B1-4E09-4FF1-A4EB-CCF3CE6833B4}"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365689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167B1-4E09-4FF1-A4EB-CCF3CE6833B4}"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195000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167B1-4E09-4FF1-A4EB-CCF3CE6833B4}"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28532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167B1-4E09-4FF1-A4EB-CCF3CE6833B4}"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186024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167B1-4E09-4FF1-A4EB-CCF3CE6833B4}"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49709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167B1-4E09-4FF1-A4EB-CCF3CE6833B4}"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91DD62-8552-4492-9E19-197ACF53BE2E}" type="slidenum">
              <a:rPr lang="en-IN" smtClean="0"/>
              <a:t>‹#›</a:t>
            </a:fld>
            <a:endParaRPr lang="en-IN"/>
          </a:p>
        </p:txBody>
      </p:sp>
    </p:spTree>
    <p:extLst>
      <p:ext uri="{BB962C8B-B14F-4D97-AF65-F5344CB8AC3E}">
        <p14:creationId xmlns:p14="http://schemas.microsoft.com/office/powerpoint/2010/main" val="377354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4167B1-4E09-4FF1-A4EB-CCF3CE6833B4}" type="datetimeFigureOut">
              <a:rPr lang="en-IN" smtClean="0"/>
              <a:t>23-02-2024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91DD62-8552-4492-9E19-197ACF53BE2E}" type="slidenum">
              <a:rPr lang="en-IN" smtClean="0"/>
              <a:t>‹#›</a:t>
            </a:fld>
            <a:endParaRPr lang="en-IN"/>
          </a:p>
        </p:txBody>
      </p:sp>
    </p:spTree>
    <p:extLst>
      <p:ext uri="{BB962C8B-B14F-4D97-AF65-F5344CB8AC3E}">
        <p14:creationId xmlns:p14="http://schemas.microsoft.com/office/powerpoint/2010/main" val="3501059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0A2D-4E1D-2A4E-CE8D-718EC1D52B31}"/>
              </a:ext>
            </a:extLst>
          </p:cNvPr>
          <p:cNvSpPr>
            <a:spLocks noGrp="1"/>
          </p:cNvSpPr>
          <p:nvPr>
            <p:ph type="ctrTitle"/>
          </p:nvPr>
        </p:nvSpPr>
        <p:spPr>
          <a:xfrm>
            <a:off x="4870580" y="1240971"/>
            <a:ext cx="7321419" cy="2929813"/>
          </a:xfrm>
        </p:spPr>
        <p:txBody>
          <a:bodyPr>
            <a:normAutofit fontScale="90000"/>
          </a:bodyPr>
          <a:lstStyle/>
          <a:p>
            <a:pPr algn="ctr"/>
            <a:r>
              <a:rPr lang="en-US" sz="6000" i="0" dirty="0">
                <a:solidFill>
                  <a:srgbClr val="202124"/>
                </a:solidFill>
                <a:effectLst/>
                <a:latin typeface="Bookman Old Style" panose="02050604050505020204" pitchFamily="18" charset="0"/>
              </a:rPr>
              <a:t>Clustering on Credit Card Dataset by K-Means</a:t>
            </a:r>
            <a:endParaRPr lang="en-IN" sz="6000" dirty="0">
              <a:latin typeface="Bookman Old Style" panose="02050604050505020204" pitchFamily="18" charset="0"/>
            </a:endParaRPr>
          </a:p>
        </p:txBody>
      </p:sp>
      <p:sp>
        <p:nvSpPr>
          <p:cNvPr id="3" name="Subtitle 2">
            <a:extLst>
              <a:ext uri="{FF2B5EF4-FFF2-40B4-BE49-F238E27FC236}">
                <a16:creationId xmlns:a16="http://schemas.microsoft.com/office/drawing/2014/main" id="{9DAC82AF-0F2D-390F-966A-10FE13C5C05A}"/>
              </a:ext>
            </a:extLst>
          </p:cNvPr>
          <p:cNvSpPr>
            <a:spLocks noGrp="1"/>
          </p:cNvSpPr>
          <p:nvPr>
            <p:ph type="subTitle" idx="1"/>
          </p:nvPr>
        </p:nvSpPr>
        <p:spPr>
          <a:xfrm rot="10800000" flipV="1">
            <a:off x="6503436" y="5227928"/>
            <a:ext cx="4055706" cy="1104773"/>
          </a:xfrm>
        </p:spPr>
        <p:txBody>
          <a:bodyPr>
            <a:normAutofit/>
          </a:bodyPr>
          <a:lstStyle/>
          <a:p>
            <a:pPr algn="ctr"/>
            <a:r>
              <a:rPr lang="en-US" sz="2000" dirty="0">
                <a:solidFill>
                  <a:schemeClr val="tx1"/>
                </a:solidFill>
                <a:latin typeface="Aptos Display" panose="020B0004020202020204" pitchFamily="34" charset="0"/>
              </a:rPr>
              <a:t>- By  Sunny Satish Mhatre</a:t>
            </a:r>
          </a:p>
          <a:p>
            <a:pPr algn="ctr"/>
            <a:r>
              <a:rPr lang="en-US" sz="2000" dirty="0">
                <a:solidFill>
                  <a:schemeClr val="tx1"/>
                </a:solidFill>
                <a:latin typeface="Aptos Display" panose="020B0004020202020204" pitchFamily="34" charset="0"/>
              </a:rPr>
              <a:t>PGDA Batch-43</a:t>
            </a:r>
            <a:endParaRPr lang="en-IN" sz="2000" dirty="0">
              <a:solidFill>
                <a:schemeClr val="tx1"/>
              </a:solidFill>
              <a:latin typeface="Aptos Display" panose="020B0004020202020204" pitchFamily="34" charset="0"/>
            </a:endParaRPr>
          </a:p>
        </p:txBody>
      </p:sp>
      <p:pic>
        <p:nvPicPr>
          <p:cNvPr id="5" name="Picture 4">
            <a:extLst>
              <a:ext uri="{FF2B5EF4-FFF2-40B4-BE49-F238E27FC236}">
                <a16:creationId xmlns:a16="http://schemas.microsoft.com/office/drawing/2014/main" id="{6CC44D0A-F521-9C27-0F82-2742428A6B89}"/>
              </a:ext>
            </a:extLst>
          </p:cNvPr>
          <p:cNvPicPr>
            <a:picLocks noChangeAspect="1"/>
          </p:cNvPicPr>
          <p:nvPr/>
        </p:nvPicPr>
        <p:blipFill>
          <a:blip r:embed="rId2"/>
          <a:stretch>
            <a:fillRect/>
          </a:stretch>
        </p:blipFill>
        <p:spPr>
          <a:xfrm>
            <a:off x="1" y="0"/>
            <a:ext cx="5010538" cy="6857999"/>
          </a:xfrm>
          <a:prstGeom prst="rect">
            <a:avLst/>
          </a:prstGeom>
        </p:spPr>
      </p:pic>
      <p:cxnSp>
        <p:nvCxnSpPr>
          <p:cNvPr id="6" name="Straight Connector 5">
            <a:extLst>
              <a:ext uri="{FF2B5EF4-FFF2-40B4-BE49-F238E27FC236}">
                <a16:creationId xmlns:a16="http://schemas.microsoft.com/office/drawing/2014/main" id="{EE8656F9-4C71-3FF7-6E92-34BD0EF746B1}"/>
              </a:ext>
            </a:extLst>
          </p:cNvPr>
          <p:cNvCxnSpPr/>
          <p:nvPr/>
        </p:nvCxnSpPr>
        <p:spPr>
          <a:xfrm>
            <a:off x="4870580" y="4795935"/>
            <a:ext cx="73214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74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2FD9-0CAC-8EEB-80BE-7E02D1CEA2BA}"/>
              </a:ext>
            </a:extLst>
          </p:cNvPr>
          <p:cNvSpPr>
            <a:spLocks noGrp="1"/>
          </p:cNvSpPr>
          <p:nvPr>
            <p:ph type="title"/>
          </p:nvPr>
        </p:nvSpPr>
        <p:spPr>
          <a:xfrm>
            <a:off x="2201662" y="604589"/>
            <a:ext cx="8911687" cy="1000504"/>
          </a:xfrm>
        </p:spPr>
        <p:txBody>
          <a:bodyPr>
            <a:normAutofit/>
          </a:bodyPr>
          <a:lstStyle/>
          <a:p>
            <a:pPr algn="ctr"/>
            <a:r>
              <a:rPr lang="en-US" sz="4000" u="sng" dirty="0">
                <a:latin typeface="Aptos Display" panose="020B0004020202020204" pitchFamily="34" charset="0"/>
              </a:rPr>
              <a:t>HISTROGRAM PLOT OF ALL COLUMNS</a:t>
            </a:r>
            <a:endParaRPr lang="en-IN" sz="4000" u="sng" dirty="0">
              <a:latin typeface="Aptos Display" panose="020B0004020202020204" pitchFamily="34" charset="0"/>
            </a:endParaRPr>
          </a:p>
        </p:txBody>
      </p:sp>
      <p:pic>
        <p:nvPicPr>
          <p:cNvPr id="5" name="Picture 4">
            <a:extLst>
              <a:ext uri="{FF2B5EF4-FFF2-40B4-BE49-F238E27FC236}">
                <a16:creationId xmlns:a16="http://schemas.microsoft.com/office/drawing/2014/main" id="{EA7676D6-2D0E-A387-2ADE-82EC1AD3440E}"/>
              </a:ext>
            </a:extLst>
          </p:cNvPr>
          <p:cNvPicPr>
            <a:picLocks noChangeAspect="1"/>
          </p:cNvPicPr>
          <p:nvPr/>
        </p:nvPicPr>
        <p:blipFill>
          <a:blip r:embed="rId2"/>
          <a:stretch>
            <a:fillRect/>
          </a:stretch>
        </p:blipFill>
        <p:spPr>
          <a:xfrm>
            <a:off x="2006030" y="1527232"/>
            <a:ext cx="9302950" cy="5060181"/>
          </a:xfrm>
          <a:prstGeom prst="rect">
            <a:avLst/>
          </a:prstGeom>
        </p:spPr>
      </p:pic>
      <p:cxnSp>
        <p:nvCxnSpPr>
          <p:cNvPr id="4" name="Straight Connector 3">
            <a:extLst>
              <a:ext uri="{FF2B5EF4-FFF2-40B4-BE49-F238E27FC236}">
                <a16:creationId xmlns:a16="http://schemas.microsoft.com/office/drawing/2014/main" id="{807C21F9-9A4C-03AE-8072-D2ABAC54D863}"/>
              </a:ext>
            </a:extLst>
          </p:cNvPr>
          <p:cNvCxnSpPr/>
          <p:nvPr/>
        </p:nvCxnSpPr>
        <p:spPr>
          <a:xfrm>
            <a:off x="186612" y="1334278"/>
            <a:ext cx="120053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46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D11E-4D1C-0E0E-E249-7339E140B714}"/>
              </a:ext>
            </a:extLst>
          </p:cNvPr>
          <p:cNvSpPr>
            <a:spLocks noGrp="1"/>
          </p:cNvSpPr>
          <p:nvPr>
            <p:ph type="title"/>
          </p:nvPr>
        </p:nvSpPr>
        <p:spPr>
          <a:xfrm>
            <a:off x="2414586" y="606354"/>
            <a:ext cx="8646205" cy="938360"/>
          </a:xfrm>
        </p:spPr>
        <p:txBody>
          <a:bodyPr/>
          <a:lstStyle/>
          <a:p>
            <a:r>
              <a:rPr lang="en-US" u="sng" dirty="0">
                <a:latin typeface="Aptos Display" panose="020B0004020202020204" pitchFamily="34" charset="0"/>
              </a:rPr>
              <a:t>PIE CHRT ON TENURE</a:t>
            </a:r>
            <a:endParaRPr lang="en-IN" u="sng" dirty="0">
              <a:latin typeface="Aptos Display" panose="020B0004020202020204" pitchFamily="34" charset="0"/>
            </a:endParaRPr>
          </a:p>
        </p:txBody>
      </p:sp>
      <p:pic>
        <p:nvPicPr>
          <p:cNvPr id="5" name="Picture 4">
            <a:extLst>
              <a:ext uri="{FF2B5EF4-FFF2-40B4-BE49-F238E27FC236}">
                <a16:creationId xmlns:a16="http://schemas.microsoft.com/office/drawing/2014/main" id="{731A817A-E609-5258-008F-4381218A1317}"/>
              </a:ext>
            </a:extLst>
          </p:cNvPr>
          <p:cNvPicPr>
            <a:picLocks noChangeAspect="1"/>
          </p:cNvPicPr>
          <p:nvPr/>
        </p:nvPicPr>
        <p:blipFill>
          <a:blip r:embed="rId2"/>
          <a:stretch>
            <a:fillRect/>
          </a:stretch>
        </p:blipFill>
        <p:spPr>
          <a:xfrm>
            <a:off x="2414586" y="1707425"/>
            <a:ext cx="7362825" cy="4486275"/>
          </a:xfrm>
          <a:prstGeom prst="rect">
            <a:avLst/>
          </a:prstGeom>
        </p:spPr>
      </p:pic>
      <p:cxnSp>
        <p:nvCxnSpPr>
          <p:cNvPr id="4" name="Straight Connector 3">
            <a:extLst>
              <a:ext uri="{FF2B5EF4-FFF2-40B4-BE49-F238E27FC236}">
                <a16:creationId xmlns:a16="http://schemas.microsoft.com/office/drawing/2014/main" id="{6C97AFC8-845F-7295-6E7C-24F793E83DB7}"/>
              </a:ext>
            </a:extLst>
          </p:cNvPr>
          <p:cNvCxnSpPr/>
          <p:nvPr/>
        </p:nvCxnSpPr>
        <p:spPr>
          <a:xfrm>
            <a:off x="177282" y="1315616"/>
            <a:ext cx="120147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24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5DE3-2216-1116-2D53-E87BEDEA1D81}"/>
              </a:ext>
            </a:extLst>
          </p:cNvPr>
          <p:cNvSpPr>
            <a:spLocks noGrp="1"/>
          </p:cNvSpPr>
          <p:nvPr>
            <p:ph type="title"/>
          </p:nvPr>
        </p:nvSpPr>
        <p:spPr>
          <a:xfrm>
            <a:off x="2144001" y="586592"/>
            <a:ext cx="9070340" cy="1270004"/>
          </a:xfrm>
        </p:spPr>
        <p:txBody>
          <a:bodyPr>
            <a:normAutofit/>
          </a:bodyPr>
          <a:lstStyle/>
          <a:p>
            <a:r>
              <a:rPr lang="en-US" sz="4000" u="sng" dirty="0">
                <a:latin typeface="Aptos Display" panose="020B0004020202020204" pitchFamily="34" charset="0"/>
              </a:rPr>
              <a:t>TREATMENT OF OUTLIERS</a:t>
            </a:r>
            <a:endParaRPr lang="en-IN" sz="4000" u="sng" dirty="0">
              <a:latin typeface="Aptos Display" panose="020B0004020202020204" pitchFamily="34" charset="0"/>
            </a:endParaRPr>
          </a:p>
        </p:txBody>
      </p:sp>
      <p:pic>
        <p:nvPicPr>
          <p:cNvPr id="6" name="Picture 5">
            <a:extLst>
              <a:ext uri="{FF2B5EF4-FFF2-40B4-BE49-F238E27FC236}">
                <a16:creationId xmlns:a16="http://schemas.microsoft.com/office/drawing/2014/main" id="{529C865C-5880-07A4-102E-E8E459CF36B1}"/>
              </a:ext>
            </a:extLst>
          </p:cNvPr>
          <p:cNvPicPr>
            <a:picLocks noChangeAspect="1"/>
          </p:cNvPicPr>
          <p:nvPr/>
        </p:nvPicPr>
        <p:blipFill>
          <a:blip r:embed="rId2"/>
          <a:stretch>
            <a:fillRect/>
          </a:stretch>
        </p:blipFill>
        <p:spPr>
          <a:xfrm>
            <a:off x="1091682" y="1390616"/>
            <a:ext cx="10515600" cy="1649158"/>
          </a:xfrm>
          <a:prstGeom prst="rect">
            <a:avLst/>
          </a:prstGeom>
        </p:spPr>
      </p:pic>
      <p:pic>
        <p:nvPicPr>
          <p:cNvPr id="9" name="Picture 8">
            <a:extLst>
              <a:ext uri="{FF2B5EF4-FFF2-40B4-BE49-F238E27FC236}">
                <a16:creationId xmlns:a16="http://schemas.microsoft.com/office/drawing/2014/main" id="{0E3E7B8D-9B58-620A-6444-10480AF1F9E0}"/>
              </a:ext>
            </a:extLst>
          </p:cNvPr>
          <p:cNvPicPr>
            <a:picLocks noChangeAspect="1"/>
          </p:cNvPicPr>
          <p:nvPr/>
        </p:nvPicPr>
        <p:blipFill>
          <a:blip r:embed="rId3"/>
          <a:stretch>
            <a:fillRect/>
          </a:stretch>
        </p:blipFill>
        <p:spPr>
          <a:xfrm>
            <a:off x="1091682" y="4757699"/>
            <a:ext cx="10515600" cy="1619153"/>
          </a:xfrm>
          <a:prstGeom prst="rect">
            <a:avLst/>
          </a:prstGeom>
        </p:spPr>
      </p:pic>
      <p:sp>
        <p:nvSpPr>
          <p:cNvPr id="10" name="Arrow: Down 9">
            <a:extLst>
              <a:ext uri="{FF2B5EF4-FFF2-40B4-BE49-F238E27FC236}">
                <a16:creationId xmlns:a16="http://schemas.microsoft.com/office/drawing/2014/main" id="{1754388F-E502-7518-9217-AE85DF787F13}"/>
              </a:ext>
            </a:extLst>
          </p:cNvPr>
          <p:cNvSpPr/>
          <p:nvPr/>
        </p:nvSpPr>
        <p:spPr>
          <a:xfrm>
            <a:off x="5645020" y="3340359"/>
            <a:ext cx="450980" cy="10170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D6B2954-09C8-11CB-0B7D-C20698ED8DA6}"/>
              </a:ext>
            </a:extLst>
          </p:cNvPr>
          <p:cNvSpPr txBox="1"/>
          <p:nvPr/>
        </p:nvSpPr>
        <p:spPr>
          <a:xfrm>
            <a:off x="6321489" y="3633561"/>
            <a:ext cx="3960845" cy="369332"/>
          </a:xfrm>
          <a:prstGeom prst="rect">
            <a:avLst/>
          </a:prstGeom>
          <a:noFill/>
        </p:spPr>
        <p:txBody>
          <a:bodyPr wrap="square" rtlCol="0">
            <a:spAutoFit/>
          </a:bodyPr>
          <a:lstStyle/>
          <a:p>
            <a:r>
              <a:rPr lang="en-US" sz="1800" dirty="0">
                <a:latin typeface="Aptos Display" panose="020B0004020202020204" pitchFamily="34" charset="0"/>
              </a:rPr>
              <a:t>By Winsorizing Method</a:t>
            </a:r>
            <a:endParaRPr lang="en-IN" dirty="0"/>
          </a:p>
        </p:txBody>
      </p:sp>
    </p:spTree>
    <p:extLst>
      <p:ext uri="{BB962C8B-B14F-4D97-AF65-F5344CB8AC3E}">
        <p14:creationId xmlns:p14="http://schemas.microsoft.com/office/powerpoint/2010/main" val="300940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4077-93A5-14CA-AEB1-FE843A828415}"/>
              </a:ext>
            </a:extLst>
          </p:cNvPr>
          <p:cNvSpPr>
            <a:spLocks noGrp="1"/>
          </p:cNvSpPr>
          <p:nvPr>
            <p:ph type="title"/>
          </p:nvPr>
        </p:nvSpPr>
        <p:spPr>
          <a:xfrm>
            <a:off x="1790652" y="632988"/>
            <a:ext cx="8610695" cy="994585"/>
          </a:xfrm>
        </p:spPr>
        <p:txBody>
          <a:bodyPr/>
          <a:lstStyle/>
          <a:p>
            <a:pPr algn="ctr"/>
            <a:r>
              <a:rPr lang="en-US" sz="3600" u="sng" dirty="0">
                <a:latin typeface="Aptos Display" panose="020B0004020202020204" pitchFamily="34" charset="0"/>
              </a:rPr>
              <a:t>K-MEAN CLUSTERING</a:t>
            </a:r>
            <a:endParaRPr lang="en-IN" sz="3600" u="sng"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535FDA74-8DD8-2D38-9D26-9F140BB1A616}"/>
              </a:ext>
            </a:extLst>
          </p:cNvPr>
          <p:cNvSpPr>
            <a:spLocks noGrp="1"/>
          </p:cNvSpPr>
          <p:nvPr>
            <p:ph idx="1"/>
          </p:nvPr>
        </p:nvSpPr>
        <p:spPr>
          <a:xfrm>
            <a:off x="2344350" y="1838131"/>
            <a:ext cx="8911687" cy="4855632"/>
          </a:xfrm>
        </p:spPr>
        <p:txBody>
          <a:bodyPr>
            <a:normAutofit/>
          </a:bodyPr>
          <a:lstStyle/>
          <a:p>
            <a:r>
              <a:rPr lang="en-US" sz="2400" b="0" i="0" dirty="0">
                <a:solidFill>
                  <a:schemeClr val="tx1"/>
                </a:solidFill>
                <a:effectLst/>
                <a:latin typeface="Aptos Display" panose="020B0004020202020204" pitchFamily="34" charset="0"/>
              </a:rPr>
              <a:t>K-means is a popular clustering algorithm used in machine learning.</a:t>
            </a:r>
          </a:p>
          <a:p>
            <a:r>
              <a:rPr lang="en-US" sz="2400" b="0" i="0" dirty="0">
                <a:solidFill>
                  <a:schemeClr val="tx1"/>
                </a:solidFill>
                <a:effectLst/>
                <a:latin typeface="Aptos Display" panose="020B0004020202020204" pitchFamily="34" charset="0"/>
              </a:rPr>
              <a:t>The primary goal of the K-means algorithm is to partition a dataset into K clusters, where each data point belongs to the cluster with the nearest mean (centroid). </a:t>
            </a:r>
          </a:p>
          <a:p>
            <a:endParaRPr lang="en-US" sz="2000" dirty="0">
              <a:solidFill>
                <a:schemeClr val="tx1"/>
              </a:solidFill>
              <a:latin typeface="Aptos Display" panose="020B0004020202020204" pitchFamily="34" charset="0"/>
            </a:endParaRPr>
          </a:p>
          <a:p>
            <a:r>
              <a:rPr lang="en-US" sz="2000" u="sng" dirty="0">
                <a:solidFill>
                  <a:schemeClr val="tx1"/>
                </a:solidFill>
                <a:latin typeface="Aptos Display" panose="020B0004020202020204" pitchFamily="34" charset="0"/>
              </a:rPr>
              <a:t>Process of K-means</a:t>
            </a:r>
          </a:p>
          <a:p>
            <a:pPr marL="457200" indent="-457200">
              <a:buFont typeface="+mj-lt"/>
              <a:buAutoNum type="arabicPeriod"/>
            </a:pPr>
            <a:r>
              <a:rPr lang="en-US" sz="2000" u="sng" dirty="0">
                <a:solidFill>
                  <a:schemeClr val="tx1"/>
                </a:solidFill>
                <a:latin typeface="Aptos Display" panose="020B0004020202020204" pitchFamily="34" charset="0"/>
              </a:rPr>
              <a:t>Elbow Chart</a:t>
            </a:r>
          </a:p>
          <a:p>
            <a:pPr marL="457200" indent="-457200">
              <a:buFont typeface="+mj-lt"/>
              <a:buAutoNum type="arabicPeriod"/>
            </a:pPr>
            <a:r>
              <a:rPr lang="en-US" sz="2000" u="sng" dirty="0">
                <a:solidFill>
                  <a:schemeClr val="tx1"/>
                </a:solidFill>
                <a:latin typeface="Aptos Display" panose="020B0004020202020204" pitchFamily="34" charset="0"/>
              </a:rPr>
              <a:t>Cluster Centroid Distances</a:t>
            </a:r>
          </a:p>
          <a:p>
            <a:pPr marL="457200" indent="-457200">
              <a:buFont typeface="+mj-lt"/>
              <a:buAutoNum type="arabicPeriod"/>
            </a:pPr>
            <a:r>
              <a:rPr lang="en-IN" sz="2000" u="sng" dirty="0">
                <a:solidFill>
                  <a:schemeClr val="tx1"/>
                </a:solidFill>
                <a:latin typeface="Aptos Display" panose="020B0004020202020204" pitchFamily="34" charset="0"/>
              </a:rPr>
              <a:t>Prediction on Group</a:t>
            </a:r>
          </a:p>
        </p:txBody>
      </p:sp>
      <p:cxnSp>
        <p:nvCxnSpPr>
          <p:cNvPr id="5" name="Straight Connector 4">
            <a:extLst>
              <a:ext uri="{FF2B5EF4-FFF2-40B4-BE49-F238E27FC236}">
                <a16:creationId xmlns:a16="http://schemas.microsoft.com/office/drawing/2014/main" id="{7B6D97F4-4E49-5FD4-4B0C-91A823BEC1BF}"/>
              </a:ext>
            </a:extLst>
          </p:cNvPr>
          <p:cNvCxnSpPr/>
          <p:nvPr/>
        </p:nvCxnSpPr>
        <p:spPr>
          <a:xfrm>
            <a:off x="186612" y="1362269"/>
            <a:ext cx="120053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14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7DB6-A158-E653-C8AD-A88E9ADE01C0}"/>
              </a:ext>
            </a:extLst>
          </p:cNvPr>
          <p:cNvSpPr>
            <a:spLocks noGrp="1"/>
          </p:cNvSpPr>
          <p:nvPr>
            <p:ph type="title"/>
          </p:nvPr>
        </p:nvSpPr>
        <p:spPr>
          <a:xfrm>
            <a:off x="2592925" y="624111"/>
            <a:ext cx="8725108" cy="1018078"/>
          </a:xfrm>
        </p:spPr>
        <p:txBody>
          <a:bodyPr>
            <a:normAutofit/>
          </a:bodyPr>
          <a:lstStyle/>
          <a:p>
            <a:r>
              <a:rPr lang="en-US" sz="4000" u="sng" dirty="0">
                <a:latin typeface="Aptos Display" panose="020B0004020202020204" pitchFamily="34" charset="0"/>
              </a:rPr>
              <a:t>ELBOW CHART</a:t>
            </a:r>
            <a:endParaRPr lang="en-IN" sz="4000" u="sng" dirty="0">
              <a:latin typeface="Aptos Display" panose="020B0004020202020204" pitchFamily="34" charset="0"/>
            </a:endParaRPr>
          </a:p>
        </p:txBody>
      </p:sp>
      <p:pic>
        <p:nvPicPr>
          <p:cNvPr id="5" name="Picture 4">
            <a:extLst>
              <a:ext uri="{FF2B5EF4-FFF2-40B4-BE49-F238E27FC236}">
                <a16:creationId xmlns:a16="http://schemas.microsoft.com/office/drawing/2014/main" id="{9290C745-24C7-9EF1-4762-A09291B9E4B6}"/>
              </a:ext>
            </a:extLst>
          </p:cNvPr>
          <p:cNvPicPr>
            <a:picLocks noChangeAspect="1"/>
          </p:cNvPicPr>
          <p:nvPr/>
        </p:nvPicPr>
        <p:blipFill>
          <a:blip r:embed="rId2"/>
          <a:stretch>
            <a:fillRect/>
          </a:stretch>
        </p:blipFill>
        <p:spPr>
          <a:xfrm>
            <a:off x="2592925" y="1495491"/>
            <a:ext cx="8725108" cy="4634721"/>
          </a:xfrm>
          <a:prstGeom prst="rect">
            <a:avLst/>
          </a:prstGeom>
        </p:spPr>
      </p:pic>
      <p:sp>
        <p:nvSpPr>
          <p:cNvPr id="3" name="TextBox 2">
            <a:extLst>
              <a:ext uri="{FF2B5EF4-FFF2-40B4-BE49-F238E27FC236}">
                <a16:creationId xmlns:a16="http://schemas.microsoft.com/office/drawing/2014/main" id="{89047C36-086C-08A0-2D40-5E382B1CF775}"/>
              </a:ext>
            </a:extLst>
          </p:cNvPr>
          <p:cNvSpPr txBox="1"/>
          <p:nvPr/>
        </p:nvSpPr>
        <p:spPr>
          <a:xfrm>
            <a:off x="5640355" y="2976465"/>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7894E355-EA9F-3C7B-A1D4-EF98A4D112A3}"/>
              </a:ext>
            </a:extLst>
          </p:cNvPr>
          <p:cNvSpPr txBox="1"/>
          <p:nvPr/>
        </p:nvSpPr>
        <p:spPr>
          <a:xfrm>
            <a:off x="5640355" y="2976465"/>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012C7771-BAF7-03BE-C3F5-5F097A719D16}"/>
              </a:ext>
            </a:extLst>
          </p:cNvPr>
          <p:cNvSpPr txBox="1"/>
          <p:nvPr/>
        </p:nvSpPr>
        <p:spPr>
          <a:xfrm>
            <a:off x="5640355" y="2976465"/>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4E6400A-313E-740D-9EDD-547F4172D568}"/>
              </a:ext>
            </a:extLst>
          </p:cNvPr>
          <p:cNvSpPr txBox="1"/>
          <p:nvPr/>
        </p:nvSpPr>
        <p:spPr>
          <a:xfrm>
            <a:off x="4030825" y="6233889"/>
            <a:ext cx="7147249" cy="369332"/>
          </a:xfrm>
          <a:prstGeom prst="rect">
            <a:avLst/>
          </a:prstGeom>
          <a:noFill/>
        </p:spPr>
        <p:txBody>
          <a:bodyPr wrap="square" rtlCol="0">
            <a:spAutoFit/>
          </a:bodyPr>
          <a:lstStyle/>
          <a:p>
            <a:pPr algn="ctr"/>
            <a:r>
              <a:rPr lang="en-US" b="0" i="0" dirty="0">
                <a:effectLst/>
                <a:latin typeface="Söhne"/>
              </a:rPr>
              <a:t>The optimal number of clusters in a dataset is K=3.</a:t>
            </a:r>
            <a:endParaRPr lang="en-IN" dirty="0"/>
          </a:p>
        </p:txBody>
      </p:sp>
    </p:spTree>
    <p:extLst>
      <p:ext uri="{BB962C8B-B14F-4D97-AF65-F5344CB8AC3E}">
        <p14:creationId xmlns:p14="http://schemas.microsoft.com/office/powerpoint/2010/main" val="76256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1A91-1227-E67F-5D92-0F6DBA147F83}"/>
              </a:ext>
            </a:extLst>
          </p:cNvPr>
          <p:cNvSpPr>
            <a:spLocks noGrp="1"/>
          </p:cNvSpPr>
          <p:nvPr>
            <p:ph type="title"/>
          </p:nvPr>
        </p:nvSpPr>
        <p:spPr/>
        <p:txBody>
          <a:bodyPr>
            <a:normAutofit/>
          </a:bodyPr>
          <a:lstStyle/>
          <a:p>
            <a:r>
              <a:rPr lang="en-US" sz="4000" u="sng" dirty="0">
                <a:latin typeface="Aptos Display" panose="020B0004020202020204" pitchFamily="34" charset="0"/>
              </a:rPr>
              <a:t>CLUSTER CENTROID DISTANCES</a:t>
            </a:r>
            <a:endParaRPr lang="en-IN" sz="4000" u="sng" dirty="0">
              <a:latin typeface="Aptos Display" panose="020B0004020202020204" pitchFamily="34" charset="0"/>
            </a:endParaRPr>
          </a:p>
        </p:txBody>
      </p:sp>
      <p:pic>
        <p:nvPicPr>
          <p:cNvPr id="5" name="Picture 4">
            <a:extLst>
              <a:ext uri="{FF2B5EF4-FFF2-40B4-BE49-F238E27FC236}">
                <a16:creationId xmlns:a16="http://schemas.microsoft.com/office/drawing/2014/main" id="{5A8A89D0-95B9-DA33-02F7-6C8855786862}"/>
              </a:ext>
            </a:extLst>
          </p:cNvPr>
          <p:cNvPicPr>
            <a:picLocks noChangeAspect="1"/>
          </p:cNvPicPr>
          <p:nvPr/>
        </p:nvPicPr>
        <p:blipFill>
          <a:blip r:embed="rId2"/>
          <a:stretch>
            <a:fillRect/>
          </a:stretch>
        </p:blipFill>
        <p:spPr>
          <a:xfrm>
            <a:off x="2592925" y="1791477"/>
            <a:ext cx="7603117" cy="3470988"/>
          </a:xfrm>
          <a:prstGeom prst="rect">
            <a:avLst/>
          </a:prstGeom>
        </p:spPr>
      </p:pic>
    </p:spTree>
    <p:extLst>
      <p:ext uri="{BB962C8B-B14F-4D97-AF65-F5344CB8AC3E}">
        <p14:creationId xmlns:p14="http://schemas.microsoft.com/office/powerpoint/2010/main" val="39688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B9BE-50ED-9546-6797-A3F52B45ACCE}"/>
              </a:ext>
            </a:extLst>
          </p:cNvPr>
          <p:cNvSpPr>
            <a:spLocks noGrp="1"/>
          </p:cNvSpPr>
          <p:nvPr>
            <p:ph type="title"/>
          </p:nvPr>
        </p:nvSpPr>
        <p:spPr>
          <a:xfrm>
            <a:off x="2592925" y="624110"/>
            <a:ext cx="8995695" cy="1148706"/>
          </a:xfrm>
        </p:spPr>
        <p:txBody>
          <a:bodyPr>
            <a:normAutofit/>
          </a:bodyPr>
          <a:lstStyle/>
          <a:p>
            <a:r>
              <a:rPr lang="en-US" sz="4000" u="sng" dirty="0">
                <a:latin typeface="Aptos Display" panose="020B0004020202020204" pitchFamily="34" charset="0"/>
              </a:rPr>
              <a:t>OUTPUT OF MODEL</a:t>
            </a:r>
            <a:endParaRPr lang="en-IN" sz="4000" u="sng" dirty="0">
              <a:latin typeface="Aptos Display" panose="020B0004020202020204" pitchFamily="34" charset="0"/>
            </a:endParaRPr>
          </a:p>
        </p:txBody>
      </p:sp>
      <p:pic>
        <p:nvPicPr>
          <p:cNvPr id="5" name="Content Placeholder 4">
            <a:extLst>
              <a:ext uri="{FF2B5EF4-FFF2-40B4-BE49-F238E27FC236}">
                <a16:creationId xmlns:a16="http://schemas.microsoft.com/office/drawing/2014/main" id="{34829351-85CD-CF61-FB8D-16B65EB12AB8}"/>
              </a:ext>
            </a:extLst>
          </p:cNvPr>
          <p:cNvPicPr>
            <a:picLocks noGrp="1" noChangeAspect="1"/>
          </p:cNvPicPr>
          <p:nvPr>
            <p:ph idx="1"/>
          </p:nvPr>
        </p:nvPicPr>
        <p:blipFill>
          <a:blip r:embed="rId2"/>
          <a:stretch>
            <a:fillRect/>
          </a:stretch>
        </p:blipFill>
        <p:spPr>
          <a:xfrm>
            <a:off x="3999845" y="1408923"/>
            <a:ext cx="5230483" cy="5019870"/>
          </a:xfrm>
        </p:spPr>
      </p:pic>
      <p:sp>
        <p:nvSpPr>
          <p:cNvPr id="10" name="TextBox 9">
            <a:extLst>
              <a:ext uri="{FF2B5EF4-FFF2-40B4-BE49-F238E27FC236}">
                <a16:creationId xmlns:a16="http://schemas.microsoft.com/office/drawing/2014/main" id="{9241A938-77C3-D243-7153-8AD6BEF98658}"/>
              </a:ext>
            </a:extLst>
          </p:cNvPr>
          <p:cNvSpPr txBox="1"/>
          <p:nvPr/>
        </p:nvSpPr>
        <p:spPr>
          <a:xfrm>
            <a:off x="9300307" y="1420935"/>
            <a:ext cx="2218333" cy="923330"/>
          </a:xfrm>
          <a:prstGeom prst="rect">
            <a:avLst/>
          </a:prstGeom>
          <a:noFill/>
        </p:spPr>
        <p:txBody>
          <a:bodyPr wrap="square" rtlCol="0">
            <a:spAutoFit/>
          </a:bodyPr>
          <a:lstStyle/>
          <a:p>
            <a:r>
              <a:rPr lang="en-US" dirty="0">
                <a:solidFill>
                  <a:srgbClr val="FF0000"/>
                </a:solidFill>
              </a:rPr>
              <a:t>Group 1 - 2596</a:t>
            </a:r>
          </a:p>
          <a:p>
            <a:r>
              <a:rPr lang="en-US" dirty="0">
                <a:solidFill>
                  <a:srgbClr val="0070C0"/>
                </a:solidFill>
              </a:rPr>
              <a:t>Group 2 - 5185</a:t>
            </a:r>
          </a:p>
          <a:p>
            <a:r>
              <a:rPr lang="en-US" dirty="0">
                <a:solidFill>
                  <a:srgbClr val="FF3399"/>
                </a:solidFill>
              </a:rPr>
              <a:t>Group 3 - 1162</a:t>
            </a:r>
            <a:endParaRPr lang="en-IN" dirty="0">
              <a:solidFill>
                <a:srgbClr val="FF3399"/>
              </a:solidFill>
            </a:endParaRPr>
          </a:p>
        </p:txBody>
      </p:sp>
    </p:spTree>
    <p:extLst>
      <p:ext uri="{BB962C8B-B14F-4D97-AF65-F5344CB8AC3E}">
        <p14:creationId xmlns:p14="http://schemas.microsoft.com/office/powerpoint/2010/main" val="264360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C3F-E99D-48F5-900E-B925977CA20D}"/>
              </a:ext>
            </a:extLst>
          </p:cNvPr>
          <p:cNvSpPr>
            <a:spLocks noGrp="1"/>
          </p:cNvSpPr>
          <p:nvPr>
            <p:ph type="title"/>
          </p:nvPr>
        </p:nvSpPr>
        <p:spPr>
          <a:xfrm>
            <a:off x="2592926" y="624110"/>
            <a:ext cx="8631802" cy="896780"/>
          </a:xfrm>
        </p:spPr>
        <p:txBody>
          <a:bodyPr/>
          <a:lstStyle/>
          <a:p>
            <a:r>
              <a:rPr lang="en-US" dirty="0">
                <a:latin typeface="Aptos Display" panose="020B0004020202020204" pitchFamily="34" charset="0"/>
              </a:rPr>
              <a:t>GRAPHICAL VIEW</a:t>
            </a:r>
            <a:endParaRPr lang="en-IN" dirty="0">
              <a:latin typeface="Aptos Display" panose="020B0004020202020204" pitchFamily="34" charset="0"/>
            </a:endParaRPr>
          </a:p>
        </p:txBody>
      </p:sp>
      <p:pic>
        <p:nvPicPr>
          <p:cNvPr id="5" name="Content Placeholder 4">
            <a:extLst>
              <a:ext uri="{FF2B5EF4-FFF2-40B4-BE49-F238E27FC236}">
                <a16:creationId xmlns:a16="http://schemas.microsoft.com/office/drawing/2014/main" id="{C148D9C6-59FF-320D-CE17-EF22384C0E1B}"/>
              </a:ext>
            </a:extLst>
          </p:cNvPr>
          <p:cNvPicPr>
            <a:picLocks noGrp="1" noChangeAspect="1"/>
          </p:cNvPicPr>
          <p:nvPr>
            <p:ph idx="1"/>
          </p:nvPr>
        </p:nvPicPr>
        <p:blipFill>
          <a:blip r:embed="rId2"/>
          <a:stretch>
            <a:fillRect/>
          </a:stretch>
        </p:blipFill>
        <p:spPr>
          <a:xfrm>
            <a:off x="2976466" y="1520890"/>
            <a:ext cx="7044612" cy="4848160"/>
          </a:xfrm>
        </p:spPr>
      </p:pic>
      <p:sp>
        <p:nvSpPr>
          <p:cNvPr id="8" name="TextBox 7">
            <a:extLst>
              <a:ext uri="{FF2B5EF4-FFF2-40B4-BE49-F238E27FC236}">
                <a16:creationId xmlns:a16="http://schemas.microsoft.com/office/drawing/2014/main" id="{7647CF08-7784-7C46-77E3-4AAC15156FEF}"/>
              </a:ext>
            </a:extLst>
          </p:cNvPr>
          <p:cNvSpPr txBox="1"/>
          <p:nvPr/>
        </p:nvSpPr>
        <p:spPr>
          <a:xfrm>
            <a:off x="9973667" y="1760062"/>
            <a:ext cx="2218333" cy="923330"/>
          </a:xfrm>
          <a:prstGeom prst="rect">
            <a:avLst/>
          </a:prstGeom>
          <a:noFill/>
        </p:spPr>
        <p:txBody>
          <a:bodyPr wrap="square" rtlCol="0">
            <a:spAutoFit/>
          </a:bodyPr>
          <a:lstStyle/>
          <a:p>
            <a:r>
              <a:rPr lang="en-US" dirty="0">
                <a:solidFill>
                  <a:srgbClr val="FF0000"/>
                </a:solidFill>
              </a:rPr>
              <a:t>Group 1 </a:t>
            </a:r>
          </a:p>
          <a:p>
            <a:r>
              <a:rPr lang="en-US" dirty="0">
                <a:solidFill>
                  <a:srgbClr val="0070C0"/>
                </a:solidFill>
              </a:rPr>
              <a:t>Group 2 </a:t>
            </a:r>
          </a:p>
          <a:p>
            <a:r>
              <a:rPr lang="en-US" dirty="0">
                <a:solidFill>
                  <a:srgbClr val="00B050"/>
                </a:solidFill>
              </a:rPr>
              <a:t>Group 3 </a:t>
            </a:r>
            <a:endParaRPr lang="en-IN" dirty="0">
              <a:solidFill>
                <a:srgbClr val="00B050"/>
              </a:solidFill>
            </a:endParaRPr>
          </a:p>
        </p:txBody>
      </p:sp>
    </p:spTree>
    <p:extLst>
      <p:ext uri="{BB962C8B-B14F-4D97-AF65-F5344CB8AC3E}">
        <p14:creationId xmlns:p14="http://schemas.microsoft.com/office/powerpoint/2010/main" val="382354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752E-28B6-BFEC-8BAF-1909CDAF70DD}"/>
              </a:ext>
            </a:extLst>
          </p:cNvPr>
          <p:cNvSpPr>
            <a:spLocks noGrp="1"/>
          </p:cNvSpPr>
          <p:nvPr>
            <p:ph type="title"/>
          </p:nvPr>
        </p:nvSpPr>
        <p:spPr>
          <a:xfrm>
            <a:off x="2592925" y="587830"/>
            <a:ext cx="7409491" cy="1046070"/>
          </a:xfrm>
        </p:spPr>
        <p:txBody>
          <a:bodyPr>
            <a:normAutofit/>
          </a:bodyPr>
          <a:lstStyle/>
          <a:p>
            <a:r>
              <a:rPr lang="en-US" sz="4000" u="sng" dirty="0">
                <a:latin typeface="Aptos Display" panose="020B0004020202020204" pitchFamily="34" charset="0"/>
              </a:rPr>
              <a:t>CONCLUSION</a:t>
            </a:r>
            <a:endParaRPr lang="en-IN" sz="4000" u="sng"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1EF46D53-6FD1-DF99-B961-A435CA2CAAD8}"/>
              </a:ext>
            </a:extLst>
          </p:cNvPr>
          <p:cNvSpPr>
            <a:spLocks noGrp="1"/>
          </p:cNvSpPr>
          <p:nvPr>
            <p:ph idx="1"/>
          </p:nvPr>
        </p:nvSpPr>
        <p:spPr>
          <a:xfrm>
            <a:off x="2313007" y="1800809"/>
            <a:ext cx="8893059" cy="4590660"/>
          </a:xfrm>
        </p:spPr>
        <p:txBody>
          <a:bodyPr>
            <a:normAutofit/>
          </a:bodyPr>
          <a:lstStyle/>
          <a:p>
            <a:r>
              <a:rPr lang="en-US" b="1" dirty="0">
                <a:solidFill>
                  <a:schemeClr val="tx1"/>
                </a:solidFill>
              </a:rPr>
              <a:t>Starter Spenders (Group-2):</a:t>
            </a:r>
            <a:r>
              <a:rPr lang="en-US" dirty="0">
                <a:solidFill>
                  <a:schemeClr val="tx1"/>
                </a:solidFill>
              </a:rPr>
              <a:t> This group consists of users with credit limits ranging from </a:t>
            </a:r>
            <a:r>
              <a:rPr lang="en-US" b="1" dirty="0">
                <a:solidFill>
                  <a:schemeClr val="tx1"/>
                </a:solidFill>
              </a:rPr>
              <a:t>0 to 4k</a:t>
            </a:r>
            <a:r>
              <a:rPr lang="en-US" dirty="0">
                <a:solidFill>
                  <a:schemeClr val="tx1"/>
                </a:solidFill>
              </a:rPr>
              <a:t> contain </a:t>
            </a:r>
            <a:r>
              <a:rPr lang="en-US" b="1" dirty="0">
                <a:solidFill>
                  <a:schemeClr val="tx1"/>
                </a:solidFill>
              </a:rPr>
              <a:t>57.9%</a:t>
            </a:r>
            <a:r>
              <a:rPr lang="en-US" dirty="0">
                <a:solidFill>
                  <a:schemeClr val="tx1"/>
                </a:solidFill>
              </a:rPr>
              <a:t>. They are likely individuals who are new to credit cards or have limited credit history</a:t>
            </a:r>
            <a:r>
              <a:rPr lang="en-US" b="0" i="0" dirty="0">
                <a:solidFill>
                  <a:srgbClr val="ECECEC"/>
                </a:solidFill>
                <a:effectLst/>
                <a:latin typeface="Söhne"/>
              </a:rPr>
              <a:t>. </a:t>
            </a:r>
            <a:endParaRPr lang="en-US" b="1" dirty="0">
              <a:solidFill>
                <a:schemeClr val="tx1"/>
              </a:solidFill>
            </a:endParaRPr>
          </a:p>
          <a:p>
            <a:endParaRPr lang="en-US" b="1" dirty="0">
              <a:solidFill>
                <a:schemeClr val="tx1"/>
              </a:solidFill>
            </a:endParaRPr>
          </a:p>
          <a:p>
            <a:r>
              <a:rPr lang="en-US" b="1" dirty="0">
                <a:solidFill>
                  <a:schemeClr val="tx1"/>
                </a:solidFill>
              </a:rPr>
              <a:t>Moderate Maximizers (Group-1):</a:t>
            </a:r>
            <a:r>
              <a:rPr lang="en-US" dirty="0">
                <a:solidFill>
                  <a:schemeClr val="tx1"/>
                </a:solidFill>
              </a:rPr>
              <a:t> Users in this group have credit limits between </a:t>
            </a:r>
            <a:r>
              <a:rPr lang="en-US" b="1" dirty="0">
                <a:solidFill>
                  <a:schemeClr val="tx1"/>
                </a:solidFill>
              </a:rPr>
              <a:t>4k and 10k</a:t>
            </a:r>
            <a:r>
              <a:rPr lang="en-US" dirty="0">
                <a:solidFill>
                  <a:schemeClr val="tx1"/>
                </a:solidFill>
              </a:rPr>
              <a:t> contain </a:t>
            </a:r>
            <a:r>
              <a:rPr lang="en-US" b="1" dirty="0">
                <a:solidFill>
                  <a:schemeClr val="tx1"/>
                </a:solidFill>
              </a:rPr>
              <a:t>29%</a:t>
            </a:r>
            <a:r>
              <a:rPr lang="en-US" dirty="0">
                <a:solidFill>
                  <a:schemeClr val="tx1"/>
                </a:solidFill>
              </a:rPr>
              <a:t>. They are likely experienced credit card users who are comfortable with managing moderate levels of debt.</a:t>
            </a:r>
          </a:p>
          <a:p>
            <a:endParaRPr lang="en-US" b="1" dirty="0">
              <a:solidFill>
                <a:schemeClr val="tx1"/>
              </a:solidFill>
            </a:endParaRPr>
          </a:p>
          <a:p>
            <a:r>
              <a:rPr lang="en-US" b="1" dirty="0">
                <a:solidFill>
                  <a:schemeClr val="tx1"/>
                </a:solidFill>
              </a:rPr>
              <a:t>Elite Expenders (Group-3):</a:t>
            </a:r>
            <a:r>
              <a:rPr lang="en-US" dirty="0">
                <a:solidFill>
                  <a:schemeClr val="tx1"/>
                </a:solidFill>
              </a:rPr>
              <a:t> This group comprises users with credit limits ranging from </a:t>
            </a:r>
            <a:r>
              <a:rPr lang="en-US" b="1" dirty="0">
                <a:solidFill>
                  <a:schemeClr val="tx1"/>
                </a:solidFill>
              </a:rPr>
              <a:t>10k to 14k</a:t>
            </a:r>
            <a:r>
              <a:rPr lang="en-US" dirty="0">
                <a:solidFill>
                  <a:schemeClr val="tx1"/>
                </a:solidFill>
              </a:rPr>
              <a:t> contains </a:t>
            </a:r>
            <a:r>
              <a:rPr lang="en-US" b="1" dirty="0">
                <a:solidFill>
                  <a:schemeClr val="tx1"/>
                </a:solidFill>
              </a:rPr>
              <a:t>13.1% </a:t>
            </a:r>
            <a:r>
              <a:rPr lang="en-US" dirty="0">
                <a:solidFill>
                  <a:schemeClr val="tx1"/>
                </a:solidFill>
              </a:rPr>
              <a:t>. They are high-spending individuals who have demonstrated responsible credit management and may have higher incomes. They may utilize their credit cards for larger purchases and may qualify for premium rewards and perks offered by credit card issuers.</a:t>
            </a:r>
          </a:p>
          <a:p>
            <a:pPr marL="0" indent="0">
              <a:buNone/>
            </a:pPr>
            <a:endParaRPr lang="en-US" b="1" dirty="0">
              <a:solidFill>
                <a:schemeClr val="tx1"/>
              </a:solidFill>
            </a:endParaRPr>
          </a:p>
          <a:p>
            <a:pPr marL="0" indent="0">
              <a:buNone/>
            </a:pPr>
            <a:endParaRPr lang="en-IN" b="1" dirty="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19581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0A99-E346-6DFC-25E2-4FE6CDAF70B9}"/>
              </a:ext>
            </a:extLst>
          </p:cNvPr>
          <p:cNvSpPr>
            <a:spLocks noGrp="1"/>
          </p:cNvSpPr>
          <p:nvPr>
            <p:ph type="title"/>
          </p:nvPr>
        </p:nvSpPr>
        <p:spPr>
          <a:xfrm>
            <a:off x="2592926" y="624110"/>
            <a:ext cx="8706446" cy="682176"/>
          </a:xfrm>
        </p:spPr>
        <p:txBody>
          <a:bodyPr/>
          <a:lstStyle/>
          <a:p>
            <a:r>
              <a:rPr lang="en-US" u="sng" dirty="0"/>
              <a:t>BUSINESS POINT</a:t>
            </a:r>
          </a:p>
        </p:txBody>
      </p:sp>
      <p:sp>
        <p:nvSpPr>
          <p:cNvPr id="3" name="Content Placeholder 2">
            <a:extLst>
              <a:ext uri="{FF2B5EF4-FFF2-40B4-BE49-F238E27FC236}">
                <a16:creationId xmlns:a16="http://schemas.microsoft.com/office/drawing/2014/main" id="{77564DF5-DB7E-D669-B127-A4919A9C4C57}"/>
              </a:ext>
            </a:extLst>
          </p:cNvPr>
          <p:cNvSpPr>
            <a:spLocks noGrp="1"/>
          </p:cNvSpPr>
          <p:nvPr>
            <p:ph idx="1"/>
          </p:nvPr>
        </p:nvSpPr>
        <p:spPr>
          <a:xfrm>
            <a:off x="2659223" y="1306286"/>
            <a:ext cx="8938727" cy="5253134"/>
          </a:xfrm>
        </p:spPr>
        <p:txBody>
          <a:bodyPr>
            <a:normAutofit fontScale="92500"/>
          </a:bodyPr>
          <a:lstStyle/>
          <a:p>
            <a:r>
              <a:rPr lang="en-US" b="1" dirty="0">
                <a:solidFill>
                  <a:schemeClr val="tx1"/>
                </a:solidFill>
              </a:rPr>
              <a:t>Rewards Programs: </a:t>
            </a:r>
            <a:r>
              <a:rPr lang="en-US" dirty="0">
                <a:solidFill>
                  <a:schemeClr val="tx1"/>
                </a:solidFill>
              </a:rPr>
              <a:t>Rewards, cashback, or loyalty points for every transaction made using the credit card. This incentivizes users to use their cards more frequently to accumulate benefits</a:t>
            </a:r>
          </a:p>
          <a:p>
            <a:r>
              <a:rPr lang="en-US" b="1" dirty="0">
                <a:solidFill>
                  <a:schemeClr val="tx1"/>
                </a:solidFill>
              </a:rPr>
              <a:t>Promotional Offers: </a:t>
            </a:r>
            <a:r>
              <a:rPr lang="en-US" dirty="0">
                <a:solidFill>
                  <a:schemeClr val="tx1"/>
                </a:solidFill>
              </a:rPr>
              <a:t>Introducing limited-time offers, such as zero-interest</a:t>
            </a:r>
            <a:r>
              <a:rPr lang="en-US" dirty="0">
                <a:solidFill>
                  <a:srgbClr val="FF0000"/>
                </a:solidFill>
              </a:rPr>
              <a:t>(0)</a:t>
            </a:r>
            <a:r>
              <a:rPr lang="en-US" dirty="0">
                <a:solidFill>
                  <a:schemeClr val="tx1"/>
                </a:solidFill>
              </a:rPr>
              <a:t> periods, special discounts, or bonus rewards for specific categories of spending, can entice users to increase their card usage during those periods.</a:t>
            </a:r>
          </a:p>
          <a:p>
            <a:r>
              <a:rPr lang="en-US" b="1" dirty="0">
                <a:solidFill>
                  <a:schemeClr val="tx1"/>
                </a:solidFill>
              </a:rPr>
              <a:t>Credit Limit Increases: </a:t>
            </a:r>
            <a:r>
              <a:rPr lang="en-US" dirty="0">
                <a:solidFill>
                  <a:schemeClr val="tx1"/>
                </a:solidFill>
              </a:rPr>
              <a:t>Periodically increase a user's credit limit, making them more likely to spend more, especially if they see the higher limit as a vote of confidence from the bank.</a:t>
            </a:r>
          </a:p>
          <a:p>
            <a:r>
              <a:rPr lang="en-US" b="1" dirty="0">
                <a:solidFill>
                  <a:schemeClr val="tx1"/>
                </a:solidFill>
              </a:rPr>
              <a:t>Personalized Recommendations: </a:t>
            </a:r>
            <a:r>
              <a:rPr lang="en-US" dirty="0">
                <a:solidFill>
                  <a:schemeClr val="tx1"/>
                </a:solidFill>
              </a:rPr>
              <a:t>Analyzing user spending patterns allows banks to provide personalized recommendations, suggesting products or services that align with the user's preferences and spending habits.</a:t>
            </a:r>
          </a:p>
          <a:p>
            <a:r>
              <a:rPr lang="en-US" b="1" dirty="0">
                <a:solidFill>
                  <a:schemeClr val="tx1"/>
                </a:solidFill>
              </a:rPr>
              <a:t>Partnerships and Alliances: </a:t>
            </a:r>
            <a:r>
              <a:rPr lang="en-US" dirty="0">
                <a:solidFill>
                  <a:schemeClr val="tx1"/>
                </a:solidFill>
              </a:rPr>
              <a:t>Collaborate with other businesses to provide joint promotions or discounts, encouraging users to choose their credit card for transactions with partner companies.</a:t>
            </a:r>
          </a:p>
          <a:p>
            <a:r>
              <a:rPr lang="en-US" b="1" dirty="0">
                <a:solidFill>
                  <a:schemeClr val="tx1"/>
                </a:solidFill>
              </a:rPr>
              <a:t>Upgrade Offers: </a:t>
            </a:r>
            <a:r>
              <a:rPr lang="en-US" dirty="0">
                <a:solidFill>
                  <a:schemeClr val="tx1"/>
                </a:solidFill>
              </a:rPr>
              <a:t>entice users to upgrade their credit cards to a higher-tier with added benefits, leading to increased spending to maximize those benefits.</a:t>
            </a:r>
          </a:p>
          <a:p>
            <a:endParaRPr lang="en-US" dirty="0"/>
          </a:p>
        </p:txBody>
      </p:sp>
    </p:spTree>
    <p:extLst>
      <p:ext uri="{BB962C8B-B14F-4D97-AF65-F5344CB8AC3E}">
        <p14:creationId xmlns:p14="http://schemas.microsoft.com/office/powerpoint/2010/main" val="291999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A48F-610E-E306-184E-3ACFE723A702}"/>
              </a:ext>
            </a:extLst>
          </p:cNvPr>
          <p:cNvSpPr>
            <a:spLocks noGrp="1"/>
          </p:cNvSpPr>
          <p:nvPr>
            <p:ph type="title"/>
          </p:nvPr>
        </p:nvSpPr>
        <p:spPr>
          <a:xfrm>
            <a:off x="2172393" y="624110"/>
            <a:ext cx="7847214" cy="1249078"/>
          </a:xfrm>
        </p:spPr>
        <p:txBody>
          <a:bodyPr>
            <a:normAutofit/>
          </a:bodyPr>
          <a:lstStyle/>
          <a:p>
            <a:pPr algn="ctr"/>
            <a:r>
              <a:rPr lang="en-US" sz="4000" u="sng" dirty="0">
                <a:latin typeface="Aptos Display" panose="020B0004020202020204" pitchFamily="34" charset="0"/>
              </a:rPr>
              <a:t>INTRODUCTION</a:t>
            </a:r>
            <a:endParaRPr lang="en-IN" sz="4000" u="sng"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121C9B77-F524-9974-ABA5-269473F0A2D4}"/>
              </a:ext>
            </a:extLst>
          </p:cNvPr>
          <p:cNvSpPr>
            <a:spLocks noGrp="1"/>
          </p:cNvSpPr>
          <p:nvPr>
            <p:ph idx="1"/>
          </p:nvPr>
        </p:nvSpPr>
        <p:spPr>
          <a:xfrm>
            <a:off x="2268257" y="2210132"/>
            <a:ext cx="8915400" cy="3777622"/>
          </a:xfrm>
        </p:spPr>
        <p:txBody>
          <a:bodyPr/>
          <a:lstStyle/>
          <a:p>
            <a:pPr marL="285750" indent="-285750">
              <a:buFont typeface="Arial" panose="020B0604020202020204" pitchFamily="34" charset="0"/>
              <a:buChar char="•"/>
            </a:pPr>
            <a:r>
              <a:rPr lang="en-US" sz="2400" dirty="0">
                <a:solidFill>
                  <a:schemeClr val="tx1"/>
                </a:solidFill>
                <a:latin typeface="Aptos Display" panose="020B0004020202020204" pitchFamily="34" charset="0"/>
              </a:rPr>
              <a:t>T</a:t>
            </a:r>
            <a:r>
              <a:rPr lang="en-US" sz="2400" b="0" i="0" dirty="0">
                <a:solidFill>
                  <a:schemeClr val="tx1"/>
                </a:solidFill>
                <a:effectLst/>
                <a:latin typeface="Aptos Display" panose="020B0004020202020204" pitchFamily="34" charset="0"/>
              </a:rPr>
              <a:t>he context of credit card data analysis, can be employed to discover patterns and segments within the customer base.</a:t>
            </a:r>
            <a:r>
              <a:rPr lang="en-US" sz="2400" dirty="0">
                <a:solidFill>
                  <a:schemeClr val="tx1"/>
                </a:solidFill>
                <a:latin typeface="Aptos Display" panose="020B0004020202020204" pitchFamily="34" charset="0"/>
              </a:rPr>
              <a:t>	</a:t>
            </a:r>
          </a:p>
          <a:p>
            <a:pPr marL="285750" indent="-285750">
              <a:buFont typeface="Arial" panose="020B0604020202020204" pitchFamily="34" charset="0"/>
              <a:buChar char="•"/>
            </a:pPr>
            <a:r>
              <a:rPr lang="en-US" sz="2400" b="0" i="0" dirty="0">
                <a:solidFill>
                  <a:schemeClr val="tx1"/>
                </a:solidFill>
                <a:effectLst/>
                <a:latin typeface="Aptos Display" panose="020B0004020202020204" pitchFamily="34" charset="0"/>
              </a:rPr>
              <a:t>The credit card dataset typically contains an excessive amount of information about individual customers, including transaction history, spending patterns, credit limits, and more.</a:t>
            </a:r>
          </a:p>
          <a:p>
            <a:endParaRPr lang="en-IN" dirty="0"/>
          </a:p>
        </p:txBody>
      </p:sp>
      <p:cxnSp>
        <p:nvCxnSpPr>
          <p:cNvPr id="5" name="Straight Connector 4">
            <a:extLst>
              <a:ext uri="{FF2B5EF4-FFF2-40B4-BE49-F238E27FC236}">
                <a16:creationId xmlns:a16="http://schemas.microsoft.com/office/drawing/2014/main" id="{B49E7D94-6352-7825-548A-272FB1A39689}"/>
              </a:ext>
            </a:extLst>
          </p:cNvPr>
          <p:cNvCxnSpPr/>
          <p:nvPr/>
        </p:nvCxnSpPr>
        <p:spPr>
          <a:xfrm>
            <a:off x="186612" y="1418253"/>
            <a:ext cx="120053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8584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07ACAE-9E93-86AE-D045-D46C3E87CFE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04535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4DB9-F5E9-A99F-D336-AE2CF5FCEF12}"/>
              </a:ext>
            </a:extLst>
          </p:cNvPr>
          <p:cNvSpPr>
            <a:spLocks noGrp="1"/>
          </p:cNvSpPr>
          <p:nvPr>
            <p:ph type="title"/>
          </p:nvPr>
        </p:nvSpPr>
        <p:spPr>
          <a:xfrm>
            <a:off x="4877445" y="707557"/>
            <a:ext cx="7314555" cy="707540"/>
          </a:xfrm>
        </p:spPr>
        <p:txBody>
          <a:bodyPr>
            <a:normAutofit/>
          </a:bodyPr>
          <a:lstStyle/>
          <a:p>
            <a:pPr algn="ctr"/>
            <a:r>
              <a:rPr lang="en-US" sz="4000" u="sng" dirty="0">
                <a:latin typeface="Aptos Display" panose="020B0004020202020204" pitchFamily="34" charset="0"/>
              </a:rPr>
              <a:t>OBJECTIVE</a:t>
            </a:r>
            <a:endParaRPr lang="en-IN" sz="4000" u="sng"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8BDDD219-51A1-4CED-D67A-31FFA991797C}"/>
              </a:ext>
            </a:extLst>
          </p:cNvPr>
          <p:cNvSpPr>
            <a:spLocks noGrp="1"/>
          </p:cNvSpPr>
          <p:nvPr>
            <p:ph idx="1"/>
          </p:nvPr>
        </p:nvSpPr>
        <p:spPr>
          <a:xfrm>
            <a:off x="5192454" y="2035598"/>
            <a:ext cx="6638763" cy="4464822"/>
          </a:xfrm>
        </p:spPr>
        <p:txBody>
          <a:bodyPr>
            <a:normAutofit/>
          </a:bodyPr>
          <a:lstStyle/>
          <a:p>
            <a:pPr algn="ctr"/>
            <a:r>
              <a:rPr lang="en-US" sz="2800" dirty="0">
                <a:solidFill>
                  <a:schemeClr val="tx1"/>
                </a:solidFill>
                <a:latin typeface="Aptos Display" panose="020B0004020202020204" pitchFamily="34" charset="0"/>
              </a:rPr>
              <a:t>The primary objective of clustering in the context of credit card datasets is to group transactions or cardholders based on similarities in their behavior, spending patterns, or other relevant features</a:t>
            </a:r>
            <a:r>
              <a:rPr lang="en-US" sz="2800" b="0" i="0" dirty="0">
                <a:solidFill>
                  <a:schemeClr val="tx1"/>
                </a:solidFill>
                <a:effectLst/>
                <a:latin typeface="Söhne"/>
              </a:rPr>
              <a:t>.</a:t>
            </a:r>
            <a:endParaRPr lang="en-IN" sz="2800" dirty="0">
              <a:solidFill>
                <a:schemeClr val="tx1"/>
              </a:solidFill>
              <a:latin typeface="Aptos Display" panose="020B0004020202020204" pitchFamily="34" charset="0"/>
            </a:endParaRPr>
          </a:p>
        </p:txBody>
      </p:sp>
      <p:sp>
        <p:nvSpPr>
          <p:cNvPr id="4" name="AutoShape 2">
            <a:extLst>
              <a:ext uri="{FF2B5EF4-FFF2-40B4-BE49-F238E27FC236}">
                <a16:creationId xmlns:a16="http://schemas.microsoft.com/office/drawing/2014/main" id="{38B95424-1CEE-DB19-7208-392847F61E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D63E0DC6-7F03-6BEC-8956-C60BE0324896}"/>
              </a:ext>
            </a:extLst>
          </p:cNvPr>
          <p:cNvPicPr>
            <a:picLocks noChangeAspect="1"/>
          </p:cNvPicPr>
          <p:nvPr/>
        </p:nvPicPr>
        <p:blipFill>
          <a:blip r:embed="rId3"/>
          <a:stretch>
            <a:fillRect/>
          </a:stretch>
        </p:blipFill>
        <p:spPr>
          <a:xfrm>
            <a:off x="1" y="0"/>
            <a:ext cx="5019868" cy="6857999"/>
          </a:xfrm>
          <a:prstGeom prst="rect">
            <a:avLst/>
          </a:prstGeom>
        </p:spPr>
      </p:pic>
      <p:cxnSp>
        <p:nvCxnSpPr>
          <p:cNvPr id="7" name="Straight Connector 6">
            <a:extLst>
              <a:ext uri="{FF2B5EF4-FFF2-40B4-BE49-F238E27FC236}">
                <a16:creationId xmlns:a16="http://schemas.microsoft.com/office/drawing/2014/main" id="{89F899C9-8579-10D3-AA1C-A51E50CCBC1F}"/>
              </a:ext>
            </a:extLst>
          </p:cNvPr>
          <p:cNvCxnSpPr>
            <a:cxnSpLocks/>
          </p:cNvCxnSpPr>
          <p:nvPr/>
        </p:nvCxnSpPr>
        <p:spPr>
          <a:xfrm>
            <a:off x="4954555" y="1698171"/>
            <a:ext cx="723744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14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CCBA-8C6F-4460-7969-915956855F15}"/>
              </a:ext>
            </a:extLst>
          </p:cNvPr>
          <p:cNvSpPr>
            <a:spLocks noGrp="1"/>
          </p:cNvSpPr>
          <p:nvPr>
            <p:ph type="title"/>
          </p:nvPr>
        </p:nvSpPr>
        <p:spPr>
          <a:xfrm>
            <a:off x="1994934" y="699346"/>
            <a:ext cx="7222879" cy="626192"/>
          </a:xfrm>
        </p:spPr>
        <p:txBody>
          <a:bodyPr>
            <a:normAutofit fontScale="90000"/>
          </a:bodyPr>
          <a:lstStyle/>
          <a:p>
            <a:r>
              <a:rPr lang="en-US" sz="3600" u="sng" dirty="0">
                <a:latin typeface="Aptos Display" panose="020B0004020202020204" pitchFamily="34" charset="0"/>
              </a:rPr>
              <a:t>PROCESS FLOW</a:t>
            </a:r>
            <a:endParaRPr lang="en-US" dirty="0"/>
          </a:p>
        </p:txBody>
      </p:sp>
      <p:sp>
        <p:nvSpPr>
          <p:cNvPr id="4" name="Rectangle: Rounded Corners 3">
            <a:extLst>
              <a:ext uri="{FF2B5EF4-FFF2-40B4-BE49-F238E27FC236}">
                <a16:creationId xmlns:a16="http://schemas.microsoft.com/office/drawing/2014/main" id="{6E18D953-859A-5E91-77B8-F70E7A56AFF0}"/>
              </a:ext>
            </a:extLst>
          </p:cNvPr>
          <p:cNvSpPr/>
          <p:nvPr/>
        </p:nvSpPr>
        <p:spPr>
          <a:xfrm>
            <a:off x="4998907" y="1748432"/>
            <a:ext cx="1800569"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Fetching Data</a:t>
            </a:r>
          </a:p>
        </p:txBody>
      </p:sp>
      <p:sp>
        <p:nvSpPr>
          <p:cNvPr id="5" name="Rectangle: Rounded Corners 4">
            <a:extLst>
              <a:ext uri="{FF2B5EF4-FFF2-40B4-BE49-F238E27FC236}">
                <a16:creationId xmlns:a16="http://schemas.microsoft.com/office/drawing/2014/main" id="{232C39A5-CC27-8296-917D-7E83F5FFFB27}"/>
              </a:ext>
            </a:extLst>
          </p:cNvPr>
          <p:cNvSpPr/>
          <p:nvPr/>
        </p:nvSpPr>
        <p:spPr>
          <a:xfrm>
            <a:off x="1690012" y="1755888"/>
            <a:ext cx="1961841"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Problem Statement </a:t>
            </a:r>
          </a:p>
        </p:txBody>
      </p:sp>
      <p:sp>
        <p:nvSpPr>
          <p:cNvPr id="6" name="Rectangle: Rounded Corners 5">
            <a:extLst>
              <a:ext uri="{FF2B5EF4-FFF2-40B4-BE49-F238E27FC236}">
                <a16:creationId xmlns:a16="http://schemas.microsoft.com/office/drawing/2014/main" id="{F10B399C-0ED7-0D26-7B0B-A2DB72432313}"/>
              </a:ext>
            </a:extLst>
          </p:cNvPr>
          <p:cNvSpPr/>
          <p:nvPr/>
        </p:nvSpPr>
        <p:spPr>
          <a:xfrm>
            <a:off x="8146531" y="1658953"/>
            <a:ext cx="2142564" cy="1183006"/>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Pre-Processing &amp; Data Visualization</a:t>
            </a:r>
          </a:p>
        </p:txBody>
      </p:sp>
      <p:sp>
        <p:nvSpPr>
          <p:cNvPr id="7" name="Rectangle: Rounded Corners 6">
            <a:extLst>
              <a:ext uri="{FF2B5EF4-FFF2-40B4-BE49-F238E27FC236}">
                <a16:creationId xmlns:a16="http://schemas.microsoft.com/office/drawing/2014/main" id="{BC2F6C7C-390D-BA60-47B2-119BAD95057E}"/>
              </a:ext>
            </a:extLst>
          </p:cNvPr>
          <p:cNvSpPr/>
          <p:nvPr/>
        </p:nvSpPr>
        <p:spPr>
          <a:xfrm>
            <a:off x="8431917" y="3398811"/>
            <a:ext cx="1689353" cy="1004046"/>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Clustering </a:t>
            </a:r>
          </a:p>
        </p:txBody>
      </p:sp>
      <p:sp>
        <p:nvSpPr>
          <p:cNvPr id="8" name="Rectangle: Rounded Corners 7">
            <a:extLst>
              <a:ext uri="{FF2B5EF4-FFF2-40B4-BE49-F238E27FC236}">
                <a16:creationId xmlns:a16="http://schemas.microsoft.com/office/drawing/2014/main" id="{850493BB-8CDC-EA62-6886-20666986D2F9}"/>
              </a:ext>
            </a:extLst>
          </p:cNvPr>
          <p:cNvSpPr/>
          <p:nvPr/>
        </p:nvSpPr>
        <p:spPr>
          <a:xfrm>
            <a:off x="4929385" y="3398811"/>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Model Building</a:t>
            </a:r>
          </a:p>
        </p:txBody>
      </p:sp>
      <p:sp>
        <p:nvSpPr>
          <p:cNvPr id="9" name="Rectangle: Rounded Corners 8">
            <a:extLst>
              <a:ext uri="{FF2B5EF4-FFF2-40B4-BE49-F238E27FC236}">
                <a16:creationId xmlns:a16="http://schemas.microsoft.com/office/drawing/2014/main" id="{C7E252AA-A483-C836-9C1A-9EEF21E84CC2}"/>
              </a:ext>
            </a:extLst>
          </p:cNvPr>
          <p:cNvSpPr/>
          <p:nvPr/>
        </p:nvSpPr>
        <p:spPr>
          <a:xfrm>
            <a:off x="1676301" y="3438788"/>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Applying Algorithms </a:t>
            </a:r>
          </a:p>
        </p:txBody>
      </p:sp>
      <p:sp>
        <p:nvSpPr>
          <p:cNvPr id="11" name="Rectangle: Rounded Corners 10">
            <a:extLst>
              <a:ext uri="{FF2B5EF4-FFF2-40B4-BE49-F238E27FC236}">
                <a16:creationId xmlns:a16="http://schemas.microsoft.com/office/drawing/2014/main" id="{62FD357C-4CCB-D8F7-B0EC-FA480A77A216}"/>
              </a:ext>
            </a:extLst>
          </p:cNvPr>
          <p:cNvSpPr/>
          <p:nvPr/>
        </p:nvSpPr>
        <p:spPr>
          <a:xfrm>
            <a:off x="6462344" y="5016362"/>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Conclusion on Model</a:t>
            </a:r>
          </a:p>
        </p:txBody>
      </p:sp>
      <p:sp>
        <p:nvSpPr>
          <p:cNvPr id="12" name="Rectangle: Rounded Corners 11">
            <a:extLst>
              <a:ext uri="{FF2B5EF4-FFF2-40B4-BE49-F238E27FC236}">
                <a16:creationId xmlns:a16="http://schemas.microsoft.com/office/drawing/2014/main" id="{8877E2D8-2830-F2B4-3ECB-4705789D8EE4}"/>
              </a:ext>
            </a:extLst>
          </p:cNvPr>
          <p:cNvSpPr/>
          <p:nvPr/>
        </p:nvSpPr>
        <p:spPr>
          <a:xfrm>
            <a:off x="2581836" y="5049187"/>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Business</a:t>
            </a:r>
          </a:p>
        </p:txBody>
      </p:sp>
      <p:sp>
        <p:nvSpPr>
          <p:cNvPr id="43" name="Arrow: Right 42">
            <a:extLst>
              <a:ext uri="{FF2B5EF4-FFF2-40B4-BE49-F238E27FC236}">
                <a16:creationId xmlns:a16="http://schemas.microsoft.com/office/drawing/2014/main" id="{FDD739DC-2EE7-24AE-B5BA-F4678229D86F}"/>
              </a:ext>
            </a:extLst>
          </p:cNvPr>
          <p:cNvSpPr/>
          <p:nvPr/>
        </p:nvSpPr>
        <p:spPr>
          <a:xfrm>
            <a:off x="3931920" y="2072640"/>
            <a:ext cx="792480" cy="325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F5330F63-4902-180C-7A8F-BBEC2363E52C}"/>
              </a:ext>
            </a:extLst>
          </p:cNvPr>
          <p:cNvSpPr/>
          <p:nvPr/>
        </p:nvSpPr>
        <p:spPr>
          <a:xfrm>
            <a:off x="7071949" y="2072640"/>
            <a:ext cx="792480" cy="325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5CA20DDE-9DFB-FCDE-DEE4-EBB47F95A54A}"/>
              </a:ext>
            </a:extLst>
          </p:cNvPr>
          <p:cNvSpPr/>
          <p:nvPr/>
        </p:nvSpPr>
        <p:spPr>
          <a:xfrm rot="10800000">
            <a:off x="7354051" y="3771941"/>
            <a:ext cx="792480" cy="325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0DABF882-A860-7CE8-D73A-2F0A3EA1D2E0}"/>
              </a:ext>
            </a:extLst>
          </p:cNvPr>
          <p:cNvSpPr/>
          <p:nvPr/>
        </p:nvSpPr>
        <p:spPr>
          <a:xfrm rot="10800000">
            <a:off x="3978474" y="3744303"/>
            <a:ext cx="792480" cy="325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20B0069E-4E08-D18D-2E6C-3299FDDC3F68}"/>
              </a:ext>
            </a:extLst>
          </p:cNvPr>
          <p:cNvSpPr/>
          <p:nvPr/>
        </p:nvSpPr>
        <p:spPr>
          <a:xfrm>
            <a:off x="5187867" y="5388649"/>
            <a:ext cx="792480" cy="325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Curved Left 49">
            <a:extLst>
              <a:ext uri="{FF2B5EF4-FFF2-40B4-BE49-F238E27FC236}">
                <a16:creationId xmlns:a16="http://schemas.microsoft.com/office/drawing/2014/main" id="{59173F30-85AA-B474-284C-017DC29FAE03}"/>
              </a:ext>
            </a:extLst>
          </p:cNvPr>
          <p:cNvSpPr/>
          <p:nvPr/>
        </p:nvSpPr>
        <p:spPr>
          <a:xfrm>
            <a:off x="10501988" y="2397760"/>
            <a:ext cx="731520" cy="167166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Arrow: Curved Right 50">
            <a:extLst>
              <a:ext uri="{FF2B5EF4-FFF2-40B4-BE49-F238E27FC236}">
                <a16:creationId xmlns:a16="http://schemas.microsoft.com/office/drawing/2014/main" id="{E2320690-ED57-BD0A-4419-DF63E8C7461A}"/>
              </a:ext>
            </a:extLst>
          </p:cNvPr>
          <p:cNvSpPr/>
          <p:nvPr/>
        </p:nvSpPr>
        <p:spPr>
          <a:xfrm>
            <a:off x="729456" y="3947904"/>
            <a:ext cx="680720" cy="170748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488491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580C-CC15-B00B-9B65-4B6C2B2D2EB7}"/>
              </a:ext>
            </a:extLst>
          </p:cNvPr>
          <p:cNvSpPr>
            <a:spLocks noGrp="1"/>
          </p:cNvSpPr>
          <p:nvPr>
            <p:ph type="title"/>
          </p:nvPr>
        </p:nvSpPr>
        <p:spPr>
          <a:xfrm>
            <a:off x="3108987" y="624106"/>
            <a:ext cx="5974026" cy="956115"/>
          </a:xfrm>
        </p:spPr>
        <p:txBody>
          <a:bodyPr>
            <a:normAutofit fontScale="90000"/>
          </a:bodyPr>
          <a:lstStyle/>
          <a:p>
            <a:pPr algn="ctr"/>
            <a:r>
              <a:rPr lang="en-US" sz="4000" u="sng" dirty="0">
                <a:latin typeface="Aptos Display" panose="020B0004020202020204" pitchFamily="34" charset="0"/>
              </a:rPr>
              <a:t>TOOLS AND PLATFROM USED</a:t>
            </a:r>
            <a:endParaRPr lang="en-IN" sz="4000" u="sng"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C70FFF54-A2B7-8211-C043-18D804624952}"/>
              </a:ext>
            </a:extLst>
          </p:cNvPr>
          <p:cNvSpPr>
            <a:spLocks noGrp="1"/>
          </p:cNvSpPr>
          <p:nvPr>
            <p:ph idx="1"/>
          </p:nvPr>
        </p:nvSpPr>
        <p:spPr>
          <a:xfrm>
            <a:off x="2246051" y="1429305"/>
            <a:ext cx="8815525" cy="5246703"/>
          </a:xfrm>
        </p:spPr>
        <p:txBody>
          <a:bodyPr/>
          <a:lstStyle/>
          <a:p>
            <a:endParaRPr lang="en-US" dirty="0"/>
          </a:p>
          <a:p>
            <a:endParaRPr lang="en-IN" dirty="0"/>
          </a:p>
          <a:p>
            <a:r>
              <a:rPr lang="en-IN" sz="2400" b="1" dirty="0">
                <a:latin typeface="Aptos Display" panose="020B0004020202020204" pitchFamily="34" charset="0"/>
              </a:rPr>
              <a:t>Tools: </a:t>
            </a:r>
            <a:r>
              <a:rPr lang="en-IN" sz="2400" dirty="0">
                <a:latin typeface="Aptos Display" panose="020B0004020202020204" pitchFamily="34" charset="0"/>
              </a:rPr>
              <a:t>Python</a:t>
            </a:r>
          </a:p>
          <a:p>
            <a:r>
              <a:rPr lang="en-IN" sz="2400" b="1" dirty="0">
                <a:latin typeface="Aptos Display" panose="020B0004020202020204" pitchFamily="34" charset="0"/>
              </a:rPr>
              <a:t>Platform: </a:t>
            </a:r>
            <a:r>
              <a:rPr lang="en-IN" sz="2400" dirty="0">
                <a:latin typeface="Aptos Display" panose="020B0004020202020204" pitchFamily="34" charset="0"/>
              </a:rPr>
              <a:t>Jupiter Notebook</a:t>
            </a:r>
          </a:p>
          <a:p>
            <a:r>
              <a:rPr lang="en-IN" sz="2400" b="1" dirty="0">
                <a:latin typeface="Aptos Display" panose="020B0004020202020204" pitchFamily="34" charset="0"/>
              </a:rPr>
              <a:t>Library Used: </a:t>
            </a:r>
            <a:r>
              <a:rPr lang="en-IN" sz="2400" dirty="0">
                <a:latin typeface="Aptos Display" panose="020B0004020202020204" pitchFamily="34" charset="0"/>
              </a:rPr>
              <a:t>Scikit-learn, Pandas, NumPy, Matplotlib</a:t>
            </a:r>
          </a:p>
          <a:p>
            <a:pPr marL="0" indent="0">
              <a:buNone/>
            </a:pPr>
            <a:endParaRPr lang="en-IN" dirty="0"/>
          </a:p>
        </p:txBody>
      </p:sp>
      <p:pic>
        <p:nvPicPr>
          <p:cNvPr id="7" name="Picture 6">
            <a:extLst>
              <a:ext uri="{FF2B5EF4-FFF2-40B4-BE49-F238E27FC236}">
                <a16:creationId xmlns:a16="http://schemas.microsoft.com/office/drawing/2014/main" id="{576F1A0F-8940-4699-07BB-254E51EB92A2}"/>
              </a:ext>
            </a:extLst>
          </p:cNvPr>
          <p:cNvPicPr>
            <a:picLocks noChangeAspect="1"/>
          </p:cNvPicPr>
          <p:nvPr/>
        </p:nvPicPr>
        <p:blipFill>
          <a:blip r:embed="rId3"/>
          <a:stretch>
            <a:fillRect/>
          </a:stretch>
        </p:blipFill>
        <p:spPr>
          <a:xfrm>
            <a:off x="799045" y="4570023"/>
            <a:ext cx="10982408" cy="1717343"/>
          </a:xfrm>
          <a:prstGeom prst="rect">
            <a:avLst/>
          </a:prstGeom>
        </p:spPr>
      </p:pic>
      <p:cxnSp>
        <p:nvCxnSpPr>
          <p:cNvPr id="5" name="Straight Connector 4">
            <a:extLst>
              <a:ext uri="{FF2B5EF4-FFF2-40B4-BE49-F238E27FC236}">
                <a16:creationId xmlns:a16="http://schemas.microsoft.com/office/drawing/2014/main" id="{A760BDC9-59FB-8CAE-7024-93AA9887EB5B}"/>
              </a:ext>
            </a:extLst>
          </p:cNvPr>
          <p:cNvCxnSpPr/>
          <p:nvPr/>
        </p:nvCxnSpPr>
        <p:spPr>
          <a:xfrm>
            <a:off x="167951" y="1429305"/>
            <a:ext cx="12024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737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531B-702B-2CB6-634B-36B6CAF2F3C6}"/>
              </a:ext>
            </a:extLst>
          </p:cNvPr>
          <p:cNvSpPr>
            <a:spLocks noGrp="1"/>
          </p:cNvSpPr>
          <p:nvPr>
            <p:ph type="title"/>
          </p:nvPr>
        </p:nvSpPr>
        <p:spPr>
          <a:xfrm>
            <a:off x="1721795" y="510805"/>
            <a:ext cx="8897700" cy="865233"/>
          </a:xfrm>
        </p:spPr>
        <p:txBody>
          <a:bodyPr>
            <a:normAutofit/>
          </a:bodyPr>
          <a:lstStyle/>
          <a:p>
            <a:pPr algn="ctr"/>
            <a:r>
              <a:rPr lang="en-US" sz="4000" u="sng" dirty="0">
                <a:latin typeface="Aptos Display" panose="020B0004020202020204" pitchFamily="34" charset="0"/>
              </a:rPr>
              <a:t>DATA DESCRIPTION</a:t>
            </a:r>
            <a:endParaRPr lang="en-IN" sz="4000" u="sng"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D8EABEF2-264E-861B-2EF7-CF44E386FC9C}"/>
              </a:ext>
            </a:extLst>
          </p:cNvPr>
          <p:cNvSpPr>
            <a:spLocks noGrp="1"/>
          </p:cNvSpPr>
          <p:nvPr>
            <p:ph idx="1"/>
          </p:nvPr>
        </p:nvSpPr>
        <p:spPr>
          <a:xfrm>
            <a:off x="2024110" y="1376038"/>
            <a:ext cx="9357062" cy="5095783"/>
          </a:xfrm>
        </p:spPr>
        <p:txBody>
          <a:bodyPr/>
          <a:lstStyle/>
          <a:p>
            <a:r>
              <a:rPr lang="en-US" dirty="0">
                <a:latin typeface="Aptos Display" panose="020B0004020202020204" pitchFamily="34" charset="0"/>
              </a:rPr>
              <a:t>Source of the Data –</a:t>
            </a:r>
            <a:r>
              <a:rPr lang="en-IN" dirty="0">
                <a:latin typeface="Aptos Display" panose="020B0004020202020204" pitchFamily="34" charset="0"/>
              </a:rPr>
              <a:t> </a:t>
            </a:r>
            <a:r>
              <a:rPr lang="en-IN" dirty="0">
                <a:latin typeface="Aptos Display" panose="020B0004020202020204" pitchFamily="34" charset="0"/>
                <a:hlinkClick r:id="rId3"/>
              </a:rPr>
              <a:t>www.kaggle.com</a:t>
            </a:r>
            <a:r>
              <a:rPr lang="en-IN" dirty="0">
                <a:latin typeface="Aptos Display" panose="020B0004020202020204" pitchFamily="34" charset="0"/>
              </a:rPr>
              <a:t> </a:t>
            </a:r>
          </a:p>
          <a:p>
            <a:pPr>
              <a:buFont typeface="Wingdings" panose="05000000000000000000" pitchFamily="2" charset="2"/>
              <a:buChar char="Ø"/>
            </a:pPr>
            <a:r>
              <a:rPr lang="en-US" b="0" i="0" dirty="0">
                <a:solidFill>
                  <a:srgbClr val="3C4043"/>
                </a:solidFill>
                <a:effectLst/>
                <a:latin typeface="Aptos Display" panose="020B0004020202020204" pitchFamily="34" charset="0"/>
              </a:rPr>
              <a:t>Following is the Data Dictionary for Credit Card dataset :-</a:t>
            </a:r>
            <a:endParaRPr lang="en-IN" b="1" dirty="0">
              <a:latin typeface="Aptos Display" panose="020B0004020202020204" pitchFamily="34" charset="0"/>
            </a:endParaRPr>
          </a:p>
          <a:p>
            <a:endParaRPr lang="en-US" dirty="0">
              <a:latin typeface="Arial Rounded MT Bold" panose="020F0704030504030204" pitchFamily="34" charset="0"/>
            </a:endParaRPr>
          </a:p>
        </p:txBody>
      </p:sp>
      <p:graphicFrame>
        <p:nvGraphicFramePr>
          <p:cNvPr id="7" name="Table 6">
            <a:extLst>
              <a:ext uri="{FF2B5EF4-FFF2-40B4-BE49-F238E27FC236}">
                <a16:creationId xmlns:a16="http://schemas.microsoft.com/office/drawing/2014/main" id="{BA467D76-34F5-C40D-43F6-756A2105E97E}"/>
              </a:ext>
            </a:extLst>
          </p:cNvPr>
          <p:cNvGraphicFramePr>
            <a:graphicFrameLocks noGrp="1"/>
          </p:cNvGraphicFramePr>
          <p:nvPr>
            <p:extLst>
              <p:ext uri="{D42A27DB-BD31-4B8C-83A1-F6EECF244321}">
                <p14:modId xmlns:p14="http://schemas.microsoft.com/office/powerpoint/2010/main" val="1960441708"/>
              </p:ext>
            </p:extLst>
          </p:nvPr>
        </p:nvGraphicFramePr>
        <p:xfrm>
          <a:off x="1651247" y="2219417"/>
          <a:ext cx="10093911" cy="4501133"/>
        </p:xfrm>
        <a:graphic>
          <a:graphicData uri="http://schemas.openxmlformats.org/drawingml/2006/table">
            <a:tbl>
              <a:tblPr firstRow="1" bandRow="1">
                <a:tableStyleId>{5C22544A-7EE6-4342-B048-85BDC9FD1C3A}</a:tableStyleId>
              </a:tblPr>
              <a:tblGrid>
                <a:gridCol w="2358651">
                  <a:extLst>
                    <a:ext uri="{9D8B030D-6E8A-4147-A177-3AD203B41FA5}">
                      <a16:colId xmlns:a16="http://schemas.microsoft.com/office/drawing/2014/main" val="572669683"/>
                    </a:ext>
                  </a:extLst>
                </a:gridCol>
                <a:gridCol w="7735260">
                  <a:extLst>
                    <a:ext uri="{9D8B030D-6E8A-4147-A177-3AD203B41FA5}">
                      <a16:colId xmlns:a16="http://schemas.microsoft.com/office/drawing/2014/main" val="3747149227"/>
                    </a:ext>
                  </a:extLst>
                </a:gridCol>
              </a:tblGrid>
              <a:tr h="367392">
                <a:tc>
                  <a:txBody>
                    <a:bodyPr/>
                    <a:lstStyle/>
                    <a:p>
                      <a:pPr algn="ctr"/>
                      <a:r>
                        <a:rPr lang="en-US" b="0" dirty="0">
                          <a:latin typeface="Aptos Display" panose="020B0004020202020204" pitchFamily="34" charset="0"/>
                        </a:rPr>
                        <a:t>Column Name</a:t>
                      </a:r>
                      <a:endParaRPr lang="en-IN" b="0" dirty="0">
                        <a:latin typeface="Aptos Display" panose="020B0004020202020204" pitchFamily="34" charset="0"/>
                      </a:endParaRPr>
                    </a:p>
                  </a:txBody>
                  <a:tcPr/>
                </a:tc>
                <a:tc>
                  <a:txBody>
                    <a:bodyPr/>
                    <a:lstStyle/>
                    <a:p>
                      <a:pPr algn="ctr"/>
                      <a:r>
                        <a:rPr lang="en-US" b="0" dirty="0">
                          <a:latin typeface="Aptos Display" panose="020B0004020202020204" pitchFamily="34" charset="0"/>
                        </a:rPr>
                        <a:t>Column Description</a:t>
                      </a:r>
                      <a:endParaRPr lang="en-IN" b="0" dirty="0">
                        <a:latin typeface="Aptos Display" panose="020B0004020202020204" pitchFamily="34" charset="0"/>
                      </a:endParaRPr>
                    </a:p>
                  </a:txBody>
                  <a:tcPr/>
                </a:tc>
                <a:extLst>
                  <a:ext uri="{0D108BD9-81ED-4DB2-BD59-A6C34878D82A}">
                    <a16:rowId xmlns:a16="http://schemas.microsoft.com/office/drawing/2014/main" val="147073234"/>
                  </a:ext>
                </a:extLst>
              </a:tr>
              <a:tr h="372495">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CUST_ID</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Identification of Credit Card holder (Categorical)</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3056552867"/>
                  </a:ext>
                </a:extLst>
              </a:tr>
              <a:tr h="372495">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BALANCE</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Balance amount left in their account to make purchases </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3552239349"/>
                  </a:ext>
                </a:extLst>
              </a:tr>
              <a:tr h="379067">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BALANCE_FREQUENCY</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How frequently the Balance is updated, score between 0 and 1</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249328830"/>
                  </a:ext>
                </a:extLst>
              </a:tr>
              <a:tr h="372495">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PURCHASES</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Amount of purchases made from account</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1090855431"/>
                  </a:ext>
                </a:extLst>
              </a:tr>
              <a:tr h="337719">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ONEOFF_PURCHASES</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Maximum purchase amount done in one-go</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2017826764"/>
                  </a:ext>
                </a:extLst>
              </a:tr>
              <a:tr h="372495">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INSTALLMENTS_PURCHASES</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1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 Amount of purchase done in installment</a:t>
                      </a:r>
                      <a:endParaRPr lang="en-IN" sz="11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2938445679"/>
                  </a:ext>
                </a:extLst>
              </a:tr>
              <a:tr h="372495">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CASH_ADVANCE</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1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 Cash in advance given by the user</a:t>
                      </a:r>
                      <a:endParaRPr lang="en-IN" sz="11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2607631447"/>
                  </a:ext>
                </a:extLst>
              </a:tr>
              <a:tr h="372495">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PURCHASES_FREQUENCY</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1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How frequently the Purchases are being made, score between 0 and 1</a:t>
                      </a:r>
                      <a:endParaRPr lang="en-IN" sz="11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3117094778"/>
                  </a:ext>
                </a:extLst>
              </a:tr>
              <a:tr h="372495">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ONEOFFPURCHASESFREQUENCY</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1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How frequently Purchases are happening in one-go</a:t>
                      </a:r>
                      <a:endParaRPr lang="en-IN" sz="11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3676774040"/>
                  </a:ext>
                </a:extLst>
              </a:tr>
              <a:tr h="359771">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PURCHASESINSTALLMENTSFREQUENCY</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1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How frequently purchases in installments are being done</a:t>
                      </a:r>
                      <a:endParaRPr lang="en-IN" sz="11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953033859"/>
                  </a:ext>
                </a:extLst>
              </a:tr>
            </a:tbl>
          </a:graphicData>
        </a:graphic>
      </p:graphicFrame>
      <p:cxnSp>
        <p:nvCxnSpPr>
          <p:cNvPr id="5" name="Straight Connector 4">
            <a:extLst>
              <a:ext uri="{FF2B5EF4-FFF2-40B4-BE49-F238E27FC236}">
                <a16:creationId xmlns:a16="http://schemas.microsoft.com/office/drawing/2014/main" id="{4902743A-AAFF-5308-B637-9096BECDA974}"/>
              </a:ext>
            </a:extLst>
          </p:cNvPr>
          <p:cNvCxnSpPr/>
          <p:nvPr/>
        </p:nvCxnSpPr>
        <p:spPr>
          <a:xfrm>
            <a:off x="177282" y="1278294"/>
            <a:ext cx="120147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956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9AA77-2AD2-F534-942A-98E25110B0D9}"/>
              </a:ext>
            </a:extLst>
          </p:cNvPr>
          <p:cNvSpPr>
            <a:spLocks noGrp="1"/>
          </p:cNvSpPr>
          <p:nvPr>
            <p:ph idx="1"/>
          </p:nvPr>
        </p:nvSpPr>
        <p:spPr>
          <a:xfrm>
            <a:off x="1793289" y="177553"/>
            <a:ext cx="10173810" cy="6542843"/>
          </a:xfrm>
        </p:spPr>
        <p:txBody>
          <a:bodyPr/>
          <a:lstStyle/>
          <a:p>
            <a:pPr marL="0" algn="ctr" rtl="0" eaLnBrk="1" fontAlgn="t" latinLnBrk="0" hangingPunct="1">
              <a:spcBef>
                <a:spcPts val="0"/>
              </a:spcBef>
              <a:spcAft>
                <a:spcPts val="0"/>
              </a:spcAft>
            </a:pPr>
            <a:endParaRPr lang="en-IN" sz="1800" b="0" i="0" u="none" strike="noStrike" dirty="0">
              <a:effectLst/>
              <a:latin typeface="Arial" panose="020B0604020202020204" pitchFamily="34" charset="0"/>
            </a:endParaRPr>
          </a:p>
          <a:p>
            <a:endParaRPr lang="en-IN" dirty="0"/>
          </a:p>
        </p:txBody>
      </p:sp>
      <p:graphicFrame>
        <p:nvGraphicFramePr>
          <p:cNvPr id="5" name="Table 4">
            <a:extLst>
              <a:ext uri="{FF2B5EF4-FFF2-40B4-BE49-F238E27FC236}">
                <a16:creationId xmlns:a16="http://schemas.microsoft.com/office/drawing/2014/main" id="{D4787241-088C-3F6B-A5AB-8A852437B782}"/>
              </a:ext>
            </a:extLst>
          </p:cNvPr>
          <p:cNvGraphicFramePr>
            <a:graphicFrameLocks noGrp="1"/>
          </p:cNvGraphicFramePr>
          <p:nvPr>
            <p:extLst>
              <p:ext uri="{D42A27DB-BD31-4B8C-83A1-F6EECF244321}">
                <p14:modId xmlns:p14="http://schemas.microsoft.com/office/powerpoint/2010/main" val="1717113993"/>
              </p:ext>
            </p:extLst>
          </p:nvPr>
        </p:nvGraphicFramePr>
        <p:xfrm>
          <a:off x="2219417" y="1948648"/>
          <a:ext cx="8100380" cy="2595880"/>
        </p:xfrm>
        <a:graphic>
          <a:graphicData uri="http://schemas.openxmlformats.org/drawingml/2006/table">
            <a:tbl>
              <a:tblPr firstRow="1" bandRow="1">
                <a:tableStyleId>{69CF1AB2-1976-4502-BF36-3FF5EA218861}</a:tableStyleId>
              </a:tblPr>
              <a:tblGrid>
                <a:gridCol w="2769833">
                  <a:extLst>
                    <a:ext uri="{9D8B030D-6E8A-4147-A177-3AD203B41FA5}">
                      <a16:colId xmlns:a16="http://schemas.microsoft.com/office/drawing/2014/main" val="2099435934"/>
                    </a:ext>
                  </a:extLst>
                </a:gridCol>
                <a:gridCol w="5330547">
                  <a:extLst>
                    <a:ext uri="{9D8B030D-6E8A-4147-A177-3AD203B41FA5}">
                      <a16:colId xmlns:a16="http://schemas.microsoft.com/office/drawing/2014/main" val="3813063918"/>
                    </a:ext>
                  </a:extLst>
                </a:gridCol>
              </a:tblGrid>
              <a:tr h="370840">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CASHADVANCEFREQUENCY</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How frequently the cash in advance being paid</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3908477603"/>
                  </a:ext>
                </a:extLst>
              </a:tr>
              <a:tr h="370840">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CASHADVANCETRX</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Number of Transactions made with "Cash in Advanced"</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2606143121"/>
                  </a:ext>
                </a:extLst>
              </a:tr>
              <a:tr h="370840">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PURCHASES_TRX</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Number of purchase transactions made</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2981542498"/>
                  </a:ext>
                </a:extLst>
              </a:tr>
              <a:tr h="370840">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CREDIT_LIMIT</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Limit of Credit Card for user</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2895154104"/>
                  </a:ext>
                </a:extLst>
              </a:tr>
              <a:tr h="370840">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PAYMENTS</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Amount of Payment done by user</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2294596348"/>
                  </a:ext>
                </a:extLst>
              </a:tr>
              <a:tr h="370840">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MINIMUM_PAYMENTS</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Minimum amount of payments made by user</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941439551"/>
                  </a:ext>
                </a:extLst>
              </a:tr>
              <a:tr h="370840">
                <a:tc>
                  <a:txBody>
                    <a:bodyPr/>
                    <a:lstStyle/>
                    <a:p>
                      <a:r>
                        <a:rPr lang="en-IN" sz="1400" b="1" i="0" kern="1200" dirty="0">
                          <a:solidFill>
                            <a:schemeClr val="dk1"/>
                          </a:solidFill>
                          <a:effectLst/>
                          <a:latin typeface="Aptos Display" panose="020B0004020202020204" pitchFamily="34" charset="0"/>
                          <a:ea typeface="+mn-ea"/>
                          <a:cs typeface="Arial" panose="020B0604020202020204" pitchFamily="34" charset="0"/>
                        </a:rPr>
                        <a:t>PRCFULLPAYMENT</a:t>
                      </a:r>
                      <a:r>
                        <a:rPr lang="en-IN" sz="1400" b="0" i="0" kern="1200" dirty="0">
                          <a:solidFill>
                            <a:schemeClr val="dk1"/>
                          </a:solidFill>
                          <a:effectLst/>
                          <a:latin typeface="Aptos Display" panose="020B0004020202020204" pitchFamily="34" charset="0"/>
                          <a:ea typeface="+mn-ea"/>
                          <a:cs typeface="Arial" panose="020B0604020202020204" pitchFamily="34" charset="0"/>
                        </a:rPr>
                        <a:t> </a:t>
                      </a:r>
                      <a:endParaRPr lang="en-IN" sz="1400" dirty="0">
                        <a:latin typeface="Aptos Display" panose="020B00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ptos Display" panose="020B0004020202020204" pitchFamily="34" charset="0"/>
                          <a:ea typeface="+mn-ea"/>
                          <a:cs typeface="Arial" panose="020B0604020202020204" pitchFamily="34" charset="0"/>
                        </a:rPr>
                        <a:t>Percent of full payment paid by user</a:t>
                      </a:r>
                      <a:endParaRPr lang="en-IN" sz="1400" dirty="0">
                        <a:latin typeface="Aptos Display" panose="020B0004020202020204" pitchFamily="34" charset="0"/>
                        <a:cs typeface="Arial" panose="020B0604020202020204" pitchFamily="34" charset="0"/>
                      </a:endParaRPr>
                    </a:p>
                  </a:txBody>
                  <a:tcPr/>
                </a:tc>
                <a:extLst>
                  <a:ext uri="{0D108BD9-81ED-4DB2-BD59-A6C34878D82A}">
                    <a16:rowId xmlns:a16="http://schemas.microsoft.com/office/drawing/2014/main" val="898230304"/>
                  </a:ext>
                </a:extLst>
              </a:tr>
            </a:tbl>
          </a:graphicData>
        </a:graphic>
      </p:graphicFrame>
      <p:sp>
        <p:nvSpPr>
          <p:cNvPr id="7" name="TextBox 6">
            <a:extLst>
              <a:ext uri="{FF2B5EF4-FFF2-40B4-BE49-F238E27FC236}">
                <a16:creationId xmlns:a16="http://schemas.microsoft.com/office/drawing/2014/main" id="{97DF5D69-CC89-8FDE-E1EA-18A44171C87A}"/>
              </a:ext>
            </a:extLst>
          </p:cNvPr>
          <p:cNvSpPr txBox="1"/>
          <p:nvPr/>
        </p:nvSpPr>
        <p:spPr>
          <a:xfrm>
            <a:off x="2658284" y="611503"/>
            <a:ext cx="6875431" cy="707886"/>
          </a:xfrm>
          <a:prstGeom prst="rect">
            <a:avLst/>
          </a:prstGeom>
          <a:noFill/>
        </p:spPr>
        <p:txBody>
          <a:bodyPr wrap="square">
            <a:spAutoFit/>
          </a:bodyPr>
          <a:lstStyle/>
          <a:p>
            <a:pPr algn="ctr"/>
            <a:r>
              <a:rPr lang="en-US" sz="4000" u="sng" dirty="0">
                <a:latin typeface="Aptos Display" panose="020B0004020202020204" pitchFamily="34" charset="0"/>
              </a:rPr>
              <a:t>DATA DESCRIPTION</a:t>
            </a:r>
            <a:endParaRPr lang="en-IN" sz="4000" u="sng" dirty="0">
              <a:latin typeface="Aptos Display" panose="020B0004020202020204" pitchFamily="34" charset="0"/>
            </a:endParaRPr>
          </a:p>
        </p:txBody>
      </p:sp>
      <p:cxnSp>
        <p:nvCxnSpPr>
          <p:cNvPr id="4" name="Straight Connector 3">
            <a:extLst>
              <a:ext uri="{FF2B5EF4-FFF2-40B4-BE49-F238E27FC236}">
                <a16:creationId xmlns:a16="http://schemas.microsoft.com/office/drawing/2014/main" id="{BC0FEA29-33A9-F59B-A5F9-AF11C8EEB498}"/>
              </a:ext>
            </a:extLst>
          </p:cNvPr>
          <p:cNvCxnSpPr/>
          <p:nvPr/>
        </p:nvCxnSpPr>
        <p:spPr>
          <a:xfrm>
            <a:off x="167951" y="1319389"/>
            <a:ext cx="12024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8F55-45F6-A903-27CF-1067F2D23F53}"/>
              </a:ext>
            </a:extLst>
          </p:cNvPr>
          <p:cNvSpPr>
            <a:spLocks noGrp="1"/>
          </p:cNvSpPr>
          <p:nvPr>
            <p:ph type="title"/>
          </p:nvPr>
        </p:nvSpPr>
        <p:spPr>
          <a:xfrm>
            <a:off x="2419757" y="522513"/>
            <a:ext cx="8553043" cy="942393"/>
          </a:xfrm>
        </p:spPr>
        <p:txBody>
          <a:bodyPr>
            <a:normAutofit/>
          </a:bodyPr>
          <a:lstStyle/>
          <a:p>
            <a:r>
              <a:rPr lang="en-US" sz="4000" u="sng" dirty="0">
                <a:latin typeface="Aptos Display" panose="020B0004020202020204" pitchFamily="34" charset="0"/>
              </a:rPr>
              <a:t>SCATTER PLOT</a:t>
            </a:r>
            <a:endParaRPr lang="en-IN" sz="4000" u="sng" dirty="0">
              <a:latin typeface="Aptos Display" panose="020B0004020202020204" pitchFamily="34" charset="0"/>
            </a:endParaRPr>
          </a:p>
        </p:txBody>
      </p:sp>
      <p:pic>
        <p:nvPicPr>
          <p:cNvPr id="6" name="Content Placeholder 4">
            <a:extLst>
              <a:ext uri="{FF2B5EF4-FFF2-40B4-BE49-F238E27FC236}">
                <a16:creationId xmlns:a16="http://schemas.microsoft.com/office/drawing/2014/main" id="{64737DA2-1740-6141-5342-B8EFF250D019}"/>
              </a:ext>
            </a:extLst>
          </p:cNvPr>
          <p:cNvPicPr>
            <a:picLocks noChangeAspect="1"/>
          </p:cNvPicPr>
          <p:nvPr/>
        </p:nvPicPr>
        <p:blipFill>
          <a:blip r:embed="rId2"/>
          <a:stretch>
            <a:fillRect/>
          </a:stretch>
        </p:blipFill>
        <p:spPr>
          <a:xfrm>
            <a:off x="2419757" y="1662162"/>
            <a:ext cx="8058521" cy="5111861"/>
          </a:xfrm>
          <a:prstGeom prst="rect">
            <a:avLst/>
          </a:prstGeom>
        </p:spPr>
      </p:pic>
      <p:cxnSp>
        <p:nvCxnSpPr>
          <p:cNvPr id="4" name="Straight Connector 3">
            <a:extLst>
              <a:ext uri="{FF2B5EF4-FFF2-40B4-BE49-F238E27FC236}">
                <a16:creationId xmlns:a16="http://schemas.microsoft.com/office/drawing/2014/main" id="{E8326332-C2EA-38FF-01A6-5C3AF6B971B5}"/>
              </a:ext>
            </a:extLst>
          </p:cNvPr>
          <p:cNvCxnSpPr/>
          <p:nvPr/>
        </p:nvCxnSpPr>
        <p:spPr>
          <a:xfrm>
            <a:off x="186612" y="1352939"/>
            <a:ext cx="120053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7B12-9993-AC43-04A5-DD445124A60A}"/>
              </a:ext>
            </a:extLst>
          </p:cNvPr>
          <p:cNvSpPr>
            <a:spLocks noGrp="1"/>
          </p:cNvSpPr>
          <p:nvPr>
            <p:ph type="title"/>
          </p:nvPr>
        </p:nvSpPr>
        <p:spPr>
          <a:xfrm>
            <a:off x="2348021" y="569486"/>
            <a:ext cx="8968750" cy="774123"/>
          </a:xfrm>
        </p:spPr>
        <p:txBody>
          <a:bodyPr>
            <a:normAutofit/>
          </a:bodyPr>
          <a:lstStyle/>
          <a:p>
            <a:r>
              <a:rPr lang="en-US" sz="4000" u="sng" dirty="0">
                <a:latin typeface="Aptos Display" panose="020B0004020202020204" pitchFamily="34" charset="0"/>
              </a:rPr>
              <a:t>SCATTERPLOT</a:t>
            </a:r>
            <a:endParaRPr lang="en-IN" sz="4000" u="sng" dirty="0">
              <a:latin typeface="Aptos Display" panose="020B0004020202020204" pitchFamily="34" charset="0"/>
            </a:endParaRPr>
          </a:p>
        </p:txBody>
      </p:sp>
      <p:pic>
        <p:nvPicPr>
          <p:cNvPr id="7" name="Picture 6">
            <a:extLst>
              <a:ext uri="{FF2B5EF4-FFF2-40B4-BE49-F238E27FC236}">
                <a16:creationId xmlns:a16="http://schemas.microsoft.com/office/drawing/2014/main" id="{6B8E19D2-E861-5A98-EED7-4B84B84119CD}"/>
              </a:ext>
            </a:extLst>
          </p:cNvPr>
          <p:cNvPicPr>
            <a:picLocks noChangeAspect="1"/>
          </p:cNvPicPr>
          <p:nvPr/>
        </p:nvPicPr>
        <p:blipFill>
          <a:blip r:embed="rId2"/>
          <a:stretch>
            <a:fillRect/>
          </a:stretch>
        </p:blipFill>
        <p:spPr>
          <a:xfrm>
            <a:off x="2348021" y="1657925"/>
            <a:ext cx="8027620" cy="5200075"/>
          </a:xfrm>
          <a:prstGeom prst="rect">
            <a:avLst/>
          </a:prstGeom>
        </p:spPr>
      </p:pic>
      <p:cxnSp>
        <p:nvCxnSpPr>
          <p:cNvPr id="4" name="Straight Connector 3">
            <a:extLst>
              <a:ext uri="{FF2B5EF4-FFF2-40B4-BE49-F238E27FC236}">
                <a16:creationId xmlns:a16="http://schemas.microsoft.com/office/drawing/2014/main" id="{51F80FF1-BAEF-18F1-FD65-9179A2F15C30}"/>
              </a:ext>
            </a:extLst>
          </p:cNvPr>
          <p:cNvCxnSpPr>
            <a:cxnSpLocks/>
          </p:cNvCxnSpPr>
          <p:nvPr/>
        </p:nvCxnSpPr>
        <p:spPr>
          <a:xfrm flipH="1">
            <a:off x="177282" y="1343609"/>
            <a:ext cx="120147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64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4.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5.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1308</TotalTime>
  <Words>774</Words>
  <Application>Microsoft Office PowerPoint</Application>
  <PresentationFormat>Widescreen</PresentationFormat>
  <Paragraphs>103</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Aptos Display</vt:lpstr>
      <vt:lpstr>Arial</vt:lpstr>
      <vt:lpstr>Arial Rounded MT Bold</vt:lpstr>
      <vt:lpstr>Bookman Old Style</vt:lpstr>
      <vt:lpstr>Calibri</vt:lpstr>
      <vt:lpstr>Century Gothic</vt:lpstr>
      <vt:lpstr>Söhne</vt:lpstr>
      <vt:lpstr>Wingdings</vt:lpstr>
      <vt:lpstr>Wingdings 3</vt:lpstr>
      <vt:lpstr>Wisp</vt:lpstr>
      <vt:lpstr>Clustering on Credit Card Dataset by K-Means</vt:lpstr>
      <vt:lpstr>INTRODUCTION</vt:lpstr>
      <vt:lpstr>OBJECTIVE</vt:lpstr>
      <vt:lpstr>PROCESS FLOW</vt:lpstr>
      <vt:lpstr>TOOLS AND PLATFROM USED</vt:lpstr>
      <vt:lpstr>DATA DESCRIPTION</vt:lpstr>
      <vt:lpstr>PowerPoint Presentation</vt:lpstr>
      <vt:lpstr>SCATTER PLOT</vt:lpstr>
      <vt:lpstr>SCATTERPLOT</vt:lpstr>
      <vt:lpstr>HISTROGRAM PLOT OF ALL COLUMNS</vt:lpstr>
      <vt:lpstr>PIE CHRT ON TENURE</vt:lpstr>
      <vt:lpstr>TREATMENT OF OUTLIERS</vt:lpstr>
      <vt:lpstr>K-MEAN CLUSTERING</vt:lpstr>
      <vt:lpstr>ELBOW CHART</vt:lpstr>
      <vt:lpstr>CLUSTER CENTROID DISTANCES</vt:lpstr>
      <vt:lpstr>OUTPUT OF MODEL</vt:lpstr>
      <vt:lpstr>GRAPHICAL VIEW</vt:lpstr>
      <vt:lpstr>CONCLUSION</vt:lpstr>
      <vt:lpstr>BUSINESS POINT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on Credit Card Dataset with K-Means</dc:title>
  <dc:creator>Sunny Mhatre</dc:creator>
  <cp:lastModifiedBy>Sunny Mhatre</cp:lastModifiedBy>
  <cp:revision>81</cp:revision>
  <dcterms:created xsi:type="dcterms:W3CDTF">2023-11-18T03:37:05Z</dcterms:created>
  <dcterms:modified xsi:type="dcterms:W3CDTF">2024-02-23T18:06:50Z</dcterms:modified>
</cp:coreProperties>
</file>