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6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1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5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6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97FF1F3-01E7-41EA-8962-050CB71A60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6CF2CCD-457E-4A16-BCA8-DF15B7550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Модели множественной линейной регрессии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06714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Выполнила:</a:t>
            </a:r>
          </a:p>
          <a:p>
            <a:pPr algn="r"/>
            <a:r>
              <a:rPr lang="ru-RU" dirty="0" smtClean="0"/>
              <a:t> студентка 5 курса </a:t>
            </a:r>
          </a:p>
          <a:p>
            <a:pPr algn="r"/>
            <a:r>
              <a:rPr lang="ru-RU" dirty="0" smtClean="0"/>
              <a:t>Экономического факультета </a:t>
            </a:r>
          </a:p>
          <a:p>
            <a:pPr algn="r"/>
            <a:r>
              <a:rPr lang="ru-RU" dirty="0" smtClean="0"/>
              <a:t>ПГНИУ </a:t>
            </a:r>
          </a:p>
          <a:p>
            <a:pPr algn="r"/>
            <a:r>
              <a:rPr lang="ru-RU" dirty="0" err="1" smtClean="0"/>
              <a:t>Шкарина</a:t>
            </a:r>
            <a:r>
              <a:rPr lang="ru-RU" dirty="0" smtClean="0"/>
              <a:t> Мария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1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498" y="564630"/>
            <a:ext cx="8949128" cy="1356360"/>
          </a:xfrm>
        </p:spPr>
        <p:txBody>
          <a:bodyPr/>
          <a:lstStyle/>
          <a:p>
            <a:r>
              <a:rPr lang="ru-RU" dirty="0" smtClean="0"/>
              <a:t>Расчет оценочных значений параметров модели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4675" y="2106531"/>
            <a:ext cx="1142332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dano.shape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#единичный вектор-столбец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dano.drop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((V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XT=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X.transpose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XTY=np.dot(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XT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XTX=np.dot(XT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obr_XTX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np.linalg.inv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(XTX)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b=np.dot(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obr_XTX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6" descr="https://function-x.ru/chapter11-2/regr0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98" y="2745243"/>
            <a:ext cx="3277173" cy="2400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8" descr="https://function-x.ru/chapter11-2/regr04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95" y="5313785"/>
            <a:ext cx="2167918" cy="5879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6988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5567" y="2337509"/>
            <a:ext cx="1024030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dano.shape[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]):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'-'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(b[i][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]):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(b[i][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])+(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'*X'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(b[i][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+ 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'*X'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https://function-x.ru/chapter11-2/regr0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47" y="1651051"/>
            <a:ext cx="5950170" cy="5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042" y="609599"/>
            <a:ext cx="4274045" cy="5356485"/>
          </a:xfrm>
        </p:spPr>
        <p:txBody>
          <a:bodyPr/>
          <a:lstStyle/>
          <a:p>
            <a:r>
              <a:rPr lang="ru-RU" dirty="0" smtClean="0"/>
              <a:t>Расчет коэффициента детерминации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9784" y="421082"/>
            <a:ext cx="6888424" cy="59708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y.transpose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=np.dot(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yT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b.transpose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bTXTY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=np.dot(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bTXTY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=np.dot(bTXTY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yTy+bTXTY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y_sr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np.mean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y_sr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y_sr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y.shape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y_sr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=np.dot(y_sr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y+y_sr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])**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TSS=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-eTe[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]/TSS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(R2[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208" y="4324350"/>
            <a:ext cx="4572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604104"/>
            <a:ext cx="9875520" cy="1356360"/>
          </a:xfrm>
        </p:spPr>
        <p:txBody>
          <a:bodyPr/>
          <a:lstStyle/>
          <a:p>
            <a:r>
              <a:rPr lang="ru-RU" dirty="0" smtClean="0"/>
              <a:t>Анализ коэффициента детерминации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8394" y="2267527"/>
            <a:ext cx="1221039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R2zn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(R2):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#функция по определению влияния факторов на результирующий признак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R2==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Вариация результирующего признака Y полностью обусловлена действием факторов, не учтенных в модели'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R2==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Вариация результирующего признака Y полностью обусловлена действием факторов, учтенных в модели'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&lt;R2&lt;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Изменение признака Y на 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(R2*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 обуславливается факторными признаками,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включеннными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в модель'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8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728" y="0"/>
            <a:ext cx="9875520" cy="1356360"/>
          </a:xfrm>
        </p:spPr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728" y="1064525"/>
            <a:ext cx="11409529" cy="54864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Используя знания эконометрики и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  <a:r>
              <a:rPr lang="ru-RU" dirty="0" smtClean="0">
                <a:solidFill>
                  <a:schemeClr val="tx1"/>
                </a:solidFill>
              </a:rPr>
              <a:t> создать программный код для анализа модели множественной линейной регрессии и ее совершенствования</a:t>
            </a:r>
          </a:p>
          <a:p>
            <a:pPr marL="45720" indent="0">
              <a:buNone/>
            </a:pPr>
            <a:r>
              <a:rPr lang="ru-RU" b="1" dirty="0" smtClean="0"/>
              <a:t>Задачи: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Создать окно открытия </a:t>
            </a:r>
            <a:r>
              <a:rPr lang="en-US" dirty="0" smtClean="0">
                <a:solidFill>
                  <a:schemeClr val="tx1"/>
                </a:solidFill>
              </a:rPr>
              <a:t>Excel-</a:t>
            </a:r>
            <a:r>
              <a:rPr lang="ru-RU" dirty="0" smtClean="0">
                <a:solidFill>
                  <a:schemeClr val="tx1"/>
                </a:solidFill>
              </a:rPr>
              <a:t>файла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Рассчитать коэффициенты корреляции между признаками, проанализировать значения и построить тепловую матрицу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Реализовать метод наименьших квадратов для определения параметров модели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Построить модель множественной линейной регрессии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Рассчитать коэффициент детерминации и проанализировать его значение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Проверить модель на адекватность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Скорректировать модель, исключая незначимые параметры, рассчитать скорректированный коэффициент детерминации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Построить график остатков модели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403321"/>
            <a:ext cx="9875520" cy="1356360"/>
          </a:xfrm>
        </p:spPr>
        <p:txBody>
          <a:bodyPr/>
          <a:lstStyle/>
          <a:p>
            <a:r>
              <a:rPr lang="ru-RU" dirty="0" smtClean="0"/>
              <a:t>Немного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615670"/>
            <a:ext cx="9872871" cy="4038600"/>
          </a:xfrm>
        </p:spPr>
        <p:txBody>
          <a:bodyPr/>
          <a:lstStyle/>
          <a:p>
            <a:r>
              <a:rPr lang="ru-RU" b="1" i="1" dirty="0"/>
              <a:t>Множественная линейная регрессия</a:t>
            </a:r>
            <a:r>
              <a:rPr lang="ru-RU" dirty="0"/>
              <a:t> - выраженная в виде прямой зависимость среднего значения величины </a:t>
            </a:r>
            <a:r>
              <a:rPr lang="ru-RU" i="1" dirty="0"/>
              <a:t>Y</a:t>
            </a:r>
            <a:r>
              <a:rPr lang="ru-RU" dirty="0"/>
              <a:t> от двух или более других величин </a:t>
            </a:r>
            <a:r>
              <a:rPr lang="ru-RU" i="1" dirty="0"/>
              <a:t>X</a:t>
            </a:r>
            <a:r>
              <a:rPr lang="ru-RU" dirty="0"/>
              <a:t>1, </a:t>
            </a:r>
            <a:r>
              <a:rPr lang="ru-RU" i="1" dirty="0"/>
              <a:t>X</a:t>
            </a:r>
            <a:r>
              <a:rPr lang="ru-RU" dirty="0"/>
              <a:t>2, ..., </a:t>
            </a:r>
            <a:r>
              <a:rPr lang="ru-RU" i="1" dirty="0" err="1"/>
              <a:t>X</a:t>
            </a:r>
            <a:r>
              <a:rPr lang="ru-RU" dirty="0" err="1"/>
              <a:t>m</a:t>
            </a:r>
            <a:r>
              <a:rPr lang="ru-RU" dirty="0"/>
              <a:t>. Величину </a:t>
            </a:r>
            <a:r>
              <a:rPr lang="ru-RU" i="1" dirty="0"/>
              <a:t>Y</a:t>
            </a:r>
            <a:r>
              <a:rPr lang="ru-RU" dirty="0"/>
              <a:t> принято называть зависимой или результирующей переменной, а величины </a:t>
            </a:r>
            <a:r>
              <a:rPr lang="ru-RU" i="1" dirty="0"/>
              <a:t>X</a:t>
            </a:r>
            <a:r>
              <a:rPr lang="ru-RU" dirty="0"/>
              <a:t>1, </a:t>
            </a:r>
            <a:r>
              <a:rPr lang="ru-RU" i="1" dirty="0"/>
              <a:t>X</a:t>
            </a:r>
            <a:r>
              <a:rPr lang="ru-RU" dirty="0"/>
              <a:t>2, ..., </a:t>
            </a:r>
            <a:r>
              <a:rPr lang="ru-RU" i="1" dirty="0" err="1"/>
              <a:t>X</a:t>
            </a:r>
            <a:r>
              <a:rPr lang="ru-RU" dirty="0" err="1"/>
              <a:t>m</a:t>
            </a:r>
            <a:r>
              <a:rPr lang="ru-RU" dirty="0"/>
              <a:t> - независимыми или объясняющими переменными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64" y="7811749"/>
            <a:ext cx="4063480" cy="406348"/>
          </a:xfrm>
          <a:prstGeom prst="rect">
            <a:avLst/>
          </a:prstGeom>
        </p:spPr>
      </p:pic>
      <p:pic>
        <p:nvPicPr>
          <p:cNvPr id="4100" name="Picture 4" descr="https://function-x.ru/chapter11-2/regr03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29" y="3333937"/>
            <a:ext cx="4063480" cy="4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function-x.ru/chapter11-2/regr04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29" y="3917160"/>
            <a:ext cx="3277173" cy="240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function-x.ru/chapter11-2/regr04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53" y="3937156"/>
            <a:ext cx="2167918" cy="5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3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8976" y="1993648"/>
            <a:ext cx="10581743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seaborn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sns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tkinter.filedialog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askopenfilename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8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33513"/>
            <a:ext cx="12192000" cy="34475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root.title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"окно"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root.geometry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"500x300"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"Добавьте документ (в формате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18"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lab.grid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#добавить кнопку ОК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askopenfilename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pd.read_excel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usecols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'A:L'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index_col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5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260455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исходных данных с измененными названиями столбцов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368540"/>
            <a:ext cx="778290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a=[]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dano.shape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]):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p=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a.append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dano.columns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=a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4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368" y="609600"/>
            <a:ext cx="11550133" cy="1356360"/>
          </a:xfrm>
        </p:spPr>
        <p:txBody>
          <a:bodyPr/>
          <a:lstStyle/>
          <a:p>
            <a:r>
              <a:rPr lang="ru-RU" dirty="0" smtClean="0"/>
              <a:t>Коэффициент корреляции и тепловая матрица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2057400"/>
            <a:ext cx="515718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CoefCorrel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dano.corr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733615"/>
            <a:ext cx="1201482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corrmat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CoefCorrel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figsize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sns.heatmap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corrmat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cmap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YlGnBu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linewidths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73692" y="609599"/>
            <a:ext cx="2918307" cy="5731239"/>
          </a:xfrm>
        </p:spPr>
        <p:txBody>
          <a:bodyPr/>
          <a:lstStyle/>
          <a:p>
            <a:r>
              <a:rPr lang="ru-RU" dirty="0" smtClean="0"/>
              <a:t>Анализ коэффициентов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8175"/>
            <a:ext cx="9273693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cheddok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x[i][j]&lt;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x[i][j]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(x[i][j])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'обратная'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x[i][j]&gt;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'прямая'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&lt;=x[i][j] 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'Признаки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не коррелируемы'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&lt;=x[i][j]&lt;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0.3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'Между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 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слабая,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+a+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связь'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&lt;=x[i][j]&lt;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'Между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 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умеренная,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+a+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связь'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&lt;=x[i][j]&lt;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0.7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'Между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средняя,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+a+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связь'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0.7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&lt;=x[i][j]&lt;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0.9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'Между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 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сильная,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+a+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связь'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&lt;=x[i][j]&lt;=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'Между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 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линейная,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+a+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 связь'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mtrx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m1):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#функция по перебору значений выше главной диагонали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x.shape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i!=n-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m):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cheddok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i+=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mtrx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m1+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11" t="18588" r="2212" b="4687"/>
          <a:stretch/>
        </p:blipFill>
        <p:spPr>
          <a:xfrm>
            <a:off x="5477301" y="0"/>
            <a:ext cx="6714698" cy="2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146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Другая 4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146021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139</TotalTime>
  <Words>173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Базис</vt:lpstr>
      <vt:lpstr>Анализ Модели множественной линейной регрессии</vt:lpstr>
      <vt:lpstr>Цель:</vt:lpstr>
      <vt:lpstr>Немного теории</vt:lpstr>
      <vt:lpstr>Библиотеки</vt:lpstr>
      <vt:lpstr>Создание окна</vt:lpstr>
      <vt:lpstr>Презентация PowerPoint</vt:lpstr>
      <vt:lpstr>Вывод исходных данных с измененными названиями столбцов</vt:lpstr>
      <vt:lpstr>Коэффициент корреляции и тепловая матрица </vt:lpstr>
      <vt:lpstr>Анализ коэффициентов</vt:lpstr>
      <vt:lpstr>Расчет оценочных значений параметров модели </vt:lpstr>
      <vt:lpstr>Построение модели</vt:lpstr>
      <vt:lpstr>Расчет коэффициента детерминации</vt:lpstr>
      <vt:lpstr>Анализ коэффициента детерминации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Модели множественной линейной регрессии</dc:title>
  <dc:creator>Администратор</dc:creator>
  <cp:lastModifiedBy>Администратор</cp:lastModifiedBy>
  <cp:revision>9</cp:revision>
  <dcterms:created xsi:type="dcterms:W3CDTF">2019-11-30T04:23:11Z</dcterms:created>
  <dcterms:modified xsi:type="dcterms:W3CDTF">2019-11-30T06:42:56Z</dcterms:modified>
</cp:coreProperties>
</file>