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89" r:id="rId8"/>
    <p:sldId id="290" r:id="rId9"/>
    <p:sldId id="291" r:id="rId10"/>
    <p:sldId id="293" r:id="rId11"/>
    <p:sldId id="294" r:id="rId12"/>
    <p:sldId id="295" r:id="rId13"/>
    <p:sldId id="296" r:id="rId14"/>
    <p:sldId id="259" r:id="rId15"/>
    <p:sldId id="264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60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4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forexcel.com/wp/downloads-18-sample-csv-files-data-sets-for-testing-sal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361753"/>
          </a:xfrm>
        </p:spPr>
        <p:txBody>
          <a:bodyPr>
            <a:normAutofit/>
          </a:bodyPr>
          <a:lstStyle/>
          <a:p>
            <a:pPr algn="ctr"/>
            <a:r>
              <a:rPr lang="en-MY" b="1" dirty="0"/>
              <a:t>SALES RECORDED IN SEVERAL REGIONS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4405341"/>
            <a:ext cx="6987645" cy="1388534"/>
          </a:xfrm>
        </p:spPr>
        <p:txBody>
          <a:bodyPr>
            <a:normAutofit fontScale="70000" lnSpcReduction="20000"/>
          </a:bodyPr>
          <a:lstStyle/>
          <a:p>
            <a:r>
              <a:rPr lang="en-MY" sz="2300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r>
              <a:rPr lang="en-MY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Muhammad </a:t>
            </a:r>
            <a:r>
              <a:rPr lang="en-MY" sz="23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Fitri</a:t>
            </a:r>
            <a:r>
              <a:rPr lang="en-MY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 Salim (2019314589)</a:t>
            </a:r>
          </a:p>
          <a:p>
            <a:r>
              <a:rPr lang="en-MY" sz="23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Norfaizatulah</a:t>
            </a:r>
            <a:r>
              <a:rPr lang="en-MY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3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binti</a:t>
            </a:r>
            <a:r>
              <a:rPr lang="en-MY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Abdullah (2019314473)</a:t>
            </a:r>
          </a:p>
          <a:p>
            <a:r>
              <a:rPr lang="en-MY" sz="23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Miftakul</a:t>
            </a:r>
            <a:r>
              <a:rPr lang="en-MY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Huda bin </a:t>
            </a:r>
            <a:r>
              <a:rPr lang="en-MY" sz="23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Muchamad</a:t>
            </a:r>
            <a:r>
              <a:rPr lang="en-MY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3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Imron</a:t>
            </a:r>
            <a:r>
              <a:rPr lang="en-MY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(2019329007)</a:t>
            </a:r>
          </a:p>
          <a:p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903370"/>
            <a:ext cx="10018713" cy="601579"/>
          </a:xfrm>
        </p:spPr>
        <p:txBody>
          <a:bodyPr>
            <a:normAutofit/>
          </a:bodyPr>
          <a:lstStyle/>
          <a:p>
            <a:pPr lvl="0"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Summary Statistics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311" y="1504949"/>
            <a:ext cx="75919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 MEANS DATA = SAS-data-set;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1" y="2228109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Summary Reports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311" y="2829688"/>
            <a:ext cx="759192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 FREQ DATA = SAS-data-set;</a:t>
            </a:r>
            <a:endParaRPr lang="en-MY" dirty="0"/>
          </a:p>
          <a:p>
            <a:r>
              <a:rPr lang="en-US" dirty="0"/>
              <a:t>	    TABLES variable1*variable2;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1484311" y="4484030"/>
            <a:ext cx="759192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 TABULATE</a:t>
            </a:r>
            <a:r>
              <a:rPr lang="en-MY" dirty="0"/>
              <a:t> </a:t>
            </a:r>
            <a:r>
              <a:rPr lang="en-US" dirty="0"/>
              <a:t>DATA = SAS-data-set&lt;option&gt;;</a:t>
            </a:r>
            <a:endParaRPr lang="en-MY" dirty="0"/>
          </a:p>
          <a:p>
            <a:r>
              <a:rPr lang="en-US" dirty="0"/>
              <a:t>			       CLASS </a:t>
            </a:r>
            <a:r>
              <a:rPr lang="en-US" dirty="0" err="1"/>
              <a:t>classvariables</a:t>
            </a:r>
            <a:r>
              <a:rPr lang="en-US" dirty="0"/>
              <a:t>;</a:t>
            </a:r>
            <a:endParaRPr lang="en-MY" dirty="0"/>
          </a:p>
          <a:p>
            <a:r>
              <a:rPr lang="en-US" dirty="0"/>
              <a:t>			       VAR analysis-variables;</a:t>
            </a:r>
            <a:endParaRPr lang="en-MY" dirty="0"/>
          </a:p>
          <a:p>
            <a:r>
              <a:rPr lang="en-US" dirty="0"/>
              <a:t>			       TABLES </a:t>
            </a:r>
            <a:r>
              <a:rPr lang="en-US" dirty="0" err="1"/>
              <a:t>pageexpression</a:t>
            </a:r>
            <a:r>
              <a:rPr lang="en-US" dirty="0"/>
              <a:t>;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84311" y="3882451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Tabulate Procedure</a:t>
            </a: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9601199" y="84221"/>
            <a:ext cx="2466474" cy="1104158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211915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4311" y="1428009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Bar and Pie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311" y="2029588"/>
            <a:ext cx="75919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 GCHART DATA= SAS-DATA-SET;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1484311" y="3602078"/>
            <a:ext cx="759192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HBAR3D chart-variable…&lt;/options&gt;;</a:t>
            </a:r>
            <a:endParaRPr lang="en-MY" dirty="0"/>
          </a:p>
          <a:p>
            <a:r>
              <a:rPr lang="en-US" dirty="0"/>
              <a:t>VBAR chart-variable…&lt;/options&gt;;</a:t>
            </a:r>
            <a:endParaRPr lang="en-MY" dirty="0"/>
          </a:p>
          <a:p>
            <a:r>
              <a:rPr lang="en-US" dirty="0"/>
              <a:t>PIE3D chart-variable…&lt;/options&gt;;</a:t>
            </a:r>
            <a:endParaRPr lang="en-MY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84311" y="3000499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1900" dirty="0">
                <a:latin typeface="Arial" panose="020B0604020202020204" pitchFamily="34" charset="0"/>
                <a:cs typeface="Arial" panose="020B0604020202020204" pitchFamily="34" charset="0"/>
              </a:rPr>
              <a:t>Specifying the desired type of chart:</a:t>
            </a: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9601199" y="84221"/>
            <a:ext cx="2466474" cy="1104158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2420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65261" y="954347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Test of Normality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5261" y="1555926"/>
            <a:ext cx="75919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 UNIVARIATE DATA = SAS-data-set;</a:t>
            </a:r>
            <a:endParaRPr lang="en-MY" dirty="0"/>
          </a:p>
          <a:p>
            <a:r>
              <a:rPr lang="en-US" dirty="0"/>
              <a:t>VAR variable(s);</a:t>
            </a:r>
            <a:endParaRPr lang="en-MY" dirty="0"/>
          </a:p>
          <a:p>
            <a:r>
              <a:rPr lang="en-US" dirty="0"/>
              <a:t>PROBPLOT/NORMAL (MU=EST SIGMA=EST);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9601199" y="84221"/>
            <a:ext cx="2466474" cy="1104158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Inferential Statistics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65262" y="3123803"/>
            <a:ext cx="10018713" cy="601579"/>
          </a:xfrm>
        </p:spPr>
        <p:txBody>
          <a:bodyPr>
            <a:normAutofit/>
          </a:bodyPr>
          <a:lstStyle/>
          <a:p>
            <a:pPr lvl="0" algn="l"/>
            <a:r>
              <a:rPr lang="en-MY" sz="2200" u="sng" dirty="0">
                <a:latin typeface="Arial" panose="020B0604020202020204" pitchFamily="34" charset="0"/>
                <a:cs typeface="Arial" panose="020B0604020202020204" pitchFamily="34" charset="0"/>
              </a:rPr>
              <a:t>Non-parametric Tests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65261" y="3858898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Wilcoxon Rank Sum Test (Mann-Whitney U Test)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65262" y="4476258"/>
            <a:ext cx="759192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 NPAR1WAY DATA = SAS-data-set WILCOXON;</a:t>
            </a:r>
            <a:endParaRPr lang="en-MY" dirty="0"/>
          </a:p>
          <a:p>
            <a:r>
              <a:rPr lang="en-US" dirty="0"/>
              <a:t>	    CLASS variable(s);</a:t>
            </a:r>
            <a:endParaRPr lang="en-MY" dirty="0"/>
          </a:p>
          <a:p>
            <a:r>
              <a:rPr lang="en-US" dirty="0"/>
              <a:t>	    VAR variable(s);</a:t>
            </a:r>
            <a:endParaRPr lang="en-MY" dirty="0"/>
          </a:p>
          <a:p>
            <a:r>
              <a:rPr lang="en-US" dirty="0"/>
              <a:t>	   EXACT Wilcoxon;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4013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903370"/>
            <a:ext cx="10018713" cy="601579"/>
          </a:xfrm>
        </p:spPr>
        <p:txBody>
          <a:bodyPr>
            <a:normAutofit/>
          </a:bodyPr>
          <a:lstStyle/>
          <a:p>
            <a:pPr lvl="0" algn="l"/>
            <a:r>
              <a:rPr lang="en-MY" sz="2200" u="sng" dirty="0">
                <a:latin typeface="Arial" panose="020B0604020202020204" pitchFamily="34" charset="0"/>
                <a:cs typeface="Arial" panose="020B0604020202020204" pitchFamily="34" charset="0"/>
              </a:rPr>
              <a:t>Non-parametric Tests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1638465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2200" dirty="0" err="1">
                <a:latin typeface="Arial" panose="020B0604020202020204" pitchFamily="34" charset="0"/>
                <a:cs typeface="Arial" panose="020B0604020202020204" pitchFamily="34" charset="0"/>
              </a:rPr>
              <a:t>Kruskal</a:t>
            </a:r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-Wallis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311" y="2255825"/>
            <a:ext cx="75919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 NPAR1WAY DATA = SAS-data-set WILCOXON;</a:t>
            </a:r>
            <a:endParaRPr lang="en-MY" dirty="0"/>
          </a:p>
          <a:p>
            <a:r>
              <a:rPr lang="en-US" dirty="0"/>
              <a:t>	    CLASS variable(s);</a:t>
            </a:r>
            <a:endParaRPr lang="en-MY" dirty="0"/>
          </a:p>
          <a:p>
            <a:r>
              <a:rPr lang="en-US" dirty="0"/>
              <a:t>	    VAR variable(s);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1484311" y="4484030"/>
            <a:ext cx="759192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 FREQ DATA = SAS-data-set;</a:t>
            </a:r>
            <a:endParaRPr lang="en-MY" dirty="0"/>
          </a:p>
          <a:p>
            <a:r>
              <a:rPr lang="en-US" dirty="0"/>
              <a:t>	    TABLES variable*variable/EXPECTED CHISQ FISHER;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84311" y="3882451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Chi-square Test</a:t>
            </a: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9601199" y="84221"/>
            <a:ext cx="2466474" cy="1104158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204727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MY" sz="6600" b="1" dirty="0">
                <a:latin typeface="Arial" panose="020B0604020202020204" pitchFamily="34" charset="0"/>
                <a:cs typeface="Arial" panose="020B0604020202020204" pitchFamily="34" charset="0"/>
              </a:rPr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427499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830181"/>
            <a:ext cx="10018713" cy="637674"/>
          </a:xfrm>
        </p:spPr>
        <p:txBody>
          <a:bodyPr>
            <a:noAutofit/>
          </a:bodyPr>
          <a:lstStyle/>
          <a:p>
            <a:pPr algn="l"/>
            <a:r>
              <a:rPr lang="en-MY" sz="3400" dirty="0">
                <a:latin typeface="Arial" panose="020B0604020202020204" pitchFamily="34" charset="0"/>
                <a:cs typeface="Arial" panose="020B0604020202020204" pitchFamily="34" charset="0"/>
              </a:rPr>
              <a:t>Data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16771"/>
            <a:ext cx="10018713" cy="6978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Converting an Excel file into SAS dataset:</a:t>
            </a:r>
          </a:p>
          <a:p>
            <a:pPr algn="just"/>
            <a:endParaRPr lang="en-MY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7703" y="2514600"/>
            <a:ext cx="759192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b="1" dirty="0"/>
              <a:t>proc</a:t>
            </a:r>
            <a:r>
              <a:rPr lang="en-MY" dirty="0"/>
              <a:t> </a:t>
            </a:r>
            <a:r>
              <a:rPr lang="en-MY" b="1" dirty="0"/>
              <a:t>import</a:t>
            </a:r>
            <a:r>
              <a:rPr lang="en-MY" dirty="0"/>
              <a:t> 	out = </a:t>
            </a:r>
            <a:r>
              <a:rPr lang="en-MY" dirty="0" err="1"/>
              <a:t>project.all</a:t>
            </a:r>
            <a:r>
              <a:rPr lang="en-MY" dirty="0"/>
              <a:t> </a:t>
            </a:r>
          </a:p>
          <a:p>
            <a:r>
              <a:rPr lang="en-MY" dirty="0"/>
              <a:t>			</a:t>
            </a:r>
            <a:r>
              <a:rPr lang="en-MY" dirty="0" err="1"/>
              <a:t>datafile</a:t>
            </a:r>
            <a:r>
              <a:rPr lang="en-MY" dirty="0"/>
              <a:t> = "H:\Users\Asus\Documents\Degree </a:t>
            </a:r>
            <a:r>
              <a:rPr lang="en-MY" dirty="0" err="1"/>
              <a:t>UiTM</a:t>
            </a:r>
            <a:r>
              <a:rPr lang="en-MY" dirty="0"/>
              <a:t> 						Seremban\PART 5\STA 610 (SAS)\Project\SalesRecords.xlsx"</a:t>
            </a:r>
          </a:p>
          <a:p>
            <a:r>
              <a:rPr lang="en-MY" dirty="0"/>
              <a:t>			</a:t>
            </a:r>
            <a:r>
              <a:rPr lang="en-MY" dirty="0" err="1"/>
              <a:t>dbms</a:t>
            </a:r>
            <a:r>
              <a:rPr lang="en-MY" dirty="0"/>
              <a:t> = excel;</a:t>
            </a:r>
          </a:p>
          <a:p>
            <a:r>
              <a:rPr lang="en-MY" b="1" dirty="0"/>
              <a:t>run</a:t>
            </a:r>
            <a:r>
              <a:rPr lang="en-MY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760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830181"/>
            <a:ext cx="10018713" cy="637674"/>
          </a:xfrm>
        </p:spPr>
        <p:txBody>
          <a:bodyPr>
            <a:noAutofit/>
          </a:bodyPr>
          <a:lstStyle/>
          <a:p>
            <a:pPr algn="l"/>
            <a:r>
              <a:rPr lang="en-MY" sz="3400" dirty="0">
                <a:latin typeface="Arial" panose="020B0604020202020204" pitchFamily="34" charset="0"/>
                <a:cs typeface="Arial" panose="020B0604020202020204" pitchFamily="34" charset="0"/>
              </a:rPr>
              <a:t>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16771"/>
            <a:ext cx="10018713" cy="6978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1. 	Selecting 500 observations from 1000 sales record.</a:t>
            </a:r>
          </a:p>
          <a:p>
            <a:pPr algn="just"/>
            <a:endParaRPr lang="en-MY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7703" y="2514600"/>
            <a:ext cx="75919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MY" b="1" dirty="0"/>
              <a:t>data</a:t>
            </a:r>
            <a:r>
              <a:rPr lang="en-MY" dirty="0"/>
              <a:t> </a:t>
            </a:r>
            <a:r>
              <a:rPr lang="en-MY" dirty="0" err="1"/>
              <a:t>project.sales</a:t>
            </a:r>
            <a:r>
              <a:rPr lang="en-MY" dirty="0"/>
              <a:t>;</a:t>
            </a:r>
          </a:p>
          <a:p>
            <a:r>
              <a:rPr lang="en-MY" dirty="0"/>
              <a:t>	set </a:t>
            </a:r>
            <a:r>
              <a:rPr lang="en-MY" dirty="0" err="1"/>
              <a:t>project.all</a:t>
            </a:r>
            <a:r>
              <a:rPr lang="en-MY" dirty="0"/>
              <a:t> (</a:t>
            </a:r>
            <a:r>
              <a:rPr lang="en-MY" dirty="0" err="1"/>
              <a:t>obs</a:t>
            </a:r>
            <a:r>
              <a:rPr lang="en-MY" dirty="0"/>
              <a:t>=</a:t>
            </a:r>
            <a:r>
              <a:rPr lang="en-MY" b="1" dirty="0"/>
              <a:t>500</a:t>
            </a:r>
            <a:r>
              <a:rPr lang="en-MY" dirty="0"/>
              <a:t>);</a:t>
            </a:r>
          </a:p>
          <a:p>
            <a:r>
              <a:rPr lang="en-MY" dirty="0"/>
              <a:t>	keep Region </a:t>
            </a:r>
            <a:r>
              <a:rPr lang="en-MY" dirty="0" err="1"/>
              <a:t>Item_Type</a:t>
            </a:r>
            <a:r>
              <a:rPr lang="en-MY" dirty="0"/>
              <a:t> </a:t>
            </a:r>
            <a:r>
              <a:rPr lang="en-MY" dirty="0" err="1"/>
              <a:t>Units_Sold</a:t>
            </a:r>
            <a:r>
              <a:rPr lang="en-MY" dirty="0"/>
              <a:t> </a:t>
            </a:r>
            <a:r>
              <a:rPr lang="en-MY" dirty="0" err="1"/>
              <a:t>Total_Revenue</a:t>
            </a:r>
            <a:r>
              <a:rPr lang="en-MY" dirty="0"/>
              <a:t> Total_Profit;</a:t>
            </a:r>
          </a:p>
          <a:p>
            <a:r>
              <a:rPr lang="en-MY" b="1" dirty="0"/>
              <a:t>run</a:t>
            </a:r>
            <a:r>
              <a:rPr lang="en-MY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68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830181"/>
            <a:ext cx="10018713" cy="637674"/>
          </a:xfrm>
        </p:spPr>
        <p:txBody>
          <a:bodyPr>
            <a:noAutofit/>
          </a:bodyPr>
          <a:lstStyle/>
          <a:p>
            <a:pPr algn="l"/>
            <a:r>
              <a:rPr lang="en-MY" sz="3400" dirty="0">
                <a:latin typeface="Arial" panose="020B0604020202020204" pitchFamily="34" charset="0"/>
                <a:cs typeface="Arial" panose="020B0604020202020204" pitchFamily="34" charset="0"/>
              </a:rPr>
              <a:t>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16771"/>
            <a:ext cx="10018713" cy="6978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2. 	The new sample dataset is partitioned into several datasets named project.AE, </a:t>
            </a:r>
            <a:r>
              <a:rPr lang="en-MY" sz="1800" dirty="0" err="1">
                <a:latin typeface="Arial" panose="020B0604020202020204" pitchFamily="34" charset="0"/>
                <a:cs typeface="Arial" panose="020B0604020202020204" pitchFamily="34" charset="0"/>
              </a:rPr>
              <a:t>project.items</a:t>
            </a:r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 	and </a:t>
            </a:r>
            <a:r>
              <a:rPr lang="en-MY" sz="1800" dirty="0" err="1">
                <a:latin typeface="Arial" panose="020B0604020202020204" pitchFamily="34" charset="0"/>
                <a:cs typeface="Arial" panose="020B0604020202020204" pitchFamily="34" charset="0"/>
              </a:rPr>
              <a:t>project.regions</a:t>
            </a:r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 that are related to each objective of this study that the researchers are 	interested in achieving.</a:t>
            </a:r>
          </a:p>
          <a:p>
            <a:pPr algn="just"/>
            <a:endParaRPr lang="en-MY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7703" y="2713121"/>
            <a:ext cx="759192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MY" b="1" dirty="0"/>
              <a:t>data</a:t>
            </a:r>
            <a:r>
              <a:rPr lang="en-MY" dirty="0"/>
              <a:t> project.AE;</a:t>
            </a:r>
          </a:p>
          <a:p>
            <a:r>
              <a:rPr lang="en-MY" dirty="0"/>
              <a:t>	 set </a:t>
            </a:r>
            <a:r>
              <a:rPr lang="en-MY" dirty="0" err="1"/>
              <a:t>project.sales</a:t>
            </a:r>
            <a:r>
              <a:rPr lang="en-MY" dirty="0"/>
              <a:t>;</a:t>
            </a:r>
          </a:p>
          <a:p>
            <a:r>
              <a:rPr lang="en-MY" dirty="0"/>
              <a:t> 	 keep Region </a:t>
            </a:r>
            <a:r>
              <a:rPr lang="en-MY" dirty="0" err="1"/>
              <a:t>Total_Revenue</a:t>
            </a:r>
            <a:r>
              <a:rPr lang="en-MY" dirty="0"/>
              <a:t>;</a:t>
            </a:r>
          </a:p>
          <a:p>
            <a:r>
              <a:rPr lang="en-MY" dirty="0"/>
              <a:t>	 where Region in ('</a:t>
            </a:r>
            <a:r>
              <a:rPr lang="en-MY" dirty="0" err="1"/>
              <a:t>Asia','Europe</a:t>
            </a:r>
            <a:r>
              <a:rPr lang="en-MY" dirty="0"/>
              <a:t>');</a:t>
            </a:r>
          </a:p>
          <a:p>
            <a:r>
              <a:rPr lang="en-MY" b="1" dirty="0"/>
              <a:t>run</a:t>
            </a:r>
            <a:r>
              <a:rPr lang="en-MY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7703" y="4388970"/>
            <a:ext cx="75919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MY" b="1" dirty="0"/>
              <a:t>data</a:t>
            </a:r>
            <a:r>
              <a:rPr lang="en-MY" dirty="0"/>
              <a:t> </a:t>
            </a:r>
            <a:r>
              <a:rPr lang="en-MY" dirty="0" err="1"/>
              <a:t>project.items</a:t>
            </a:r>
            <a:r>
              <a:rPr lang="en-MY" dirty="0"/>
              <a:t>;</a:t>
            </a:r>
          </a:p>
          <a:p>
            <a:r>
              <a:rPr lang="en-MY" dirty="0"/>
              <a:t>	 set </a:t>
            </a:r>
            <a:r>
              <a:rPr lang="en-MY" dirty="0" err="1"/>
              <a:t>project.sales</a:t>
            </a:r>
            <a:r>
              <a:rPr lang="en-MY" dirty="0"/>
              <a:t>;</a:t>
            </a:r>
          </a:p>
          <a:p>
            <a:r>
              <a:rPr lang="en-MY" dirty="0"/>
              <a:t>	 keep </a:t>
            </a:r>
            <a:r>
              <a:rPr lang="en-MY" dirty="0" err="1"/>
              <a:t>item_type</a:t>
            </a:r>
            <a:r>
              <a:rPr lang="en-MY" dirty="0"/>
              <a:t> </a:t>
            </a:r>
            <a:r>
              <a:rPr lang="en-MY" dirty="0" err="1"/>
              <a:t>units_sold</a:t>
            </a:r>
            <a:r>
              <a:rPr lang="en-MY" dirty="0"/>
              <a:t>;</a:t>
            </a:r>
          </a:p>
          <a:p>
            <a:r>
              <a:rPr lang="en-MY" b="1" dirty="0"/>
              <a:t>run</a:t>
            </a:r>
            <a:r>
              <a:rPr lang="en-MY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992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830181"/>
            <a:ext cx="10018713" cy="637674"/>
          </a:xfrm>
        </p:spPr>
        <p:txBody>
          <a:bodyPr>
            <a:noAutofit/>
          </a:bodyPr>
          <a:lstStyle/>
          <a:p>
            <a:pPr algn="l"/>
            <a:r>
              <a:rPr lang="en-MY" sz="3400" dirty="0">
                <a:latin typeface="Arial" panose="020B0604020202020204" pitchFamily="34" charset="0"/>
                <a:cs typeface="Arial" panose="020B0604020202020204" pitchFamily="34" charset="0"/>
              </a:rPr>
              <a:t>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52868"/>
            <a:ext cx="10018713" cy="69782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3.	Classifying the total profit into three levels which are low, moderate and high for each region 	to be used on the third objective of this study.</a:t>
            </a:r>
          </a:p>
          <a:p>
            <a:pPr algn="just"/>
            <a:endParaRPr lang="en-MY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7703" y="2526634"/>
            <a:ext cx="759192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MY" b="1" dirty="0"/>
              <a:t>proc</a:t>
            </a:r>
            <a:r>
              <a:rPr lang="en-MY" dirty="0"/>
              <a:t> </a:t>
            </a:r>
            <a:r>
              <a:rPr lang="en-MY" b="1" dirty="0"/>
              <a:t>format</a:t>
            </a:r>
            <a:r>
              <a:rPr lang="en-MY" dirty="0"/>
              <a:t>;</a:t>
            </a:r>
          </a:p>
          <a:p>
            <a:r>
              <a:rPr lang="en-MY" dirty="0"/>
              <a:t>value profitfmt</a:t>
            </a:r>
          </a:p>
          <a:p>
            <a:r>
              <a:rPr lang="en-MY" dirty="0"/>
              <a:t>	  low -&lt;</a:t>
            </a:r>
            <a:r>
              <a:rPr lang="en-MY" b="1" dirty="0"/>
              <a:t>500000</a:t>
            </a:r>
            <a:r>
              <a:rPr lang="en-MY" dirty="0"/>
              <a:t> = 'Low'</a:t>
            </a:r>
          </a:p>
          <a:p>
            <a:r>
              <a:rPr lang="en-MY" dirty="0"/>
              <a:t>	  </a:t>
            </a:r>
            <a:r>
              <a:rPr lang="en-MY" b="1" dirty="0"/>
              <a:t>500000</a:t>
            </a:r>
            <a:r>
              <a:rPr lang="en-MY" dirty="0"/>
              <a:t>-&lt;</a:t>
            </a:r>
            <a:r>
              <a:rPr lang="en-MY" b="1" dirty="0"/>
              <a:t>1000000</a:t>
            </a:r>
            <a:r>
              <a:rPr lang="en-MY" dirty="0"/>
              <a:t> = 'Moderate'</a:t>
            </a:r>
          </a:p>
          <a:p>
            <a:r>
              <a:rPr lang="en-MY" dirty="0"/>
              <a:t>	  </a:t>
            </a:r>
            <a:r>
              <a:rPr lang="en-MY" b="1" dirty="0"/>
              <a:t>1000000</a:t>
            </a:r>
            <a:r>
              <a:rPr lang="en-MY" dirty="0"/>
              <a:t>-high = 'High';</a:t>
            </a:r>
          </a:p>
          <a:p>
            <a:r>
              <a:rPr lang="en-MY" b="1" dirty="0"/>
              <a:t>run</a:t>
            </a:r>
            <a:r>
              <a:rPr lang="en-MY" dirty="0"/>
              <a:t>;</a:t>
            </a:r>
          </a:p>
          <a:p>
            <a:endParaRPr lang="en-MY" dirty="0"/>
          </a:p>
          <a:p>
            <a:r>
              <a:rPr lang="en-MY" b="1" dirty="0"/>
              <a:t>data</a:t>
            </a:r>
            <a:r>
              <a:rPr lang="en-MY" dirty="0"/>
              <a:t> </a:t>
            </a:r>
            <a:r>
              <a:rPr lang="en-MY" dirty="0" err="1"/>
              <a:t>project.regions</a:t>
            </a:r>
            <a:r>
              <a:rPr lang="en-MY" dirty="0"/>
              <a:t>;</a:t>
            </a:r>
          </a:p>
          <a:p>
            <a:r>
              <a:rPr lang="en-MY" dirty="0"/>
              <a:t>	 set </a:t>
            </a:r>
            <a:r>
              <a:rPr lang="en-MY" dirty="0" err="1"/>
              <a:t>project.sales</a:t>
            </a:r>
            <a:r>
              <a:rPr lang="en-MY" dirty="0"/>
              <a:t>;</a:t>
            </a:r>
          </a:p>
          <a:p>
            <a:r>
              <a:rPr lang="en-MY" dirty="0"/>
              <a:t>	 keep region </a:t>
            </a:r>
            <a:r>
              <a:rPr lang="en-MY" dirty="0" err="1"/>
              <a:t>total_profit</a:t>
            </a:r>
            <a:r>
              <a:rPr lang="en-MY" dirty="0"/>
              <a:t>;</a:t>
            </a:r>
          </a:p>
          <a:p>
            <a:r>
              <a:rPr lang="en-MY" dirty="0"/>
              <a:t>	 format </a:t>
            </a:r>
            <a:r>
              <a:rPr lang="en-MY" dirty="0" err="1"/>
              <a:t>total_profit</a:t>
            </a:r>
            <a:r>
              <a:rPr lang="en-MY" dirty="0"/>
              <a:t> profitfmt.;</a:t>
            </a:r>
          </a:p>
          <a:p>
            <a:r>
              <a:rPr lang="en-MY" b="1" dirty="0"/>
              <a:t>run</a:t>
            </a:r>
            <a:r>
              <a:rPr lang="en-MY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8587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3145" y="908384"/>
            <a:ext cx="75919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/>
              <a:t>title 'Distribution of Regions';</a:t>
            </a:r>
          </a:p>
          <a:p>
            <a:r>
              <a:rPr lang="en-MY" b="1" dirty="0"/>
              <a:t>proc</a:t>
            </a:r>
            <a:r>
              <a:rPr lang="en-MY" dirty="0"/>
              <a:t> </a:t>
            </a:r>
            <a:r>
              <a:rPr lang="en-MY" b="1" dirty="0"/>
              <a:t>freq</a:t>
            </a:r>
            <a:r>
              <a:rPr lang="en-MY" dirty="0"/>
              <a:t> data=</a:t>
            </a:r>
            <a:r>
              <a:rPr lang="en-MY" dirty="0" err="1"/>
              <a:t>project.sales</a:t>
            </a:r>
            <a:r>
              <a:rPr lang="en-MY" dirty="0"/>
              <a:t> nlevels;</a:t>
            </a:r>
          </a:p>
          <a:p>
            <a:r>
              <a:rPr lang="en-MY" dirty="0"/>
              <a:t>		tables Region;</a:t>
            </a:r>
          </a:p>
          <a:p>
            <a:r>
              <a:rPr lang="en-MY" b="1" dirty="0"/>
              <a:t>run</a:t>
            </a:r>
            <a:r>
              <a:rPr lang="en-MY" dirty="0"/>
              <a:t>;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9625263" y="168442"/>
            <a:ext cx="2382253" cy="147988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u="sng" dirty="0"/>
              <a:t>Descriptive Analysis</a:t>
            </a:r>
          </a:p>
          <a:p>
            <a:pPr algn="ctr"/>
            <a:r>
              <a:rPr lang="en-MY" dirty="0"/>
              <a:t>Frequency Report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39115" y="2467343"/>
            <a:ext cx="4959985" cy="3487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049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MY" sz="6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1107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3145" y="454013"/>
            <a:ext cx="75919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/>
              <a:t>title 'Distribution of Item Types';</a:t>
            </a:r>
          </a:p>
          <a:p>
            <a:r>
              <a:rPr lang="en-MY" b="1" dirty="0"/>
              <a:t>proc</a:t>
            </a:r>
            <a:r>
              <a:rPr lang="en-MY" dirty="0"/>
              <a:t> </a:t>
            </a:r>
            <a:r>
              <a:rPr lang="en-MY" b="1" dirty="0"/>
              <a:t>freq</a:t>
            </a:r>
            <a:r>
              <a:rPr lang="en-MY" dirty="0"/>
              <a:t> data=</a:t>
            </a:r>
            <a:r>
              <a:rPr lang="en-MY" dirty="0" err="1"/>
              <a:t>project.sales</a:t>
            </a:r>
            <a:r>
              <a:rPr lang="en-MY" dirty="0"/>
              <a:t> nlevels;</a:t>
            </a:r>
          </a:p>
          <a:p>
            <a:r>
              <a:rPr lang="en-MY" dirty="0"/>
              <a:t>		tables </a:t>
            </a:r>
            <a:r>
              <a:rPr lang="en-MY" dirty="0" err="1"/>
              <a:t>Item_Type</a:t>
            </a:r>
            <a:r>
              <a:rPr lang="en-MY" dirty="0"/>
              <a:t>;</a:t>
            </a:r>
          </a:p>
          <a:p>
            <a:r>
              <a:rPr lang="en-MY" b="1" dirty="0"/>
              <a:t>run</a:t>
            </a:r>
            <a:r>
              <a:rPr lang="en-MY" dirty="0"/>
              <a:t>;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9625263" y="168442"/>
            <a:ext cx="2382253" cy="147988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u="sng" dirty="0"/>
              <a:t>Descriptive Analysis</a:t>
            </a:r>
          </a:p>
          <a:p>
            <a:pPr algn="ctr"/>
            <a:r>
              <a:rPr lang="en-MY" dirty="0"/>
              <a:t>Frequency Report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57580" y="1919455"/>
            <a:ext cx="4123055" cy="4727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9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3765" y="1839942"/>
            <a:ext cx="551375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200" b="1" dirty="0"/>
              <a:t>proc</a:t>
            </a:r>
            <a:r>
              <a:rPr lang="en-MY" sz="1200" dirty="0"/>
              <a:t> </a:t>
            </a:r>
            <a:r>
              <a:rPr lang="en-MY" sz="1200" b="1" dirty="0"/>
              <a:t>format</a:t>
            </a:r>
            <a:r>
              <a:rPr lang="en-MY" sz="1200" dirty="0"/>
              <a:t>;</a:t>
            </a:r>
          </a:p>
          <a:p>
            <a:r>
              <a:rPr lang="en-MY" sz="1200" dirty="0"/>
              <a:t>value profitfmt</a:t>
            </a:r>
          </a:p>
          <a:p>
            <a:r>
              <a:rPr lang="en-MY" sz="1200" dirty="0"/>
              <a:t>	  low -&lt;</a:t>
            </a:r>
            <a:r>
              <a:rPr lang="en-MY" sz="1200" b="1" dirty="0"/>
              <a:t>500000</a:t>
            </a:r>
            <a:r>
              <a:rPr lang="en-MY" sz="1200" dirty="0"/>
              <a:t> = 'Low'</a:t>
            </a:r>
          </a:p>
          <a:p>
            <a:r>
              <a:rPr lang="en-MY" sz="1200" dirty="0"/>
              <a:t>	  </a:t>
            </a:r>
            <a:r>
              <a:rPr lang="en-MY" sz="1200" b="1" dirty="0"/>
              <a:t>500000</a:t>
            </a:r>
            <a:r>
              <a:rPr lang="en-MY" sz="1200" dirty="0"/>
              <a:t>-&lt;</a:t>
            </a:r>
            <a:r>
              <a:rPr lang="en-MY" sz="1200" b="1" dirty="0"/>
              <a:t>1000000</a:t>
            </a:r>
            <a:r>
              <a:rPr lang="en-MY" sz="1200" dirty="0"/>
              <a:t> = 'Moderate'</a:t>
            </a:r>
          </a:p>
          <a:p>
            <a:r>
              <a:rPr lang="en-MY" sz="1200" dirty="0"/>
              <a:t>	  </a:t>
            </a:r>
            <a:r>
              <a:rPr lang="en-MY" sz="1200" b="1" dirty="0"/>
              <a:t>1000000</a:t>
            </a:r>
            <a:r>
              <a:rPr lang="en-MY" sz="1200" dirty="0"/>
              <a:t>-high = 'High';</a:t>
            </a:r>
          </a:p>
          <a:p>
            <a:r>
              <a:rPr lang="en-MY" sz="1200" b="1" dirty="0"/>
              <a:t>run</a:t>
            </a:r>
            <a:r>
              <a:rPr lang="en-MY" sz="1200" dirty="0"/>
              <a:t>;</a:t>
            </a:r>
          </a:p>
          <a:p>
            <a:endParaRPr lang="en-MY" sz="1200" dirty="0"/>
          </a:p>
          <a:p>
            <a:r>
              <a:rPr lang="en-MY" sz="1200" dirty="0"/>
              <a:t>title 'The Distribution of Total Profit Levels by Regions';</a:t>
            </a:r>
          </a:p>
          <a:p>
            <a:r>
              <a:rPr lang="en-MY" sz="1200" b="1" dirty="0"/>
              <a:t>proc</a:t>
            </a:r>
            <a:r>
              <a:rPr lang="en-MY" sz="1200" dirty="0"/>
              <a:t> </a:t>
            </a:r>
            <a:r>
              <a:rPr lang="en-MY" sz="1200" b="1" dirty="0"/>
              <a:t>freq</a:t>
            </a:r>
            <a:r>
              <a:rPr lang="en-MY" sz="1200" dirty="0"/>
              <a:t> data=</a:t>
            </a:r>
            <a:r>
              <a:rPr lang="en-MY" sz="1200" dirty="0" err="1"/>
              <a:t>project.sales</a:t>
            </a:r>
            <a:r>
              <a:rPr lang="en-MY" sz="1200" dirty="0"/>
              <a:t>;</a:t>
            </a:r>
          </a:p>
          <a:p>
            <a:r>
              <a:rPr lang="en-MY" sz="1200" dirty="0"/>
              <a:t>		tables Region*</a:t>
            </a:r>
            <a:r>
              <a:rPr lang="en-MY" sz="1200" dirty="0" err="1"/>
              <a:t>Total_Profit</a:t>
            </a:r>
            <a:r>
              <a:rPr lang="en-MY" sz="1200" dirty="0"/>
              <a:t>;</a:t>
            </a:r>
          </a:p>
          <a:p>
            <a:r>
              <a:rPr lang="en-MY" sz="1200" dirty="0"/>
              <a:t>		format Total_Profit profitfmt.;</a:t>
            </a:r>
          </a:p>
          <a:p>
            <a:r>
              <a:rPr lang="en-MY" sz="1200" b="1" dirty="0"/>
              <a:t>run</a:t>
            </a:r>
            <a:r>
              <a:rPr lang="en-MY" sz="1200" dirty="0"/>
              <a:t>;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9625263" y="168442"/>
            <a:ext cx="2382253" cy="147988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u="sng" dirty="0"/>
              <a:t>Descriptive Analysis</a:t>
            </a:r>
          </a:p>
          <a:p>
            <a:pPr algn="ctr"/>
            <a:r>
              <a:rPr lang="en-MY" dirty="0"/>
              <a:t>Frequency Report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60145" y="1263315"/>
            <a:ext cx="3693795" cy="5160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16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3144" y="739942"/>
            <a:ext cx="759192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/>
              <a:t>title 'Total Profit by Regions';</a:t>
            </a:r>
          </a:p>
          <a:p>
            <a:r>
              <a:rPr lang="en-MY" b="1" dirty="0"/>
              <a:t>proc</a:t>
            </a:r>
            <a:r>
              <a:rPr lang="en-MY" dirty="0"/>
              <a:t> </a:t>
            </a:r>
            <a:r>
              <a:rPr lang="en-MY" b="1" dirty="0"/>
              <a:t>means</a:t>
            </a:r>
            <a:r>
              <a:rPr lang="en-MY" dirty="0"/>
              <a:t> data=</a:t>
            </a:r>
            <a:r>
              <a:rPr lang="en-MY" dirty="0" err="1"/>
              <a:t>project.sales</a:t>
            </a:r>
            <a:r>
              <a:rPr lang="en-MY" dirty="0"/>
              <a:t>;</a:t>
            </a:r>
          </a:p>
          <a:p>
            <a:r>
              <a:rPr lang="en-MY" dirty="0"/>
              <a:t>		      </a:t>
            </a:r>
            <a:r>
              <a:rPr lang="en-MY" dirty="0" err="1"/>
              <a:t>var</a:t>
            </a:r>
            <a:r>
              <a:rPr lang="en-MY" dirty="0"/>
              <a:t> Total_Profit;</a:t>
            </a:r>
          </a:p>
          <a:p>
            <a:r>
              <a:rPr lang="en-MY" dirty="0"/>
              <a:t>		      class Region;</a:t>
            </a:r>
          </a:p>
          <a:p>
            <a:r>
              <a:rPr lang="en-MY" b="1" dirty="0"/>
              <a:t>run</a:t>
            </a:r>
            <a:r>
              <a:rPr lang="en-MY" dirty="0"/>
              <a:t>;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9625263" y="168442"/>
            <a:ext cx="2382253" cy="147988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u="sng" dirty="0"/>
              <a:t>Descriptive Analysis</a:t>
            </a:r>
          </a:p>
          <a:p>
            <a:pPr algn="ctr"/>
            <a:r>
              <a:rPr lang="en-MY" dirty="0"/>
              <a:t>Summary Statistic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67054" y="2660349"/>
            <a:ext cx="4904105" cy="2668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640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3144" y="739942"/>
            <a:ext cx="759192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/>
              <a:t>title ‘Total revenue by Asia Region and Europe Region’;</a:t>
            </a:r>
          </a:p>
          <a:p>
            <a:r>
              <a:rPr lang="en-MY" b="1" dirty="0"/>
              <a:t>proc</a:t>
            </a:r>
            <a:r>
              <a:rPr lang="en-MY" dirty="0"/>
              <a:t> </a:t>
            </a:r>
            <a:r>
              <a:rPr lang="en-MY" b="1" dirty="0"/>
              <a:t>means</a:t>
            </a:r>
            <a:r>
              <a:rPr lang="en-MY" dirty="0"/>
              <a:t> data=</a:t>
            </a:r>
            <a:r>
              <a:rPr lang="en-MY" dirty="0" err="1"/>
              <a:t>project.sales</a:t>
            </a:r>
            <a:r>
              <a:rPr lang="en-MY" dirty="0"/>
              <a:t> </a:t>
            </a:r>
            <a:r>
              <a:rPr lang="en-MY" dirty="0" err="1"/>
              <a:t>maxdec</a:t>
            </a:r>
            <a:r>
              <a:rPr lang="en-MY" dirty="0"/>
              <a:t> = </a:t>
            </a:r>
            <a:r>
              <a:rPr lang="en-MY" b="1" dirty="0"/>
              <a:t>2</a:t>
            </a:r>
            <a:r>
              <a:rPr lang="en-MY" dirty="0"/>
              <a:t>;</a:t>
            </a:r>
          </a:p>
          <a:p>
            <a:r>
              <a:rPr lang="en-MY" dirty="0"/>
              <a:t>		      </a:t>
            </a:r>
            <a:r>
              <a:rPr lang="en-MY" dirty="0" err="1"/>
              <a:t>var</a:t>
            </a:r>
            <a:r>
              <a:rPr lang="en-MY" dirty="0"/>
              <a:t> </a:t>
            </a:r>
            <a:r>
              <a:rPr lang="en-MY" dirty="0" err="1"/>
              <a:t>Total_Revenue</a:t>
            </a:r>
            <a:r>
              <a:rPr lang="en-MY" dirty="0"/>
              <a:t>;</a:t>
            </a:r>
          </a:p>
          <a:p>
            <a:r>
              <a:rPr lang="en-MY" dirty="0"/>
              <a:t>		      class Region;</a:t>
            </a:r>
          </a:p>
          <a:p>
            <a:r>
              <a:rPr lang="en-MY" dirty="0"/>
              <a:t>		      where Region in (‘</a:t>
            </a:r>
            <a:r>
              <a:rPr lang="en-MY" dirty="0" err="1"/>
              <a:t>Asia’,’Europe</a:t>
            </a:r>
            <a:r>
              <a:rPr lang="en-MY" dirty="0"/>
              <a:t>’);</a:t>
            </a:r>
          </a:p>
          <a:p>
            <a:r>
              <a:rPr lang="en-MY" b="1" dirty="0"/>
              <a:t>run</a:t>
            </a:r>
            <a:r>
              <a:rPr lang="en-MY" dirty="0"/>
              <a:t>;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9625263" y="168442"/>
            <a:ext cx="2382253" cy="147988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u="sng" dirty="0"/>
              <a:t>Descriptive Analysis</a:t>
            </a:r>
          </a:p>
          <a:p>
            <a:pPr algn="ctr"/>
            <a:r>
              <a:rPr lang="en-MY" dirty="0"/>
              <a:t>Summary Statistic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24538" y="2926582"/>
            <a:ext cx="4389137" cy="205449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9464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3144" y="403057"/>
            <a:ext cx="7591926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600" dirty="0"/>
              <a:t>title1 'The Average of Total profit made by Asia Region and Europe Region';</a:t>
            </a:r>
          </a:p>
          <a:p>
            <a:r>
              <a:rPr lang="en-MY" sz="1600" dirty="0"/>
              <a:t>title2 'For Each Item Type';</a:t>
            </a:r>
          </a:p>
          <a:p>
            <a:r>
              <a:rPr lang="en-MY" sz="1600" b="1" dirty="0"/>
              <a:t>proc</a:t>
            </a:r>
            <a:r>
              <a:rPr lang="en-MY" sz="1600" dirty="0"/>
              <a:t> </a:t>
            </a:r>
            <a:r>
              <a:rPr lang="en-MY" sz="1600" b="1" dirty="0"/>
              <a:t>tabulate</a:t>
            </a:r>
            <a:r>
              <a:rPr lang="en-MY" sz="1600" dirty="0"/>
              <a:t> data=</a:t>
            </a:r>
            <a:r>
              <a:rPr lang="en-MY" sz="1600" dirty="0" err="1"/>
              <a:t>project.sales</a:t>
            </a:r>
            <a:r>
              <a:rPr lang="en-MY" sz="1600" dirty="0"/>
              <a:t>;</a:t>
            </a:r>
          </a:p>
          <a:p>
            <a:r>
              <a:rPr lang="en-MY" sz="1600" dirty="0"/>
              <a:t>			where region in ('</a:t>
            </a:r>
            <a:r>
              <a:rPr lang="en-MY" sz="1600" dirty="0" err="1"/>
              <a:t>Asia','Europe</a:t>
            </a:r>
            <a:r>
              <a:rPr lang="en-MY" sz="1600" dirty="0"/>
              <a:t>');</a:t>
            </a:r>
          </a:p>
          <a:p>
            <a:r>
              <a:rPr lang="en-MY" sz="1600" dirty="0"/>
              <a:t>			class region </a:t>
            </a:r>
            <a:r>
              <a:rPr lang="en-MY" sz="1600" dirty="0" err="1"/>
              <a:t>item_type</a:t>
            </a:r>
            <a:r>
              <a:rPr lang="en-MY" sz="1600" dirty="0"/>
              <a:t>;</a:t>
            </a:r>
          </a:p>
          <a:p>
            <a:r>
              <a:rPr lang="en-MY" sz="1600" dirty="0"/>
              <a:t>			</a:t>
            </a:r>
            <a:r>
              <a:rPr lang="en-MY" sz="1600" dirty="0" err="1"/>
              <a:t>var</a:t>
            </a:r>
            <a:r>
              <a:rPr lang="en-MY" sz="1600" dirty="0"/>
              <a:t> </a:t>
            </a:r>
            <a:r>
              <a:rPr lang="en-MY" sz="1600" dirty="0" err="1"/>
              <a:t>total_profit</a:t>
            </a:r>
            <a:r>
              <a:rPr lang="en-MY" sz="1600" dirty="0"/>
              <a:t>;</a:t>
            </a:r>
          </a:p>
          <a:p>
            <a:r>
              <a:rPr lang="en-MY" sz="1600" dirty="0"/>
              <a:t>			table </a:t>
            </a:r>
            <a:r>
              <a:rPr lang="en-MY" sz="1600" dirty="0" err="1"/>
              <a:t>item_type</a:t>
            </a:r>
            <a:r>
              <a:rPr lang="en-MY" sz="1600" dirty="0"/>
              <a:t>, region*</a:t>
            </a:r>
            <a:r>
              <a:rPr lang="en-MY" sz="1600" dirty="0" err="1"/>
              <a:t>total_profit</a:t>
            </a:r>
            <a:r>
              <a:rPr lang="en-MY" sz="1600" dirty="0"/>
              <a:t>;</a:t>
            </a:r>
          </a:p>
          <a:p>
            <a:r>
              <a:rPr lang="en-MY" sz="1600" b="1" dirty="0"/>
              <a:t>run</a:t>
            </a:r>
            <a:r>
              <a:rPr lang="en-MY" sz="1600" dirty="0"/>
              <a:t>;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9625263" y="168442"/>
            <a:ext cx="2382253" cy="147988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u="sng" dirty="0"/>
              <a:t>Descriptive Analysis</a:t>
            </a:r>
          </a:p>
          <a:p>
            <a:pPr algn="ctr"/>
            <a:r>
              <a:rPr lang="en-MY" dirty="0"/>
              <a:t>Summary Statistic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73834" y="2680284"/>
            <a:ext cx="3090545" cy="404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473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4220" y="764005"/>
            <a:ext cx="7769772" cy="140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700" dirty="0"/>
              <a:t>title h=</a:t>
            </a:r>
            <a:r>
              <a:rPr lang="en-MY" sz="1700" b="1" dirty="0"/>
              <a:t>2</a:t>
            </a:r>
            <a:r>
              <a:rPr lang="en-MY" sz="1700" dirty="0"/>
              <a:t> f=</a:t>
            </a:r>
            <a:r>
              <a:rPr lang="en-MY" sz="1700" dirty="0" err="1"/>
              <a:t>broadway</a:t>
            </a:r>
            <a:r>
              <a:rPr lang="en-MY" sz="1700" dirty="0"/>
              <a:t> 'The Percentage Distribution of Sales between Asia and Europe';</a:t>
            </a:r>
          </a:p>
          <a:p>
            <a:r>
              <a:rPr lang="en-MY" sz="1700" b="1" dirty="0"/>
              <a:t>proc</a:t>
            </a:r>
            <a:r>
              <a:rPr lang="en-MY" sz="1700" dirty="0"/>
              <a:t> </a:t>
            </a:r>
            <a:r>
              <a:rPr lang="en-MY" sz="1700" b="1" dirty="0" err="1"/>
              <a:t>gchart</a:t>
            </a:r>
            <a:r>
              <a:rPr lang="en-MY" sz="1700" dirty="0"/>
              <a:t> data=</a:t>
            </a:r>
            <a:r>
              <a:rPr lang="en-MY" sz="1700" dirty="0" err="1"/>
              <a:t>project.sales</a:t>
            </a:r>
            <a:r>
              <a:rPr lang="en-MY" sz="1700" dirty="0"/>
              <a:t>;</a:t>
            </a:r>
          </a:p>
          <a:p>
            <a:r>
              <a:rPr lang="en-MY" sz="1700" dirty="0"/>
              <a:t>		    pie3d region / type=percent </a:t>
            </a:r>
            <a:r>
              <a:rPr lang="en-MY" sz="1700" dirty="0" err="1"/>
              <a:t>noheading</a:t>
            </a:r>
            <a:r>
              <a:rPr lang="en-MY" sz="1700" dirty="0"/>
              <a:t>;</a:t>
            </a:r>
          </a:p>
          <a:p>
            <a:r>
              <a:rPr lang="en-MY" sz="1700" dirty="0"/>
              <a:t>		    where region in ('</a:t>
            </a:r>
            <a:r>
              <a:rPr lang="en-MY" sz="1700" dirty="0" err="1"/>
              <a:t>Asia','Europe</a:t>
            </a:r>
            <a:r>
              <a:rPr lang="en-MY" sz="1700" dirty="0"/>
              <a:t>');</a:t>
            </a:r>
          </a:p>
          <a:p>
            <a:r>
              <a:rPr lang="en-MY" sz="1700" b="1" dirty="0"/>
              <a:t>run</a:t>
            </a:r>
            <a:r>
              <a:rPr lang="en-MY" sz="1700" dirty="0"/>
              <a:t>;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9625263" y="168442"/>
            <a:ext cx="2382253" cy="147988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u="sng" dirty="0"/>
              <a:t>Descriptive Analysis</a:t>
            </a:r>
          </a:p>
          <a:p>
            <a:pPr algn="ctr"/>
            <a:r>
              <a:rPr lang="en-MY" dirty="0"/>
              <a:t>Pie Chart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33106" y="2504540"/>
            <a:ext cx="4572000" cy="3148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073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4220" y="764005"/>
            <a:ext cx="776977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/>
              <a:t>title h=</a:t>
            </a:r>
            <a:r>
              <a:rPr lang="en-MY" b="1" dirty="0"/>
              <a:t>2</a:t>
            </a:r>
            <a:r>
              <a:rPr lang="en-MY" dirty="0"/>
              <a:t> f=</a:t>
            </a:r>
            <a:r>
              <a:rPr lang="en-MY" dirty="0" err="1"/>
              <a:t>broadway</a:t>
            </a:r>
            <a:r>
              <a:rPr lang="en-MY" dirty="0"/>
              <a:t> 'The Total Number of Units Sold by Each Item Type';</a:t>
            </a:r>
          </a:p>
          <a:p>
            <a:r>
              <a:rPr lang="en-MY" b="1" dirty="0"/>
              <a:t>proc</a:t>
            </a:r>
            <a:r>
              <a:rPr lang="en-MY" dirty="0"/>
              <a:t> </a:t>
            </a:r>
            <a:r>
              <a:rPr lang="en-MY" b="1" dirty="0" err="1"/>
              <a:t>gchart</a:t>
            </a:r>
            <a:r>
              <a:rPr lang="en-MY" dirty="0"/>
              <a:t> data=</a:t>
            </a:r>
            <a:r>
              <a:rPr lang="en-MY" dirty="0" err="1"/>
              <a:t>project.sales</a:t>
            </a:r>
            <a:r>
              <a:rPr lang="en-MY" dirty="0"/>
              <a:t>;</a:t>
            </a:r>
          </a:p>
          <a:p>
            <a:r>
              <a:rPr lang="en-MY" dirty="0"/>
              <a:t>		      hbar3d </a:t>
            </a:r>
            <a:r>
              <a:rPr lang="en-MY" dirty="0" err="1"/>
              <a:t>item_type</a:t>
            </a:r>
            <a:r>
              <a:rPr lang="en-MY" dirty="0"/>
              <a:t> / </a:t>
            </a:r>
            <a:r>
              <a:rPr lang="en-MY" dirty="0" err="1"/>
              <a:t>sumvar</a:t>
            </a:r>
            <a:r>
              <a:rPr lang="en-MY" dirty="0"/>
              <a:t>=</a:t>
            </a:r>
            <a:r>
              <a:rPr lang="en-MY" dirty="0" err="1"/>
              <a:t>units_sold</a:t>
            </a:r>
            <a:r>
              <a:rPr lang="en-MY" dirty="0"/>
              <a:t> </a:t>
            </a:r>
            <a:r>
              <a:rPr lang="en-MY" dirty="0" err="1"/>
              <a:t>nostats</a:t>
            </a:r>
            <a:r>
              <a:rPr lang="en-MY" dirty="0"/>
              <a:t>;</a:t>
            </a:r>
          </a:p>
          <a:p>
            <a:r>
              <a:rPr lang="en-MY" b="1" dirty="0"/>
              <a:t>run</a:t>
            </a:r>
            <a:r>
              <a:rPr lang="en-MY" dirty="0"/>
              <a:t>;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9625263" y="168442"/>
            <a:ext cx="2382253" cy="147988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u="sng" dirty="0"/>
              <a:t>Descriptive Analysis</a:t>
            </a:r>
          </a:p>
          <a:p>
            <a:pPr algn="ctr"/>
            <a:r>
              <a:rPr lang="en-MY" dirty="0"/>
              <a:t>Horizontal Bar Chart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98803" y="2295525"/>
            <a:ext cx="4840605" cy="3638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3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4220" y="764005"/>
            <a:ext cx="776977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/>
              <a:t>title h=</a:t>
            </a:r>
            <a:r>
              <a:rPr lang="en-MY" b="1" dirty="0"/>
              <a:t>2</a:t>
            </a:r>
            <a:r>
              <a:rPr lang="en-MY" dirty="0"/>
              <a:t> f=</a:t>
            </a:r>
            <a:r>
              <a:rPr lang="en-MY" dirty="0" err="1"/>
              <a:t>broadway</a:t>
            </a:r>
            <a:r>
              <a:rPr lang="en-MY" dirty="0"/>
              <a:t> 'The Total Profit Made by Each Region';</a:t>
            </a:r>
          </a:p>
          <a:p>
            <a:r>
              <a:rPr lang="en-MY" b="1" dirty="0"/>
              <a:t>proc</a:t>
            </a:r>
            <a:r>
              <a:rPr lang="en-MY" dirty="0"/>
              <a:t> </a:t>
            </a:r>
            <a:r>
              <a:rPr lang="en-MY" b="1" dirty="0" err="1"/>
              <a:t>gchart</a:t>
            </a:r>
            <a:r>
              <a:rPr lang="en-MY" dirty="0"/>
              <a:t> data=</a:t>
            </a:r>
            <a:r>
              <a:rPr lang="en-MY" dirty="0" err="1"/>
              <a:t>project.sales</a:t>
            </a:r>
            <a:r>
              <a:rPr lang="en-MY" dirty="0"/>
              <a:t>;</a:t>
            </a:r>
          </a:p>
          <a:p>
            <a:r>
              <a:rPr lang="en-MY" dirty="0"/>
              <a:t>		      hbar3d region / </a:t>
            </a:r>
            <a:r>
              <a:rPr lang="en-MY" dirty="0" err="1"/>
              <a:t>sumvar</a:t>
            </a:r>
            <a:r>
              <a:rPr lang="en-MY" dirty="0"/>
              <a:t>=</a:t>
            </a:r>
            <a:r>
              <a:rPr lang="en-MY" dirty="0" err="1"/>
              <a:t>total_profit</a:t>
            </a:r>
            <a:r>
              <a:rPr lang="en-MY" dirty="0"/>
              <a:t> </a:t>
            </a:r>
            <a:r>
              <a:rPr lang="en-MY" dirty="0" err="1"/>
              <a:t>nostats</a:t>
            </a:r>
            <a:r>
              <a:rPr lang="en-MY" dirty="0"/>
              <a:t>;</a:t>
            </a:r>
          </a:p>
          <a:p>
            <a:r>
              <a:rPr lang="en-MY" dirty="0"/>
              <a:t>		      format </a:t>
            </a:r>
            <a:r>
              <a:rPr lang="en-MY" dirty="0" err="1"/>
              <a:t>total_profit</a:t>
            </a:r>
            <a:r>
              <a:rPr lang="en-MY" dirty="0"/>
              <a:t> dollar12.;</a:t>
            </a:r>
          </a:p>
          <a:p>
            <a:r>
              <a:rPr lang="en-MY" b="1" dirty="0"/>
              <a:t>run</a:t>
            </a:r>
            <a:r>
              <a:rPr lang="en-MY" dirty="0"/>
              <a:t>;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9625263" y="168442"/>
            <a:ext cx="2382253" cy="147988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u="sng" dirty="0"/>
              <a:t>Descriptive Analysis</a:t>
            </a:r>
          </a:p>
          <a:p>
            <a:pPr algn="ctr"/>
            <a:r>
              <a:rPr lang="en-MY" dirty="0"/>
              <a:t>Horizontal Bar Chart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90866" y="2583347"/>
            <a:ext cx="4856480" cy="3399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05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2188" y="631657"/>
            <a:ext cx="7769772" cy="1661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700" dirty="0"/>
              <a:t>title h=</a:t>
            </a:r>
            <a:r>
              <a:rPr lang="en-MY" sz="1700" b="1" dirty="0"/>
              <a:t>2</a:t>
            </a:r>
            <a:r>
              <a:rPr lang="en-MY" sz="1700" dirty="0"/>
              <a:t> f=</a:t>
            </a:r>
            <a:r>
              <a:rPr lang="en-MY" sz="1700" dirty="0" err="1"/>
              <a:t>broadway</a:t>
            </a:r>
            <a:r>
              <a:rPr lang="en-MY" sz="1700" dirty="0"/>
              <a:t> c=brown 'The Total Number of Sales Made by Each Region';</a:t>
            </a:r>
          </a:p>
          <a:p>
            <a:r>
              <a:rPr lang="en-MY" sz="1700" dirty="0"/>
              <a:t>axis1 stagger label=none;</a:t>
            </a:r>
          </a:p>
          <a:p>
            <a:r>
              <a:rPr lang="en-MY" sz="1700" dirty="0"/>
              <a:t>axis2 label=(a=</a:t>
            </a:r>
            <a:r>
              <a:rPr lang="en-MY" sz="1700" b="1" dirty="0"/>
              <a:t>90</a:t>
            </a:r>
            <a:r>
              <a:rPr lang="en-MY" sz="1700" dirty="0"/>
              <a:t> 'Frequency');</a:t>
            </a:r>
          </a:p>
          <a:p>
            <a:r>
              <a:rPr lang="en-MY" sz="1700" b="1" dirty="0"/>
              <a:t>proc</a:t>
            </a:r>
            <a:r>
              <a:rPr lang="en-MY" sz="1700" dirty="0"/>
              <a:t> </a:t>
            </a:r>
            <a:r>
              <a:rPr lang="en-MY" sz="1700" b="1" dirty="0" err="1"/>
              <a:t>gchart</a:t>
            </a:r>
            <a:r>
              <a:rPr lang="en-MY" sz="1700" dirty="0"/>
              <a:t> data=</a:t>
            </a:r>
            <a:r>
              <a:rPr lang="en-MY" sz="1700" dirty="0" err="1"/>
              <a:t>project.sales</a:t>
            </a:r>
            <a:r>
              <a:rPr lang="en-MY" sz="1700" dirty="0"/>
              <a:t>;</a:t>
            </a:r>
          </a:p>
          <a:p>
            <a:r>
              <a:rPr lang="en-MY" sz="1700" dirty="0"/>
              <a:t>		     </a:t>
            </a:r>
            <a:r>
              <a:rPr lang="en-MY" sz="1700" dirty="0" err="1"/>
              <a:t>vbar</a:t>
            </a:r>
            <a:r>
              <a:rPr lang="en-MY" sz="1700" dirty="0"/>
              <a:t> region / </a:t>
            </a:r>
            <a:r>
              <a:rPr lang="en-MY" sz="1700" dirty="0" err="1"/>
              <a:t>patternid</a:t>
            </a:r>
            <a:r>
              <a:rPr lang="en-MY" sz="1700" dirty="0"/>
              <a:t>=midpoint width=</a:t>
            </a:r>
            <a:r>
              <a:rPr lang="en-MY" sz="1700" b="1" dirty="0"/>
              <a:t>10</a:t>
            </a:r>
            <a:r>
              <a:rPr lang="en-MY" sz="1700" dirty="0"/>
              <a:t> maxis=axis1 </a:t>
            </a:r>
            <a:r>
              <a:rPr lang="en-MY" sz="1700" dirty="0" err="1"/>
              <a:t>raxis</a:t>
            </a:r>
            <a:r>
              <a:rPr lang="en-MY" sz="1700" dirty="0"/>
              <a:t>=axis2;</a:t>
            </a:r>
          </a:p>
          <a:p>
            <a:r>
              <a:rPr lang="en-MY" sz="1700" b="1" dirty="0"/>
              <a:t>run</a:t>
            </a:r>
            <a:r>
              <a:rPr lang="en-MY" sz="1700" dirty="0"/>
              <a:t>;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9625263" y="168442"/>
            <a:ext cx="2382253" cy="147988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u="sng" dirty="0"/>
              <a:t>Descriptive Analysis</a:t>
            </a:r>
          </a:p>
          <a:p>
            <a:pPr algn="ctr"/>
            <a:r>
              <a:rPr lang="en-MY" dirty="0"/>
              <a:t>Vertical Bar Chart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33749" y="2494268"/>
            <a:ext cx="4946650" cy="4154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32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120" y="1171074"/>
            <a:ext cx="10018713" cy="950495"/>
          </a:xfrm>
        </p:spPr>
        <p:txBody>
          <a:bodyPr>
            <a:normAutofit/>
          </a:bodyPr>
          <a:lstStyle/>
          <a:p>
            <a:pPr algn="l"/>
            <a:r>
              <a:rPr lang="en-MY" sz="2200" b="1" dirty="0">
                <a:latin typeface="Arial" panose="020B0604020202020204" pitchFamily="34" charset="0"/>
                <a:cs typeface="Arial" panose="020B0604020202020204" pitchFamily="34" charset="0"/>
              </a:rPr>
              <a:t>Normality Test on Total Revenue for Asia Region and Europe Region</a:t>
            </a:r>
            <a:br>
              <a:rPr lang="en-MY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Y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9781674" y="144379"/>
            <a:ext cx="2322094" cy="1026695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Inferential Statistic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2751" y="1870911"/>
            <a:ext cx="7769772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600" b="1" dirty="0"/>
              <a:t>proc</a:t>
            </a:r>
            <a:r>
              <a:rPr lang="en-MY" sz="1600" dirty="0"/>
              <a:t> </a:t>
            </a:r>
            <a:r>
              <a:rPr lang="en-MY" sz="1600" b="1" dirty="0"/>
              <a:t>univariate</a:t>
            </a:r>
            <a:r>
              <a:rPr lang="en-MY" sz="1600" dirty="0"/>
              <a:t> data=project.AE normal;</a:t>
            </a:r>
          </a:p>
          <a:p>
            <a:r>
              <a:rPr lang="en-MY" sz="1600" dirty="0"/>
              <a:t>			</a:t>
            </a:r>
            <a:r>
              <a:rPr lang="en-MY" sz="1600" dirty="0" err="1"/>
              <a:t>var</a:t>
            </a:r>
            <a:r>
              <a:rPr lang="en-MY" sz="1600" dirty="0"/>
              <a:t> </a:t>
            </a:r>
            <a:r>
              <a:rPr lang="en-MY" sz="1600" dirty="0" err="1"/>
              <a:t>total_revenue</a:t>
            </a:r>
            <a:r>
              <a:rPr lang="en-MY" sz="1600" dirty="0"/>
              <a:t>;</a:t>
            </a:r>
          </a:p>
          <a:p>
            <a:r>
              <a:rPr lang="en-MY" sz="1600" dirty="0"/>
              <a:t>			</a:t>
            </a:r>
            <a:r>
              <a:rPr lang="en-MY" sz="1600" dirty="0" err="1"/>
              <a:t>probplot</a:t>
            </a:r>
            <a:r>
              <a:rPr lang="en-MY" sz="1600" dirty="0"/>
              <a:t> / normal (mu=</a:t>
            </a:r>
            <a:r>
              <a:rPr lang="en-MY" sz="1600" dirty="0" err="1"/>
              <a:t>est</a:t>
            </a:r>
            <a:r>
              <a:rPr lang="en-MY" sz="1600" dirty="0"/>
              <a:t> sigma=</a:t>
            </a:r>
            <a:r>
              <a:rPr lang="en-MY" sz="1600" dirty="0" err="1"/>
              <a:t>est</a:t>
            </a:r>
            <a:r>
              <a:rPr lang="en-MY" sz="1600" dirty="0"/>
              <a:t>);</a:t>
            </a:r>
          </a:p>
          <a:p>
            <a:r>
              <a:rPr lang="en-MY" sz="1600" b="1" dirty="0"/>
              <a:t>run</a:t>
            </a:r>
            <a:r>
              <a:rPr lang="en-MY" sz="1600" dirty="0"/>
              <a:t>;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52751" y="3148264"/>
            <a:ext cx="3609340" cy="155511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7637" y="3149107"/>
                <a:ext cx="628940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6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Hypothesis Testing :</a:t>
                </a:r>
                <a:endParaRPr lang="en-MY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MY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: The data is normally distributed.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MY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: The data is not normally distributed.</a:t>
                </a:r>
              </a:p>
              <a:p>
                <a:endParaRPr lang="en-MY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α : 0.05</a:t>
                </a:r>
              </a:p>
              <a:p>
                <a:endParaRPr lang="en-MY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p-value : 0.01</a:t>
                </a:r>
              </a:p>
              <a:p>
                <a:endParaRPr lang="en-MY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Decision Rule 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MY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since p-value = 0.01 &lt; α = 0.05</a:t>
                </a:r>
              </a:p>
              <a:p>
                <a:endParaRPr lang="en-MY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Conclusion : The data is not normally distributed.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637" y="3149107"/>
                <a:ext cx="6289405" cy="3108543"/>
              </a:xfrm>
              <a:prstGeom prst="rect">
                <a:avLst/>
              </a:prstGeom>
              <a:blipFill rotWithShape="0">
                <a:blip r:embed="rId3"/>
                <a:stretch>
                  <a:fillRect l="-484" t="-58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43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24854"/>
            <a:ext cx="10018713" cy="637674"/>
          </a:xfrm>
        </p:spPr>
        <p:txBody>
          <a:bodyPr>
            <a:noAutofit/>
          </a:bodyPr>
          <a:lstStyle/>
          <a:p>
            <a:pPr algn="l"/>
            <a:r>
              <a:rPr lang="en-MY" sz="3400" dirty="0">
                <a:latin typeface="Arial" panose="020B0604020202020204" pitchFamily="34" charset="0"/>
                <a:cs typeface="Arial" panose="020B0604020202020204" pitchFamily="34" charset="0"/>
              </a:rPr>
              <a:t>Background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62528"/>
            <a:ext cx="10018713" cy="5137485"/>
          </a:xfrm>
        </p:spPr>
        <p:txBody>
          <a:bodyPr>
            <a:normAutofit/>
          </a:bodyPr>
          <a:lstStyle/>
          <a:p>
            <a:pPr algn="just"/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Sale is defined as a transaction that occurs between two or more parties in which the buyer receives tangible or intangible goods, services or assets in exchange for money.</a:t>
            </a:r>
          </a:p>
          <a:p>
            <a:pPr algn="just"/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Sale is essentially a contract between the buyer and the seller of a particular good or service.</a:t>
            </a:r>
          </a:p>
          <a:p>
            <a:pPr algn="just"/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Sales can also be completed between businesses such as when one raw material provider sells available materials to a business that uses materials to produce consumer goods.</a:t>
            </a:r>
          </a:p>
          <a:p>
            <a:pPr algn="just"/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Sale transaction is recorded as a reference for business purposes in the future.</a:t>
            </a:r>
          </a:p>
          <a:p>
            <a:pPr algn="just"/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The information and details gained from each occurring sale may help company to make a better decision in generating more profit in the future.</a:t>
            </a:r>
          </a:p>
          <a:p>
            <a:pPr algn="just"/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Five variables recorded in the sale transaction which are region, item type, number of items sold, total profit and total revenue with 500 observations are used in the study.</a:t>
            </a:r>
          </a:p>
          <a:p>
            <a:pPr algn="just"/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Further study is made to determine the impact of selling different type of products and identify the profit standings for each region.</a:t>
            </a:r>
          </a:p>
          <a:p>
            <a:pPr algn="just"/>
            <a:endParaRPr lang="en-MY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3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120" y="1171074"/>
            <a:ext cx="10198354" cy="950495"/>
          </a:xfrm>
        </p:spPr>
        <p:txBody>
          <a:bodyPr>
            <a:normAutofit/>
          </a:bodyPr>
          <a:lstStyle/>
          <a:p>
            <a:pPr lvl="2"/>
            <a:r>
              <a:rPr lang="en-MY" b="1" dirty="0"/>
              <a:t>Mann-Whitney U Test to Compare the Differences Between Asia Region and Europe Region on Total Revenue</a:t>
            </a:r>
          </a:p>
        </p:txBody>
      </p:sp>
      <p:sp>
        <p:nvSpPr>
          <p:cNvPr id="4" name="Round Diagonal Corner Rectangle 3"/>
          <p:cNvSpPr/>
          <p:nvPr/>
        </p:nvSpPr>
        <p:spPr>
          <a:xfrm>
            <a:off x="9781674" y="144379"/>
            <a:ext cx="2322094" cy="1026695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Inferential Statistic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2751" y="2131722"/>
            <a:ext cx="652872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400" dirty="0"/>
              <a:t>title '</a:t>
            </a:r>
            <a:r>
              <a:rPr lang="en-MY" sz="1400" dirty="0" err="1"/>
              <a:t>Mann_Whitney</a:t>
            </a:r>
            <a:r>
              <a:rPr lang="en-MY" sz="1400" dirty="0"/>
              <a:t> U Test';</a:t>
            </a:r>
          </a:p>
          <a:p>
            <a:r>
              <a:rPr lang="en-MY" sz="1400" b="1" dirty="0"/>
              <a:t>proc</a:t>
            </a:r>
            <a:r>
              <a:rPr lang="en-MY" sz="1400" dirty="0"/>
              <a:t> </a:t>
            </a:r>
            <a:r>
              <a:rPr lang="en-MY" sz="1400" b="1" dirty="0"/>
              <a:t>npar1way</a:t>
            </a:r>
            <a:r>
              <a:rPr lang="en-MY" sz="1400" dirty="0"/>
              <a:t> data=project.AE </a:t>
            </a:r>
            <a:r>
              <a:rPr lang="en-MY" sz="1400" dirty="0" err="1"/>
              <a:t>wilcoxon</a:t>
            </a:r>
            <a:r>
              <a:rPr lang="en-MY" sz="1400" dirty="0"/>
              <a:t>;</a:t>
            </a:r>
          </a:p>
          <a:p>
            <a:r>
              <a:rPr lang="en-MY" sz="1400" dirty="0"/>
              <a:t>		       class region;</a:t>
            </a:r>
          </a:p>
          <a:p>
            <a:r>
              <a:rPr lang="en-MY" sz="1400" dirty="0"/>
              <a:t>		       </a:t>
            </a:r>
            <a:r>
              <a:rPr lang="en-MY" sz="1400" dirty="0" err="1"/>
              <a:t>var</a:t>
            </a:r>
            <a:r>
              <a:rPr lang="en-MY" sz="1400" dirty="0"/>
              <a:t> </a:t>
            </a:r>
            <a:r>
              <a:rPr lang="en-MY" sz="1400" dirty="0" err="1"/>
              <a:t>total_revenue</a:t>
            </a:r>
            <a:r>
              <a:rPr lang="en-MY" sz="1400" dirty="0"/>
              <a:t>;</a:t>
            </a:r>
          </a:p>
          <a:p>
            <a:r>
              <a:rPr lang="en-MY" sz="1400" dirty="0"/>
              <a:t>		       exact Wilcoxon;</a:t>
            </a:r>
          </a:p>
          <a:p>
            <a:r>
              <a:rPr lang="en-MY" sz="1400" b="1" dirty="0"/>
              <a:t>run</a:t>
            </a:r>
            <a:r>
              <a:rPr lang="en-MY" sz="1400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29743" y="3617110"/>
                <a:ext cx="5651732" cy="320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MY" sz="1400" u="sng" dirty="0"/>
                  <a:t>Hypothesis Testing :</a:t>
                </a:r>
                <a:endParaRPr lang="en-MY" sz="1400" dirty="0"/>
              </a:p>
              <a:p>
                <a:pPr algn="just"/>
                <a:r>
                  <a:rPr lang="en-MY" sz="1400" dirty="0"/>
                  <a:t> 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4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𝐴𝑠𝑖𝑎</m:t>
                        </m:r>
                      </m:sub>
                    </m:sSub>
                  </m:oMath>
                </a14:m>
                <a:r>
                  <a:rPr lang="en-MY" sz="1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𝐸𝑢𝑟𝑜𝑝𝑒</m:t>
                        </m:r>
                      </m:sub>
                    </m:sSub>
                  </m:oMath>
                </a14:m>
                <a:endParaRPr lang="en-MY" sz="14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4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𝐴𝑠𝑖𝑎</m:t>
                        </m:r>
                      </m:sub>
                    </m:sSub>
                  </m:oMath>
                </a14:m>
                <a:r>
                  <a:rPr lang="en-MY" sz="1400" dirty="0"/>
                  <a:t> 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𝐸𝑢𝑟𝑜𝑝𝑒</m:t>
                        </m:r>
                      </m:sub>
                    </m:sSub>
                  </m:oMath>
                </a14:m>
                <a:endParaRPr lang="en-MY" sz="1400" dirty="0"/>
              </a:p>
              <a:p>
                <a:pPr algn="just"/>
                <a:endParaRPr lang="en-MY" sz="1400" dirty="0"/>
              </a:p>
              <a:p>
                <a:pPr algn="just"/>
                <a:r>
                  <a:rPr lang="en-MY" sz="1400" dirty="0"/>
                  <a:t>α : 0.05</a:t>
                </a:r>
              </a:p>
              <a:p>
                <a:pPr algn="just"/>
                <a:endParaRPr lang="en-MY" sz="1400" dirty="0"/>
              </a:p>
              <a:p>
                <a:pPr algn="just"/>
                <a:r>
                  <a:rPr lang="en-MY" sz="1400" dirty="0"/>
                  <a:t>p-value : 0.4288</a:t>
                </a:r>
              </a:p>
              <a:p>
                <a:pPr algn="just"/>
                <a:endParaRPr lang="en-MY" sz="1400" dirty="0"/>
              </a:p>
              <a:p>
                <a:pPr algn="just"/>
                <a:r>
                  <a:rPr lang="en-MY" sz="1400" dirty="0"/>
                  <a:t>Decision rule : Failed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400" dirty="0"/>
                  <a:t> since p-value = 0.4288 &gt; α = 0.05</a:t>
                </a:r>
              </a:p>
              <a:p>
                <a:pPr algn="just"/>
                <a:endParaRPr lang="en-MY" sz="1400" dirty="0"/>
              </a:p>
              <a:p>
                <a:pPr algn="just"/>
                <a:r>
                  <a:rPr lang="en-MY" sz="1400" dirty="0"/>
                  <a:t>Conclusion : 	</a:t>
                </a:r>
              </a:p>
              <a:p>
                <a:pPr algn="just"/>
                <a:r>
                  <a:rPr lang="en-MY" sz="1400" dirty="0"/>
                  <a:t>There is no significant mean difference on the total revenue between Asia region and Europe region.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743" y="3617110"/>
                <a:ext cx="5651732" cy="3200363"/>
              </a:xfrm>
              <a:prstGeom prst="rect">
                <a:avLst/>
              </a:prstGeom>
              <a:blipFill rotWithShape="0">
                <a:blip r:embed="rId2"/>
                <a:stretch>
                  <a:fillRect l="-324" t="-190" r="-324" b="-114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546231" y="1800074"/>
            <a:ext cx="3310890" cy="4966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544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120" y="924427"/>
            <a:ext cx="10018713" cy="950495"/>
          </a:xfrm>
        </p:spPr>
        <p:txBody>
          <a:bodyPr>
            <a:normAutofit/>
          </a:bodyPr>
          <a:lstStyle/>
          <a:p>
            <a:pPr lvl="2"/>
            <a:r>
              <a:rPr lang="en-MY" b="1" dirty="0"/>
              <a:t>Normality Test for Number of Items Sold</a:t>
            </a:r>
          </a:p>
        </p:txBody>
      </p:sp>
      <p:sp>
        <p:nvSpPr>
          <p:cNvPr id="4" name="Round Diagonal Corner Rectangle 3"/>
          <p:cNvSpPr/>
          <p:nvPr/>
        </p:nvSpPr>
        <p:spPr>
          <a:xfrm>
            <a:off x="9781674" y="144379"/>
            <a:ext cx="2322094" cy="1026695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Inferential Statistic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2751" y="1714501"/>
            <a:ext cx="7769772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600" b="1" dirty="0"/>
              <a:t>proc</a:t>
            </a:r>
            <a:r>
              <a:rPr lang="en-MY" sz="1600" dirty="0"/>
              <a:t> </a:t>
            </a:r>
            <a:r>
              <a:rPr lang="en-MY" sz="1600" b="1" dirty="0"/>
              <a:t>univariate</a:t>
            </a:r>
            <a:r>
              <a:rPr lang="en-MY" sz="1600" dirty="0"/>
              <a:t> data=</a:t>
            </a:r>
            <a:r>
              <a:rPr lang="en-MY" sz="1600" dirty="0" err="1"/>
              <a:t>project.items</a:t>
            </a:r>
            <a:r>
              <a:rPr lang="en-MY" sz="1600" dirty="0"/>
              <a:t> normal;</a:t>
            </a:r>
          </a:p>
          <a:p>
            <a:r>
              <a:rPr lang="en-MY" sz="1600" dirty="0"/>
              <a:t>			</a:t>
            </a:r>
            <a:r>
              <a:rPr lang="en-MY" sz="1600" dirty="0" err="1"/>
              <a:t>var</a:t>
            </a:r>
            <a:r>
              <a:rPr lang="en-MY" sz="1600" dirty="0"/>
              <a:t> </a:t>
            </a:r>
            <a:r>
              <a:rPr lang="en-MY" sz="1600" dirty="0" err="1"/>
              <a:t>units_sold</a:t>
            </a:r>
            <a:r>
              <a:rPr lang="en-MY" sz="1600" dirty="0"/>
              <a:t>;</a:t>
            </a:r>
          </a:p>
          <a:p>
            <a:r>
              <a:rPr lang="en-MY" sz="1600" dirty="0"/>
              <a:t>			</a:t>
            </a:r>
            <a:r>
              <a:rPr lang="en-MY" sz="1600" dirty="0" err="1"/>
              <a:t>probplot</a:t>
            </a:r>
            <a:r>
              <a:rPr lang="en-MY" sz="1600" dirty="0"/>
              <a:t> / normal (mu=</a:t>
            </a:r>
            <a:r>
              <a:rPr lang="en-MY" sz="1600" dirty="0" err="1"/>
              <a:t>est</a:t>
            </a:r>
            <a:r>
              <a:rPr lang="en-MY" sz="1600" dirty="0"/>
              <a:t> sigma=</a:t>
            </a:r>
            <a:r>
              <a:rPr lang="en-MY" sz="1600" dirty="0" err="1"/>
              <a:t>est</a:t>
            </a:r>
            <a:r>
              <a:rPr lang="en-MY" sz="1600" dirty="0"/>
              <a:t>);</a:t>
            </a:r>
          </a:p>
          <a:p>
            <a:r>
              <a:rPr lang="en-MY" sz="1600" b="1" dirty="0"/>
              <a:t>run</a:t>
            </a:r>
            <a:r>
              <a:rPr lang="en-MY" sz="1600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29989" y="3013543"/>
                <a:ext cx="6497053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600" u="sng" dirty="0"/>
                  <a:t>Hypothesis Testing :</a:t>
                </a:r>
                <a:endParaRPr lang="en-MY" sz="1600" dirty="0"/>
              </a:p>
              <a:p>
                <a:r>
                  <a:rPr lang="en-MY" sz="1600" dirty="0"/>
                  <a:t>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MY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600" dirty="0"/>
                  <a:t> : The data is normally distributed.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MY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600" dirty="0"/>
                  <a:t> : The data is not normally distributed.</a:t>
                </a:r>
              </a:p>
              <a:p>
                <a:endParaRPr lang="en-MY" sz="1600" dirty="0"/>
              </a:p>
              <a:p>
                <a:r>
                  <a:rPr lang="en-MY" sz="1600" dirty="0"/>
                  <a:t>α : 0.05</a:t>
                </a:r>
              </a:p>
              <a:p>
                <a:endParaRPr lang="en-MY" sz="1600" dirty="0"/>
              </a:p>
              <a:p>
                <a:r>
                  <a:rPr lang="en-MY" sz="1600" dirty="0"/>
                  <a:t>p-value : 0.01</a:t>
                </a:r>
              </a:p>
              <a:p>
                <a:endParaRPr lang="en-MY" sz="1600" dirty="0"/>
              </a:p>
              <a:p>
                <a:r>
                  <a:rPr lang="en-MY" sz="1600" dirty="0"/>
                  <a:t>Decision Rule 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MY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600" dirty="0"/>
                  <a:t> since p-value = 0.01 &lt; α = 0.05</a:t>
                </a:r>
              </a:p>
              <a:p>
                <a:endParaRPr lang="en-MY" sz="1600" dirty="0"/>
              </a:p>
              <a:p>
                <a:r>
                  <a:rPr lang="en-MY" sz="1600" dirty="0"/>
                  <a:t>Conclusion : 	</a:t>
                </a:r>
              </a:p>
              <a:p>
                <a:r>
                  <a:rPr lang="en-MY" sz="1600" dirty="0"/>
                  <a:t>There is not enough evidence to conclude that the data follows a normal distribution.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989" y="3013543"/>
                <a:ext cx="6497053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469" t="-516" b="-120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52751" y="3013543"/>
            <a:ext cx="3312160" cy="1408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8894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119" y="1171074"/>
            <a:ext cx="10222417" cy="950495"/>
          </a:xfrm>
        </p:spPr>
        <p:txBody>
          <a:bodyPr>
            <a:normAutofit/>
          </a:bodyPr>
          <a:lstStyle/>
          <a:p>
            <a:pPr lvl="2"/>
            <a:r>
              <a:rPr lang="en-MY" b="1" dirty="0" err="1"/>
              <a:t>Kruskal</a:t>
            </a:r>
            <a:r>
              <a:rPr lang="en-MY" b="1" dirty="0"/>
              <a:t>-Wallis Test to Determine Whether There is a Significant Mean Difference in the Number of Items Sold Among Item Types</a:t>
            </a:r>
          </a:p>
        </p:txBody>
      </p:sp>
      <p:sp>
        <p:nvSpPr>
          <p:cNvPr id="4" name="Round Diagonal Corner Rectangle 3"/>
          <p:cNvSpPr/>
          <p:nvPr/>
        </p:nvSpPr>
        <p:spPr>
          <a:xfrm>
            <a:off x="9781674" y="144379"/>
            <a:ext cx="2322094" cy="1026695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Inferential Statistic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2119" y="2227975"/>
            <a:ext cx="6528724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400" dirty="0"/>
              <a:t>title '</a:t>
            </a:r>
            <a:r>
              <a:rPr lang="en-MY" sz="1400" dirty="0" err="1"/>
              <a:t>Kruskal</a:t>
            </a:r>
            <a:r>
              <a:rPr lang="en-MY" sz="1400" dirty="0"/>
              <a:t>-Wallis Test';</a:t>
            </a:r>
          </a:p>
          <a:p>
            <a:r>
              <a:rPr lang="en-MY" sz="1400" b="1" dirty="0"/>
              <a:t>proc</a:t>
            </a:r>
            <a:r>
              <a:rPr lang="en-MY" sz="1400" dirty="0"/>
              <a:t> </a:t>
            </a:r>
            <a:r>
              <a:rPr lang="en-MY" sz="1400" b="1" dirty="0"/>
              <a:t>npar1way</a:t>
            </a:r>
            <a:r>
              <a:rPr lang="en-MY" sz="1400" dirty="0"/>
              <a:t> data=</a:t>
            </a:r>
            <a:r>
              <a:rPr lang="en-MY" sz="1400" dirty="0" err="1"/>
              <a:t>project.items</a:t>
            </a:r>
            <a:r>
              <a:rPr lang="en-MY" sz="1400" dirty="0"/>
              <a:t> </a:t>
            </a:r>
            <a:r>
              <a:rPr lang="en-MY" sz="1400" dirty="0" err="1"/>
              <a:t>wilcoxon</a:t>
            </a:r>
            <a:r>
              <a:rPr lang="en-MY" sz="1400" dirty="0"/>
              <a:t>;</a:t>
            </a:r>
          </a:p>
          <a:p>
            <a:r>
              <a:rPr lang="en-MY" sz="1400" dirty="0"/>
              <a:t>		       class </a:t>
            </a:r>
            <a:r>
              <a:rPr lang="en-MY" sz="1400" dirty="0" err="1"/>
              <a:t>item_type</a:t>
            </a:r>
            <a:r>
              <a:rPr lang="en-MY" sz="1400" dirty="0"/>
              <a:t>;</a:t>
            </a:r>
          </a:p>
          <a:p>
            <a:r>
              <a:rPr lang="en-MY" sz="1400" dirty="0"/>
              <a:t>		       </a:t>
            </a:r>
            <a:r>
              <a:rPr lang="en-MY" sz="1400" dirty="0" err="1"/>
              <a:t>var</a:t>
            </a:r>
            <a:r>
              <a:rPr lang="en-MY" sz="1400" dirty="0"/>
              <a:t> </a:t>
            </a:r>
            <a:r>
              <a:rPr lang="en-MY" sz="1400" dirty="0" err="1"/>
              <a:t>units_sold</a:t>
            </a:r>
            <a:r>
              <a:rPr lang="en-MY" sz="1400" dirty="0"/>
              <a:t>;</a:t>
            </a:r>
          </a:p>
          <a:p>
            <a:r>
              <a:rPr lang="en-MY" sz="1400" b="1" dirty="0"/>
              <a:t>run</a:t>
            </a:r>
            <a:r>
              <a:rPr lang="en-MY" sz="1400" dirty="0"/>
              <a:t>;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421737" y="1890980"/>
            <a:ext cx="3447415" cy="4712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9406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23738" y="968239"/>
                <a:ext cx="10768262" cy="4416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MY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Hypothesis Testing :</a:t>
                </a:r>
              </a:p>
              <a:p>
                <a:pPr>
                  <a:spcAft>
                    <a:spcPts val="800"/>
                  </a:spcAft>
                </a:pPr>
                <a:endParaRPr lang="en-MY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28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𝑐𝑜𝑠𝑚𝑒𝑡𝑖𝑐𝑠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𝑣𝑒𝑔𝑒𝑡𝑎𝑏𝑙𝑒𝑠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𝐵𝑎𝑏𝑦𝐹𝑜𝑜𝑑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𝐶𝑒𝑟𝑒𝑎𝑙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𝐹𝑟𝑢𝑖𝑡𝑠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𝐶𝑙𝑜𝑡h𝑒𝑠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𝑆𝑛𝑎𝑐𝑘𝑠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𝐻𝑜𝑢𝑠𝑒h𝑜𝑙𝑑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𝑂𝑓𝑓𝑖𝑐𝑒𝑆𝑢𝑝𝑝𝑙𝑖𝑒𝑠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𝐵𝑒𝑣𝑒𝑟𝑎𝑔𝑒𝑠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𝑃𝑒𝑟𝑠𝑜𝑛𝑎𝑙𝐶𝑎𝑟𝑒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𝑀𝑒𝑎𝑡</m:t>
                        </m:r>
                      </m:sub>
                    </m:sSub>
                  </m:oMath>
                </a14:m>
                <a:endParaRPr lang="en-MY" sz="128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28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𝑐𝑜𝑠𝑚𝑒𝑡𝑖𝑐𝑠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𝑣𝑒𝑔𝑒𝑡𝑎𝑏𝑙𝑒𝑠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𝐵𝑎𝑏𝑦𝐹𝑜𝑜𝑑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𝐶𝑒𝑟𝑒𝑎𝑙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𝐹𝑟𝑢𝑖𝑡𝑠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𝐶𝑙𝑜𝑡h𝑒𝑠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𝑆𝑛𝑎𝑐𝑘𝑠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𝐻𝑜𝑢𝑠𝑒h𝑜𝑙𝑑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𝑂𝑓𝑓𝑖𝑐𝑒𝑆𝑢𝑝𝑝𝑙𝑖𝑒𝑠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𝐵𝑒𝑣𝑒𝑟𝑎𝑔𝑒𝑠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𝑃𝑒𝑟𝑠𝑜𝑛𝑎𝑙𝐶𝑎𝑟𝑒</m:t>
                        </m:r>
                      </m:sub>
                    </m:sSub>
                    <m:r>
                      <a:rPr lang="en-MY" sz="128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MY" sz="128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𝑀𝑒𝑎𝑡</m:t>
                        </m:r>
                      </m:sub>
                    </m:sSub>
                  </m:oMath>
                </a14:m>
                <a:endParaRPr lang="en-MY" sz="128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endParaRPr lang="en-MY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MY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α : 0.05</a:t>
                </a:r>
              </a:p>
              <a:p>
                <a:pPr>
                  <a:spcAft>
                    <a:spcPts val="800"/>
                  </a:spcAft>
                </a:pPr>
                <a:endParaRPr lang="en-MY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MY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p-value : 0.2972</a:t>
                </a:r>
              </a:p>
              <a:p>
                <a:pPr>
                  <a:spcAft>
                    <a:spcPts val="800"/>
                  </a:spcAft>
                </a:pPr>
                <a:endParaRPr lang="en-MY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MY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Decision rule : Failed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MY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since p-value = 0.2972 &gt; </a:t>
                </a:r>
                <a:r>
                  <a:rPr lang="en-MY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α = 0.05</a:t>
                </a:r>
              </a:p>
              <a:p>
                <a:pPr>
                  <a:spcAft>
                    <a:spcPts val="800"/>
                  </a:spcAft>
                </a:pPr>
                <a:endParaRPr lang="en-MY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MY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Conclusion : There is no significant mean difference on the number of items sold among the 12 item types.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38" y="968239"/>
                <a:ext cx="10768262" cy="4416850"/>
              </a:xfrm>
              <a:prstGeom prst="rect">
                <a:avLst/>
              </a:prstGeom>
              <a:blipFill rotWithShape="0">
                <a:blip r:embed="rId2"/>
                <a:stretch>
                  <a:fillRect l="-510" t="-829" b="-138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 Diagonal Corner Rectangle 2"/>
          <p:cNvSpPr/>
          <p:nvPr/>
        </p:nvSpPr>
        <p:spPr>
          <a:xfrm>
            <a:off x="9781674" y="144379"/>
            <a:ext cx="2322094" cy="1026695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Inferential Statistic</a:t>
            </a:r>
          </a:p>
        </p:txBody>
      </p:sp>
    </p:spTree>
    <p:extLst>
      <p:ext uri="{BB962C8B-B14F-4D97-AF65-F5344CB8AC3E}">
        <p14:creationId xmlns:p14="http://schemas.microsoft.com/office/powerpoint/2010/main" val="3350874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087" y="1036719"/>
            <a:ext cx="10330701" cy="950495"/>
          </a:xfrm>
        </p:spPr>
        <p:txBody>
          <a:bodyPr>
            <a:normAutofit/>
          </a:bodyPr>
          <a:lstStyle/>
          <a:p>
            <a:pPr lvl="2"/>
            <a:r>
              <a:rPr lang="en-MY" b="1" dirty="0"/>
              <a:t>Chi-Square Test to Determine the Association Between Regions and Three Total Profit Levels</a:t>
            </a:r>
          </a:p>
        </p:txBody>
      </p:sp>
      <p:sp>
        <p:nvSpPr>
          <p:cNvPr id="4" name="Round Diagonal Corner Rectangle 3"/>
          <p:cNvSpPr/>
          <p:nvPr/>
        </p:nvSpPr>
        <p:spPr>
          <a:xfrm>
            <a:off x="9781674" y="144379"/>
            <a:ext cx="2322094" cy="1026695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Inferential Statistic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0404" y="1878832"/>
            <a:ext cx="652872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b="1" dirty="0"/>
              <a:t>proc</a:t>
            </a:r>
            <a:r>
              <a:rPr lang="en-MY" dirty="0"/>
              <a:t> </a:t>
            </a:r>
            <a:r>
              <a:rPr lang="en-MY" b="1" dirty="0"/>
              <a:t>freq</a:t>
            </a:r>
            <a:r>
              <a:rPr lang="en-MY" dirty="0"/>
              <a:t> data = </a:t>
            </a:r>
            <a:r>
              <a:rPr lang="en-MY" dirty="0" err="1"/>
              <a:t>project.regions</a:t>
            </a:r>
            <a:r>
              <a:rPr lang="en-MY" dirty="0"/>
              <a:t>;</a:t>
            </a:r>
          </a:p>
          <a:p>
            <a:r>
              <a:rPr lang="en-MY" dirty="0"/>
              <a:t>	       tables region*</a:t>
            </a:r>
            <a:r>
              <a:rPr lang="en-MY" dirty="0" err="1"/>
              <a:t>total_profit</a:t>
            </a:r>
            <a:r>
              <a:rPr lang="en-MY" dirty="0"/>
              <a:t> / expected </a:t>
            </a:r>
            <a:r>
              <a:rPr lang="en-MY" dirty="0" err="1"/>
              <a:t>chisq</a:t>
            </a:r>
            <a:r>
              <a:rPr lang="en-MY" dirty="0"/>
              <a:t> fisher;</a:t>
            </a:r>
          </a:p>
          <a:p>
            <a:r>
              <a:rPr lang="en-MY" b="1" dirty="0"/>
              <a:t>run</a:t>
            </a:r>
            <a:r>
              <a:rPr lang="en-MY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81228" y="3100824"/>
                <a:ext cx="56517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400" u="sng" dirty="0"/>
                  <a:t>Hypothesis Testing :</a:t>
                </a:r>
                <a:endParaRPr lang="en-MY" sz="1400" dirty="0"/>
              </a:p>
              <a:p>
                <a:r>
                  <a:rPr lang="en-MY" sz="1400" dirty="0"/>
                  <a:t>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400" dirty="0"/>
                  <a:t> : There is no association between regions and total profit levels.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400" dirty="0"/>
                  <a:t> : There is an association between regions and total profit levels.</a:t>
                </a:r>
              </a:p>
              <a:p>
                <a:endParaRPr lang="en-MY" sz="1400" dirty="0"/>
              </a:p>
              <a:p>
                <a:r>
                  <a:rPr lang="en-MY" sz="1400" dirty="0"/>
                  <a:t>α : 0.05</a:t>
                </a:r>
              </a:p>
              <a:p>
                <a:endParaRPr lang="en-MY" sz="1400" dirty="0"/>
              </a:p>
              <a:p>
                <a:r>
                  <a:rPr lang="en-MY" sz="1400" dirty="0"/>
                  <a:t>p-value : 0.2717</a:t>
                </a:r>
              </a:p>
              <a:p>
                <a:endParaRPr lang="en-MY" sz="1400" dirty="0"/>
              </a:p>
              <a:p>
                <a:r>
                  <a:rPr lang="en-MY" sz="1400" dirty="0"/>
                  <a:t>Decision rule : Failed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400" dirty="0"/>
                  <a:t> since p-value = 0.2717 &gt; α = 0.05</a:t>
                </a:r>
              </a:p>
              <a:p>
                <a:endParaRPr lang="en-MY" sz="1400" dirty="0"/>
              </a:p>
              <a:p>
                <a:r>
                  <a:rPr lang="en-MY" sz="1400" dirty="0"/>
                  <a:t>Conclusion : There is no association between regions and total profit levels.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28" y="3100824"/>
                <a:ext cx="5651732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324" t="-456" r="-216" b="-136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20404" y="3020427"/>
            <a:ext cx="3352165" cy="2838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020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MY" sz="6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7445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560" y="0"/>
            <a:ext cx="10018713" cy="61912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MY" sz="1700" dirty="0">
                <a:latin typeface="Arial" panose="020B0604020202020204" pitchFamily="34" charset="0"/>
                <a:cs typeface="Arial" panose="020B0604020202020204" pitchFamily="34" charset="0"/>
              </a:rPr>
              <a:t>Objective 1:</a:t>
            </a:r>
          </a:p>
          <a:p>
            <a:pPr algn="just"/>
            <a:r>
              <a:rPr lang="en-MY" sz="1700" dirty="0">
                <a:latin typeface="Arial" panose="020B0604020202020204" pitchFamily="34" charset="0"/>
                <a:cs typeface="Arial" panose="020B0604020202020204" pitchFamily="34" charset="0"/>
              </a:rPr>
              <a:t>The total revenue for both Asia and Europe region does not follow a normal distribution and therefore, a non-parametric Man-Whitney U Test was used.</a:t>
            </a:r>
          </a:p>
          <a:p>
            <a:pPr algn="just"/>
            <a:r>
              <a:rPr lang="en-MY" sz="1700" dirty="0">
                <a:latin typeface="Arial" panose="020B0604020202020204" pitchFamily="34" charset="0"/>
                <a:cs typeface="Arial" panose="020B0604020202020204" pitchFamily="34" charset="0"/>
              </a:rPr>
              <a:t>Both regions are very competitive in obtaining revenue from the items sold.</a:t>
            </a:r>
          </a:p>
          <a:p>
            <a:pPr marL="0" indent="0" algn="just">
              <a:buNone/>
            </a:pPr>
            <a:r>
              <a:rPr lang="en-MY" sz="1700" dirty="0">
                <a:latin typeface="Arial" panose="020B0604020202020204" pitchFamily="34" charset="0"/>
                <a:cs typeface="Arial" panose="020B0604020202020204" pitchFamily="34" charset="0"/>
              </a:rPr>
              <a:t>Objective 2:</a:t>
            </a:r>
          </a:p>
          <a:p>
            <a:pPr algn="just"/>
            <a:r>
              <a:rPr lang="en-MY" sz="17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MY" sz="1700">
                <a:latin typeface="Arial" panose="020B0604020202020204" pitchFamily="34" charset="0"/>
                <a:cs typeface="Arial" panose="020B0604020202020204" pitchFamily="34" charset="0"/>
              </a:rPr>
              <a:t>non-parametric test </a:t>
            </a:r>
            <a:r>
              <a:rPr lang="en-MY" sz="1700" dirty="0">
                <a:latin typeface="Arial" panose="020B0604020202020204" pitchFamily="34" charset="0"/>
                <a:cs typeface="Arial" panose="020B0604020202020204" pitchFamily="34" charset="0"/>
              </a:rPr>
              <a:t>was also used to determine whether there is a significant difference in the number of items sold among different item types since there is no sufficient evidence to indicate that the data is normal. </a:t>
            </a:r>
          </a:p>
          <a:p>
            <a:pPr algn="just"/>
            <a:r>
              <a:rPr lang="en-MY" sz="1700" dirty="0">
                <a:latin typeface="Arial" panose="020B0604020202020204" pitchFamily="34" charset="0"/>
                <a:cs typeface="Arial" panose="020B0604020202020204" pitchFamily="34" charset="0"/>
              </a:rPr>
              <a:t>The mean number of items sold by 12 different item types are the same. </a:t>
            </a:r>
          </a:p>
          <a:p>
            <a:pPr marL="0" indent="0" algn="just">
              <a:buNone/>
            </a:pPr>
            <a:r>
              <a:rPr lang="en-MY" sz="1700" dirty="0">
                <a:latin typeface="Arial" panose="020B0604020202020204" pitchFamily="34" charset="0"/>
                <a:cs typeface="Arial" panose="020B0604020202020204" pitchFamily="34" charset="0"/>
              </a:rPr>
              <a:t>Objective 3:</a:t>
            </a:r>
          </a:p>
          <a:p>
            <a:pPr algn="just"/>
            <a:r>
              <a:rPr lang="en-MY" sz="1700" dirty="0">
                <a:latin typeface="Arial" panose="020B0604020202020204" pitchFamily="34" charset="0"/>
                <a:cs typeface="Arial" panose="020B0604020202020204" pitchFamily="34" charset="0"/>
              </a:rPr>
              <a:t>Chi-Square Test was used to observe the association between all regions and three total profit levels.</a:t>
            </a:r>
          </a:p>
          <a:p>
            <a:pPr algn="just"/>
            <a:r>
              <a:rPr lang="en-MY" sz="1700" dirty="0">
                <a:latin typeface="Arial" panose="020B0604020202020204" pitchFamily="34" charset="0"/>
                <a:cs typeface="Arial" panose="020B0604020202020204" pitchFamily="34" charset="0"/>
              </a:rPr>
              <a:t>There is no obvious relationship between regions and the total profit obtained and hence, regions and total profit are independent to each other.</a:t>
            </a:r>
          </a:p>
          <a:p>
            <a:pPr algn="just"/>
            <a:endParaRPr lang="en-MY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8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830181"/>
            <a:ext cx="10018713" cy="637674"/>
          </a:xfrm>
        </p:spPr>
        <p:txBody>
          <a:bodyPr>
            <a:noAutofit/>
          </a:bodyPr>
          <a:lstStyle/>
          <a:p>
            <a:pPr algn="l"/>
            <a:r>
              <a:rPr lang="en-MY" sz="3400" dirty="0">
                <a:latin typeface="Arial" panose="020B0604020202020204" pitchFamily="34" charset="0"/>
                <a:cs typeface="Arial" panose="020B0604020202020204" pitchFamily="34" charset="0"/>
              </a:rPr>
              <a:t>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0832"/>
            <a:ext cx="10018713" cy="26710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1.	To compare the differences between Asia region and Europe region towards the total 	revenue made.</a:t>
            </a:r>
          </a:p>
          <a:p>
            <a:pPr marL="0" indent="0" algn="just">
              <a:buNone/>
            </a:pPr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2.	To identify whether there is significant differences in total number of units sold among item 	types.</a:t>
            </a:r>
          </a:p>
          <a:p>
            <a:pPr marL="0" indent="0" algn="just">
              <a:buNone/>
            </a:pPr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3.	To determine the association between regions and three total profit levels.</a:t>
            </a:r>
          </a:p>
        </p:txBody>
      </p:sp>
    </p:spTree>
    <p:extLst>
      <p:ext uri="{BB962C8B-B14F-4D97-AF65-F5344CB8AC3E}">
        <p14:creationId xmlns:p14="http://schemas.microsoft.com/office/powerpoint/2010/main" val="194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613613"/>
            <a:ext cx="10018713" cy="637674"/>
          </a:xfrm>
        </p:spPr>
        <p:txBody>
          <a:bodyPr>
            <a:noAutofit/>
          </a:bodyPr>
          <a:lstStyle/>
          <a:p>
            <a:pPr algn="l"/>
            <a:r>
              <a:rPr lang="en-MY" sz="3400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5979"/>
            <a:ext cx="10018713" cy="4584034"/>
          </a:xfrm>
        </p:spPr>
        <p:txBody>
          <a:bodyPr>
            <a:normAutofit/>
          </a:bodyPr>
          <a:lstStyle/>
          <a:p>
            <a:pPr algn="just"/>
            <a:r>
              <a:rPr lang="en-MY" sz="1800" dirty="0">
                <a:latin typeface="Arial" panose="020B0604020202020204" pitchFamily="34" charset="0"/>
                <a:cs typeface="Arial" panose="020B0604020202020204" pitchFamily="34" charset="0"/>
              </a:rPr>
              <a:t>Secondary dataset obtained from </a:t>
            </a:r>
            <a:r>
              <a:rPr lang="en-MY" sz="18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http://eforexcel.com/wp/downloads-18-sample-csv-files-data-sets-for-testing-sales/</a:t>
            </a:r>
            <a:endParaRPr lang="en-MY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43185"/>
              </p:ext>
            </p:extLst>
          </p:nvPr>
        </p:nvGraphicFramePr>
        <p:xfrm>
          <a:off x="1852863" y="2781702"/>
          <a:ext cx="9541043" cy="168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VARIABLES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Regions in which sales had occurred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Nominal</a:t>
                      </a:r>
                      <a:endParaRPr lang="en-MY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Item_Type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type of items sold         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Nominal</a:t>
                      </a:r>
                      <a:endParaRPr lang="en-MY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Units_Sold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total number of units sold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MY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Total_Revenue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total income received from the sales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Total_Profit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total profit after deducting the total cost from the total revenue obtained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MY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24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MY" sz="66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29645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1579"/>
          </a:xfrm>
        </p:spPr>
        <p:txBody>
          <a:bodyPr>
            <a:normAutofit/>
          </a:bodyPr>
          <a:lstStyle/>
          <a:p>
            <a:pPr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SAS Data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311" y="1287379"/>
            <a:ext cx="75919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LIBNAME </a:t>
            </a:r>
            <a:r>
              <a:rPr lang="en-US" dirty="0" err="1"/>
              <a:t>libref</a:t>
            </a:r>
            <a:r>
              <a:rPr lang="en-US" dirty="0"/>
              <a:t> ‘SAS-library’;</a:t>
            </a:r>
            <a:endParaRPr lang="en-MY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1888958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310" y="2490537"/>
            <a:ext cx="75919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 IMPORT DATAFILE= ‘external-file-name’</a:t>
            </a:r>
            <a:endParaRPr lang="en-MY" dirty="0"/>
          </a:p>
          <a:p>
            <a:r>
              <a:rPr lang="en-US" dirty="0"/>
              <a:t>			  OUT= &lt;</a:t>
            </a:r>
            <a:r>
              <a:rPr lang="en-US" dirty="0" err="1"/>
              <a:t>libref</a:t>
            </a:r>
            <a:r>
              <a:rPr lang="en-US" dirty="0"/>
              <a:t>&gt; ‘SAS-data-set’</a:t>
            </a:r>
            <a:endParaRPr lang="en-MY" dirty="0"/>
          </a:p>
          <a:p>
            <a:r>
              <a:rPr lang="en-US" dirty="0"/>
              <a:t>			  DBMS=’identifier’;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4310" y="3991655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2200">
                <a:latin typeface="Arial" panose="020B0604020202020204" pitchFamily="34" charset="0"/>
                <a:cs typeface="Arial" panose="020B0604020202020204" pitchFamily="34" charset="0"/>
              </a:rPr>
              <a:t>SAS Data Library</a:t>
            </a:r>
            <a:endParaRPr lang="en-MY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4310" y="4587218"/>
            <a:ext cx="75919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‘output-SAS-data-set’;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9601199" y="84221"/>
            <a:ext cx="2466474" cy="1104158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5113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12820"/>
            <a:ext cx="10018713" cy="601579"/>
          </a:xfrm>
        </p:spPr>
        <p:txBody>
          <a:bodyPr>
            <a:normAutofit/>
          </a:bodyPr>
          <a:lstStyle/>
          <a:p>
            <a:pPr lvl="0"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Reading Data from Existing Data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311" y="914399"/>
            <a:ext cx="759192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‘output-SAS-data-set’;</a:t>
            </a:r>
            <a:endParaRPr lang="en-MY" dirty="0"/>
          </a:p>
          <a:p>
            <a:r>
              <a:rPr lang="en-US" dirty="0"/>
              <a:t>	SET ’input-SAS-data-set’;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1" y="1961409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Selecting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311" y="2562988"/>
            <a:ext cx="75919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‘output-SAS-data-set’;</a:t>
            </a:r>
            <a:endParaRPr lang="en-MY" dirty="0"/>
          </a:p>
          <a:p>
            <a:r>
              <a:rPr lang="en-US" dirty="0"/>
              <a:t>	SET ’input-SAS-data-set’;</a:t>
            </a:r>
            <a:endParaRPr lang="en-MY" dirty="0"/>
          </a:p>
          <a:p>
            <a:r>
              <a:rPr lang="en-US" dirty="0"/>
              <a:t>	KEEP variables;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1484311" y="4484030"/>
            <a:ext cx="759192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‘output-SAS-data-set’;</a:t>
            </a:r>
            <a:endParaRPr lang="en-MY" dirty="0"/>
          </a:p>
          <a:p>
            <a:r>
              <a:rPr lang="en-US" dirty="0"/>
              <a:t>	SET ’input-SAS-data-set’;</a:t>
            </a:r>
            <a:endParaRPr lang="en-MY" dirty="0"/>
          </a:p>
          <a:p>
            <a:r>
              <a:rPr lang="en-US" dirty="0"/>
              <a:t>	KEEP variables;</a:t>
            </a:r>
            <a:endParaRPr lang="en-MY" dirty="0"/>
          </a:p>
          <a:p>
            <a:r>
              <a:rPr lang="en-US" dirty="0"/>
              <a:t>	WHERE where-expression 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84311" y="3882451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Sub-setting Data</a:t>
            </a: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9601199" y="84221"/>
            <a:ext cx="2466474" cy="1104158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88362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564" y="165349"/>
            <a:ext cx="10018713" cy="601579"/>
          </a:xfrm>
        </p:spPr>
        <p:txBody>
          <a:bodyPr>
            <a:normAutofit/>
          </a:bodyPr>
          <a:lstStyle/>
          <a:p>
            <a:pPr lvl="0"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Formatting Data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0564" y="770398"/>
            <a:ext cx="75919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 FORMAT;</a:t>
            </a:r>
            <a:endParaRPr lang="en-MY" dirty="0"/>
          </a:p>
          <a:p>
            <a:r>
              <a:rPr lang="en-US" dirty="0"/>
              <a:t>		VALUE format name range1= ‘label’</a:t>
            </a:r>
            <a:endParaRPr lang="en-MY" dirty="0"/>
          </a:p>
          <a:p>
            <a:r>
              <a:rPr lang="en-US" dirty="0"/>
              <a:t>						    range2= ‘label’;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92596" y="2069697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The Print Procedure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2596" y="2671276"/>
            <a:ext cx="75919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 PRINT DATA = SAS-data-set;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1592596" y="4064843"/>
            <a:ext cx="759192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 PRINT DATA = SAS-data-set;</a:t>
            </a:r>
            <a:endParaRPr lang="en-MY" dirty="0"/>
          </a:p>
          <a:p>
            <a:r>
              <a:rPr lang="en-US" dirty="0"/>
              <a:t>	    VAR variable(s);</a:t>
            </a:r>
            <a:endParaRPr lang="en-MY" dirty="0"/>
          </a:p>
          <a:p>
            <a:r>
              <a:rPr lang="en-US" dirty="0"/>
              <a:t>RUN;</a:t>
            </a:r>
            <a:endParaRPr lang="en-MY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92596" y="3459794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Print Selected Variable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92596" y="5130361"/>
            <a:ext cx="10018713" cy="601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MY" sz="2200" dirty="0">
                <a:latin typeface="Arial" panose="020B0604020202020204" pitchFamily="34" charset="0"/>
                <a:cs typeface="Arial" panose="020B0604020202020204" pitchFamily="34" charset="0"/>
              </a:rPr>
              <a:t>Defining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92596" y="5731940"/>
            <a:ext cx="75919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TITLE “title”;</a:t>
            </a:r>
            <a:endParaRPr lang="en-MY" dirty="0"/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9601199" y="84221"/>
            <a:ext cx="2466474" cy="1104158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547473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383</TotalTime>
  <Words>1190</Words>
  <Application>Microsoft Office PowerPoint</Application>
  <PresentationFormat>Widescreen</PresentationFormat>
  <Paragraphs>356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Corbel</vt:lpstr>
      <vt:lpstr>Times New Roman</vt:lpstr>
      <vt:lpstr>Parallax</vt:lpstr>
      <vt:lpstr>SALES RECORDED IN SEVERAL REGIONS</vt:lpstr>
      <vt:lpstr>INTRODUCTION</vt:lpstr>
      <vt:lpstr>Background of Study</vt:lpstr>
      <vt:lpstr>Research Objectives</vt:lpstr>
      <vt:lpstr>Data Description</vt:lpstr>
      <vt:lpstr>METHODOLOGY</vt:lpstr>
      <vt:lpstr>SAS Data Library</vt:lpstr>
      <vt:lpstr>Reading Data from Existing Data Set</vt:lpstr>
      <vt:lpstr>Formatting Data Values</vt:lpstr>
      <vt:lpstr>Summary Statistics</vt:lpstr>
      <vt:lpstr>PowerPoint Presentation</vt:lpstr>
      <vt:lpstr>Non-parametric Tests</vt:lpstr>
      <vt:lpstr>Non-parametric Tests</vt:lpstr>
      <vt:lpstr>RESULTS AND ANALYSIS</vt:lpstr>
      <vt:lpstr>Data Conversion</vt:lpstr>
      <vt:lpstr>Data Management</vt:lpstr>
      <vt:lpstr>Data Management</vt:lpstr>
      <vt:lpstr>Data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Normality Test on Total Revenue for Asia Region and Europe Region </vt:lpstr>
      <vt:lpstr>Mann-Whitney U Test to Compare the Differences Between Asia Region and Europe Region on Total Revenue</vt:lpstr>
      <vt:lpstr>Normality Test for Number of Items Sold</vt:lpstr>
      <vt:lpstr>Kruskal-Wallis Test to Determine Whether There is a Significant Mean Difference in the Number of Items Sold Among Item Types</vt:lpstr>
      <vt:lpstr>PowerPoint Presentation</vt:lpstr>
      <vt:lpstr>Chi-Square Test to Determine the Association Between Regions and Three Total Profit Levels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</dc:title>
  <dc:creator>NORFAIZATULAH BINTI ABDULLAH</dc:creator>
  <cp:lastModifiedBy>Muhammad Fitri</cp:lastModifiedBy>
  <cp:revision>21</cp:revision>
  <dcterms:created xsi:type="dcterms:W3CDTF">2020-06-26T04:23:41Z</dcterms:created>
  <dcterms:modified xsi:type="dcterms:W3CDTF">2020-06-28T19:17:19Z</dcterms:modified>
</cp:coreProperties>
</file>