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59" r:id="rId4"/>
    <p:sldId id="288" r:id="rId5"/>
    <p:sldId id="289" r:id="rId6"/>
    <p:sldId id="290" r:id="rId7"/>
    <p:sldId id="291" r:id="rId8"/>
    <p:sldId id="292" r:id="rId9"/>
    <p:sldId id="293" r:id="rId10"/>
    <p:sldId id="271" r:id="rId11"/>
  </p:sldIdLst>
  <p:sldSz cx="10691813" cy="7559675"/>
  <p:notesSz cx="7559675" cy="10691813"/>
  <p:embeddedFontLst>
    <p:embeddedFont>
      <p:font typeface="Anaheim" panose="020B0604020202020204" charset="0"/>
      <p:regular r:id="rId13"/>
    </p:embeddedFont>
    <p:embeddedFont>
      <p:font typeface="Arial Rounded MT Bold" panose="020F0704030504030204" pitchFamily="34" charset="0"/>
      <p:regular r:id="rId14"/>
    </p:embeddedFon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ebas Neue" panose="020B0604020202020204" charset="0"/>
      <p:regular r:id="rId19"/>
    </p:embeddedFont>
    <p:embeddedFont>
      <p:font typeface="Calistoga" panose="020B0604020202020204" charset="0"/>
      <p:regular r:id="rId20"/>
    </p:embeddedFont>
    <p:embeddedFont>
      <p:font typeface="Heebo" pitchFamily="2" charset="-79"/>
      <p:regular r:id="rId21"/>
      <p:bold r:id="rId22"/>
    </p:embeddedFont>
    <p:embeddedFont>
      <p:font typeface="Libre Franklin Black" pitchFamily="2" charset="0"/>
      <p:bold r:id="rId23"/>
      <p:boldItalic r:id="rId24"/>
    </p:embeddedFont>
    <p:embeddedFont>
      <p:font typeface="Libre Franklin Medium" pitchFamily="2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A94B8D-C8E4-4375-8B02-288DAAE38809}">
  <a:tblStyle styleId="{B5A94B8D-C8E4-4375-8B02-288DAAE38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87" autoAdjust="0"/>
  </p:normalViewPr>
  <p:slideViewPr>
    <p:cSldViewPr snapToGrid="0">
      <p:cViewPr>
        <p:scale>
          <a:sx n="50" d="100"/>
          <a:sy n="50" d="100"/>
        </p:scale>
        <p:origin x="142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515" y="685800"/>
            <a:ext cx="4849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bd441cc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bd441cc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4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6c5f5bb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6c5f5bb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Índice de lo que vamos a ver </a:t>
            </a: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0373579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10373579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Sirve para cualquier centro educativo dentro de la comunidad de Madrid. Ya que registrar usuarios se requiere una cuenta del Educa Madrid.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Tiene dos roles (dos tipos de usuarios):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Administrador. (ej. alguien de secretaria)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dirty="0"/>
              <a:t>Profesores/tutores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0373579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10373579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793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0373579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10373579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770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0373579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10373579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93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0373579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10373579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624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0373579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10373579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5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10373579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e10373579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368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69100" y="2471100"/>
            <a:ext cx="5953800" cy="26178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600"/>
              <a:buNone/>
              <a:defRPr sz="66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5"/>
            <a:ext cx="1005900" cy="756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686100" y="25"/>
            <a:ext cx="1005900" cy="756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0" y="630000"/>
            <a:ext cx="275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2100900" y="7092575"/>
            <a:ext cx="859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>
            <a:off x="9114650" y="0"/>
            <a:ext cx="0" cy="161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2857825" y="63000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>
            <a:off x="1378209" y="7092575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9114650" y="1705750"/>
            <a:ext cx="0" cy="62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 hasCustomPrompt="1"/>
          </p:nvPr>
        </p:nvSpPr>
        <p:spPr>
          <a:xfrm>
            <a:off x="1020303" y="3553325"/>
            <a:ext cx="4219800" cy="602700"/>
          </a:xfrm>
          <a:prstGeom prst="rect">
            <a:avLst/>
          </a:prstGeom>
          <a:noFill/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5449197" y="3553325"/>
            <a:ext cx="4222500" cy="603600"/>
          </a:xfrm>
          <a:prstGeom prst="rect">
            <a:avLst/>
          </a:prstGeom>
          <a:noFill/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019250" y="4033340"/>
            <a:ext cx="4221900" cy="739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3"/>
          </p:nvPr>
        </p:nvSpPr>
        <p:spPr>
          <a:xfrm>
            <a:off x="5448147" y="4029301"/>
            <a:ext cx="4224600" cy="7398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ebas Neue"/>
              <a:buNone/>
              <a:defRPr sz="3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/>
          </p:nvPr>
        </p:nvSpPr>
        <p:spPr>
          <a:xfrm>
            <a:off x="833968" y="654105"/>
            <a:ext cx="9024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ebo"/>
              <a:buNone/>
              <a:defRPr sz="44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/>
          <p:nvPr/>
        </p:nvSpPr>
        <p:spPr>
          <a:xfrm rot="-5400000">
            <a:off x="5070450" y="1940850"/>
            <a:ext cx="548700" cy="106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>
            <a:off x="6942600" y="6726775"/>
            <a:ext cx="3749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497250" y="0"/>
            <a:ext cx="0" cy="180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6205800" y="6726775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3"/>
          <p:cNvCxnSpPr/>
          <p:nvPr/>
        </p:nvCxnSpPr>
        <p:spPr>
          <a:xfrm rot="-5400000">
            <a:off x="180900" y="2288875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>
            <a:off x="0" y="25"/>
            <a:ext cx="1005900" cy="608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 rot="10800000">
            <a:off x="0" y="7036725"/>
            <a:ext cx="2025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4"/>
          <p:cNvCxnSpPr/>
          <p:nvPr/>
        </p:nvCxnSpPr>
        <p:spPr>
          <a:xfrm>
            <a:off x="10107350" y="0"/>
            <a:ext cx="0" cy="210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4"/>
          <p:cNvCxnSpPr/>
          <p:nvPr/>
        </p:nvCxnSpPr>
        <p:spPr>
          <a:xfrm rot="10800000">
            <a:off x="2129700" y="7036725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4"/>
          <p:cNvCxnSpPr/>
          <p:nvPr/>
        </p:nvCxnSpPr>
        <p:spPr>
          <a:xfrm rot="-5400000">
            <a:off x="9785300" y="252375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4"/>
          <p:cNvCxnSpPr/>
          <p:nvPr/>
        </p:nvCxnSpPr>
        <p:spPr>
          <a:xfrm>
            <a:off x="9640350" y="-502725"/>
            <a:ext cx="0" cy="210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7851900" y="543225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 rot="-5400000" flipH="1">
            <a:off x="5447400" y="-4252950"/>
            <a:ext cx="1005900" cy="951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25"/>
          <p:cNvCxnSpPr/>
          <p:nvPr/>
        </p:nvCxnSpPr>
        <p:spPr>
          <a:xfrm rot="5400000">
            <a:off x="-1011231" y="1376888"/>
            <a:ext cx="275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5"/>
          <p:cNvCxnSpPr/>
          <p:nvPr/>
        </p:nvCxnSpPr>
        <p:spPr>
          <a:xfrm rot="10800000">
            <a:off x="10326381" y="5944225"/>
            <a:ext cx="0" cy="161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5"/>
          <p:cNvCxnSpPr/>
          <p:nvPr/>
        </p:nvCxnSpPr>
        <p:spPr>
          <a:xfrm rot="5400000">
            <a:off x="49269" y="3174213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5"/>
          <p:cNvCxnSpPr/>
          <p:nvPr/>
        </p:nvCxnSpPr>
        <p:spPr>
          <a:xfrm rot="10800000">
            <a:off x="10326381" y="5228175"/>
            <a:ext cx="0" cy="62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5"/>
          <p:cNvCxnSpPr/>
          <p:nvPr/>
        </p:nvCxnSpPr>
        <p:spPr>
          <a:xfrm>
            <a:off x="9034200" y="7212850"/>
            <a:ext cx="1657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5"/>
          <p:cNvCxnSpPr/>
          <p:nvPr/>
        </p:nvCxnSpPr>
        <p:spPr>
          <a:xfrm>
            <a:off x="8311509" y="721285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4084850"/>
            <a:ext cx="1005900" cy="34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9686100" y="0"/>
            <a:ext cx="1005900" cy="70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994250" y="3393516"/>
            <a:ext cx="6703500" cy="2073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5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608300" y="2092584"/>
            <a:ext cx="1475400" cy="1668000"/>
          </a:xfrm>
          <a:prstGeom prst="rect">
            <a:avLst/>
          </a:prstGeom>
          <a:noFill/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Font typeface="Libre Franklin Black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None/>
              <a:defRPr sz="7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23" name="Google Shape;23;p3"/>
          <p:cNvCxnSpPr/>
          <p:nvPr/>
        </p:nvCxnSpPr>
        <p:spPr>
          <a:xfrm>
            <a:off x="10128000" y="3840900"/>
            <a:ext cx="0" cy="371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3"/>
          <p:cNvCxnSpPr/>
          <p:nvPr/>
        </p:nvCxnSpPr>
        <p:spPr>
          <a:xfrm rot="10800000">
            <a:off x="6678300" y="7014000"/>
            <a:ext cx="401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3"/>
          <p:cNvCxnSpPr/>
          <p:nvPr/>
        </p:nvCxnSpPr>
        <p:spPr>
          <a:xfrm>
            <a:off x="1005900" y="0"/>
            <a:ext cx="0" cy="371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3"/>
          <p:cNvCxnSpPr/>
          <p:nvPr/>
        </p:nvCxnSpPr>
        <p:spPr>
          <a:xfrm>
            <a:off x="5941500" y="701400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" name="Google Shape;27;p3"/>
          <p:cNvCxnSpPr/>
          <p:nvPr/>
        </p:nvCxnSpPr>
        <p:spPr>
          <a:xfrm rot="-5400000">
            <a:off x="9811650" y="340275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 rot="-5400000">
            <a:off x="689550" y="414840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flipH="1">
            <a:off x="9686100" y="25"/>
            <a:ext cx="1005900" cy="756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0" y="25"/>
            <a:ext cx="1005900" cy="756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4"/>
          <p:cNvCxnSpPr/>
          <p:nvPr/>
        </p:nvCxnSpPr>
        <p:spPr>
          <a:xfrm rot="10800000">
            <a:off x="564000" y="0"/>
            <a:ext cx="0" cy="371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4"/>
          <p:cNvCxnSpPr/>
          <p:nvPr/>
        </p:nvCxnSpPr>
        <p:spPr>
          <a:xfrm>
            <a:off x="0" y="546000"/>
            <a:ext cx="401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4"/>
          <p:cNvCxnSpPr/>
          <p:nvPr/>
        </p:nvCxnSpPr>
        <p:spPr>
          <a:xfrm rot="10800000">
            <a:off x="9686100" y="3840900"/>
            <a:ext cx="0" cy="371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4"/>
          <p:cNvCxnSpPr/>
          <p:nvPr/>
        </p:nvCxnSpPr>
        <p:spPr>
          <a:xfrm rot="10800000">
            <a:off x="4117800" y="54600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" name="Google Shape;36;p4"/>
          <p:cNvCxnSpPr/>
          <p:nvPr/>
        </p:nvCxnSpPr>
        <p:spPr>
          <a:xfrm rot="5400000">
            <a:off x="247650" y="415725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5400000">
            <a:off x="9369750" y="341160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841890" y="1809711"/>
            <a:ext cx="9008100" cy="2778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833968" y="654105"/>
            <a:ext cx="9024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ebo"/>
              <a:buNone/>
              <a:defRPr sz="44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5750825" y="1805800"/>
            <a:ext cx="3660900" cy="3389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 sz="1600" b="0"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  <a:defRPr sz="36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280275" y="1795925"/>
            <a:ext cx="4038300" cy="25083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33968" y="654105"/>
            <a:ext cx="9024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ebo"/>
              <a:buNone/>
              <a:defRPr sz="44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 rot="-5400000">
            <a:off x="5075500" y="2667450"/>
            <a:ext cx="538500" cy="9246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5"/>
          <p:cNvCxnSpPr/>
          <p:nvPr/>
        </p:nvCxnSpPr>
        <p:spPr>
          <a:xfrm rot="10800000">
            <a:off x="0" y="6757281"/>
            <a:ext cx="288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5"/>
          <p:cNvCxnSpPr/>
          <p:nvPr/>
        </p:nvCxnSpPr>
        <p:spPr>
          <a:xfrm rot="10800000">
            <a:off x="7811400" y="344200"/>
            <a:ext cx="2880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5"/>
          <p:cNvCxnSpPr/>
          <p:nvPr/>
        </p:nvCxnSpPr>
        <p:spPr>
          <a:xfrm>
            <a:off x="2984700" y="6757275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8" name="Google Shape;48;p5"/>
          <p:cNvCxnSpPr/>
          <p:nvPr/>
        </p:nvCxnSpPr>
        <p:spPr>
          <a:xfrm>
            <a:off x="7074600" y="34420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521094" y="2909354"/>
            <a:ext cx="5911200" cy="30297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Nunito Light"/>
              <a:buChar char="●"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20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E76A28"/>
              </a:buClr>
              <a:buSzPts val="19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E76A28"/>
              </a:buClr>
              <a:buSzPts val="19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E76A28"/>
              </a:buClr>
              <a:buSzPts val="18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17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rgbClr val="999999"/>
              </a:buClr>
              <a:buSzPts val="18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833968" y="654105"/>
            <a:ext cx="9024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ebo"/>
              <a:buNone/>
              <a:defRPr sz="44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25"/>
            <a:ext cx="1005900" cy="4195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7"/>
          <p:cNvCxnSpPr/>
          <p:nvPr/>
        </p:nvCxnSpPr>
        <p:spPr>
          <a:xfrm rot="10800000">
            <a:off x="7938300" y="7000500"/>
            <a:ext cx="275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7"/>
          <p:cNvCxnSpPr/>
          <p:nvPr/>
        </p:nvCxnSpPr>
        <p:spPr>
          <a:xfrm rot="10800000">
            <a:off x="10189050" y="5944225"/>
            <a:ext cx="0" cy="161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7"/>
          <p:cNvCxnSpPr/>
          <p:nvPr/>
        </p:nvCxnSpPr>
        <p:spPr>
          <a:xfrm rot="10800000">
            <a:off x="7201475" y="700050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" name="Google Shape;64;p7"/>
          <p:cNvCxnSpPr/>
          <p:nvPr/>
        </p:nvCxnSpPr>
        <p:spPr>
          <a:xfrm rot="10800000">
            <a:off x="10189050" y="5228175"/>
            <a:ext cx="0" cy="62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710359" y="1921197"/>
            <a:ext cx="5271300" cy="3717600"/>
          </a:xfrm>
          <a:prstGeom prst="rect">
            <a:avLst/>
          </a:prstGeom>
        </p:spPr>
        <p:txBody>
          <a:bodyPr spcFirstLastPara="1" wrap="square" lIns="116050" tIns="116050" rIns="116050" bIns="11605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127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9686100" y="25"/>
            <a:ext cx="1005900" cy="756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0" y="25"/>
            <a:ext cx="1005900" cy="756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8"/>
          <p:cNvCxnSpPr/>
          <p:nvPr/>
        </p:nvCxnSpPr>
        <p:spPr>
          <a:xfrm rot="10800000">
            <a:off x="7938300" y="630000"/>
            <a:ext cx="275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8"/>
          <p:cNvCxnSpPr/>
          <p:nvPr/>
        </p:nvCxnSpPr>
        <p:spPr>
          <a:xfrm rot="10800000">
            <a:off x="0" y="7092575"/>
            <a:ext cx="8591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8"/>
          <p:cNvCxnSpPr/>
          <p:nvPr/>
        </p:nvCxnSpPr>
        <p:spPr>
          <a:xfrm>
            <a:off x="1577350" y="0"/>
            <a:ext cx="0" cy="161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8"/>
          <p:cNvCxnSpPr/>
          <p:nvPr/>
        </p:nvCxnSpPr>
        <p:spPr>
          <a:xfrm rot="10800000">
            <a:off x="7201475" y="63000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3" name="Google Shape;73;p8"/>
          <p:cNvCxnSpPr/>
          <p:nvPr/>
        </p:nvCxnSpPr>
        <p:spPr>
          <a:xfrm rot="10800000">
            <a:off x="8681091" y="7092575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" name="Google Shape;74;p8"/>
          <p:cNvCxnSpPr/>
          <p:nvPr/>
        </p:nvCxnSpPr>
        <p:spPr>
          <a:xfrm>
            <a:off x="1577350" y="1705750"/>
            <a:ext cx="0" cy="626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497080" y="1859759"/>
            <a:ext cx="5697900" cy="28872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497080" y="4635066"/>
            <a:ext cx="5697900" cy="9864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0" y="25"/>
            <a:ext cx="1005900" cy="75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1231875" y="0"/>
            <a:ext cx="0" cy="371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9"/>
          <p:cNvCxnSpPr/>
          <p:nvPr/>
        </p:nvCxnSpPr>
        <p:spPr>
          <a:xfrm rot="10800000">
            <a:off x="0" y="325150"/>
            <a:ext cx="401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9"/>
          <p:cNvCxnSpPr/>
          <p:nvPr/>
        </p:nvCxnSpPr>
        <p:spPr>
          <a:xfrm rot="10800000">
            <a:off x="4117800" y="32515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" name="Google Shape;82;p9"/>
          <p:cNvCxnSpPr/>
          <p:nvPr/>
        </p:nvCxnSpPr>
        <p:spPr>
          <a:xfrm rot="-5400000">
            <a:off x="915525" y="413955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3" name="Google Shape;83;p9"/>
          <p:cNvSpPr/>
          <p:nvPr/>
        </p:nvSpPr>
        <p:spPr>
          <a:xfrm flipH="1">
            <a:off x="9686150" y="4746950"/>
            <a:ext cx="1005900" cy="281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 flipH="1">
            <a:off x="9686150" y="4746950"/>
            <a:ext cx="1005900" cy="281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841890" y="5900504"/>
            <a:ext cx="9008100" cy="841800"/>
          </a:xfrm>
          <a:prstGeom prst="rect">
            <a:avLst/>
          </a:prstGeom>
          <a:noFill/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4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4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4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4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4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4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4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4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/>
          <p:nvPr/>
        </p:nvSpPr>
        <p:spPr>
          <a:xfrm rot="-5400000" flipH="1">
            <a:off x="3277050" y="-3277050"/>
            <a:ext cx="1005900" cy="75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0"/>
          <p:cNvCxnSpPr/>
          <p:nvPr/>
        </p:nvCxnSpPr>
        <p:spPr>
          <a:xfrm rot="10800000">
            <a:off x="9977475" y="3840900"/>
            <a:ext cx="0" cy="371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0"/>
          <p:cNvCxnSpPr/>
          <p:nvPr/>
        </p:nvCxnSpPr>
        <p:spPr>
          <a:xfrm rot="10800000">
            <a:off x="0" y="325150"/>
            <a:ext cx="4013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0"/>
          <p:cNvCxnSpPr/>
          <p:nvPr/>
        </p:nvCxnSpPr>
        <p:spPr>
          <a:xfrm rot="10800000">
            <a:off x="4117800" y="32515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1" name="Google Shape;91;p10"/>
          <p:cNvCxnSpPr/>
          <p:nvPr/>
        </p:nvCxnSpPr>
        <p:spPr>
          <a:xfrm rot="5400000">
            <a:off x="9661125" y="3420450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 flipH="1">
            <a:off x="9686150" y="0"/>
            <a:ext cx="1005900" cy="64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1501370" y="1893491"/>
            <a:ext cx="7689300" cy="2896500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1501370" y="4790241"/>
            <a:ext cx="7689300" cy="7305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0" y="1150750"/>
            <a:ext cx="1005900" cy="64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1"/>
          <p:cNvCxnSpPr/>
          <p:nvPr/>
        </p:nvCxnSpPr>
        <p:spPr>
          <a:xfrm>
            <a:off x="8832500" y="5307163"/>
            <a:ext cx="0" cy="371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>
            <a:off x="6236150" y="7166713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 rot="10800000">
            <a:off x="1859550" y="-1466262"/>
            <a:ext cx="0" cy="371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1"/>
          <p:cNvCxnSpPr/>
          <p:nvPr/>
        </p:nvCxnSpPr>
        <p:spPr>
          <a:xfrm rot="10800000">
            <a:off x="3823200" y="393288"/>
            <a:ext cx="632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3968" y="654105"/>
            <a:ext cx="902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ebo"/>
              <a:buNone/>
              <a:defRPr sz="44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sz="4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3968" y="1693927"/>
            <a:ext cx="9024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■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■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429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429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800"/>
              <a:buFont typeface="Barlow"/>
              <a:buChar char="■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lRcuC4IQ/nHXVbgQgF1Aw4RnOCjPqpA/view?utm_content=DAFlRcuC4IQ&amp;utm_campaign=designshare&amp;utm_medium=link&amp;utm_source=publishsharelin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l4QxWryA/8i4YsK0AmWyC3v_t74HR4g/view?utm_content=DAFl4QxWryA&amp;utm_campaign=designshare&amp;utm_medium=link&amp;utm_source=publishsharelin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lzOsOEKM/as2LfUlMHgv1PF0-qGvuXg/view?utm_content=DAFlzOsOEKM&amp;utm_campaign=designshare&amp;utm_medium=link&amp;utm_source=publishshare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l4uD5jkw/AQJ9jx9_BaJK29UfkojW2g/view?utm_content=DAFl4uD5jkw&amp;utm_campaign=designshare&amp;utm_medium=link&amp;utm_source=publishshare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ctrTitle"/>
          </p:nvPr>
        </p:nvSpPr>
        <p:spPr>
          <a:xfrm>
            <a:off x="2369005" y="3980985"/>
            <a:ext cx="5953800" cy="1107914"/>
          </a:xfrm>
          <a:prstGeom prst="rect">
            <a:avLst/>
          </a:prstGeom>
        </p:spPr>
        <p:txBody>
          <a:bodyPr spcFirstLastPara="1" wrap="square" lIns="116050" tIns="116050" rIns="116050" bIns="1160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LIBRARY PLUS</a:t>
            </a:r>
            <a:endParaRPr sz="4000" dirty="0">
              <a:solidFill>
                <a:srgbClr val="164DB3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B4AAC-377C-45E7-9226-426BA01CC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97" y="1396111"/>
            <a:ext cx="2928817" cy="2928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57;p42">
            <a:extLst>
              <a:ext uri="{FF2B5EF4-FFF2-40B4-BE49-F238E27FC236}">
                <a16:creationId xmlns:a16="http://schemas.microsoft.com/office/drawing/2014/main" id="{BDC9CC9D-106F-4F4B-9F0E-0A72816F3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246" y="1942937"/>
            <a:ext cx="5739319" cy="18369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¡Gracias!</a:t>
            </a:r>
            <a:endParaRPr sz="9600" dirty="0">
              <a:solidFill>
                <a:srgbClr val="164DB3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458;p42">
            <a:extLst>
              <a:ext uri="{FF2B5EF4-FFF2-40B4-BE49-F238E27FC236}">
                <a16:creationId xmlns:a16="http://schemas.microsoft.com/office/drawing/2014/main" id="{7D4A8104-0713-45E5-AE34-DD9474AA933D}"/>
              </a:ext>
            </a:extLst>
          </p:cNvPr>
          <p:cNvSpPr txBox="1">
            <a:spLocks/>
          </p:cNvSpPr>
          <p:nvPr/>
        </p:nvSpPr>
        <p:spPr>
          <a:xfrm>
            <a:off x="2516600" y="3601417"/>
            <a:ext cx="5658609" cy="13791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800" dirty="0">
                <a:latin typeface="Arial" panose="020B0604020202020204" pitchFamily="34" charset="0"/>
                <a:ea typeface="Heebo"/>
                <a:cs typeface="Arial" panose="020B0604020202020204" pitchFamily="34" charset="0"/>
                <a:sym typeface="Heebo"/>
              </a:rPr>
              <a:t>¿Tenéis 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227364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 idx="4"/>
          </p:nvPr>
        </p:nvSpPr>
        <p:spPr>
          <a:xfrm>
            <a:off x="833906" y="144819"/>
            <a:ext cx="9024000" cy="841800"/>
          </a:xfrm>
          <a:prstGeom prst="rect">
            <a:avLst/>
          </a:prstGeom>
        </p:spPr>
        <p:txBody>
          <a:bodyPr spcFirstLastPara="1" wrap="square" lIns="116050" tIns="116050" rIns="116050" bIns="1160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ÍNDICE</a:t>
            </a:r>
            <a:endParaRPr sz="4000" dirty="0">
              <a:solidFill>
                <a:srgbClr val="164DB3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Google Shape;243;p32">
            <a:extLst>
              <a:ext uri="{FF2B5EF4-FFF2-40B4-BE49-F238E27FC236}">
                <a16:creationId xmlns:a16="http://schemas.microsoft.com/office/drawing/2014/main" id="{08DA96D8-7B51-4218-82B9-A8C655BD0025}"/>
              </a:ext>
            </a:extLst>
          </p:cNvPr>
          <p:cNvSpPr txBox="1">
            <a:spLocks/>
          </p:cNvSpPr>
          <p:nvPr/>
        </p:nvSpPr>
        <p:spPr>
          <a:xfrm>
            <a:off x="3207646" y="2135467"/>
            <a:ext cx="427652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"/>
              <a:buNone/>
              <a:defRPr sz="30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algn="l"/>
            <a:r>
              <a:rPr lang="e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</a:p>
        </p:txBody>
      </p:sp>
      <p:sp>
        <p:nvSpPr>
          <p:cNvPr id="29" name="Google Shape;243;p32">
            <a:extLst>
              <a:ext uri="{FF2B5EF4-FFF2-40B4-BE49-F238E27FC236}">
                <a16:creationId xmlns:a16="http://schemas.microsoft.com/office/drawing/2014/main" id="{C2D40E24-69B1-4D09-85EC-57FA75E3B3A6}"/>
              </a:ext>
            </a:extLst>
          </p:cNvPr>
          <p:cNvSpPr txBox="1">
            <a:spLocks/>
          </p:cNvSpPr>
          <p:nvPr/>
        </p:nvSpPr>
        <p:spPr>
          <a:xfrm>
            <a:off x="3207646" y="4752519"/>
            <a:ext cx="427652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"/>
              <a:buNone/>
              <a:defRPr sz="30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2" name="Google Shape;243;p32">
            <a:extLst>
              <a:ext uri="{FF2B5EF4-FFF2-40B4-BE49-F238E27FC236}">
                <a16:creationId xmlns:a16="http://schemas.microsoft.com/office/drawing/2014/main" id="{C1D09037-AF0C-447E-9613-B5B1B429781F}"/>
              </a:ext>
            </a:extLst>
          </p:cNvPr>
          <p:cNvSpPr txBox="1">
            <a:spLocks/>
          </p:cNvSpPr>
          <p:nvPr/>
        </p:nvSpPr>
        <p:spPr>
          <a:xfrm>
            <a:off x="3207646" y="1259693"/>
            <a:ext cx="427652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"/>
              <a:buNone/>
              <a:defRPr sz="30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algn="l"/>
            <a:r>
              <a:rPr lang="en" sz="4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6" name="Google Shape;243;p32">
            <a:extLst>
              <a:ext uri="{FF2B5EF4-FFF2-40B4-BE49-F238E27FC236}">
                <a16:creationId xmlns:a16="http://schemas.microsoft.com/office/drawing/2014/main" id="{AE20358A-1A21-45AD-8ECF-61CDF278E1A5}"/>
              </a:ext>
            </a:extLst>
          </p:cNvPr>
          <p:cNvSpPr txBox="1">
            <a:spLocks/>
          </p:cNvSpPr>
          <p:nvPr/>
        </p:nvSpPr>
        <p:spPr>
          <a:xfrm>
            <a:off x="3207646" y="3011241"/>
            <a:ext cx="4818754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"/>
              <a:buNone/>
              <a:defRPr sz="30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algn="l"/>
            <a:r>
              <a:rPr lang="en" sz="4000" dirty="0">
                <a:latin typeface="Arial" panose="020B0604020202020204" pitchFamily="34" charset="0"/>
                <a:cs typeface="Arial" panose="020B0604020202020204" pitchFamily="34" charset="0"/>
              </a:rPr>
              <a:t>3. Mapa conceptual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43;p32">
            <a:extLst>
              <a:ext uri="{FF2B5EF4-FFF2-40B4-BE49-F238E27FC236}">
                <a16:creationId xmlns:a16="http://schemas.microsoft.com/office/drawing/2014/main" id="{A981752D-0273-46E2-8881-BE9098CBF49A}"/>
              </a:ext>
            </a:extLst>
          </p:cNvPr>
          <p:cNvSpPr txBox="1">
            <a:spLocks/>
          </p:cNvSpPr>
          <p:nvPr/>
        </p:nvSpPr>
        <p:spPr>
          <a:xfrm>
            <a:off x="3207646" y="3881880"/>
            <a:ext cx="4818754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"/>
              <a:buNone/>
              <a:defRPr sz="3000" b="0" i="0" u="none" strike="noStrike" cap="non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ibre Franklin Medium"/>
              <a:buNone/>
              <a:defRPr sz="3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algn="l"/>
            <a:r>
              <a:rPr lang="en" sz="4000" dirty="0">
                <a:latin typeface="Arial" panose="020B0604020202020204" pitchFamily="34" charset="0"/>
                <a:cs typeface="Arial" panose="020B0604020202020204" pitchFamily="34" charset="0"/>
              </a:rPr>
              <a:t>4. DAFO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BF5206-23E3-45AC-9CE7-7625D9A51830}"/>
              </a:ext>
            </a:extLst>
          </p:cNvPr>
          <p:cNvSpPr txBox="1"/>
          <p:nvPr/>
        </p:nvSpPr>
        <p:spPr>
          <a:xfrm>
            <a:off x="1249327" y="2215548"/>
            <a:ext cx="819315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>
                <a:latin typeface="Arial" panose="020B0604020202020204" pitchFamily="34" charset="0"/>
                <a:cs typeface="Arial" panose="020B0604020202020204" pitchFamily="34" charset="0"/>
              </a:rPr>
              <a:t>Aplicación web para facilitar el préstamo de libros y dispositivos.</a:t>
            </a:r>
            <a:endParaRPr lang="es-ES" sz="3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165DE-9FD3-4DF5-8BCB-7A6E074ACF08}"/>
              </a:ext>
            </a:extLst>
          </p:cNvPr>
          <p:cNvSpPr txBox="1"/>
          <p:nvPr/>
        </p:nvSpPr>
        <p:spPr>
          <a:xfrm>
            <a:off x="1249329" y="4947355"/>
            <a:ext cx="819315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>
                <a:latin typeface="Arial" panose="020B0604020202020204" pitchFamily="34" charset="0"/>
                <a:cs typeface="Arial" panose="020B0604020202020204" pitchFamily="34" charset="0"/>
              </a:rPr>
              <a:t>A centros educativos.</a:t>
            </a:r>
            <a:endParaRPr lang="es-ES" sz="3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05C70-1D69-455E-9919-739EAB467973}"/>
              </a:ext>
            </a:extLst>
          </p:cNvPr>
          <p:cNvSpPr txBox="1"/>
          <p:nvPr/>
        </p:nvSpPr>
        <p:spPr>
          <a:xfrm>
            <a:off x="1249327" y="1507662"/>
            <a:ext cx="819315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¿Qué es?</a:t>
            </a:r>
            <a:endParaRPr lang="es-ES" sz="3800" dirty="0">
              <a:solidFill>
                <a:srgbClr val="164DB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B6DC2-9AA4-44D6-9B53-AB7B2A3AC7CD}"/>
              </a:ext>
            </a:extLst>
          </p:cNvPr>
          <p:cNvSpPr txBox="1"/>
          <p:nvPr/>
        </p:nvSpPr>
        <p:spPr>
          <a:xfrm>
            <a:off x="1249329" y="4185248"/>
            <a:ext cx="819315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¿A quién va dirigido?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F1825-45B7-41BF-8A61-BA883671A383}"/>
              </a:ext>
            </a:extLst>
          </p:cNvPr>
          <p:cNvSpPr txBox="1"/>
          <p:nvPr/>
        </p:nvSpPr>
        <p:spPr>
          <a:xfrm>
            <a:off x="375567" y="153516"/>
            <a:ext cx="5355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1</a:t>
            </a:r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. </a:t>
            </a:r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Introducción</a:t>
            </a:r>
            <a:endParaRPr lang="es-ES" sz="4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3BF5206-23E3-45AC-9CE7-7625D9A51830}"/>
              </a:ext>
            </a:extLst>
          </p:cNvPr>
          <p:cNvSpPr txBox="1"/>
          <p:nvPr/>
        </p:nvSpPr>
        <p:spPr>
          <a:xfrm>
            <a:off x="1249327" y="2215548"/>
            <a:ext cx="819315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>
                <a:latin typeface="Arial" panose="020B0604020202020204" pitchFamily="34" charset="0"/>
                <a:cs typeface="Arial" panose="020B0604020202020204" pitchFamily="34" charset="0"/>
              </a:rPr>
              <a:t>Facilitar y acelerar el proceso de préstamo.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165DE-9FD3-4DF5-8BCB-7A6E074ACF08}"/>
              </a:ext>
            </a:extLst>
          </p:cNvPr>
          <p:cNvSpPr txBox="1"/>
          <p:nvPr/>
        </p:nvSpPr>
        <p:spPr>
          <a:xfrm>
            <a:off x="1249325" y="5374905"/>
            <a:ext cx="922998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>
                <a:latin typeface="Arial" panose="020B0604020202020204" pitchFamily="34" charset="0"/>
                <a:cs typeface="Arial" panose="020B0604020202020204" pitchFamily="34" charset="0"/>
              </a:rPr>
              <a:t>El proyecto se justifica por la necesidad de ahorrar tiempo y recursos</a:t>
            </a:r>
            <a:endParaRPr lang="es-ES" sz="3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05C70-1D69-455E-9919-739EAB467973}"/>
              </a:ext>
            </a:extLst>
          </p:cNvPr>
          <p:cNvSpPr txBox="1"/>
          <p:nvPr/>
        </p:nvSpPr>
        <p:spPr>
          <a:xfrm>
            <a:off x="1249327" y="1507662"/>
            <a:ext cx="819315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Objetivos del proyecto.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B6DC2-9AA4-44D6-9B53-AB7B2A3AC7CD}"/>
              </a:ext>
            </a:extLst>
          </p:cNvPr>
          <p:cNvSpPr txBox="1"/>
          <p:nvPr/>
        </p:nvSpPr>
        <p:spPr>
          <a:xfrm>
            <a:off x="1249327" y="4082243"/>
            <a:ext cx="819315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8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Motivaciones y justificación del proyecto.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F1825-45B7-41BF-8A61-BA883671A383}"/>
              </a:ext>
            </a:extLst>
          </p:cNvPr>
          <p:cNvSpPr txBox="1"/>
          <p:nvPr/>
        </p:nvSpPr>
        <p:spPr>
          <a:xfrm>
            <a:off x="375567" y="153516"/>
            <a:ext cx="5355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1</a:t>
            </a:r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. </a:t>
            </a:r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Introducción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204554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F1825-45B7-41BF-8A61-BA883671A383}"/>
              </a:ext>
            </a:extLst>
          </p:cNvPr>
          <p:cNvSpPr txBox="1"/>
          <p:nvPr/>
        </p:nvSpPr>
        <p:spPr>
          <a:xfrm>
            <a:off x="375566" y="153516"/>
            <a:ext cx="937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2</a:t>
            </a:r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. </a:t>
            </a:r>
            <a:r>
              <a:rPr lang="es-ES" sz="40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Casos de uso - Administrador</a:t>
            </a:r>
            <a:endParaRPr lang="es-ES" sz="4000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59DE0FA3-9409-4A5E-8E9B-FD4D11A27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47" t="13456" r="13934" b="13419"/>
          <a:stretch/>
        </p:blipFill>
        <p:spPr>
          <a:xfrm>
            <a:off x="729059" y="1150316"/>
            <a:ext cx="9233694" cy="52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F1825-45B7-41BF-8A61-BA883671A383}"/>
              </a:ext>
            </a:extLst>
          </p:cNvPr>
          <p:cNvSpPr txBox="1"/>
          <p:nvPr/>
        </p:nvSpPr>
        <p:spPr>
          <a:xfrm>
            <a:off x="375566" y="153516"/>
            <a:ext cx="937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2</a:t>
            </a:r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. </a:t>
            </a:r>
            <a:r>
              <a:rPr lang="es-ES" sz="4000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Casos de uso - Profesor</a:t>
            </a:r>
            <a:endParaRPr lang="es-ES" sz="4000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26BC3BBE-C8F2-42ED-AF91-94864DE29A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19" t="30350" r="13933" b="30312"/>
          <a:stretch/>
        </p:blipFill>
        <p:spPr>
          <a:xfrm>
            <a:off x="390570" y="2255837"/>
            <a:ext cx="991067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2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F1825-45B7-41BF-8A61-BA883671A383}"/>
              </a:ext>
            </a:extLst>
          </p:cNvPr>
          <p:cNvSpPr txBox="1"/>
          <p:nvPr/>
        </p:nvSpPr>
        <p:spPr>
          <a:xfrm>
            <a:off x="375566" y="153516"/>
            <a:ext cx="937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3. Mapa conceptual:</a:t>
            </a:r>
            <a:endParaRPr lang="es-ES" sz="4000" dirty="0"/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14CB74B5-6B70-46E5-9920-27AD519FB3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47" t="23110" r="15834" b="3282"/>
          <a:stretch/>
        </p:blipFill>
        <p:spPr>
          <a:xfrm>
            <a:off x="628534" y="1094694"/>
            <a:ext cx="8874178" cy="53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9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F1825-45B7-41BF-8A61-BA883671A383}"/>
              </a:ext>
            </a:extLst>
          </p:cNvPr>
          <p:cNvSpPr txBox="1"/>
          <p:nvPr/>
        </p:nvSpPr>
        <p:spPr>
          <a:xfrm>
            <a:off x="375566" y="153516"/>
            <a:ext cx="93780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4. Análisis DAFO hacia una nueva startup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994D1297-3C12-4BD9-A9B6-E152BA5A8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95" t="18765" r="5093" b="18728"/>
          <a:stretch/>
        </p:blipFill>
        <p:spPr>
          <a:xfrm>
            <a:off x="656889" y="1900237"/>
            <a:ext cx="9378033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BF1825-45B7-41BF-8A61-BA883671A383}"/>
              </a:ext>
            </a:extLst>
          </p:cNvPr>
          <p:cNvSpPr txBox="1"/>
          <p:nvPr/>
        </p:nvSpPr>
        <p:spPr>
          <a:xfrm>
            <a:off x="375566" y="153516"/>
            <a:ext cx="937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164DB3"/>
                </a:solidFill>
                <a:latin typeface="Arial Rounded MT Bold" panose="020F0704030504030204" pitchFamily="34" charset="0"/>
                <a:cs typeface="Arial" panose="020B0604020202020204" pitchFamily="34" charset="0"/>
                <a:sym typeface="Barlow"/>
              </a:rPr>
              <a:t>5.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C5AC5-7692-4205-B3E3-7381735352F5}"/>
              </a:ext>
            </a:extLst>
          </p:cNvPr>
          <p:cNvSpPr txBox="1"/>
          <p:nvPr/>
        </p:nvSpPr>
        <p:spPr>
          <a:xfrm>
            <a:off x="375566" y="1039222"/>
            <a:ext cx="976633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Acceder como administrador.</a:t>
            </a:r>
          </a:p>
          <a:p>
            <a:pPr marL="742950" indent="-742950">
              <a:buAutoNum type="arabicPeriod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Cargar libros y dispositivos (CSV del instituto).</a:t>
            </a:r>
          </a:p>
          <a:p>
            <a:pPr marL="742950" indent="-742950">
              <a:buAutoNum type="arabicPeriod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Registrar profesores y editar cuentas.</a:t>
            </a:r>
          </a:p>
          <a:p>
            <a:pPr marL="742950" indent="-742950">
              <a:buAutoNum type="arabicPeriod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Enviar mensajes.</a:t>
            </a:r>
          </a:p>
          <a:p>
            <a:pPr marL="742950" indent="-742950">
              <a:buAutoNum type="arabicPeriod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Enviar solicitudes.</a:t>
            </a:r>
          </a:p>
          <a:p>
            <a:pPr marL="742950" indent="-742950">
              <a:buAutoNum type="arabicPeriod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Generar justificante formato “</a:t>
            </a:r>
            <a:r>
              <a:rPr lang="es-ES" sz="3500" dirty="0" err="1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A1E62-FBC5-4B9F-B62B-39F40A9F9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224" y="5079638"/>
            <a:ext cx="2403673" cy="1802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32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ld Abuse Prevention Activities by Slidesgo">
  <a:themeElements>
    <a:clrScheme name="Simple Light">
      <a:dk1>
        <a:srgbClr val="000000"/>
      </a:dk1>
      <a:lt1>
        <a:srgbClr val="FFFFFF"/>
      </a:lt1>
      <a:dk2>
        <a:srgbClr val="D6D6D6"/>
      </a:dk2>
      <a:lt2>
        <a:srgbClr val="72727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203</Words>
  <Application>Microsoft Office PowerPoint</Application>
  <PresentationFormat>Custom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Heebo</vt:lpstr>
      <vt:lpstr>Roboto</vt:lpstr>
      <vt:lpstr>Barlow</vt:lpstr>
      <vt:lpstr>Nunito Light</vt:lpstr>
      <vt:lpstr>Arial Rounded MT Bold</vt:lpstr>
      <vt:lpstr>Arial</vt:lpstr>
      <vt:lpstr>Libre Franklin Black</vt:lpstr>
      <vt:lpstr>Calistoga</vt:lpstr>
      <vt:lpstr>Bebas Neue</vt:lpstr>
      <vt:lpstr>Anaheim</vt:lpstr>
      <vt:lpstr>Libre Franklin Medium</vt:lpstr>
      <vt:lpstr>Child Abuse Prevention Activities by Slidesgo</vt:lpstr>
      <vt:lpstr>LIBRARY PLUS</vt:lpstr>
      <vt:lpstr>ÍNDICE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 PLUS</dc:title>
  <cp:lastModifiedBy>Mhd Nour Sendyan</cp:lastModifiedBy>
  <cp:revision>32</cp:revision>
  <dcterms:modified xsi:type="dcterms:W3CDTF">2023-06-15T10:48:37Z</dcterms:modified>
</cp:coreProperties>
</file>