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hTY+iQyoUln4Sh2lO2GR+hGDO1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8677657d4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8677657d4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e8677657d4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8677657d4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8677657d4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e8677657d4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dk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dk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dk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dk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dk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dk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dk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dk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85" name="Shape 85"/>
        <p:cNvGrpSpPr/>
        <p:nvPr/>
      </p:nvGrpSpPr>
      <p:grpSpPr>
        <a:xfrm>
          <a:off x="0" y="0"/>
          <a:ext cx="0" cy="0"/>
          <a:chOff x="0" y="0"/>
          <a:chExt cx="0" cy="0"/>
        </a:xfrm>
      </p:grpSpPr>
      <p:sp>
        <p:nvSpPr>
          <p:cNvPr id="86" name="Google Shape;86;p22"/>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2"/>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22"/>
          <p:cNvSpPr txBox="1"/>
          <p:nvPr>
            <p:ph idx="10" type="dt"/>
          </p:nvPr>
        </p:nvSpPr>
        <p:spPr>
          <a:xfrm>
            <a:off x="6553200" y="6248402"/>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1" type="ftr"/>
          </p:nvPr>
        </p:nvSpPr>
        <p:spPr>
          <a:xfrm>
            <a:off x="457201" y="6248207"/>
            <a:ext cx="55734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p:nvPr/>
        </p:nvSpPr>
        <p:spPr>
          <a:xfrm>
            <a:off x="6096318" y="0"/>
            <a:ext cx="32004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1" name="Google Shape;91;p22"/>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2" name="Google Shape;92;p22"/>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3" name="Google Shape;93;p22"/>
          <p:cNvSpPr txBox="1"/>
          <p:nvPr>
            <p:ph idx="12" type="sldNum"/>
          </p:nvPr>
        </p:nvSpPr>
        <p:spPr>
          <a:xfrm rot="5400000">
            <a:off x="5989638" y="14446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4"/>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4"/>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lvl1pPr indent="0" lvl="0" marL="0" algn="ctr">
              <a:spcBef>
                <a:spcPts val="0"/>
              </a:spcBef>
              <a:buNone/>
              <a:defRPr b="1" sz="1800">
                <a:solidFill>
                  <a:srgbClr val="FFFFFF"/>
                </a:solidFill>
                <a:latin typeface="Twentieth Century"/>
                <a:ea typeface="Twentieth Century"/>
                <a:cs typeface="Twentieth Century"/>
                <a:sym typeface="Twentieth Century"/>
              </a:defRPr>
            </a:lvl1pPr>
            <a:lvl2pPr indent="0" lvl="1" marL="0" algn="ctr">
              <a:spcBef>
                <a:spcPts val="0"/>
              </a:spcBef>
              <a:buNone/>
              <a:defRPr b="1" sz="1800">
                <a:solidFill>
                  <a:srgbClr val="FFFFFF"/>
                </a:solidFill>
                <a:latin typeface="Twentieth Century"/>
                <a:ea typeface="Twentieth Century"/>
                <a:cs typeface="Twentieth Century"/>
                <a:sym typeface="Twentieth Century"/>
              </a:defRPr>
            </a:lvl2pPr>
            <a:lvl3pPr indent="0" lvl="2" marL="0" algn="ctr">
              <a:spcBef>
                <a:spcPts val="0"/>
              </a:spcBef>
              <a:buNone/>
              <a:defRPr b="1" sz="1800">
                <a:solidFill>
                  <a:srgbClr val="FFFFFF"/>
                </a:solidFill>
                <a:latin typeface="Twentieth Century"/>
                <a:ea typeface="Twentieth Century"/>
                <a:cs typeface="Twentieth Century"/>
                <a:sym typeface="Twentieth Century"/>
              </a:defRPr>
            </a:lvl3pPr>
            <a:lvl4pPr indent="0" lvl="3" marL="0" algn="ctr">
              <a:spcBef>
                <a:spcPts val="0"/>
              </a:spcBef>
              <a:buNone/>
              <a:defRPr b="1" sz="1800">
                <a:solidFill>
                  <a:srgbClr val="FFFFFF"/>
                </a:solidFill>
                <a:latin typeface="Twentieth Century"/>
                <a:ea typeface="Twentieth Century"/>
                <a:cs typeface="Twentieth Century"/>
                <a:sym typeface="Twentieth Century"/>
              </a:defRPr>
            </a:lvl4pPr>
            <a:lvl5pPr indent="0" lvl="4" marL="0" algn="ctr">
              <a:spcBef>
                <a:spcPts val="0"/>
              </a:spcBef>
              <a:buNone/>
              <a:defRPr b="1" sz="1800">
                <a:solidFill>
                  <a:srgbClr val="FFFFFF"/>
                </a:solidFill>
                <a:latin typeface="Twentieth Century"/>
                <a:ea typeface="Twentieth Century"/>
                <a:cs typeface="Twentieth Century"/>
                <a:sym typeface="Twentieth Century"/>
              </a:defRPr>
            </a:lvl5pPr>
            <a:lvl6pPr indent="0" lvl="5" marL="0" algn="ctr">
              <a:spcBef>
                <a:spcPts val="0"/>
              </a:spcBef>
              <a:buNone/>
              <a:defRPr b="1" sz="1800">
                <a:solidFill>
                  <a:srgbClr val="FFFFFF"/>
                </a:solidFill>
                <a:latin typeface="Twentieth Century"/>
                <a:ea typeface="Twentieth Century"/>
                <a:cs typeface="Twentieth Century"/>
                <a:sym typeface="Twentieth Century"/>
              </a:defRPr>
            </a:lvl6pPr>
            <a:lvl7pPr indent="0" lvl="6" marL="0" algn="ctr">
              <a:spcBef>
                <a:spcPts val="0"/>
              </a:spcBef>
              <a:buNone/>
              <a:defRPr b="1" sz="1800">
                <a:solidFill>
                  <a:srgbClr val="FFFFFF"/>
                </a:solidFill>
                <a:latin typeface="Twentieth Century"/>
                <a:ea typeface="Twentieth Century"/>
                <a:cs typeface="Twentieth Century"/>
                <a:sym typeface="Twentieth Century"/>
              </a:defRPr>
            </a:lvl7pPr>
            <a:lvl8pPr indent="0" lvl="7" marL="0" algn="ctr">
              <a:spcBef>
                <a:spcPts val="0"/>
              </a:spcBef>
              <a:buNone/>
              <a:defRPr b="1" sz="1800">
                <a:solidFill>
                  <a:srgbClr val="FFFFFF"/>
                </a:solidFill>
                <a:latin typeface="Twentieth Century"/>
                <a:ea typeface="Twentieth Century"/>
                <a:cs typeface="Twentieth Century"/>
                <a:sym typeface="Twentieth Century"/>
              </a:defRPr>
            </a:lvl8pPr>
            <a:lvl9pPr indent="0" lvl="8" marL="0" algn="ctr">
              <a:spcBef>
                <a:spcPts val="0"/>
              </a:spcBef>
              <a:buNone/>
              <a:defRPr b="1" sz="1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1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339090" lvl="0" marL="457200" algn="l">
              <a:spcBef>
                <a:spcPts val="700"/>
              </a:spcBef>
              <a:spcAft>
                <a:spcPts val="0"/>
              </a:spcAft>
              <a:buClr>
                <a:srgbClr val="008000"/>
              </a:buClr>
              <a:buSzPts val="1740"/>
              <a:buChar char="◻"/>
              <a:defRPr>
                <a:latin typeface="Calibri"/>
                <a:ea typeface="Calibri"/>
                <a:cs typeface="Calibri"/>
                <a:sym typeface="Calibri"/>
              </a:defRPr>
            </a:lvl1pPr>
            <a:lvl2pPr indent="-344169" lvl="1" marL="914400" algn="l">
              <a:spcBef>
                <a:spcPts val="550"/>
              </a:spcBef>
              <a:spcAft>
                <a:spcPts val="0"/>
              </a:spcAft>
              <a:buSzPts val="1820"/>
              <a:buChar char="🞑"/>
              <a:defRPr>
                <a:latin typeface="Calibri"/>
                <a:ea typeface="Calibri"/>
                <a:cs typeface="Calibri"/>
                <a:sym typeface="Calibri"/>
              </a:defRPr>
            </a:lvl2pPr>
            <a:lvl3pPr indent="-338137" lvl="2" marL="1371600" algn="l">
              <a:spcBef>
                <a:spcPts val="500"/>
              </a:spcBef>
              <a:spcAft>
                <a:spcPts val="0"/>
              </a:spcAft>
              <a:buSzPts val="1725"/>
              <a:buChar char="■"/>
              <a:defRPr>
                <a:latin typeface="Calibri"/>
                <a:ea typeface="Calibri"/>
                <a:cs typeface="Calibri"/>
                <a:sym typeface="Calibri"/>
              </a:defRPr>
            </a:lvl3pPr>
            <a:lvl4pPr indent="-323850" lvl="3" marL="1828800" algn="l">
              <a:spcBef>
                <a:spcPts val="400"/>
              </a:spcBef>
              <a:spcAft>
                <a:spcPts val="0"/>
              </a:spcAft>
              <a:buSzPts val="1500"/>
              <a:buChar char="■"/>
              <a:defRPr>
                <a:latin typeface="Calibri"/>
                <a:ea typeface="Calibri"/>
                <a:cs typeface="Calibri"/>
                <a:sym typeface="Calibri"/>
              </a:defRPr>
            </a:lvl4pPr>
            <a:lvl5pPr indent="-311150" lvl="4" marL="2286000" algn="l">
              <a:spcBef>
                <a:spcPts val="400"/>
              </a:spcBef>
              <a:spcAft>
                <a:spcPts val="0"/>
              </a:spcAft>
              <a:buSzPts val="1300"/>
              <a:buChar char="■"/>
              <a:defRPr>
                <a:latin typeface="Calibri"/>
                <a:ea typeface="Calibri"/>
                <a:cs typeface="Calibri"/>
                <a:sym typeface="Calibri"/>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 name="Google Shape;28;p14"/>
          <p:cNvSpPr/>
          <p:nvPr/>
        </p:nvSpPr>
        <p:spPr>
          <a:xfrm>
            <a:off x="609600" y="1295400"/>
            <a:ext cx="8534400" cy="228600"/>
          </a:xfrm>
          <a:prstGeom prst="rect">
            <a:avLst/>
          </a:prstGeom>
          <a:solidFill>
            <a:srgbClr val="F86308"/>
          </a:solidFill>
          <a:ln cap="flat" cmpd="sng" w="19050">
            <a:solidFill>
              <a:srgbClr val="F863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id="29" name="Google Shape;29;p14"/>
          <p:cNvPicPr preferRelativeResize="0"/>
          <p:nvPr/>
        </p:nvPicPr>
        <p:blipFill rotWithShape="1">
          <a:blip r:embed="rId2">
            <a:alphaModFix/>
          </a:blip>
          <a:srcRect b="0" l="0" r="0" t="0"/>
          <a:stretch/>
        </p:blipFill>
        <p:spPr>
          <a:xfrm>
            <a:off x="8305800" y="457200"/>
            <a:ext cx="742950" cy="7033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30" name="Shape 30"/>
        <p:cNvGrpSpPr/>
        <p:nvPr/>
      </p:nvGrpSpPr>
      <p:grpSpPr>
        <a:xfrm>
          <a:off x="0" y="0"/>
          <a:ext cx="0" cy="0"/>
          <a:chOff x="0" y="0"/>
          <a:chExt cx="0" cy="0"/>
        </a:xfrm>
      </p:grpSpPr>
      <p:sp>
        <p:nvSpPr>
          <p:cNvPr id="31" name="Google Shape;31;p15"/>
          <p:cNvSpPr txBox="1"/>
          <p:nvPr>
            <p:ph idx="1" type="body"/>
          </p:nvPr>
        </p:nvSpPr>
        <p:spPr>
          <a:xfrm>
            <a:off x="1752599" y="2743200"/>
            <a:ext cx="6742113" cy="16764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15"/>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3" name="Google Shape;33;p15"/>
          <p:cNvSpPr/>
          <p:nvPr/>
        </p:nvSpPr>
        <p:spPr>
          <a:xfrm>
            <a:off x="0" y="1600200"/>
            <a:ext cx="1295400" cy="990600"/>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4" name="Google Shape;34;p15"/>
          <p:cNvSpPr/>
          <p:nvPr/>
        </p:nvSpPr>
        <p:spPr>
          <a:xfrm>
            <a:off x="1371600" y="1600200"/>
            <a:ext cx="7772400" cy="990600"/>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5" name="Google Shape;35;p15"/>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5"/>
          <p:cNvSpPr txBox="1"/>
          <p:nvPr>
            <p:ph idx="10" type="dt"/>
          </p:nvPr>
        </p:nvSpPr>
        <p:spPr>
          <a:xfrm>
            <a:off x="6096000" y="6248400"/>
            <a:ext cx="2667000" cy="365125"/>
          </a:xfrm>
          <a:prstGeom prst="rect">
            <a:avLst/>
          </a:prstGeom>
          <a:solidFill>
            <a:srgbClr val="008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0" y="1752600"/>
            <a:ext cx="1295400" cy="70167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15"/>
          <p:cNvSpPr txBox="1"/>
          <p:nvPr>
            <p:ph idx="11" type="ftr"/>
          </p:nvPr>
        </p:nvSpPr>
        <p:spPr>
          <a:xfrm>
            <a:off x="609600" y="6248206"/>
            <a:ext cx="5421083" cy="365125"/>
          </a:xfrm>
          <a:prstGeom prst="rect">
            <a:avLst/>
          </a:prstGeom>
          <a:solidFill>
            <a:srgbClr val="F86308"/>
          </a:solid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9" name="Google Shape;39;p15"/>
          <p:cNvPicPr preferRelativeResize="0"/>
          <p:nvPr/>
        </p:nvPicPr>
        <p:blipFill rotWithShape="1">
          <a:blip r:embed="rId3">
            <a:alphaModFix/>
          </a:blip>
          <a:srcRect b="0" l="0" r="0" t="0"/>
          <a:stretch/>
        </p:blipFill>
        <p:spPr>
          <a:xfrm>
            <a:off x="228601" y="3899346"/>
            <a:ext cx="1295400" cy="112985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 name="Google Shape;43;p16"/>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1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5" name="Google Shape;45;p16"/>
          <p:cNvSpPr txBox="1"/>
          <p:nvPr/>
        </p:nvSpPr>
        <p:spPr>
          <a:xfrm>
            <a:off x="609600" y="6400606"/>
            <a:ext cx="5421083" cy="365125"/>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Twentieth Century"/>
                <a:ea typeface="Twentieth Century"/>
                <a:cs typeface="Twentieth Century"/>
                <a:sym typeface="Twentieth Century"/>
              </a:rPr>
              <a:t>Project name here</a:t>
            </a:r>
            <a:endParaRPr sz="1400">
              <a:solidFill>
                <a:schemeClr val="lt1"/>
              </a:solidFill>
              <a:latin typeface="Twentieth Century"/>
              <a:ea typeface="Twentieth Century"/>
              <a:cs typeface="Twentieth Century"/>
              <a:sym typeface="Twentieth Century"/>
            </a:endParaRPr>
          </a:p>
        </p:txBody>
      </p:sp>
      <p:sp>
        <p:nvSpPr>
          <p:cNvPr id="46" name="Google Shape;46;p16"/>
          <p:cNvSpPr txBox="1"/>
          <p:nvPr>
            <p:ph idx="10" type="dt"/>
          </p:nvPr>
        </p:nvSpPr>
        <p:spPr>
          <a:xfrm>
            <a:off x="6096000" y="6416675"/>
            <a:ext cx="2667000" cy="365125"/>
          </a:xfrm>
          <a:prstGeom prst="rect">
            <a:avLst/>
          </a:prstGeom>
          <a:solidFill>
            <a:srgbClr val="008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7"/>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7"/>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17"/>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 name="Google Shape;51;p1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1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17"/>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19"/>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19"/>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68" name="Shape 68"/>
        <p:cNvGrpSpPr/>
        <p:nvPr/>
      </p:nvGrpSpPr>
      <p:grpSpPr>
        <a:xfrm>
          <a:off x="0" y="0"/>
          <a:ext cx="0" cy="0"/>
          <a:chOff x="0" y="0"/>
          <a:chExt cx="0" cy="0"/>
        </a:xfrm>
      </p:grpSpPr>
      <p:sp>
        <p:nvSpPr>
          <p:cNvPr id="69" name="Google Shape;69;p20"/>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20"/>
          <p:cNvSpPr/>
          <p:nvPr/>
        </p:nvSpPr>
        <p:spPr>
          <a:xfrm>
            <a:off x="-9144" y="4572000"/>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1" name="Google Shape;71;p20"/>
          <p:cNvSpPr/>
          <p:nvPr/>
        </p:nvSpPr>
        <p:spPr>
          <a:xfrm>
            <a:off x="-9144" y="4663440"/>
            <a:ext cx="146304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2" name="Google Shape;72;p20"/>
          <p:cNvSpPr/>
          <p:nvPr/>
        </p:nvSpPr>
        <p:spPr>
          <a:xfrm>
            <a:off x="1545336" y="4654296"/>
            <a:ext cx="75986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3" name="Google Shape;73;p20"/>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p:nvPr/>
        </p:nvSpPr>
        <p:spPr>
          <a:xfrm>
            <a:off x="1447800" y="0"/>
            <a:ext cx="100584"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5" name="Google Shape;75;p20"/>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2" type="sldNum"/>
          </p:nvPr>
        </p:nvSpPr>
        <p:spPr>
          <a:xfrm>
            <a:off x="0" y="4667249"/>
            <a:ext cx="1447800" cy="66357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77" name="Google Shape;77;p20"/>
          <p:cNvSpPr txBox="1"/>
          <p:nvPr>
            <p:ph idx="11" type="ftr"/>
          </p:nvPr>
        </p:nvSpPr>
        <p:spPr>
          <a:xfrm>
            <a:off x="1600200" y="6248206"/>
            <a:ext cx="4572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p:nvPr>
            <p:ph idx="2" type="pic"/>
          </p:nvPr>
        </p:nvSpPr>
        <p:spPr>
          <a:xfrm>
            <a:off x="1560576" y="0"/>
            <a:ext cx="7583424" cy="4568952"/>
          </a:xfrm>
          <a:prstGeom prst="rect">
            <a:avLst/>
          </a:prstGeom>
          <a:solidFill>
            <a:srgbClr val="DCE5EE"/>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txBox="1"/>
          <p:nvPr>
            <p:ph idx="1" type="body"/>
          </p:nvPr>
        </p:nvSpPr>
        <p:spPr>
          <a:xfrm rot="5400000">
            <a:off x="2426208" y="-213360"/>
            <a:ext cx="4526280" cy="8153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2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2"/>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2"/>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2"/>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 name="Google Shape;17;p1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2.jpg"/><Relationship Id="rId6"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p:nvPr/>
        </p:nvSpPr>
        <p:spPr>
          <a:xfrm>
            <a:off x="0" y="0"/>
            <a:ext cx="6248401" cy="152340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Twentieth Century"/>
                <a:ea typeface="Twentieth Century"/>
                <a:cs typeface="Twentieth Century"/>
                <a:sym typeface="Twentieth Century"/>
              </a:rPr>
              <a:t>GENDER DETECTION</a:t>
            </a:r>
            <a:endParaRPr b="0" i="0" sz="3600" u="none" cap="none" strike="noStrike">
              <a:solidFill>
                <a:schemeClr val="lt1"/>
              </a:solidFill>
              <a:latin typeface="Twentieth Century"/>
              <a:ea typeface="Twentieth Century"/>
              <a:cs typeface="Twentieth Century"/>
              <a:sym typeface="Twentieth Century"/>
            </a:endParaRPr>
          </a:p>
        </p:txBody>
      </p:sp>
      <p:sp>
        <p:nvSpPr>
          <p:cNvPr id="99" name="Google Shape;99;p1"/>
          <p:cNvSpPr txBox="1"/>
          <p:nvPr/>
        </p:nvSpPr>
        <p:spPr>
          <a:xfrm>
            <a:off x="2286000" y="2743201"/>
            <a:ext cx="5117100" cy="255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Mohammad Sabih(Team Lead)</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Muhammad Ahmed Siddiqui</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Abdullah Mussarat</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Sufyan Ahmed</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Instructor: </a:t>
            </a:r>
            <a:r>
              <a:rPr lang="en-US" sz="2000">
                <a:solidFill>
                  <a:schemeClr val="dk1"/>
                </a:solidFill>
                <a:latin typeface="Calibri"/>
                <a:ea typeface="Calibri"/>
                <a:cs typeface="Calibri"/>
                <a:sym typeface="Calibri"/>
              </a:rPr>
              <a:t>Muhammad Sheryar</a:t>
            </a:r>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p:txBody>
      </p:sp>
      <p:sp>
        <p:nvSpPr>
          <p:cNvPr id="100" name="Google Shape;100;p1"/>
          <p:cNvSpPr txBox="1"/>
          <p:nvPr/>
        </p:nvSpPr>
        <p:spPr>
          <a:xfrm>
            <a:off x="6324600" y="-1"/>
            <a:ext cx="2816012" cy="707886"/>
          </a:xfrm>
          <a:prstGeom prst="rect">
            <a:avLst/>
          </a:prstGeom>
          <a:solidFill>
            <a:srgbClr val="F8630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AI-FEST </a:t>
            </a:r>
            <a:endParaRPr/>
          </a:p>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Project Evaluation</a:t>
            </a:r>
            <a:endParaRPr b="1" i="0" sz="2000" u="none" cap="none" strike="noStrike">
              <a:solidFill>
                <a:schemeClr val="lt1"/>
              </a:solidFill>
              <a:latin typeface="Calibri"/>
              <a:ea typeface="Calibri"/>
              <a:cs typeface="Calibri"/>
              <a:sym typeface="Calibri"/>
            </a:endParaRPr>
          </a:p>
        </p:txBody>
      </p:sp>
      <p:sp>
        <p:nvSpPr>
          <p:cNvPr id="101" name="Google Shape;101;p1"/>
          <p:cNvSpPr/>
          <p:nvPr/>
        </p:nvSpPr>
        <p:spPr>
          <a:xfrm flipH="1" rot="10800000">
            <a:off x="1981200" y="4419599"/>
            <a:ext cx="838200" cy="838200"/>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2" name="Google Shape;102;p1"/>
          <p:cNvSpPr/>
          <p:nvPr/>
        </p:nvSpPr>
        <p:spPr>
          <a:xfrm>
            <a:off x="0" y="1600200"/>
            <a:ext cx="6227812" cy="114300"/>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3" name="Google Shape;103;p1"/>
          <p:cNvSpPr/>
          <p:nvPr/>
        </p:nvSpPr>
        <p:spPr>
          <a:xfrm>
            <a:off x="2971800" y="5715000"/>
            <a:ext cx="6172200" cy="495298"/>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1"/>
                </a:solidFill>
                <a:latin typeface="Twentieth Century"/>
                <a:ea typeface="Twentieth Century"/>
                <a:cs typeface="Twentieth Century"/>
                <a:sym typeface="Twentieth Century"/>
              </a:rPr>
              <a:t>Department of Computer Science </a:t>
            </a:r>
            <a:r>
              <a:rPr b="0" i="0" lang="en-US" sz="2000" u="none" cap="none" strike="noStrike">
                <a:solidFill>
                  <a:schemeClr val="lt1"/>
                </a:solidFill>
                <a:latin typeface="Twentieth Century"/>
                <a:ea typeface="Twentieth Century"/>
                <a:cs typeface="Twentieth Century"/>
                <a:sym typeface="Twentieth Century"/>
              </a:rPr>
              <a:t>- </a:t>
            </a:r>
            <a:r>
              <a:rPr b="1" i="0" lang="en-US" sz="2000" u="none" cap="none" strike="noStrike">
                <a:solidFill>
                  <a:schemeClr val="lt1"/>
                </a:solidFill>
                <a:latin typeface="Twentieth Century"/>
                <a:ea typeface="Twentieth Century"/>
                <a:cs typeface="Twentieth Century"/>
                <a:sym typeface="Twentieth Century"/>
              </a:rPr>
              <a:t>DHA Suffa University</a:t>
            </a:r>
            <a:endParaRPr b="1" sz="2000">
              <a:solidFill>
                <a:schemeClr val="lt1"/>
              </a:solidFill>
              <a:latin typeface="Twentieth Century"/>
              <a:ea typeface="Twentieth Century"/>
              <a:cs typeface="Twentieth Century"/>
              <a:sym typeface="Twentieth Century"/>
            </a:endParaRPr>
          </a:p>
        </p:txBody>
      </p:sp>
      <p:sp>
        <p:nvSpPr>
          <p:cNvPr id="104" name="Google Shape;104;p1"/>
          <p:cNvSpPr/>
          <p:nvPr/>
        </p:nvSpPr>
        <p:spPr>
          <a:xfrm>
            <a:off x="2971800" y="6248400"/>
            <a:ext cx="6168811" cy="152400"/>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id="105" name="Google Shape;105;p1"/>
          <p:cNvPicPr preferRelativeResize="0"/>
          <p:nvPr/>
        </p:nvPicPr>
        <p:blipFill rotWithShape="1">
          <a:blip r:embed="rId3">
            <a:alphaModFix/>
          </a:blip>
          <a:srcRect b="0" l="0" r="0" t="0"/>
          <a:stretch/>
        </p:blipFill>
        <p:spPr>
          <a:xfrm>
            <a:off x="373598" y="4989970"/>
            <a:ext cx="1637172" cy="1637172"/>
          </a:xfrm>
          <a:prstGeom prst="rect">
            <a:avLst/>
          </a:prstGeom>
          <a:noFill/>
          <a:ln>
            <a:noFill/>
          </a:ln>
        </p:spPr>
      </p:pic>
      <p:pic>
        <p:nvPicPr>
          <p:cNvPr id="106" name="Google Shape;106;p1"/>
          <p:cNvPicPr preferRelativeResize="0"/>
          <p:nvPr/>
        </p:nvPicPr>
        <p:blipFill rotWithShape="1">
          <a:blip r:embed="rId4">
            <a:alphaModFix/>
          </a:blip>
          <a:srcRect b="35900" l="7648" r="6595" t="36588"/>
          <a:stretch/>
        </p:blipFill>
        <p:spPr>
          <a:xfrm>
            <a:off x="6279950" y="769497"/>
            <a:ext cx="2864050" cy="7539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9"/>
          <p:cNvSpPr txBox="1"/>
          <p:nvPr>
            <p:ph type="title"/>
          </p:nvPr>
        </p:nvSpPr>
        <p:spPr>
          <a:xfrm>
            <a:off x="602878" y="228600"/>
            <a:ext cx="6483721"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200"/>
              <a:buFont typeface="Twentieth Century"/>
              <a:buNone/>
            </a:pPr>
            <a:r>
              <a:rPr lang="en-US" sz="3200"/>
              <a:t>Tools and Technologies Learnt During the Project Implementation</a:t>
            </a:r>
            <a:endParaRPr sz="3200"/>
          </a:p>
        </p:txBody>
      </p:sp>
      <p:sp>
        <p:nvSpPr>
          <p:cNvPr id="214" name="Google Shape;214;p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lnSpcReduction="10000"/>
          </a:bodyPr>
          <a:lstStyle/>
          <a:p>
            <a:pPr indent="-209550" lvl="0" marL="320040" rtl="0" algn="l">
              <a:spcBef>
                <a:spcPts val="0"/>
              </a:spcBef>
              <a:spcAft>
                <a:spcPts val="0"/>
              </a:spcAft>
              <a:buClr>
                <a:schemeClr val="dk1"/>
              </a:buClr>
              <a:buSzPts val="1100"/>
              <a:buFont typeface="Arial"/>
              <a:buNone/>
            </a:pPr>
            <a:r>
              <a:rPr lang="en-US"/>
              <a:t>During the implementation of a Gender Detection project using machine learning</a:t>
            </a:r>
            <a:endParaRPr/>
          </a:p>
          <a:p>
            <a:pPr indent="-339090" lvl="0" marL="457200" rtl="0" algn="l">
              <a:spcBef>
                <a:spcPts val="0"/>
              </a:spcBef>
              <a:spcAft>
                <a:spcPts val="0"/>
              </a:spcAft>
              <a:buSzPts val="1740"/>
              <a:buChar char="●"/>
            </a:pPr>
            <a:r>
              <a:rPr b="1" lang="en-US"/>
              <a:t>Python:</a:t>
            </a:r>
            <a:r>
              <a:rPr lang="en-US"/>
              <a:t> Primary programming language for implementing machine learning algorithms and data processing tasks.</a:t>
            </a:r>
            <a:endParaRPr/>
          </a:p>
          <a:p>
            <a:pPr indent="-339090" lvl="0" marL="457200" rtl="0" algn="l">
              <a:spcBef>
                <a:spcPts val="0"/>
              </a:spcBef>
              <a:spcAft>
                <a:spcPts val="0"/>
              </a:spcAft>
              <a:buSzPts val="1740"/>
              <a:buChar char="●"/>
            </a:pPr>
            <a:r>
              <a:rPr b="1" lang="en-US"/>
              <a:t>OpenCV : </a:t>
            </a:r>
            <a:r>
              <a:rPr lang="en-US"/>
              <a:t>Used for image manipulation, processing, and computer vision tasks</a:t>
            </a:r>
            <a:endParaRPr/>
          </a:p>
          <a:p>
            <a:pPr indent="-339090" lvl="0" marL="457200" rtl="0" algn="l">
              <a:spcBef>
                <a:spcPts val="0"/>
              </a:spcBef>
              <a:spcAft>
                <a:spcPts val="0"/>
              </a:spcAft>
              <a:buSzPts val="1740"/>
              <a:buChar char="●"/>
            </a:pPr>
            <a:r>
              <a:rPr b="1" lang="en-US"/>
              <a:t>Version Control Systems:</a:t>
            </a:r>
            <a:r>
              <a:rPr lang="en-US"/>
              <a:t> Such as Git, used for managing project versions, collaborating with teammates, and tracking changes in code.</a:t>
            </a:r>
            <a:endParaRPr/>
          </a:p>
        </p:txBody>
      </p:sp>
      <p:sp>
        <p:nvSpPr>
          <p:cNvPr id="215" name="Google Shape;215;p9"/>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Gender Detection</a:t>
            </a:r>
            <a:endParaRPr/>
          </a:p>
        </p:txBody>
      </p:sp>
      <p:sp>
        <p:nvSpPr>
          <p:cNvPr id="216" name="Google Shape;216;p9"/>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217" name="Google Shape;217;p9"/>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18" name="Google Shape;218;p9"/>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219" name="Google Shape;219;p9"/>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220" name="Google Shape;220;p9"/>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e8677657d4_0_35"/>
          <p:cNvSpPr txBox="1"/>
          <p:nvPr>
            <p:ph type="title"/>
          </p:nvPr>
        </p:nvSpPr>
        <p:spPr>
          <a:xfrm>
            <a:off x="612648" y="228600"/>
            <a:ext cx="76170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3200"/>
              <a:t>Tools and Technologies Learnt During the Project Implementation</a:t>
            </a:r>
            <a:endParaRPr sz="3200"/>
          </a:p>
        </p:txBody>
      </p:sp>
      <p:sp>
        <p:nvSpPr>
          <p:cNvPr id="227" name="Google Shape;227;g2e8677657d4_0_35"/>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28" name="Google Shape;228;g2e8677657d4_0_35"/>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339090" lvl="0" marL="457200" rtl="0" algn="l">
              <a:spcBef>
                <a:spcPts val="700"/>
              </a:spcBef>
              <a:spcAft>
                <a:spcPts val="0"/>
              </a:spcAft>
              <a:buSzPts val="1740"/>
              <a:buChar char="●"/>
            </a:pPr>
            <a:r>
              <a:rPr b="1" lang="en-US"/>
              <a:t>Development Environments:</a:t>
            </a:r>
            <a:r>
              <a:rPr lang="en-US"/>
              <a:t> Like Jupyter Notebooks or IDEs such as VS Code, for writing and testing code, and analyzing results.</a:t>
            </a:r>
            <a:endParaRPr/>
          </a:p>
          <a:p>
            <a:pPr indent="-339090" lvl="0" marL="457200" rtl="0" algn="l">
              <a:spcBef>
                <a:spcPts val="0"/>
              </a:spcBef>
              <a:spcAft>
                <a:spcPts val="0"/>
              </a:spcAft>
              <a:buSzPts val="1740"/>
              <a:buChar char="●"/>
            </a:pPr>
            <a:r>
              <a:rPr b="1" lang="en-US"/>
              <a:t>Visualization Libraries: </a:t>
            </a:r>
            <a:r>
              <a:rPr lang="en-US"/>
              <a:t>Such as Matplotlib or Seaborn, used for visualizing data distributions, model performance metrics, and results.</a:t>
            </a:r>
            <a:endParaRPr/>
          </a:p>
          <a:p>
            <a:pPr indent="0" lvl="0" marL="0" rtl="0" algn="l">
              <a:spcBef>
                <a:spcPts val="700"/>
              </a:spcBef>
              <a:spcAft>
                <a:spcPts val="0"/>
              </a:spcAft>
              <a:buNone/>
            </a:pPr>
            <a:r>
              <a:t/>
            </a:r>
            <a:endParaRPr/>
          </a:p>
        </p:txBody>
      </p:sp>
      <p:pic>
        <p:nvPicPr>
          <p:cNvPr id="229" name="Google Shape;229;g2e8677657d4_0_35"/>
          <p:cNvPicPr preferRelativeResize="0"/>
          <p:nvPr/>
        </p:nvPicPr>
        <p:blipFill rotWithShape="1">
          <a:blip r:embed="rId3">
            <a:alphaModFix/>
          </a:blip>
          <a:srcRect b="35900" l="7649" r="6594" t="36587"/>
          <a:stretch/>
        </p:blipFill>
        <p:spPr>
          <a:xfrm>
            <a:off x="6035575" y="391323"/>
            <a:ext cx="2194025" cy="888202"/>
          </a:xfrm>
          <a:prstGeom prst="rect">
            <a:avLst/>
          </a:prstGeom>
          <a:noFill/>
          <a:ln>
            <a:noFill/>
          </a:ln>
        </p:spPr>
      </p:pic>
      <p:sp>
        <p:nvSpPr>
          <p:cNvPr id="230" name="Google Shape;230;g2e8677657d4_0_35"/>
          <p:cNvSpPr txBox="1"/>
          <p:nvPr>
            <p:ph idx="11" type="ftr"/>
          </p:nvPr>
        </p:nvSpPr>
        <p:spPr>
          <a:xfrm>
            <a:off x="609601" y="6400800"/>
            <a:ext cx="5410200" cy="2889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Gender Detection</a:t>
            </a:r>
            <a:endParaRPr/>
          </a:p>
        </p:txBody>
      </p:sp>
      <p:sp>
        <p:nvSpPr>
          <p:cNvPr id="231" name="Google Shape;231;g2e8677657d4_0_35"/>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0"/>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Project Demo</a:t>
            </a:r>
            <a:endParaRPr/>
          </a:p>
        </p:txBody>
      </p:sp>
      <p:sp>
        <p:nvSpPr>
          <p:cNvPr id="238" name="Google Shape;238;p1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Clr>
                <a:srgbClr val="008000"/>
              </a:buClr>
              <a:buSzPts val="1740"/>
              <a:buNone/>
            </a:pPr>
            <a:r>
              <a:t/>
            </a:r>
            <a:endParaRPr/>
          </a:p>
        </p:txBody>
      </p:sp>
      <p:sp>
        <p:nvSpPr>
          <p:cNvPr id="239" name="Google Shape;239;p10"/>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Project Name Here</a:t>
            </a:r>
            <a:endParaRPr/>
          </a:p>
        </p:txBody>
      </p:sp>
      <p:sp>
        <p:nvSpPr>
          <p:cNvPr id="240" name="Google Shape;240;p10"/>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241" name="Google Shape;241;p10"/>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42" name="Google Shape;242;p10"/>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243" name="Google Shape;243;p10"/>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244" name="Google Shape;244;p10"/>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pic>
        <p:nvPicPr>
          <p:cNvPr id="245" name="Google Shape;245;p10"/>
          <p:cNvPicPr preferRelativeResize="0"/>
          <p:nvPr/>
        </p:nvPicPr>
        <p:blipFill>
          <a:blip r:embed="rId5">
            <a:alphaModFix/>
          </a:blip>
          <a:stretch>
            <a:fillRect/>
          </a:stretch>
        </p:blipFill>
        <p:spPr>
          <a:xfrm>
            <a:off x="0" y="1600200"/>
            <a:ext cx="9144001" cy="5257800"/>
          </a:xfrm>
          <a:prstGeom prst="rect">
            <a:avLst/>
          </a:prstGeom>
          <a:noFill/>
          <a:ln>
            <a:noFill/>
          </a:ln>
        </p:spPr>
      </p:pic>
      <p:pic>
        <p:nvPicPr>
          <p:cNvPr id="246" name="Google Shape;246;p10"/>
          <p:cNvPicPr preferRelativeResize="0"/>
          <p:nvPr/>
        </p:nvPicPr>
        <p:blipFill>
          <a:blip r:embed="rId6">
            <a:alphaModFix/>
          </a:blip>
          <a:stretch>
            <a:fillRect/>
          </a:stretch>
        </p:blipFill>
        <p:spPr>
          <a:xfrm>
            <a:off x="2527050" y="2721300"/>
            <a:ext cx="6541325" cy="413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Summary </a:t>
            </a:r>
            <a:endParaRPr/>
          </a:p>
        </p:txBody>
      </p:sp>
      <p:sp>
        <p:nvSpPr>
          <p:cNvPr id="112" name="Google Shape;112;p2"/>
          <p:cNvSpPr txBox="1"/>
          <p:nvPr>
            <p:ph idx="1" type="body"/>
          </p:nvPr>
        </p:nvSpPr>
        <p:spPr>
          <a:xfrm>
            <a:off x="1066800" y="1905000"/>
            <a:ext cx="5410200" cy="4267200"/>
          </a:xfrm>
          <a:prstGeom prst="rect">
            <a:avLst/>
          </a:prstGeom>
          <a:noFill/>
          <a:ln>
            <a:noFill/>
          </a:ln>
        </p:spPr>
        <p:txBody>
          <a:bodyPr anchorCtr="0" anchor="t" bIns="45700" lIns="91425" spcFirstLastPara="1" rIns="91425" wrap="square" tIns="45700">
            <a:normAutofit fontScale="85000" lnSpcReduction="20000"/>
          </a:bodyPr>
          <a:lstStyle/>
          <a:p>
            <a:pPr indent="-320040" lvl="0" marL="320040" rtl="0" algn="l">
              <a:spcBef>
                <a:spcPts val="0"/>
              </a:spcBef>
              <a:spcAft>
                <a:spcPts val="0"/>
              </a:spcAft>
              <a:buClr>
                <a:srgbClr val="008000"/>
              </a:buClr>
              <a:buSzPct val="59999"/>
              <a:buChar char="◻"/>
            </a:pPr>
            <a:r>
              <a:rPr lang="en-US"/>
              <a:t>Project Brief Introduction</a:t>
            </a:r>
            <a:endParaRPr/>
          </a:p>
          <a:p>
            <a:pPr indent="-320040" lvl="0" marL="320040" rtl="0" algn="l">
              <a:spcBef>
                <a:spcPts val="700"/>
              </a:spcBef>
              <a:spcAft>
                <a:spcPts val="0"/>
              </a:spcAft>
              <a:buClr>
                <a:srgbClr val="008000"/>
              </a:buClr>
              <a:buSzPct val="59999"/>
              <a:buChar char="◻"/>
            </a:pPr>
            <a:r>
              <a:rPr lang="en-US"/>
              <a:t>Problem Statement</a:t>
            </a:r>
            <a:endParaRPr/>
          </a:p>
          <a:p>
            <a:pPr indent="-320040" lvl="0" marL="320040" rtl="0" algn="l">
              <a:spcBef>
                <a:spcPts val="700"/>
              </a:spcBef>
              <a:spcAft>
                <a:spcPts val="0"/>
              </a:spcAft>
              <a:buClr>
                <a:srgbClr val="008000"/>
              </a:buClr>
              <a:buSzPct val="59999"/>
              <a:buChar char="◻"/>
            </a:pPr>
            <a:r>
              <a:rPr lang="en-US"/>
              <a:t>Dataset Description</a:t>
            </a:r>
            <a:endParaRPr/>
          </a:p>
          <a:p>
            <a:pPr indent="-320040" lvl="0" marL="320040" rtl="0" algn="l">
              <a:spcBef>
                <a:spcPts val="700"/>
              </a:spcBef>
              <a:spcAft>
                <a:spcPts val="0"/>
              </a:spcAft>
              <a:buClr>
                <a:srgbClr val="008000"/>
              </a:buClr>
              <a:buSzPct val="59999"/>
              <a:buChar char="◻"/>
            </a:pPr>
            <a:r>
              <a:rPr lang="en-US"/>
              <a:t>Project Scope</a:t>
            </a:r>
            <a:endParaRPr/>
          </a:p>
          <a:p>
            <a:pPr indent="-320040" lvl="0" marL="320040" rtl="0" algn="l">
              <a:spcBef>
                <a:spcPts val="700"/>
              </a:spcBef>
              <a:spcAft>
                <a:spcPts val="0"/>
              </a:spcAft>
              <a:buClr>
                <a:srgbClr val="008000"/>
              </a:buClr>
              <a:buSzPct val="59999"/>
              <a:buChar char="◻"/>
            </a:pPr>
            <a:r>
              <a:rPr lang="en-US"/>
              <a:t>ML/DL/NLP Model Details</a:t>
            </a:r>
            <a:endParaRPr/>
          </a:p>
          <a:p>
            <a:pPr indent="-320040" lvl="0" marL="320040" rtl="0" algn="l">
              <a:spcBef>
                <a:spcPts val="700"/>
              </a:spcBef>
              <a:spcAft>
                <a:spcPts val="0"/>
              </a:spcAft>
              <a:buClr>
                <a:srgbClr val="008000"/>
              </a:buClr>
              <a:buSzPct val="59999"/>
              <a:buChar char="◻"/>
            </a:pPr>
            <a:r>
              <a:rPr lang="en-US"/>
              <a:t>Results and Discussions</a:t>
            </a:r>
            <a:endParaRPr/>
          </a:p>
          <a:p>
            <a:pPr indent="-320040" lvl="0" marL="320040" rtl="0" algn="l">
              <a:spcBef>
                <a:spcPts val="700"/>
              </a:spcBef>
              <a:spcAft>
                <a:spcPts val="0"/>
              </a:spcAft>
              <a:buClr>
                <a:srgbClr val="008000"/>
              </a:buClr>
              <a:buSzPct val="59999"/>
              <a:buChar char="◻"/>
            </a:pPr>
            <a:r>
              <a:rPr lang="en-US"/>
              <a:t>Tools and Technologies Learnt During the Project Implementation (Individual Skills Set)</a:t>
            </a:r>
            <a:endParaRPr/>
          </a:p>
          <a:p>
            <a:pPr indent="-320040" lvl="0" marL="320040" rtl="0" algn="l">
              <a:spcBef>
                <a:spcPts val="700"/>
              </a:spcBef>
              <a:spcAft>
                <a:spcPts val="0"/>
              </a:spcAft>
              <a:buClr>
                <a:srgbClr val="008000"/>
              </a:buClr>
              <a:buSzPct val="59999"/>
              <a:buChar char="◻"/>
            </a:pPr>
            <a:r>
              <a:rPr lang="en-US"/>
              <a:t>Project Demo</a:t>
            </a:r>
            <a:endParaRPr/>
          </a:p>
          <a:p>
            <a:pPr indent="-320040" lvl="0" marL="320040" rtl="0" algn="l">
              <a:spcBef>
                <a:spcPts val="700"/>
              </a:spcBef>
              <a:spcAft>
                <a:spcPts val="0"/>
              </a:spcAft>
              <a:buClr>
                <a:srgbClr val="008000"/>
              </a:buClr>
              <a:buSzPct val="59999"/>
              <a:buChar char="◻"/>
            </a:pPr>
            <a:r>
              <a:rPr lang="en-US"/>
              <a:t>References  (last accessed)</a:t>
            </a:r>
            <a:endParaRPr/>
          </a:p>
        </p:txBody>
      </p:sp>
      <p:sp>
        <p:nvSpPr>
          <p:cNvPr id="113" name="Google Shape;113;p2"/>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Gender Detection</a:t>
            </a:r>
            <a:endParaRPr/>
          </a:p>
        </p:txBody>
      </p:sp>
      <p:sp>
        <p:nvSpPr>
          <p:cNvPr id="114" name="Google Shape;114;p2"/>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115" name="Google Shape;115;p2"/>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6" name="Google Shape;116;p2"/>
          <p:cNvSpPr txBox="1"/>
          <p:nvPr/>
        </p:nvSpPr>
        <p:spPr>
          <a:xfrm>
            <a:off x="6705600" y="2895600"/>
            <a:ext cx="2057400" cy="2308324"/>
          </a:xfrm>
          <a:prstGeom prst="rect">
            <a:avLst/>
          </a:prstGeom>
          <a:solidFill>
            <a:srgbClr val="FFFF6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Can have </a:t>
            </a:r>
            <a:endParaRPr/>
          </a:p>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maximum 20 slides.</a:t>
            </a:r>
            <a:endParaRPr/>
          </a:p>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If you want to add any other slide other than this you can but listed heading are required. </a:t>
            </a:r>
            <a:endParaRPr sz="1800">
              <a:solidFill>
                <a:schemeClr val="dk1"/>
              </a:solidFill>
              <a:latin typeface="Twentieth Century"/>
              <a:ea typeface="Twentieth Century"/>
              <a:cs typeface="Twentieth Century"/>
              <a:sym typeface="Twentieth Century"/>
            </a:endParaRPr>
          </a:p>
        </p:txBody>
      </p:sp>
      <p:pic>
        <p:nvPicPr>
          <p:cNvPr id="117" name="Google Shape;117;p2"/>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118" name="Google Shape;118;p2"/>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Project Brief Introduction</a:t>
            </a:r>
            <a:endParaRPr/>
          </a:p>
        </p:txBody>
      </p:sp>
      <p:sp>
        <p:nvSpPr>
          <p:cNvPr id="125" name="Google Shape;125;p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Clr>
                <a:schemeClr val="dk1"/>
              </a:buClr>
              <a:buSzPts val="1100"/>
              <a:buFont typeface="Arial"/>
              <a:buNone/>
            </a:pPr>
            <a:r>
              <a:rPr lang="en-US"/>
              <a:t>Gender detection is a fascinating application of machine learning that aims to identify and classify the gender of individuals based on various inputs.</a:t>
            </a:r>
            <a:endParaRPr/>
          </a:p>
          <a:p>
            <a:pPr indent="-209550" lvl="0" marL="320040" rtl="0" algn="l">
              <a:spcBef>
                <a:spcPts val="0"/>
              </a:spcBef>
              <a:spcAft>
                <a:spcPts val="0"/>
              </a:spcAft>
              <a:buClr>
                <a:schemeClr val="dk1"/>
              </a:buClr>
              <a:buSzPts val="1100"/>
              <a:buNone/>
            </a:pPr>
            <a:r>
              <a:t/>
            </a:r>
            <a:endParaRPr/>
          </a:p>
          <a:p>
            <a:pPr indent="-209550" lvl="0" marL="320040" rtl="0" algn="l">
              <a:spcBef>
                <a:spcPts val="0"/>
              </a:spcBef>
              <a:spcAft>
                <a:spcPts val="0"/>
              </a:spcAft>
              <a:buClr>
                <a:schemeClr val="dk1"/>
              </a:buClr>
              <a:buSzPts val="1100"/>
              <a:buFont typeface="Arial"/>
              <a:buNone/>
            </a:pPr>
            <a:r>
              <a:rPr lang="en-US"/>
              <a:t>This project explores the implementation of machine learning algorithms to automatically predict the gender of individuals from data such as facial images.</a:t>
            </a:r>
            <a:endParaRPr/>
          </a:p>
          <a:p>
            <a:pPr indent="-209550" lvl="0" marL="320040" rtl="0" algn="l">
              <a:spcBef>
                <a:spcPts val="0"/>
              </a:spcBef>
              <a:spcAft>
                <a:spcPts val="0"/>
              </a:spcAft>
              <a:buClr>
                <a:srgbClr val="008000"/>
              </a:buClr>
              <a:buSzPts val="1740"/>
              <a:buNone/>
            </a:pPr>
            <a:r>
              <a:t/>
            </a:r>
            <a:endParaRPr/>
          </a:p>
        </p:txBody>
      </p:sp>
      <p:sp>
        <p:nvSpPr>
          <p:cNvPr id="126" name="Google Shape;126;p3"/>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Gender Detection</a:t>
            </a:r>
            <a:endParaRPr/>
          </a:p>
        </p:txBody>
      </p:sp>
      <p:sp>
        <p:nvSpPr>
          <p:cNvPr id="127" name="Google Shape;127;p3"/>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128" name="Google Shape;128;p3"/>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29" name="Google Shape;129;p3"/>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130" name="Google Shape;130;p3"/>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131" name="Google Shape;131;p3"/>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Problem Statement</a:t>
            </a:r>
            <a:endParaRPr/>
          </a:p>
        </p:txBody>
      </p:sp>
      <p:sp>
        <p:nvSpPr>
          <p:cNvPr id="138" name="Google Shape;138;p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Clr>
                <a:srgbClr val="008000"/>
              </a:buClr>
              <a:buSzPts val="1740"/>
              <a:buNone/>
            </a:pPr>
            <a:r>
              <a:rPr lang="en-US"/>
              <a:t>Develop a machine learning system capable of accurately predicting the gender (male or female) of individuals based on facial images. The project aims to explore and implement various algorithms to achieve robust gender classification, evaluating performance metrics and potential real-world applications.</a:t>
            </a:r>
            <a:endParaRPr/>
          </a:p>
        </p:txBody>
      </p:sp>
      <p:sp>
        <p:nvSpPr>
          <p:cNvPr id="139" name="Google Shape;139;p4"/>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Gender Detection</a:t>
            </a:r>
            <a:endParaRPr/>
          </a:p>
        </p:txBody>
      </p:sp>
      <p:sp>
        <p:nvSpPr>
          <p:cNvPr id="140" name="Google Shape;140;p4"/>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141" name="Google Shape;141;p4"/>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2" name="Google Shape;142;p4"/>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143" name="Google Shape;143;p4"/>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144" name="Google Shape;144;p4"/>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Dataset Description</a:t>
            </a:r>
            <a:endParaRPr/>
          </a:p>
        </p:txBody>
      </p:sp>
      <p:sp>
        <p:nvSpPr>
          <p:cNvPr id="151" name="Google Shape;151;p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Clr>
                <a:srgbClr val="008000"/>
              </a:buClr>
              <a:buSzPts val="1740"/>
              <a:buNone/>
            </a:pPr>
            <a:r>
              <a:rPr lang="en-US"/>
              <a:t>The dataset used for Gender Detection consists of </a:t>
            </a:r>
            <a:endParaRPr/>
          </a:p>
          <a:p>
            <a:pPr indent="-209550" lvl="0" marL="320040" rtl="0" algn="l">
              <a:spcBef>
                <a:spcPts val="0"/>
              </a:spcBef>
              <a:spcAft>
                <a:spcPts val="0"/>
              </a:spcAft>
              <a:buClr>
                <a:srgbClr val="008000"/>
              </a:buClr>
              <a:buSzPts val="1740"/>
              <a:buNone/>
            </a:pPr>
            <a:r>
              <a:t/>
            </a:r>
            <a:endParaRPr/>
          </a:p>
          <a:p>
            <a:pPr indent="-209550" lvl="0" marL="320040" rtl="0" algn="l">
              <a:spcBef>
                <a:spcPts val="0"/>
              </a:spcBef>
              <a:spcAft>
                <a:spcPts val="0"/>
              </a:spcAft>
              <a:buClr>
                <a:srgbClr val="008000"/>
              </a:buClr>
              <a:buSzPts val="1740"/>
              <a:buNone/>
            </a:pPr>
            <a:r>
              <a:rPr b="1" lang="en-US"/>
              <a:t>Facial Images:</a:t>
            </a:r>
            <a:r>
              <a:rPr lang="en-US"/>
              <a:t> High-resolution images capturing facial features and expressions of individuals.</a:t>
            </a:r>
            <a:endParaRPr/>
          </a:p>
          <a:p>
            <a:pPr indent="-209550" lvl="0" marL="320040" rtl="0" algn="l">
              <a:spcBef>
                <a:spcPts val="0"/>
              </a:spcBef>
              <a:spcAft>
                <a:spcPts val="0"/>
              </a:spcAft>
              <a:buClr>
                <a:srgbClr val="008000"/>
              </a:buClr>
              <a:buSzPts val="1740"/>
              <a:buNone/>
            </a:pPr>
            <a:r>
              <a:t/>
            </a:r>
            <a:endParaRPr/>
          </a:p>
          <a:p>
            <a:pPr indent="-209550" lvl="0" marL="320040" rtl="0" algn="l">
              <a:spcBef>
                <a:spcPts val="0"/>
              </a:spcBef>
              <a:spcAft>
                <a:spcPts val="0"/>
              </a:spcAft>
              <a:buClr>
                <a:srgbClr val="008000"/>
              </a:buClr>
              <a:buSzPts val="1740"/>
              <a:buNone/>
            </a:pPr>
            <a:r>
              <a:rPr lang="en-US"/>
              <a:t>Key considerations in dataset preparation include Data Balance means maintaining a balanced distribution of male and female instances to prevent bias in model training.</a:t>
            </a:r>
            <a:endParaRPr/>
          </a:p>
        </p:txBody>
      </p:sp>
      <p:sp>
        <p:nvSpPr>
          <p:cNvPr id="152" name="Google Shape;152;p5"/>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Gender Detection</a:t>
            </a:r>
            <a:endParaRPr/>
          </a:p>
        </p:txBody>
      </p:sp>
      <p:sp>
        <p:nvSpPr>
          <p:cNvPr id="153" name="Google Shape;153;p5"/>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154" name="Google Shape;154;p5"/>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55" name="Google Shape;155;p5"/>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156" name="Google Shape;156;p5"/>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157" name="Google Shape;157;p5"/>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Project Scope</a:t>
            </a:r>
            <a:endParaRPr/>
          </a:p>
        </p:txBody>
      </p:sp>
      <p:sp>
        <p:nvSpPr>
          <p:cNvPr id="164" name="Google Shape;164;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Clr>
                <a:schemeClr val="dk1"/>
              </a:buClr>
              <a:buSzPts val="1100"/>
              <a:buFont typeface="Arial"/>
              <a:buNone/>
            </a:pPr>
            <a:r>
              <a:rPr lang="en-US"/>
              <a:t>The scope of a Gender Detection project in machine learning typically includes the following aspects:</a:t>
            </a:r>
            <a:endParaRPr/>
          </a:p>
          <a:p>
            <a:pPr indent="-339090" lvl="0" marL="457200" rtl="0" algn="l">
              <a:spcBef>
                <a:spcPts val="0"/>
              </a:spcBef>
              <a:spcAft>
                <a:spcPts val="0"/>
              </a:spcAft>
              <a:buSzPts val="1740"/>
              <a:buChar char="●"/>
            </a:pPr>
            <a:r>
              <a:rPr lang="en-US"/>
              <a:t>Data Collection and Preparation</a:t>
            </a:r>
            <a:endParaRPr/>
          </a:p>
          <a:p>
            <a:pPr indent="-339090" lvl="0" marL="457200" rtl="0" algn="l">
              <a:spcBef>
                <a:spcPts val="0"/>
              </a:spcBef>
              <a:spcAft>
                <a:spcPts val="0"/>
              </a:spcAft>
              <a:buSzPts val="1740"/>
              <a:buChar char="●"/>
            </a:pPr>
            <a:r>
              <a:rPr lang="en-US"/>
              <a:t>Feature Engineering and Selection</a:t>
            </a:r>
            <a:endParaRPr/>
          </a:p>
          <a:p>
            <a:pPr indent="-339090" lvl="0" marL="457200" rtl="0" algn="l">
              <a:spcBef>
                <a:spcPts val="0"/>
              </a:spcBef>
              <a:spcAft>
                <a:spcPts val="0"/>
              </a:spcAft>
              <a:buSzPts val="1740"/>
              <a:buChar char="●"/>
            </a:pPr>
            <a:r>
              <a:rPr lang="en-US"/>
              <a:t>Model Selection and Training</a:t>
            </a:r>
            <a:endParaRPr/>
          </a:p>
          <a:p>
            <a:pPr indent="-339090" lvl="0" marL="457200" rtl="0" algn="l">
              <a:spcBef>
                <a:spcPts val="0"/>
              </a:spcBef>
              <a:spcAft>
                <a:spcPts val="0"/>
              </a:spcAft>
              <a:buSzPts val="1740"/>
              <a:buChar char="●"/>
            </a:pPr>
            <a:r>
              <a:rPr lang="en-US"/>
              <a:t>Evaluation and Performance Metrics</a:t>
            </a:r>
            <a:endParaRPr/>
          </a:p>
          <a:p>
            <a:pPr indent="-339090" lvl="0" marL="457200" rtl="0" algn="l">
              <a:spcBef>
                <a:spcPts val="0"/>
              </a:spcBef>
              <a:spcAft>
                <a:spcPts val="0"/>
              </a:spcAft>
              <a:buSzPts val="1740"/>
              <a:buChar char="●"/>
            </a:pPr>
            <a:r>
              <a:rPr lang="en-US"/>
              <a:t>Deployment and Application</a:t>
            </a:r>
            <a:endParaRPr/>
          </a:p>
          <a:p>
            <a:pPr indent="-339090" lvl="0" marL="457200" rtl="0" algn="l">
              <a:spcBef>
                <a:spcPts val="0"/>
              </a:spcBef>
              <a:spcAft>
                <a:spcPts val="0"/>
              </a:spcAft>
              <a:buSzPts val="1740"/>
              <a:buChar char="●"/>
            </a:pPr>
            <a:r>
              <a:rPr lang="en-US"/>
              <a:t>Documentation and Reporting</a:t>
            </a:r>
            <a:endParaRPr/>
          </a:p>
          <a:p>
            <a:pPr indent="-209550" lvl="0" marL="320040" rtl="0" algn="l">
              <a:spcBef>
                <a:spcPts val="0"/>
              </a:spcBef>
              <a:spcAft>
                <a:spcPts val="0"/>
              </a:spcAft>
              <a:buClr>
                <a:srgbClr val="008000"/>
              </a:buClr>
              <a:buSzPts val="1740"/>
              <a:buNone/>
            </a:pPr>
            <a:r>
              <a:t/>
            </a:r>
            <a:endParaRPr/>
          </a:p>
        </p:txBody>
      </p:sp>
      <p:sp>
        <p:nvSpPr>
          <p:cNvPr id="165" name="Google Shape;165;p6"/>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Gender Detection</a:t>
            </a:r>
            <a:endParaRPr/>
          </a:p>
        </p:txBody>
      </p:sp>
      <p:sp>
        <p:nvSpPr>
          <p:cNvPr id="166" name="Google Shape;166;p6"/>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167" name="Google Shape;167;p6"/>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68" name="Google Shape;168;p6"/>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169" name="Google Shape;169;p6"/>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170" name="Google Shape;170;p6"/>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Twentieth Century"/>
              <a:buNone/>
            </a:pPr>
            <a:r>
              <a:rPr lang="en-US" sz="3600"/>
              <a:t>ML/DL/NLP Model Details</a:t>
            </a:r>
            <a:endParaRPr sz="3600"/>
          </a:p>
        </p:txBody>
      </p:sp>
      <p:sp>
        <p:nvSpPr>
          <p:cNvPr id="177" name="Google Shape;177;p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fontScale="92500" lnSpcReduction="20000"/>
          </a:bodyPr>
          <a:lstStyle/>
          <a:p>
            <a:pPr indent="-209550" lvl="0" marL="320040" rtl="0" algn="l">
              <a:spcBef>
                <a:spcPts val="0"/>
              </a:spcBef>
              <a:spcAft>
                <a:spcPts val="0"/>
              </a:spcAft>
              <a:buClr>
                <a:srgbClr val="008000"/>
              </a:buClr>
              <a:buSzPct val="59999"/>
              <a:buNone/>
            </a:pPr>
            <a:r>
              <a:rPr lang="en-US"/>
              <a:t>The deepface library is used here, The deepface library itself utilizes pre-trained deep learning models for facial analysis:</a:t>
            </a:r>
            <a:endParaRPr/>
          </a:p>
          <a:p>
            <a:pPr indent="-330803" lvl="0" marL="457200" rtl="0" algn="l">
              <a:spcBef>
                <a:spcPts val="0"/>
              </a:spcBef>
              <a:spcAft>
                <a:spcPts val="0"/>
              </a:spcAft>
              <a:buSzPct val="59999"/>
              <a:buChar char="●"/>
            </a:pPr>
            <a:r>
              <a:rPr b="1" lang="en-US"/>
              <a:t>VGG-Face:</a:t>
            </a:r>
            <a:r>
              <a:rPr lang="en-US"/>
              <a:t> This is a deep convolutional neural network (CNN) model trained on a large dataset of faces.</a:t>
            </a:r>
            <a:endParaRPr/>
          </a:p>
          <a:p>
            <a:pPr indent="-330803" lvl="0" marL="457200" rtl="0" algn="l">
              <a:spcBef>
                <a:spcPts val="0"/>
              </a:spcBef>
              <a:spcAft>
                <a:spcPts val="0"/>
              </a:spcAft>
              <a:buSzPct val="59999"/>
              <a:buChar char="●"/>
            </a:pPr>
            <a:r>
              <a:rPr b="1" lang="en-US"/>
              <a:t>ResNet:</a:t>
            </a:r>
            <a:r>
              <a:rPr lang="en-US"/>
              <a:t>The ResNet model used in deepface is likely adapted for face recognition and gender detection tasks.</a:t>
            </a:r>
            <a:endParaRPr/>
          </a:p>
          <a:p>
            <a:pPr indent="-330803" lvl="0" marL="457200" rtl="0" algn="l">
              <a:spcBef>
                <a:spcPts val="0"/>
              </a:spcBef>
              <a:spcAft>
                <a:spcPts val="0"/>
              </a:spcAft>
              <a:buSzPct val="59999"/>
              <a:buChar char="●"/>
            </a:pPr>
            <a:r>
              <a:rPr b="1" lang="en-US"/>
              <a:t>Facenet:</a:t>
            </a:r>
            <a:r>
              <a:rPr lang="en-US"/>
              <a:t> Facenet is a deep convolutional network designed for face recognition tasks.</a:t>
            </a:r>
            <a:endParaRPr/>
          </a:p>
          <a:p>
            <a:pPr indent="-330803" lvl="0" marL="457200" rtl="0" algn="l">
              <a:spcBef>
                <a:spcPts val="0"/>
              </a:spcBef>
              <a:spcAft>
                <a:spcPts val="0"/>
              </a:spcAft>
              <a:buSzPct val="59999"/>
              <a:buChar char="●"/>
            </a:pPr>
            <a:r>
              <a:rPr b="1" lang="en-US"/>
              <a:t>OpenFace:</a:t>
            </a:r>
            <a:r>
              <a:rPr lang="en-US"/>
              <a:t> OpenFace is another deep learning model that provides facial feature extraction capabilities.</a:t>
            </a:r>
            <a:endParaRPr/>
          </a:p>
        </p:txBody>
      </p:sp>
      <p:sp>
        <p:nvSpPr>
          <p:cNvPr id="178" name="Google Shape;178;p7"/>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Gender Detection</a:t>
            </a:r>
            <a:endParaRPr/>
          </a:p>
        </p:txBody>
      </p:sp>
      <p:sp>
        <p:nvSpPr>
          <p:cNvPr id="179" name="Google Shape;179;p7"/>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180" name="Google Shape;180;p7"/>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81" name="Google Shape;181;p7"/>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182" name="Google Shape;182;p7"/>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183" name="Google Shape;183;p7"/>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Results and Discussions</a:t>
            </a:r>
            <a:endParaRPr/>
          </a:p>
        </p:txBody>
      </p:sp>
      <p:sp>
        <p:nvSpPr>
          <p:cNvPr id="190" name="Google Shape;190;p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lnSpcReduction="10000"/>
          </a:bodyPr>
          <a:lstStyle/>
          <a:p>
            <a:pPr indent="-209550" lvl="0" marL="320040" rtl="0" algn="l">
              <a:spcBef>
                <a:spcPts val="0"/>
              </a:spcBef>
              <a:spcAft>
                <a:spcPts val="0"/>
              </a:spcAft>
              <a:buClr>
                <a:schemeClr val="dk1"/>
              </a:buClr>
              <a:buSzPts val="1100"/>
              <a:buFont typeface="Arial"/>
              <a:buNone/>
            </a:pPr>
            <a:r>
              <a:rPr b="1" lang="en-US"/>
              <a:t>Gender Detection Accuracy:</a:t>
            </a:r>
            <a:endParaRPr b="1"/>
          </a:p>
          <a:p>
            <a:pPr indent="-209550" lvl="0" marL="320040" rtl="0" algn="l">
              <a:spcBef>
                <a:spcPts val="0"/>
              </a:spcBef>
              <a:spcAft>
                <a:spcPts val="0"/>
              </a:spcAft>
              <a:buClr>
                <a:schemeClr val="dk1"/>
              </a:buClr>
              <a:buSzPts val="1100"/>
              <a:buNone/>
            </a:pPr>
            <a:r>
              <a:rPr lang="en-US"/>
              <a:t>Present the results of gender detection for each image in image_files. Record the accuracy of the gender predictions made by the deepface library for each image, noting correct and incorrect classifications.</a:t>
            </a:r>
            <a:endParaRPr/>
          </a:p>
          <a:p>
            <a:pPr indent="-209550" lvl="0" marL="320040" rtl="0" algn="l">
              <a:spcBef>
                <a:spcPts val="0"/>
              </a:spcBef>
              <a:spcAft>
                <a:spcPts val="0"/>
              </a:spcAft>
              <a:buClr>
                <a:schemeClr val="dk1"/>
              </a:buClr>
              <a:buSzPts val="1100"/>
              <a:buFont typeface="Arial"/>
              <a:buNone/>
            </a:pPr>
            <a:r>
              <a:t/>
            </a:r>
            <a:endParaRPr/>
          </a:p>
          <a:p>
            <a:pPr indent="-209550" lvl="0" marL="320040" rtl="0" algn="l">
              <a:spcBef>
                <a:spcPts val="0"/>
              </a:spcBef>
              <a:spcAft>
                <a:spcPts val="0"/>
              </a:spcAft>
              <a:buClr>
                <a:schemeClr val="dk1"/>
              </a:buClr>
              <a:buSzPts val="1100"/>
              <a:buNone/>
            </a:pPr>
            <a:r>
              <a:rPr b="1" lang="en-US"/>
              <a:t>Visual Representation:</a:t>
            </a:r>
            <a:endParaRPr b="1"/>
          </a:p>
          <a:p>
            <a:pPr indent="-209550" lvl="0" marL="320040" rtl="0" algn="l">
              <a:spcBef>
                <a:spcPts val="0"/>
              </a:spcBef>
              <a:spcAft>
                <a:spcPts val="0"/>
              </a:spcAft>
              <a:buClr>
                <a:schemeClr val="dk1"/>
              </a:buClr>
              <a:buSzPts val="1100"/>
              <a:buNone/>
            </a:pPr>
            <a:r>
              <a:rPr lang="en-US"/>
              <a:t>Display the original images with bounding boxes around detected faces and labels indicating the predicted gender (e.g., "Male" or "Female").</a:t>
            </a:r>
            <a:endParaRPr/>
          </a:p>
        </p:txBody>
      </p:sp>
      <p:sp>
        <p:nvSpPr>
          <p:cNvPr id="191" name="Google Shape;191;p8"/>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Gender Detection</a:t>
            </a:r>
            <a:endParaRPr/>
          </a:p>
        </p:txBody>
      </p:sp>
      <p:sp>
        <p:nvSpPr>
          <p:cNvPr id="192" name="Google Shape;192;p8"/>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193" name="Google Shape;193;p8"/>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94" name="Google Shape;194;p8"/>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195" name="Google Shape;195;p8"/>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196" name="Google Shape;196;p8"/>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e8677657d4_0_22"/>
          <p:cNvSpPr txBox="1"/>
          <p:nvPr>
            <p:ph type="title"/>
          </p:nvPr>
        </p:nvSpPr>
        <p:spPr>
          <a:xfrm>
            <a:off x="612648" y="228600"/>
            <a:ext cx="76170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Results and Discussions</a:t>
            </a:r>
            <a:endParaRPr/>
          </a:p>
        </p:txBody>
      </p:sp>
      <p:sp>
        <p:nvSpPr>
          <p:cNvPr id="203" name="Google Shape;203;g2e8677657d4_0_22"/>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04" name="Google Shape;204;g2e8677657d4_0_22"/>
          <p:cNvSpPr txBox="1"/>
          <p:nvPr>
            <p:ph idx="1" type="body"/>
          </p:nvPr>
        </p:nvSpPr>
        <p:spPr>
          <a:xfrm>
            <a:off x="612648" y="1600200"/>
            <a:ext cx="8153400" cy="4495800"/>
          </a:xfrm>
          <a:prstGeom prst="rect">
            <a:avLst/>
          </a:prstGeom>
        </p:spPr>
        <p:txBody>
          <a:bodyPr anchorCtr="0" anchor="t" bIns="45700" lIns="91425" spcFirstLastPara="1" rIns="91425" wrap="square" tIns="45700">
            <a:normAutofit lnSpcReduction="10000"/>
          </a:bodyPr>
          <a:lstStyle/>
          <a:p>
            <a:pPr indent="0" lvl="0" marL="0" rtl="0" algn="l">
              <a:spcBef>
                <a:spcPts val="700"/>
              </a:spcBef>
              <a:spcAft>
                <a:spcPts val="0"/>
              </a:spcAft>
              <a:buClr>
                <a:schemeClr val="dk1"/>
              </a:buClr>
              <a:buSzPts val="1100"/>
              <a:buFont typeface="Arial"/>
              <a:buNone/>
            </a:pPr>
            <a:r>
              <a:rPr b="1" lang="en-US"/>
              <a:t>Model Performance:</a:t>
            </a:r>
            <a:endParaRPr b="1"/>
          </a:p>
          <a:p>
            <a:pPr indent="0" lvl="0" marL="0" rtl="0" algn="l">
              <a:spcBef>
                <a:spcPts val="700"/>
              </a:spcBef>
              <a:spcAft>
                <a:spcPts val="0"/>
              </a:spcAft>
              <a:buClr>
                <a:schemeClr val="dk1"/>
              </a:buClr>
              <a:buSzPts val="1100"/>
              <a:buFont typeface="Arial"/>
              <a:buNone/>
            </a:pPr>
            <a:r>
              <a:rPr lang="en-US"/>
              <a:t>Evaluate the overall performance of the gender detection model based on the results obtained.</a:t>
            </a:r>
            <a:endParaRPr/>
          </a:p>
          <a:p>
            <a:pPr indent="0" lvl="0" marL="0" rtl="0" algn="l">
              <a:spcBef>
                <a:spcPts val="700"/>
              </a:spcBef>
              <a:spcAft>
                <a:spcPts val="0"/>
              </a:spcAft>
              <a:buClr>
                <a:schemeClr val="dk1"/>
              </a:buClr>
              <a:buSzPts val="1100"/>
              <a:buFont typeface="Arial"/>
              <a:buNone/>
            </a:pPr>
            <a:r>
              <a:rPr b="1" lang="en-US"/>
              <a:t>Impact of Data Quality:</a:t>
            </a:r>
            <a:endParaRPr b="1"/>
          </a:p>
          <a:p>
            <a:pPr indent="0" lvl="0" marL="0" rtl="0" algn="l">
              <a:spcBef>
                <a:spcPts val="700"/>
              </a:spcBef>
              <a:spcAft>
                <a:spcPts val="0"/>
              </a:spcAft>
              <a:buClr>
                <a:schemeClr val="dk1"/>
              </a:buClr>
              <a:buSzPts val="1100"/>
              <a:buFont typeface="Arial"/>
              <a:buNone/>
            </a:pPr>
            <a:r>
              <a:rPr lang="en-US"/>
              <a:t>Consider how the quality and diversity of the dataset (image_files) affect model performance.</a:t>
            </a:r>
            <a:endParaRPr/>
          </a:p>
          <a:p>
            <a:pPr indent="0" lvl="0" marL="0" rtl="0" algn="l">
              <a:spcBef>
                <a:spcPts val="700"/>
              </a:spcBef>
              <a:spcAft>
                <a:spcPts val="0"/>
              </a:spcAft>
              <a:buClr>
                <a:schemeClr val="dk1"/>
              </a:buClr>
              <a:buSzPts val="1100"/>
              <a:buFont typeface="Arial"/>
              <a:buNone/>
            </a:pPr>
            <a:r>
              <a:rPr b="1" lang="en-US"/>
              <a:t>Future Directions:</a:t>
            </a:r>
            <a:endParaRPr b="1"/>
          </a:p>
          <a:p>
            <a:pPr indent="0" lvl="0" marL="0" rtl="0" algn="l">
              <a:spcBef>
                <a:spcPts val="700"/>
              </a:spcBef>
              <a:spcAft>
                <a:spcPts val="0"/>
              </a:spcAft>
              <a:buNone/>
            </a:pPr>
            <a:r>
              <a:rPr lang="en-US"/>
              <a:t>Propose potential improvements or extensions to the current gender detection model.</a:t>
            </a:r>
            <a:endParaRPr/>
          </a:p>
        </p:txBody>
      </p:sp>
      <p:pic>
        <p:nvPicPr>
          <p:cNvPr id="205" name="Google Shape;205;g2e8677657d4_0_22"/>
          <p:cNvPicPr preferRelativeResize="0"/>
          <p:nvPr/>
        </p:nvPicPr>
        <p:blipFill rotWithShape="1">
          <a:blip r:embed="rId3">
            <a:alphaModFix/>
          </a:blip>
          <a:srcRect b="35900" l="7649" r="6594" t="36587"/>
          <a:stretch/>
        </p:blipFill>
        <p:spPr>
          <a:xfrm>
            <a:off x="6035575" y="391323"/>
            <a:ext cx="2194025" cy="888202"/>
          </a:xfrm>
          <a:prstGeom prst="rect">
            <a:avLst/>
          </a:prstGeom>
          <a:noFill/>
          <a:ln>
            <a:noFill/>
          </a:ln>
        </p:spPr>
      </p:pic>
      <p:sp>
        <p:nvSpPr>
          <p:cNvPr id="206" name="Google Shape;206;g2e8677657d4_0_22"/>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207" name="Google Shape;207;g2e8677657d4_0_22"/>
          <p:cNvSpPr txBox="1"/>
          <p:nvPr>
            <p:ph idx="11" type="ftr"/>
          </p:nvPr>
        </p:nvSpPr>
        <p:spPr>
          <a:xfrm>
            <a:off x="609601" y="6400800"/>
            <a:ext cx="5410200" cy="2889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Gender Detection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2015-09-23T05:32:20Z</dcterms:created>
  <dc:creator>Asad Ur Rehman</dc:creator>
</cp:coreProperties>
</file>