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6" r:id="rId3"/>
    <p:sldId id="275" r:id="rId4"/>
    <p:sldId id="277" r:id="rId5"/>
    <p:sldId id="278" r:id="rId6"/>
    <p:sldId id="279" r:id="rId7"/>
    <p:sldId id="276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18" r:id="rId19"/>
    <p:sldId id="319" r:id="rId20"/>
    <p:sldId id="320" r:id="rId21"/>
    <p:sldId id="321" r:id="rId22"/>
    <p:sldId id="322" r:id="rId23"/>
    <p:sldId id="315" r:id="rId24"/>
    <p:sldId id="316" r:id="rId25"/>
    <p:sldId id="290" r:id="rId26"/>
    <p:sldId id="291" r:id="rId27"/>
    <p:sldId id="311" r:id="rId28"/>
    <p:sldId id="312" r:id="rId29"/>
    <p:sldId id="313" r:id="rId30"/>
    <p:sldId id="323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1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3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55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86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8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DBF1CC-4223-4FD1-A33F-452CE7C59EF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238001-EBEF-4F33-AC5F-C3F49A21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98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31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8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6" y="0"/>
                </a:lnTo>
                <a:lnTo>
                  <a:pt x="203146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7" y="0"/>
                </a:lnTo>
                <a:lnTo>
                  <a:pt x="203147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033" y="236510"/>
            <a:ext cx="750125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033" y="2916428"/>
            <a:ext cx="11193780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2333" y="6505319"/>
            <a:ext cx="23177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1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9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6" y="0"/>
                </a:lnTo>
                <a:lnTo>
                  <a:pt x="203146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7" y="0"/>
                </a:lnTo>
                <a:lnTo>
                  <a:pt x="203147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033" y="266700"/>
            <a:ext cx="1122193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033" y="1075435"/>
            <a:ext cx="11221932" cy="178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18" Type="http://schemas.openxmlformats.org/officeDocument/2006/relationships/image" Target="../media/image40.jpg"/><Relationship Id="rId3" Type="http://schemas.openxmlformats.org/officeDocument/2006/relationships/image" Target="../media/image25.png"/><Relationship Id="rId21" Type="http://schemas.openxmlformats.org/officeDocument/2006/relationships/image" Target="../media/image42.jpg"/><Relationship Id="rId7" Type="http://schemas.openxmlformats.org/officeDocument/2006/relationships/image" Target="../media/image29.png"/><Relationship Id="rId12" Type="http://schemas.openxmlformats.org/officeDocument/2006/relationships/image" Target="../media/image34.jpg"/><Relationship Id="rId17" Type="http://schemas.openxmlformats.org/officeDocument/2006/relationships/image" Target="../media/image39.png"/><Relationship Id="rId2" Type="http://schemas.openxmlformats.org/officeDocument/2006/relationships/image" Target="../media/image27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3.jp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jpg"/><Relationship Id="rId19" Type="http://schemas.openxmlformats.org/officeDocument/2006/relationships/image" Target="../media/image22.jpg"/><Relationship Id="rId4" Type="http://schemas.openxmlformats.org/officeDocument/2006/relationships/image" Target="../media/image23.png"/><Relationship Id="rId9" Type="http://schemas.openxmlformats.org/officeDocument/2006/relationships/image" Target="../media/image31.jpg"/><Relationship Id="rId14" Type="http://schemas.openxmlformats.org/officeDocument/2006/relationships/image" Target="../media/image36.png"/><Relationship Id="rId22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jp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32.jpg"/><Relationship Id="rId2" Type="http://schemas.openxmlformats.org/officeDocument/2006/relationships/image" Target="../media/image27.png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jpg"/><Relationship Id="rId5" Type="http://schemas.openxmlformats.org/officeDocument/2006/relationships/image" Target="../media/image41.png"/><Relationship Id="rId15" Type="http://schemas.openxmlformats.org/officeDocument/2006/relationships/image" Target="../media/image22.jp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Relationship Id="rId1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697D-87B8-F236-0BD6-DD9C0D07E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F0678-0936-B371-EB6B-ADFFAC76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Mohammad Rashidkhan</a:t>
            </a:r>
          </a:p>
          <a:p>
            <a:r>
              <a:rPr lang="en-US" dirty="0"/>
              <a:t>Prof. Jamshid </a:t>
            </a:r>
            <a:r>
              <a:rPr lang="en-US" dirty="0" err="1"/>
              <a:t>Tashk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6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9515" y="1982727"/>
            <a:ext cx="1280160" cy="340360"/>
          </a:xfrm>
          <a:custGeom>
            <a:avLst/>
            <a:gdLst/>
            <a:ahLst/>
            <a:cxnLst/>
            <a:rect l="l" t="t" r="r" b="b"/>
            <a:pathLst>
              <a:path w="1280159" h="340360">
                <a:moveTo>
                  <a:pt x="1219504" y="0"/>
                </a:moveTo>
                <a:lnTo>
                  <a:pt x="60121" y="0"/>
                </a:lnTo>
                <a:lnTo>
                  <a:pt x="33818" y="34341"/>
                </a:lnTo>
                <a:lnTo>
                  <a:pt x="15030" y="75686"/>
                </a:lnTo>
                <a:lnTo>
                  <a:pt x="3757" y="121700"/>
                </a:lnTo>
                <a:lnTo>
                  <a:pt x="0" y="170049"/>
                </a:lnTo>
                <a:lnTo>
                  <a:pt x="3757" y="218398"/>
                </a:lnTo>
                <a:lnTo>
                  <a:pt x="15030" y="264413"/>
                </a:lnTo>
                <a:lnTo>
                  <a:pt x="33818" y="305758"/>
                </a:lnTo>
                <a:lnTo>
                  <a:pt x="60121" y="340099"/>
                </a:lnTo>
                <a:lnTo>
                  <a:pt x="1219504" y="340099"/>
                </a:lnTo>
                <a:lnTo>
                  <a:pt x="1245808" y="305758"/>
                </a:lnTo>
                <a:lnTo>
                  <a:pt x="1264596" y="264413"/>
                </a:lnTo>
                <a:lnTo>
                  <a:pt x="1275868" y="218398"/>
                </a:lnTo>
                <a:lnTo>
                  <a:pt x="1279626" y="170049"/>
                </a:lnTo>
                <a:lnTo>
                  <a:pt x="1275868" y="121700"/>
                </a:lnTo>
                <a:lnTo>
                  <a:pt x="1264596" y="75686"/>
                </a:lnTo>
                <a:lnTo>
                  <a:pt x="1245808" y="34341"/>
                </a:lnTo>
                <a:lnTo>
                  <a:pt x="1219504" y="0"/>
                </a:lnTo>
                <a:close/>
              </a:path>
            </a:pathLst>
          </a:custGeom>
          <a:solidFill>
            <a:srgbClr val="00A900">
              <a:alpha val="455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9515" y="4884423"/>
            <a:ext cx="944880" cy="340360"/>
          </a:xfrm>
          <a:custGeom>
            <a:avLst/>
            <a:gdLst/>
            <a:ahLst/>
            <a:cxnLst/>
            <a:rect l="l" t="t" r="r" b="b"/>
            <a:pathLst>
              <a:path w="944879" h="340360">
                <a:moveTo>
                  <a:pt x="884415" y="0"/>
                </a:moveTo>
                <a:lnTo>
                  <a:pt x="60121" y="0"/>
                </a:lnTo>
                <a:lnTo>
                  <a:pt x="33818" y="34341"/>
                </a:lnTo>
                <a:lnTo>
                  <a:pt x="15030" y="75686"/>
                </a:lnTo>
                <a:lnTo>
                  <a:pt x="3757" y="121700"/>
                </a:lnTo>
                <a:lnTo>
                  <a:pt x="0" y="170049"/>
                </a:lnTo>
                <a:lnTo>
                  <a:pt x="3757" y="218398"/>
                </a:lnTo>
                <a:lnTo>
                  <a:pt x="15030" y="264413"/>
                </a:lnTo>
                <a:lnTo>
                  <a:pt x="33818" y="305758"/>
                </a:lnTo>
                <a:lnTo>
                  <a:pt x="60121" y="340099"/>
                </a:lnTo>
                <a:lnTo>
                  <a:pt x="884415" y="340099"/>
                </a:lnTo>
                <a:lnTo>
                  <a:pt x="910718" y="305758"/>
                </a:lnTo>
                <a:lnTo>
                  <a:pt x="929506" y="264413"/>
                </a:lnTo>
                <a:lnTo>
                  <a:pt x="940779" y="218398"/>
                </a:lnTo>
                <a:lnTo>
                  <a:pt x="944537" y="170049"/>
                </a:lnTo>
                <a:lnTo>
                  <a:pt x="940779" y="121700"/>
                </a:lnTo>
                <a:lnTo>
                  <a:pt x="929506" y="75686"/>
                </a:lnTo>
                <a:lnTo>
                  <a:pt x="910718" y="34341"/>
                </a:lnTo>
                <a:lnTo>
                  <a:pt x="884415" y="0"/>
                </a:lnTo>
                <a:close/>
              </a:path>
            </a:pathLst>
          </a:custGeom>
          <a:solidFill>
            <a:srgbClr val="00A900">
              <a:alpha val="455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8032" y="6045711"/>
            <a:ext cx="3213735" cy="340360"/>
          </a:xfrm>
          <a:custGeom>
            <a:avLst/>
            <a:gdLst/>
            <a:ahLst/>
            <a:cxnLst/>
            <a:rect l="l" t="t" r="r" b="b"/>
            <a:pathLst>
              <a:path w="3213734" h="340360">
                <a:moveTo>
                  <a:pt x="3153488" y="0"/>
                </a:moveTo>
                <a:lnTo>
                  <a:pt x="60121" y="0"/>
                </a:lnTo>
                <a:lnTo>
                  <a:pt x="33818" y="34341"/>
                </a:lnTo>
                <a:lnTo>
                  <a:pt x="15030" y="75686"/>
                </a:lnTo>
                <a:lnTo>
                  <a:pt x="3757" y="121700"/>
                </a:lnTo>
                <a:lnTo>
                  <a:pt x="0" y="170049"/>
                </a:lnTo>
                <a:lnTo>
                  <a:pt x="3757" y="218398"/>
                </a:lnTo>
                <a:lnTo>
                  <a:pt x="15030" y="264413"/>
                </a:lnTo>
                <a:lnTo>
                  <a:pt x="33818" y="305758"/>
                </a:lnTo>
                <a:lnTo>
                  <a:pt x="60121" y="340099"/>
                </a:lnTo>
                <a:lnTo>
                  <a:pt x="3153488" y="340099"/>
                </a:lnTo>
                <a:lnTo>
                  <a:pt x="3179792" y="305758"/>
                </a:lnTo>
                <a:lnTo>
                  <a:pt x="3198580" y="264413"/>
                </a:lnTo>
                <a:lnTo>
                  <a:pt x="3209852" y="218398"/>
                </a:lnTo>
                <a:lnTo>
                  <a:pt x="3213610" y="170049"/>
                </a:lnTo>
                <a:lnTo>
                  <a:pt x="3209852" y="121700"/>
                </a:lnTo>
                <a:lnTo>
                  <a:pt x="3198580" y="75686"/>
                </a:lnTo>
                <a:lnTo>
                  <a:pt x="3179792" y="34341"/>
                </a:lnTo>
                <a:lnTo>
                  <a:pt x="3153488" y="0"/>
                </a:lnTo>
                <a:close/>
              </a:path>
            </a:pathLst>
          </a:custGeom>
          <a:solidFill>
            <a:srgbClr val="00A900">
              <a:alpha val="455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6" y="0"/>
                </a:lnTo>
                <a:lnTo>
                  <a:pt x="203146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0" y="0"/>
                </a:moveTo>
                <a:lnTo>
                  <a:pt x="203147" y="0"/>
                </a:lnTo>
                <a:lnTo>
                  <a:pt x="203147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8788" y="3024406"/>
            <a:ext cx="7036185" cy="61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2667" y="2968284"/>
            <a:ext cx="7103745" cy="702945"/>
          </a:xfrm>
          <a:custGeom>
            <a:avLst/>
            <a:gdLst/>
            <a:ahLst/>
            <a:cxnLst/>
            <a:rect l="l" t="t" r="r" b="b"/>
            <a:pathLst>
              <a:path w="7103745" h="702945">
                <a:moveTo>
                  <a:pt x="0" y="0"/>
                </a:moveTo>
                <a:lnTo>
                  <a:pt x="7103491" y="0"/>
                </a:lnTo>
                <a:lnTo>
                  <a:pt x="7103491" y="702872"/>
                </a:lnTo>
                <a:lnTo>
                  <a:pt x="0" y="70287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7C9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82524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Sparsity Problems </a:t>
            </a:r>
            <a:r>
              <a:rPr spc="-5" dirty="0"/>
              <a:t>with n-gram </a:t>
            </a:r>
            <a:r>
              <a:rPr spc="-10" dirty="0"/>
              <a:t>Language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4346" y="5713225"/>
            <a:ext cx="5459730" cy="70802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Note: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Increasing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makes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sparsity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problems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worse.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Typically,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can’t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bigger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1644" y="4109309"/>
            <a:ext cx="3500120" cy="1323975"/>
          </a:xfrm>
          <a:prstGeom prst="rect">
            <a:avLst/>
          </a:prstGeom>
          <a:ln w="28575">
            <a:solidFill>
              <a:srgbClr val="FF07E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113664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Problem: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 </a:t>
            </a:r>
            <a:r>
              <a:rPr kumimoji="0" sz="2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their”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never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occurred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data?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can’t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calculate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!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9158" y="3490448"/>
            <a:ext cx="701040" cy="1287780"/>
          </a:xfrm>
          <a:custGeom>
            <a:avLst/>
            <a:gdLst/>
            <a:ahLst/>
            <a:cxnLst/>
            <a:rect l="l" t="t" r="r" b="b"/>
            <a:pathLst>
              <a:path w="701039" h="1287779">
                <a:moveTo>
                  <a:pt x="647349" y="68757"/>
                </a:moveTo>
                <a:lnTo>
                  <a:pt x="0" y="1273820"/>
                </a:lnTo>
                <a:lnTo>
                  <a:pt x="25172" y="1287341"/>
                </a:lnTo>
                <a:lnTo>
                  <a:pt x="672521" y="82279"/>
                </a:lnTo>
                <a:lnTo>
                  <a:pt x="647349" y="68757"/>
                </a:lnTo>
                <a:close/>
              </a:path>
              <a:path w="701039" h="1287779">
                <a:moveTo>
                  <a:pt x="698856" y="56169"/>
                </a:moveTo>
                <a:lnTo>
                  <a:pt x="654110" y="56169"/>
                </a:lnTo>
                <a:lnTo>
                  <a:pt x="679283" y="69692"/>
                </a:lnTo>
                <a:lnTo>
                  <a:pt x="672521" y="82279"/>
                </a:lnTo>
                <a:lnTo>
                  <a:pt x="697694" y="95802"/>
                </a:lnTo>
                <a:lnTo>
                  <a:pt x="698856" y="56169"/>
                </a:lnTo>
                <a:close/>
              </a:path>
              <a:path w="701039" h="1287779">
                <a:moveTo>
                  <a:pt x="654110" y="56169"/>
                </a:moveTo>
                <a:lnTo>
                  <a:pt x="647349" y="68757"/>
                </a:lnTo>
                <a:lnTo>
                  <a:pt x="672521" y="82279"/>
                </a:lnTo>
                <a:lnTo>
                  <a:pt x="679283" y="69692"/>
                </a:lnTo>
                <a:lnTo>
                  <a:pt x="654110" y="56169"/>
                </a:lnTo>
                <a:close/>
              </a:path>
              <a:path w="701039" h="1287779">
                <a:moveTo>
                  <a:pt x="700502" y="0"/>
                </a:moveTo>
                <a:lnTo>
                  <a:pt x="622176" y="55234"/>
                </a:lnTo>
                <a:lnTo>
                  <a:pt x="647349" y="68757"/>
                </a:lnTo>
                <a:lnTo>
                  <a:pt x="654110" y="56169"/>
                </a:lnTo>
                <a:lnTo>
                  <a:pt x="698856" y="56169"/>
                </a:lnTo>
                <a:lnTo>
                  <a:pt x="700502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8352" y="3793235"/>
            <a:ext cx="1957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Sparsity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89662" y="3334299"/>
            <a:ext cx="3294379" cy="312420"/>
          </a:xfrm>
          <a:custGeom>
            <a:avLst/>
            <a:gdLst/>
            <a:ahLst/>
            <a:cxnLst/>
            <a:rect l="l" t="t" r="r" b="b"/>
            <a:pathLst>
              <a:path w="3294379" h="312420">
                <a:moveTo>
                  <a:pt x="0" y="0"/>
                </a:moveTo>
                <a:lnTo>
                  <a:pt x="3294266" y="0"/>
                </a:lnTo>
                <a:lnTo>
                  <a:pt x="3294266" y="312298"/>
                </a:lnTo>
                <a:lnTo>
                  <a:pt x="0" y="31229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4547" y="3005085"/>
            <a:ext cx="3621404" cy="312420"/>
          </a:xfrm>
          <a:custGeom>
            <a:avLst/>
            <a:gdLst/>
            <a:ahLst/>
            <a:cxnLst/>
            <a:rect l="l" t="t" r="r" b="b"/>
            <a:pathLst>
              <a:path w="3621404" h="312420">
                <a:moveTo>
                  <a:pt x="0" y="0"/>
                </a:moveTo>
                <a:lnTo>
                  <a:pt x="3621025" y="0"/>
                </a:lnTo>
                <a:lnTo>
                  <a:pt x="3621025" y="312298"/>
                </a:lnTo>
                <a:lnTo>
                  <a:pt x="0" y="31229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D4B3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0021" y="2519004"/>
            <a:ext cx="1934845" cy="656590"/>
          </a:xfrm>
          <a:custGeom>
            <a:avLst/>
            <a:gdLst/>
            <a:ahLst/>
            <a:cxnLst/>
            <a:rect l="l" t="t" r="r" b="b"/>
            <a:pathLst>
              <a:path w="1934845" h="656589">
                <a:moveTo>
                  <a:pt x="1848590" y="629267"/>
                </a:moveTo>
                <a:lnTo>
                  <a:pt x="1839741" y="656437"/>
                </a:lnTo>
                <a:lnTo>
                  <a:pt x="1934526" y="642230"/>
                </a:lnTo>
                <a:lnTo>
                  <a:pt x="1925869" y="633691"/>
                </a:lnTo>
                <a:lnTo>
                  <a:pt x="1862174" y="633691"/>
                </a:lnTo>
                <a:lnTo>
                  <a:pt x="1848590" y="629267"/>
                </a:lnTo>
                <a:close/>
              </a:path>
              <a:path w="1934845" h="656589">
                <a:moveTo>
                  <a:pt x="1857439" y="602097"/>
                </a:moveTo>
                <a:lnTo>
                  <a:pt x="1848590" y="629267"/>
                </a:lnTo>
                <a:lnTo>
                  <a:pt x="1862174" y="633691"/>
                </a:lnTo>
                <a:lnTo>
                  <a:pt x="1871023" y="606521"/>
                </a:lnTo>
                <a:lnTo>
                  <a:pt x="1857439" y="602097"/>
                </a:lnTo>
                <a:close/>
              </a:path>
              <a:path w="1934845" h="656589">
                <a:moveTo>
                  <a:pt x="1866289" y="574926"/>
                </a:moveTo>
                <a:lnTo>
                  <a:pt x="1857439" y="602097"/>
                </a:lnTo>
                <a:lnTo>
                  <a:pt x="1871023" y="606521"/>
                </a:lnTo>
                <a:lnTo>
                  <a:pt x="1862174" y="633691"/>
                </a:lnTo>
                <a:lnTo>
                  <a:pt x="1925869" y="633691"/>
                </a:lnTo>
                <a:lnTo>
                  <a:pt x="1866289" y="574926"/>
                </a:lnTo>
                <a:close/>
              </a:path>
              <a:path w="1934845" h="656589">
                <a:moveTo>
                  <a:pt x="8849" y="0"/>
                </a:moveTo>
                <a:lnTo>
                  <a:pt x="0" y="27170"/>
                </a:lnTo>
                <a:lnTo>
                  <a:pt x="1848590" y="629267"/>
                </a:lnTo>
                <a:lnTo>
                  <a:pt x="1857439" y="602097"/>
                </a:lnTo>
                <a:lnTo>
                  <a:pt x="8849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5480" y="1209150"/>
            <a:ext cx="3258185" cy="1323975"/>
          </a:xfrm>
          <a:prstGeom prst="rect">
            <a:avLst/>
          </a:prstGeom>
          <a:ln w="28575">
            <a:solidFill>
              <a:srgbClr val="007C92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2065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Problem: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r>
              <a:rPr kumimoji="0" sz="20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”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never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occurred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data?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  probability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0!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5329" y="894588"/>
            <a:ext cx="1957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Sparsity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6154" y="1347650"/>
            <a:ext cx="3420745" cy="1016000"/>
          </a:xfrm>
          <a:prstGeom prst="rect">
            <a:avLst/>
          </a:prstGeom>
          <a:ln w="28575">
            <a:solidFill>
              <a:srgbClr val="007C9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210185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(Partial) </a:t>
            </a:r>
            <a:r>
              <a:rPr kumimoji="0" sz="20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Solution: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 small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𝛿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 ∈ 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𝑉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smoothing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3154" y="1814173"/>
            <a:ext cx="853440" cy="85725"/>
          </a:xfrm>
          <a:custGeom>
            <a:avLst/>
            <a:gdLst/>
            <a:ahLst/>
            <a:cxnLst/>
            <a:rect l="l" t="t" r="r" b="b"/>
            <a:pathLst>
              <a:path w="853440" h="85725">
                <a:moveTo>
                  <a:pt x="825791" y="28312"/>
                </a:moveTo>
                <a:lnTo>
                  <a:pt x="781316" y="28312"/>
                </a:lnTo>
                <a:lnTo>
                  <a:pt x="781832" y="56882"/>
                </a:lnTo>
                <a:lnTo>
                  <a:pt x="767547" y="57139"/>
                </a:lnTo>
                <a:lnTo>
                  <a:pt x="768062" y="85711"/>
                </a:lnTo>
                <a:lnTo>
                  <a:pt x="853000" y="41308"/>
                </a:lnTo>
                <a:lnTo>
                  <a:pt x="825791" y="28312"/>
                </a:lnTo>
                <a:close/>
              </a:path>
              <a:path w="853440" h="85725">
                <a:moveTo>
                  <a:pt x="767031" y="28569"/>
                </a:moveTo>
                <a:lnTo>
                  <a:pt x="0" y="42412"/>
                </a:lnTo>
                <a:lnTo>
                  <a:pt x="514" y="70982"/>
                </a:lnTo>
                <a:lnTo>
                  <a:pt x="767547" y="57139"/>
                </a:lnTo>
                <a:lnTo>
                  <a:pt x="767031" y="28569"/>
                </a:lnTo>
                <a:close/>
              </a:path>
              <a:path w="853440" h="85725">
                <a:moveTo>
                  <a:pt x="781316" y="28312"/>
                </a:moveTo>
                <a:lnTo>
                  <a:pt x="767031" y="28569"/>
                </a:lnTo>
                <a:lnTo>
                  <a:pt x="767547" y="57139"/>
                </a:lnTo>
                <a:lnTo>
                  <a:pt x="781832" y="56882"/>
                </a:lnTo>
                <a:lnTo>
                  <a:pt x="781316" y="28312"/>
                </a:lnTo>
                <a:close/>
              </a:path>
              <a:path w="853440" h="85725">
                <a:moveTo>
                  <a:pt x="766516" y="0"/>
                </a:moveTo>
                <a:lnTo>
                  <a:pt x="767031" y="28569"/>
                </a:lnTo>
                <a:lnTo>
                  <a:pt x="781316" y="28312"/>
                </a:lnTo>
                <a:lnTo>
                  <a:pt x="825791" y="28312"/>
                </a:lnTo>
                <a:lnTo>
                  <a:pt x="766516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6156" y="4247809"/>
            <a:ext cx="3621404" cy="1016000"/>
          </a:xfrm>
          <a:prstGeom prst="rect">
            <a:avLst/>
          </a:prstGeom>
          <a:ln w="28575">
            <a:solidFill>
              <a:srgbClr val="FF07EB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18796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(Partial) </a:t>
            </a:r>
            <a:r>
              <a:rPr kumimoji="0" sz="20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Solution: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Just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condition  on 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“opened </a:t>
            </a:r>
            <a:r>
              <a:rPr kumimoji="0" sz="2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their”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instead.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08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backoff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01538" y="4714022"/>
            <a:ext cx="1064895" cy="85725"/>
          </a:xfrm>
          <a:custGeom>
            <a:avLst/>
            <a:gdLst/>
            <a:ahLst/>
            <a:cxnLst/>
            <a:rect l="l" t="t" r="r" b="b"/>
            <a:pathLst>
              <a:path w="1064895" h="85725">
                <a:moveTo>
                  <a:pt x="1037123" y="28365"/>
                </a:moveTo>
                <a:lnTo>
                  <a:pt x="992981" y="28365"/>
                </a:lnTo>
                <a:lnTo>
                  <a:pt x="993393" y="56937"/>
                </a:lnTo>
                <a:lnTo>
                  <a:pt x="979107" y="57144"/>
                </a:lnTo>
                <a:lnTo>
                  <a:pt x="979520" y="85716"/>
                </a:lnTo>
                <a:lnTo>
                  <a:pt x="1064616" y="41619"/>
                </a:lnTo>
                <a:lnTo>
                  <a:pt x="1037123" y="28365"/>
                </a:lnTo>
                <a:close/>
              </a:path>
              <a:path w="1064895" h="85725">
                <a:moveTo>
                  <a:pt x="978695" y="28571"/>
                </a:moveTo>
                <a:lnTo>
                  <a:pt x="0" y="42721"/>
                </a:lnTo>
                <a:lnTo>
                  <a:pt x="412" y="71292"/>
                </a:lnTo>
                <a:lnTo>
                  <a:pt x="979107" y="57144"/>
                </a:lnTo>
                <a:lnTo>
                  <a:pt x="978695" y="28571"/>
                </a:lnTo>
                <a:close/>
              </a:path>
              <a:path w="1064895" h="85725">
                <a:moveTo>
                  <a:pt x="992981" y="28365"/>
                </a:moveTo>
                <a:lnTo>
                  <a:pt x="978695" y="28571"/>
                </a:lnTo>
                <a:lnTo>
                  <a:pt x="979107" y="57144"/>
                </a:lnTo>
                <a:lnTo>
                  <a:pt x="993393" y="56937"/>
                </a:lnTo>
                <a:lnTo>
                  <a:pt x="992981" y="28365"/>
                </a:lnTo>
                <a:close/>
              </a:path>
              <a:path w="1064895" h="85725">
                <a:moveTo>
                  <a:pt x="978282" y="0"/>
                </a:moveTo>
                <a:lnTo>
                  <a:pt x="978695" y="28571"/>
                </a:lnTo>
                <a:lnTo>
                  <a:pt x="992981" y="28365"/>
                </a:lnTo>
                <a:lnTo>
                  <a:pt x="1037123" y="28365"/>
                </a:lnTo>
                <a:lnTo>
                  <a:pt x="978282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8788" y="3024406"/>
            <a:ext cx="7036185" cy="61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819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Storage Problems </a:t>
            </a:r>
            <a:r>
              <a:rPr spc="-5" dirty="0"/>
              <a:t>with n-gram </a:t>
            </a:r>
            <a:r>
              <a:rPr spc="-10" dirty="0"/>
              <a:t>Language</a:t>
            </a:r>
            <a:r>
              <a:rPr spc="10" dirty="0"/>
              <a:t> </a:t>
            </a:r>
            <a:r>
              <a:rPr spc="-5" dirty="0"/>
              <a:t>Models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9321" y="3008309"/>
            <a:ext cx="3621404" cy="312420"/>
          </a:xfrm>
          <a:custGeom>
            <a:avLst/>
            <a:gdLst/>
            <a:ahLst/>
            <a:cxnLst/>
            <a:rect l="l" t="t" r="r" b="b"/>
            <a:pathLst>
              <a:path w="3621404" h="312420">
                <a:moveTo>
                  <a:pt x="0" y="0"/>
                </a:moveTo>
                <a:lnTo>
                  <a:pt x="3621025" y="0"/>
                </a:lnTo>
                <a:lnTo>
                  <a:pt x="3621025" y="312298"/>
                </a:lnTo>
                <a:lnTo>
                  <a:pt x="0" y="31229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398" y="2423947"/>
            <a:ext cx="1774825" cy="723265"/>
          </a:xfrm>
          <a:custGeom>
            <a:avLst/>
            <a:gdLst/>
            <a:ahLst/>
            <a:cxnLst/>
            <a:rect l="l" t="t" r="r" b="b"/>
            <a:pathLst>
              <a:path w="1774825" h="723264">
                <a:moveTo>
                  <a:pt x="1689618" y="696701"/>
                </a:moveTo>
                <a:lnTo>
                  <a:pt x="1679083" y="723263"/>
                </a:lnTo>
                <a:lnTo>
                  <a:pt x="1774572" y="715026"/>
                </a:lnTo>
                <a:lnTo>
                  <a:pt x="1762897" y="701969"/>
                </a:lnTo>
                <a:lnTo>
                  <a:pt x="1702899" y="701969"/>
                </a:lnTo>
                <a:lnTo>
                  <a:pt x="1689618" y="696701"/>
                </a:lnTo>
                <a:close/>
              </a:path>
              <a:path w="1774825" h="723264">
                <a:moveTo>
                  <a:pt x="1700153" y="670140"/>
                </a:moveTo>
                <a:lnTo>
                  <a:pt x="1689618" y="696701"/>
                </a:lnTo>
                <a:lnTo>
                  <a:pt x="1702899" y="701969"/>
                </a:lnTo>
                <a:lnTo>
                  <a:pt x="1713434" y="675407"/>
                </a:lnTo>
                <a:lnTo>
                  <a:pt x="1700153" y="670140"/>
                </a:lnTo>
                <a:close/>
              </a:path>
              <a:path w="1774825" h="723264">
                <a:moveTo>
                  <a:pt x="1710688" y="643577"/>
                </a:moveTo>
                <a:lnTo>
                  <a:pt x="1700153" y="670140"/>
                </a:lnTo>
                <a:lnTo>
                  <a:pt x="1713434" y="675407"/>
                </a:lnTo>
                <a:lnTo>
                  <a:pt x="1702899" y="701969"/>
                </a:lnTo>
                <a:lnTo>
                  <a:pt x="1762897" y="701969"/>
                </a:lnTo>
                <a:lnTo>
                  <a:pt x="1710688" y="643577"/>
                </a:lnTo>
                <a:close/>
              </a:path>
              <a:path w="1774825" h="723264">
                <a:moveTo>
                  <a:pt x="10534" y="0"/>
                </a:moveTo>
                <a:lnTo>
                  <a:pt x="0" y="26562"/>
                </a:lnTo>
                <a:lnTo>
                  <a:pt x="1689618" y="696701"/>
                </a:lnTo>
                <a:lnTo>
                  <a:pt x="1700153" y="670140"/>
                </a:lnTo>
                <a:lnTo>
                  <a:pt x="1053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540" y="1236899"/>
            <a:ext cx="3374390" cy="120078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 marR="199390" lvl="0" indent="0" algn="l" defTabSz="914400" rtl="0" eaLnBrk="1" fontAlgn="auto" latinLnBrk="0" hangingPunct="1">
              <a:lnSpc>
                <a:spcPct val="1008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Storage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</a:t>
            </a:r>
            <a:r>
              <a:rPr kumimoji="0" sz="24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saw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corpus.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385" y="4762393"/>
            <a:ext cx="3731260" cy="83121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00965" marR="93980" lvl="0" indent="194945" algn="l" defTabSz="914400" rtl="0" eaLnBrk="1" fontAlgn="auto" latinLnBrk="0" hangingPunct="1">
              <a:lnSpc>
                <a:spcPct val="1008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Increasing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increasing  corpus increases model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121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n-gram Language Models </a:t>
            </a:r>
            <a:r>
              <a:rPr dirty="0"/>
              <a:t>in</a:t>
            </a:r>
            <a:r>
              <a:rPr spc="-40" dirty="0"/>
              <a:t> </a:t>
            </a:r>
            <a:r>
              <a:rPr spc="-5" dirty="0"/>
              <a:t>practice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1513" y="6262115"/>
            <a:ext cx="4446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Try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yourself:</a:t>
            </a:r>
            <a:r>
              <a:rPr kumimoji="0" sz="1400" b="1" i="0" u="none" strike="noStrike" kern="1200" cap="none" spc="125" normalizeH="0" baseline="0" noProof="0" dirty="0">
                <a:ln>
                  <a:noFill/>
                </a:ln>
                <a:solidFill>
                  <a:srgbClr val="4198B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sng" strike="noStrike" kern="1200" cap="none" spc="-10" normalizeH="0" baseline="0" noProof="0" dirty="0">
                <a:ln>
                  <a:noFill/>
                </a:ln>
                <a:solidFill>
                  <a:srgbClr val="4198B5"/>
                </a:solidFill>
                <a:effectLst/>
                <a:uLnTx/>
                <a:uFill>
                  <a:solidFill>
                    <a:srgbClr val="4198B5"/>
                  </a:solidFill>
                </a:uFill>
                <a:latin typeface="Calibri"/>
                <a:ea typeface="+mn-ea"/>
                <a:cs typeface="Calibri"/>
              </a:rPr>
              <a:t>https://nlpforhackers.io/language-models/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389" y="6226555"/>
            <a:ext cx="284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Otherwise, seems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reasonable!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8061" y="2724911"/>
            <a:ext cx="85725" cy="1440815"/>
          </a:xfrm>
          <a:custGeom>
            <a:avLst/>
            <a:gdLst/>
            <a:ahLst/>
            <a:cxnLst/>
            <a:rect l="l" t="t" r="r" b="b"/>
            <a:pathLst>
              <a:path w="85725" h="1440814">
                <a:moveTo>
                  <a:pt x="28574" y="1354963"/>
                </a:moveTo>
                <a:lnTo>
                  <a:pt x="0" y="1354963"/>
                </a:lnTo>
                <a:lnTo>
                  <a:pt x="42862" y="1440688"/>
                </a:lnTo>
                <a:lnTo>
                  <a:pt x="78581" y="1369250"/>
                </a:lnTo>
                <a:lnTo>
                  <a:pt x="28575" y="1369250"/>
                </a:lnTo>
                <a:lnTo>
                  <a:pt x="28574" y="1354963"/>
                </a:lnTo>
                <a:close/>
              </a:path>
              <a:path w="85725" h="1440814">
                <a:moveTo>
                  <a:pt x="57148" y="0"/>
                </a:moveTo>
                <a:lnTo>
                  <a:pt x="28573" y="0"/>
                </a:lnTo>
                <a:lnTo>
                  <a:pt x="28575" y="1369250"/>
                </a:lnTo>
                <a:lnTo>
                  <a:pt x="57150" y="1369250"/>
                </a:lnTo>
                <a:lnTo>
                  <a:pt x="57148" y="0"/>
                </a:lnTo>
                <a:close/>
              </a:path>
              <a:path w="85725" h="1440814">
                <a:moveTo>
                  <a:pt x="85725" y="1354963"/>
                </a:moveTo>
                <a:lnTo>
                  <a:pt x="57149" y="1354963"/>
                </a:lnTo>
                <a:lnTo>
                  <a:pt x="57150" y="1369250"/>
                </a:lnTo>
                <a:lnTo>
                  <a:pt x="78581" y="1369250"/>
                </a:lnTo>
                <a:lnTo>
                  <a:pt x="85725" y="1354963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3212" y="4320467"/>
            <a:ext cx="2362200" cy="1485265"/>
          </a:xfrm>
          <a:custGeom>
            <a:avLst/>
            <a:gdLst/>
            <a:ahLst/>
            <a:cxnLst/>
            <a:rect l="l" t="t" r="r" b="b"/>
            <a:pathLst>
              <a:path w="2362200" h="1485264">
                <a:moveTo>
                  <a:pt x="0" y="0"/>
                </a:moveTo>
                <a:lnTo>
                  <a:pt x="2362200" y="0"/>
                </a:lnTo>
                <a:lnTo>
                  <a:pt x="2362200" y="1485022"/>
                </a:lnTo>
                <a:lnTo>
                  <a:pt x="0" y="148502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8883" y="2245721"/>
          <a:ext cx="4704715" cy="35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4746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2348865" algn="l"/>
                        </a:tabLst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today</a:t>
                      </a:r>
                      <a:r>
                        <a:rPr sz="2400" i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57200" marR="24130" indent="-137160">
                        <a:lnSpc>
                          <a:spcPts val="2090"/>
                        </a:lnSpc>
                      </a:pPr>
                      <a:r>
                        <a:rPr sz="1800" spc="-10" dirty="0">
                          <a:solidFill>
                            <a:srgbClr val="FF07EB"/>
                          </a:solidFill>
                          <a:latin typeface="Calibri"/>
                          <a:cs typeface="Calibri"/>
                        </a:rPr>
                        <a:t>get probability  </a:t>
                      </a:r>
                      <a:r>
                        <a:rPr sz="1800" spc="-5" dirty="0">
                          <a:solidFill>
                            <a:srgbClr val="FF07EB"/>
                          </a:solidFill>
                          <a:latin typeface="Calibri"/>
                          <a:cs typeface="Calibri"/>
                        </a:rPr>
                        <a:t>distribution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25">
                <a:tc>
                  <a:txBody>
                    <a:bodyPr/>
                    <a:lstStyle/>
                    <a:p>
                      <a:pPr marR="87630" algn="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company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0.153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22">
                <a:tc>
                  <a:txBody>
                    <a:bodyPr/>
                    <a:lstStyle/>
                    <a:p>
                      <a:pPr marR="421005" algn="r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bank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0.153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81">
                <a:tc>
                  <a:txBody>
                    <a:bodyPr/>
                    <a:lstStyle/>
                    <a:p>
                      <a:pPr marR="309880" algn="r">
                        <a:lnSpc>
                          <a:spcPts val="154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price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54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0.077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marR="87630" algn="r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italian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0.039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marR="87630" algn="r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emirate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0.039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78435">
                        <a:lnSpc>
                          <a:spcPts val="130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…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26103" y="4379467"/>
            <a:ext cx="197485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-635" algn="ctr" defTabSz="914400" rtl="0" eaLnBrk="1" fontAlgn="auto" latinLnBrk="0" hangingPunct="1">
              <a:lnSpc>
                <a:spcPct val="1004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sng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Sparsity problem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much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granularity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 distribution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6724" y="4570952"/>
            <a:ext cx="864235" cy="84455"/>
          </a:xfrm>
          <a:custGeom>
            <a:avLst/>
            <a:gdLst/>
            <a:ahLst/>
            <a:cxnLst/>
            <a:rect l="l" t="t" r="r" b="b"/>
            <a:pathLst>
              <a:path w="864235" h="84454">
                <a:moveTo>
                  <a:pt x="74347" y="8089"/>
                </a:moveTo>
                <a:lnTo>
                  <a:pt x="0" y="49690"/>
                </a:lnTo>
                <a:lnTo>
                  <a:pt x="77889" y="84208"/>
                </a:lnTo>
                <a:lnTo>
                  <a:pt x="76588" y="56254"/>
                </a:lnTo>
                <a:lnTo>
                  <a:pt x="63874" y="56254"/>
                </a:lnTo>
                <a:lnTo>
                  <a:pt x="62989" y="37224"/>
                </a:lnTo>
                <a:lnTo>
                  <a:pt x="75675" y="36634"/>
                </a:lnTo>
                <a:lnTo>
                  <a:pt x="74347" y="8089"/>
                </a:lnTo>
                <a:close/>
              </a:path>
              <a:path w="864235" h="84454">
                <a:moveTo>
                  <a:pt x="75675" y="36634"/>
                </a:moveTo>
                <a:lnTo>
                  <a:pt x="62989" y="37224"/>
                </a:lnTo>
                <a:lnTo>
                  <a:pt x="63874" y="56254"/>
                </a:lnTo>
                <a:lnTo>
                  <a:pt x="76560" y="55664"/>
                </a:lnTo>
                <a:lnTo>
                  <a:pt x="75675" y="36634"/>
                </a:lnTo>
                <a:close/>
              </a:path>
              <a:path w="864235" h="84454">
                <a:moveTo>
                  <a:pt x="76560" y="55664"/>
                </a:moveTo>
                <a:lnTo>
                  <a:pt x="63874" y="56254"/>
                </a:lnTo>
                <a:lnTo>
                  <a:pt x="76588" y="56254"/>
                </a:lnTo>
                <a:lnTo>
                  <a:pt x="76560" y="55664"/>
                </a:lnTo>
                <a:close/>
              </a:path>
              <a:path w="864235" h="84454">
                <a:moveTo>
                  <a:pt x="863158" y="0"/>
                </a:moveTo>
                <a:lnTo>
                  <a:pt x="75675" y="36634"/>
                </a:lnTo>
                <a:lnTo>
                  <a:pt x="76560" y="55664"/>
                </a:lnTo>
                <a:lnTo>
                  <a:pt x="864043" y="19029"/>
                </a:lnTo>
                <a:lnTo>
                  <a:pt x="86315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8412" y="4358819"/>
            <a:ext cx="718820" cy="523875"/>
          </a:xfrm>
          <a:custGeom>
            <a:avLst/>
            <a:gdLst/>
            <a:ahLst/>
            <a:cxnLst/>
            <a:rect l="l" t="t" r="r" b="b"/>
            <a:pathLst>
              <a:path w="718820" h="523875">
                <a:moveTo>
                  <a:pt x="0" y="0"/>
                </a:moveTo>
                <a:lnTo>
                  <a:pt x="718313" y="0"/>
                </a:lnTo>
                <a:lnTo>
                  <a:pt x="718313" y="523648"/>
                </a:lnTo>
                <a:lnTo>
                  <a:pt x="0" y="52364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033" y="1164335"/>
            <a:ext cx="8319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ts val="2725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can build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simple trigram Language Model over</a:t>
            </a:r>
            <a:r>
              <a:rPr kumimoji="0" sz="23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4965" marR="0" lvl="0" indent="0" algn="l" defTabSz="914400" rtl="0" eaLnBrk="1" fontAlgn="auto" latinLnBrk="0" hangingPunct="1">
              <a:lnSpc>
                <a:spcPts val="2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1.7 million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corpus (Reuters) in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few seconds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your</a:t>
            </a:r>
            <a:r>
              <a:rPr kumimoji="0" sz="23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laptop*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6445" marR="0" lvl="0" indent="0" algn="l" defTabSz="914400" rtl="0" eaLnBrk="1" fontAlgn="auto" latinLnBrk="0" hangingPunct="1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financial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5612" y="1854987"/>
            <a:ext cx="709295" cy="349250"/>
          </a:xfrm>
          <a:custGeom>
            <a:avLst/>
            <a:gdLst/>
            <a:ahLst/>
            <a:cxnLst/>
            <a:rect l="l" t="t" r="r" b="b"/>
            <a:pathLst>
              <a:path w="709295" h="349250">
                <a:moveTo>
                  <a:pt x="72791" y="25748"/>
                </a:moveTo>
                <a:lnTo>
                  <a:pt x="64529" y="42913"/>
                </a:lnTo>
                <a:lnTo>
                  <a:pt x="700719" y="349117"/>
                </a:lnTo>
                <a:lnTo>
                  <a:pt x="708981" y="331952"/>
                </a:lnTo>
                <a:lnTo>
                  <a:pt x="72791" y="25748"/>
                </a:lnTo>
                <a:close/>
              </a:path>
              <a:path w="709295" h="349250">
                <a:moveTo>
                  <a:pt x="85183" y="0"/>
                </a:moveTo>
                <a:lnTo>
                  <a:pt x="0" y="1283"/>
                </a:lnTo>
                <a:lnTo>
                  <a:pt x="52137" y="68661"/>
                </a:lnTo>
                <a:lnTo>
                  <a:pt x="64529" y="42913"/>
                </a:lnTo>
                <a:lnTo>
                  <a:pt x="53086" y="37405"/>
                </a:lnTo>
                <a:lnTo>
                  <a:pt x="61347" y="20239"/>
                </a:lnTo>
                <a:lnTo>
                  <a:pt x="75442" y="20239"/>
                </a:lnTo>
                <a:lnTo>
                  <a:pt x="85183" y="0"/>
                </a:lnTo>
                <a:close/>
              </a:path>
              <a:path w="709295" h="349250">
                <a:moveTo>
                  <a:pt x="61347" y="20239"/>
                </a:moveTo>
                <a:lnTo>
                  <a:pt x="53086" y="37405"/>
                </a:lnTo>
                <a:lnTo>
                  <a:pt x="64529" y="42913"/>
                </a:lnTo>
                <a:lnTo>
                  <a:pt x="72791" y="25748"/>
                </a:lnTo>
                <a:lnTo>
                  <a:pt x="61347" y="20239"/>
                </a:lnTo>
                <a:close/>
              </a:path>
              <a:path w="709295" h="349250">
                <a:moveTo>
                  <a:pt x="75442" y="20239"/>
                </a:moveTo>
                <a:lnTo>
                  <a:pt x="61347" y="20239"/>
                </a:lnTo>
                <a:lnTo>
                  <a:pt x="72791" y="25748"/>
                </a:lnTo>
                <a:lnTo>
                  <a:pt x="75442" y="20239"/>
                </a:lnTo>
                <a:close/>
              </a:path>
            </a:pathLst>
          </a:custGeom>
          <a:solidFill>
            <a:srgbClr val="5D4B3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 </a:t>
            </a:r>
            <a:r>
              <a:rPr dirty="0"/>
              <a:t>text with a </a:t>
            </a:r>
            <a:r>
              <a:rPr spc="-5" dirty="0"/>
              <a:t>n-gram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6464935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also use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18945" marR="0" lvl="0" indent="0" algn="l" defTabSz="914400" rtl="0" eaLnBrk="1" fontAlgn="auto" latinLnBrk="0" hangingPunct="1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36695" algn="l"/>
              </a:tabLst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</a:t>
            </a:r>
            <a:r>
              <a:rPr kumimoji="0" sz="2400" b="0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5949" y="2591872"/>
            <a:ext cx="1126490" cy="241300"/>
          </a:xfrm>
          <a:custGeom>
            <a:avLst/>
            <a:gdLst/>
            <a:ahLst/>
            <a:cxnLst/>
            <a:rect l="l" t="t" r="r" b="b"/>
            <a:pathLst>
              <a:path w="1126489" h="241300">
                <a:moveTo>
                  <a:pt x="1126063" y="1"/>
                </a:moveTo>
                <a:lnTo>
                  <a:pt x="1117731" y="46894"/>
                </a:lnTo>
                <a:lnTo>
                  <a:pt x="1095009" y="85188"/>
                </a:lnTo>
                <a:lnTo>
                  <a:pt x="1061309" y="111006"/>
                </a:lnTo>
                <a:lnTo>
                  <a:pt x="1020040" y="120474"/>
                </a:lnTo>
                <a:lnTo>
                  <a:pt x="669054" y="120473"/>
                </a:lnTo>
                <a:lnTo>
                  <a:pt x="627785" y="129940"/>
                </a:lnTo>
                <a:lnTo>
                  <a:pt x="594084" y="155758"/>
                </a:lnTo>
                <a:lnTo>
                  <a:pt x="571363" y="194052"/>
                </a:lnTo>
                <a:lnTo>
                  <a:pt x="563031" y="240946"/>
                </a:lnTo>
                <a:lnTo>
                  <a:pt x="554699" y="194052"/>
                </a:lnTo>
                <a:lnTo>
                  <a:pt x="531978" y="155758"/>
                </a:lnTo>
                <a:lnTo>
                  <a:pt x="498277" y="129940"/>
                </a:lnTo>
                <a:lnTo>
                  <a:pt x="457008" y="120473"/>
                </a:lnTo>
                <a:lnTo>
                  <a:pt x="106022" y="120473"/>
                </a:lnTo>
                <a:lnTo>
                  <a:pt x="64753" y="111005"/>
                </a:lnTo>
                <a:lnTo>
                  <a:pt x="31053" y="85187"/>
                </a:lnTo>
                <a:lnTo>
                  <a:pt x="8331" y="46893"/>
                </a:lnTo>
                <a:lnTo>
                  <a:pt x="0" y="0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6913" y="2808732"/>
            <a:ext cx="158559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1140" marR="5080" lvl="0" indent="-219075" algn="l" defTabSz="914400" rtl="0" eaLnBrk="1" fontAlgn="auto" latinLnBrk="0" hangingPunct="1">
              <a:lnSpc>
                <a:spcPts val="379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ition 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43212" y="4320467"/>
          <a:ext cx="2362834" cy="148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company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FF0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0.153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FF07E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bank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0.153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77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price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0.077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46">
                <a:tc>
                  <a:txBody>
                    <a:bodyPr/>
                    <a:lstStyle/>
                    <a:p>
                      <a:pPr marL="90805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italian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0.039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emirate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0.039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205740">
                        <a:lnSpc>
                          <a:spcPts val="130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…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38061" y="2724911"/>
            <a:ext cx="85725" cy="1440815"/>
          </a:xfrm>
          <a:custGeom>
            <a:avLst/>
            <a:gdLst/>
            <a:ahLst/>
            <a:cxnLst/>
            <a:rect l="l" t="t" r="r" b="b"/>
            <a:pathLst>
              <a:path w="85725" h="1440814">
                <a:moveTo>
                  <a:pt x="28574" y="1354963"/>
                </a:moveTo>
                <a:lnTo>
                  <a:pt x="0" y="1354963"/>
                </a:lnTo>
                <a:lnTo>
                  <a:pt x="42862" y="1440688"/>
                </a:lnTo>
                <a:lnTo>
                  <a:pt x="78581" y="1369250"/>
                </a:lnTo>
                <a:lnTo>
                  <a:pt x="28575" y="1369250"/>
                </a:lnTo>
                <a:lnTo>
                  <a:pt x="28574" y="1354963"/>
                </a:lnTo>
                <a:close/>
              </a:path>
              <a:path w="85725" h="1440814">
                <a:moveTo>
                  <a:pt x="57148" y="0"/>
                </a:moveTo>
                <a:lnTo>
                  <a:pt x="28573" y="0"/>
                </a:lnTo>
                <a:lnTo>
                  <a:pt x="28575" y="1369250"/>
                </a:lnTo>
                <a:lnTo>
                  <a:pt x="57150" y="1369250"/>
                </a:lnTo>
                <a:lnTo>
                  <a:pt x="57148" y="0"/>
                </a:lnTo>
                <a:close/>
              </a:path>
              <a:path w="85725" h="1440814">
                <a:moveTo>
                  <a:pt x="85725" y="1354963"/>
                </a:moveTo>
                <a:lnTo>
                  <a:pt x="57149" y="1354963"/>
                </a:lnTo>
                <a:lnTo>
                  <a:pt x="57150" y="1369250"/>
                </a:lnTo>
                <a:lnTo>
                  <a:pt x="78581" y="1369250"/>
                </a:lnTo>
                <a:lnTo>
                  <a:pt x="85725" y="1354963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6608" y="3117596"/>
            <a:ext cx="137795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225" marR="5080" lvl="0" indent="-137160" algn="l" defTabSz="914400" rtl="0" eaLnBrk="1" fontAlgn="auto" latinLnBrk="0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 probability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0130" y="4888483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75724" y="4800600"/>
            <a:ext cx="2293620" cy="309245"/>
          </a:xfrm>
          <a:custGeom>
            <a:avLst/>
            <a:gdLst/>
            <a:ahLst/>
            <a:cxnLst/>
            <a:rect l="l" t="t" r="r" b="b"/>
            <a:pathLst>
              <a:path w="2293620" h="309245">
                <a:moveTo>
                  <a:pt x="0" y="0"/>
                </a:moveTo>
                <a:lnTo>
                  <a:pt x="2293113" y="0"/>
                </a:lnTo>
                <a:lnTo>
                  <a:pt x="2293113" y="309114"/>
                </a:lnTo>
                <a:lnTo>
                  <a:pt x="0" y="30911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7C9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 </a:t>
            </a:r>
            <a:r>
              <a:rPr dirty="0"/>
              <a:t>text with a </a:t>
            </a:r>
            <a:r>
              <a:rPr spc="-5" dirty="0"/>
              <a:t>n-gram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6464935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also use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0" lvl="0" indent="0" algn="ctr" defTabSz="914400" rtl="0" eaLnBrk="1" fontAlgn="auto" latinLnBrk="0" hangingPunct="1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9265" algn="l"/>
              </a:tabLst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1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price </a:t>
            </a:r>
            <a:r>
              <a:rPr kumimoji="0" sz="24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5615" y="2592172"/>
            <a:ext cx="1126490" cy="241300"/>
          </a:xfrm>
          <a:custGeom>
            <a:avLst/>
            <a:gdLst/>
            <a:ahLst/>
            <a:cxnLst/>
            <a:rect l="l" t="t" r="r" b="b"/>
            <a:pathLst>
              <a:path w="1126489" h="241300">
                <a:moveTo>
                  <a:pt x="1126063" y="1"/>
                </a:moveTo>
                <a:lnTo>
                  <a:pt x="1117731" y="46894"/>
                </a:lnTo>
                <a:lnTo>
                  <a:pt x="1095009" y="85188"/>
                </a:lnTo>
                <a:lnTo>
                  <a:pt x="1061309" y="111006"/>
                </a:lnTo>
                <a:lnTo>
                  <a:pt x="1020040" y="120474"/>
                </a:lnTo>
                <a:lnTo>
                  <a:pt x="669054" y="120473"/>
                </a:lnTo>
                <a:lnTo>
                  <a:pt x="627785" y="129940"/>
                </a:lnTo>
                <a:lnTo>
                  <a:pt x="594084" y="155758"/>
                </a:lnTo>
                <a:lnTo>
                  <a:pt x="571363" y="194052"/>
                </a:lnTo>
                <a:lnTo>
                  <a:pt x="563031" y="240946"/>
                </a:lnTo>
                <a:lnTo>
                  <a:pt x="554699" y="194052"/>
                </a:lnTo>
                <a:lnTo>
                  <a:pt x="531978" y="155758"/>
                </a:lnTo>
                <a:lnTo>
                  <a:pt x="498277" y="129940"/>
                </a:lnTo>
                <a:lnTo>
                  <a:pt x="457008" y="120473"/>
                </a:lnTo>
                <a:lnTo>
                  <a:pt x="106022" y="120473"/>
                </a:lnTo>
                <a:lnTo>
                  <a:pt x="64753" y="111005"/>
                </a:lnTo>
                <a:lnTo>
                  <a:pt x="31053" y="85187"/>
                </a:lnTo>
                <a:lnTo>
                  <a:pt x="8331" y="46893"/>
                </a:lnTo>
                <a:lnTo>
                  <a:pt x="0" y="0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579" y="2808732"/>
            <a:ext cx="1585595" cy="99821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1140" marR="5080" lvl="0" indent="-219075" algn="l" defTabSz="914400" rtl="0" eaLnBrk="1" fontAlgn="auto" latinLnBrk="0" hangingPunct="1">
              <a:lnSpc>
                <a:spcPts val="382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ition 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6741" y="2724911"/>
            <a:ext cx="85725" cy="1440815"/>
          </a:xfrm>
          <a:custGeom>
            <a:avLst/>
            <a:gdLst/>
            <a:ahLst/>
            <a:cxnLst/>
            <a:rect l="l" t="t" r="r" b="b"/>
            <a:pathLst>
              <a:path w="85725" h="1440814">
                <a:moveTo>
                  <a:pt x="28574" y="1354963"/>
                </a:moveTo>
                <a:lnTo>
                  <a:pt x="0" y="1354963"/>
                </a:lnTo>
                <a:lnTo>
                  <a:pt x="42862" y="1440688"/>
                </a:lnTo>
                <a:lnTo>
                  <a:pt x="78581" y="1369250"/>
                </a:lnTo>
                <a:lnTo>
                  <a:pt x="28575" y="1369250"/>
                </a:lnTo>
                <a:lnTo>
                  <a:pt x="28574" y="1354963"/>
                </a:lnTo>
                <a:close/>
              </a:path>
              <a:path w="85725" h="1440814">
                <a:moveTo>
                  <a:pt x="57148" y="0"/>
                </a:moveTo>
                <a:lnTo>
                  <a:pt x="28573" y="0"/>
                </a:lnTo>
                <a:lnTo>
                  <a:pt x="28575" y="1369250"/>
                </a:lnTo>
                <a:lnTo>
                  <a:pt x="57150" y="1369250"/>
                </a:lnTo>
                <a:lnTo>
                  <a:pt x="57148" y="0"/>
                </a:lnTo>
                <a:close/>
              </a:path>
              <a:path w="85725" h="1440814">
                <a:moveTo>
                  <a:pt x="85725" y="1354963"/>
                </a:moveTo>
                <a:lnTo>
                  <a:pt x="57149" y="1354963"/>
                </a:lnTo>
                <a:lnTo>
                  <a:pt x="57150" y="1369250"/>
                </a:lnTo>
                <a:lnTo>
                  <a:pt x="78581" y="1369250"/>
                </a:lnTo>
                <a:lnTo>
                  <a:pt x="85725" y="1354963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5288" y="3117596"/>
            <a:ext cx="137795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225" marR="5080" lvl="0" indent="-137160" algn="l" defTabSz="914400" rtl="0" eaLnBrk="1" fontAlgn="auto" latinLnBrk="0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 probability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41725" y="4328334"/>
          <a:ext cx="3119753" cy="1477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2">
                <a:tc>
                  <a:txBody>
                    <a:bodyPr/>
                    <a:lstStyle/>
                    <a:p>
                      <a:pPr marL="90805">
                        <a:lnSpc>
                          <a:spcPts val="19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of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7C92"/>
                      </a:solidFill>
                      <a:prstDash val="solid"/>
                    </a:lnL>
                    <a:lnT w="53975">
                      <a:solidFill>
                        <a:srgbClr val="007C92"/>
                      </a:solidFill>
                      <a:prstDash val="solid"/>
                    </a:lnT>
                    <a:lnB w="38100">
                      <a:solidFill>
                        <a:srgbClr val="007C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9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0.308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R w="53975">
                      <a:solidFill>
                        <a:srgbClr val="007C92"/>
                      </a:solidFill>
                      <a:prstDash val="solid"/>
                    </a:lnR>
                    <a:lnT w="53975">
                      <a:solidFill>
                        <a:srgbClr val="007C92"/>
                      </a:solidFill>
                      <a:prstDash val="solid"/>
                    </a:lnT>
                    <a:lnB w="38100">
                      <a:solidFill>
                        <a:srgbClr val="007C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007C92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53975">
                      <a:solidFill>
                        <a:srgbClr val="007C92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48">
                <a:tc>
                  <a:txBody>
                    <a:bodyPr/>
                    <a:lstStyle/>
                    <a:p>
                      <a:pPr marL="90805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for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  <a:lnT w="38100">
                      <a:solidFill>
                        <a:srgbClr val="007C9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0.050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7EB"/>
                      </a:solidFill>
                      <a:prstDash val="solid"/>
                    </a:lnR>
                    <a:lnT w="38100">
                      <a:solidFill>
                        <a:srgbClr val="007C9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it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0.046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7E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marL="90805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to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0.046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7E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  <a:lnB w="38100">
                      <a:solidFill>
                        <a:srgbClr val="FF0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0.031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427990">
                        <a:lnSpc>
                          <a:spcPts val="130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…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7EB"/>
                      </a:solidFill>
                      <a:prstDash val="solid"/>
                    </a:lnR>
                    <a:lnB w="38100">
                      <a:solidFill>
                        <a:srgbClr val="FF0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7E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 </a:t>
            </a:r>
            <a:r>
              <a:rPr dirty="0"/>
              <a:t>text with a </a:t>
            </a:r>
            <a:r>
              <a:rPr spc="-5" dirty="0"/>
              <a:t>n-gram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6464935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also use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445895" marR="0" lvl="0" indent="0" algn="l" defTabSz="914400" rtl="0" eaLnBrk="1" fontAlgn="auto" latinLnBrk="0" hangingPunct="1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56150" algn="l"/>
              </a:tabLst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price</a:t>
            </a:r>
            <a:r>
              <a:rPr kumimoji="0" sz="24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579" y="2630032"/>
            <a:ext cx="974090" cy="241300"/>
          </a:xfrm>
          <a:custGeom>
            <a:avLst/>
            <a:gdLst/>
            <a:ahLst/>
            <a:cxnLst/>
            <a:rect l="l" t="t" r="r" b="b"/>
            <a:pathLst>
              <a:path w="974089" h="241300">
                <a:moveTo>
                  <a:pt x="973999" y="1"/>
                </a:moveTo>
                <a:lnTo>
                  <a:pt x="965667" y="46894"/>
                </a:lnTo>
                <a:lnTo>
                  <a:pt x="942945" y="85188"/>
                </a:lnTo>
                <a:lnTo>
                  <a:pt x="909245" y="111006"/>
                </a:lnTo>
                <a:lnTo>
                  <a:pt x="867976" y="120474"/>
                </a:lnTo>
                <a:lnTo>
                  <a:pt x="593022" y="120473"/>
                </a:lnTo>
                <a:lnTo>
                  <a:pt x="551753" y="129940"/>
                </a:lnTo>
                <a:lnTo>
                  <a:pt x="518052" y="155758"/>
                </a:lnTo>
                <a:lnTo>
                  <a:pt x="495331" y="194052"/>
                </a:lnTo>
                <a:lnTo>
                  <a:pt x="486999" y="240946"/>
                </a:lnTo>
                <a:lnTo>
                  <a:pt x="478667" y="194052"/>
                </a:lnTo>
                <a:lnTo>
                  <a:pt x="455946" y="155758"/>
                </a:lnTo>
                <a:lnTo>
                  <a:pt x="422245" y="129940"/>
                </a:lnTo>
                <a:lnTo>
                  <a:pt x="380977" y="120473"/>
                </a:lnTo>
                <a:lnTo>
                  <a:pt x="106022" y="120473"/>
                </a:lnTo>
                <a:lnTo>
                  <a:pt x="64753" y="111005"/>
                </a:lnTo>
                <a:lnTo>
                  <a:pt x="31053" y="85187"/>
                </a:lnTo>
                <a:lnTo>
                  <a:pt x="8331" y="46893"/>
                </a:lnTo>
                <a:lnTo>
                  <a:pt x="0" y="0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5509" y="2836164"/>
            <a:ext cx="158559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1140" marR="5080" lvl="0" indent="-219075" algn="l" defTabSz="914400" rtl="0" eaLnBrk="1" fontAlgn="auto" latinLnBrk="0" hangingPunct="1">
              <a:lnSpc>
                <a:spcPts val="379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ition 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6146" y="4320467"/>
            <a:ext cx="2362200" cy="1485265"/>
          </a:xfrm>
          <a:custGeom>
            <a:avLst/>
            <a:gdLst/>
            <a:ahLst/>
            <a:cxnLst/>
            <a:rect l="l" t="t" r="r" b="b"/>
            <a:pathLst>
              <a:path w="2362200" h="1485264">
                <a:moveTo>
                  <a:pt x="0" y="0"/>
                </a:moveTo>
                <a:lnTo>
                  <a:pt x="2362200" y="0"/>
                </a:lnTo>
                <a:lnTo>
                  <a:pt x="2362200" y="1485022"/>
                </a:lnTo>
                <a:lnTo>
                  <a:pt x="0" y="148502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7586" y="4340860"/>
            <a:ext cx="457834" cy="12477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116205" lvl="0" indent="0" algn="l" defTabSz="914400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the  18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ts val="1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oil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5080" lvl="0" indent="0" algn="l" defTabSz="914400" rtl="0" eaLnBrk="1" fontAlgn="auto" latinLnBrk="0" hangingPunct="1">
              <a:lnSpc>
                <a:spcPts val="1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its  gold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986" y="4340860"/>
            <a:ext cx="568960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0.072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0.043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0.043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0.036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0.018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37795" marR="0" lvl="0" indent="0" algn="l" defTabSz="914400" rtl="0" eaLnBrk="1" fontAlgn="auto" latinLnBrk="0" hangingPunct="1">
              <a:lnSpc>
                <a:spcPts val="13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…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1333" y="2724911"/>
            <a:ext cx="85725" cy="1440815"/>
          </a:xfrm>
          <a:custGeom>
            <a:avLst/>
            <a:gdLst/>
            <a:ahLst/>
            <a:cxnLst/>
            <a:rect l="l" t="t" r="r" b="b"/>
            <a:pathLst>
              <a:path w="85725" h="1440814">
                <a:moveTo>
                  <a:pt x="28574" y="1354963"/>
                </a:moveTo>
                <a:lnTo>
                  <a:pt x="0" y="1354963"/>
                </a:lnTo>
                <a:lnTo>
                  <a:pt x="42862" y="1440688"/>
                </a:lnTo>
                <a:lnTo>
                  <a:pt x="78581" y="1369250"/>
                </a:lnTo>
                <a:lnTo>
                  <a:pt x="28575" y="1369250"/>
                </a:lnTo>
                <a:lnTo>
                  <a:pt x="28574" y="1354963"/>
                </a:lnTo>
                <a:close/>
              </a:path>
              <a:path w="85725" h="1440814">
                <a:moveTo>
                  <a:pt x="57148" y="0"/>
                </a:moveTo>
                <a:lnTo>
                  <a:pt x="28573" y="0"/>
                </a:lnTo>
                <a:lnTo>
                  <a:pt x="28575" y="1369250"/>
                </a:lnTo>
                <a:lnTo>
                  <a:pt x="57150" y="1369250"/>
                </a:lnTo>
                <a:lnTo>
                  <a:pt x="57148" y="0"/>
                </a:lnTo>
                <a:close/>
              </a:path>
              <a:path w="85725" h="1440814">
                <a:moveTo>
                  <a:pt x="85725" y="1354963"/>
                </a:moveTo>
                <a:lnTo>
                  <a:pt x="57149" y="1354963"/>
                </a:lnTo>
                <a:lnTo>
                  <a:pt x="57150" y="1369250"/>
                </a:lnTo>
                <a:lnTo>
                  <a:pt x="78581" y="1369250"/>
                </a:lnTo>
                <a:lnTo>
                  <a:pt x="85725" y="1354963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880" y="3117596"/>
            <a:ext cx="137795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225" marR="5080" lvl="0" indent="-137160" algn="l" defTabSz="914400" rtl="0" eaLnBrk="1" fontAlgn="auto" latinLnBrk="0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 probability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7467" y="5367020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0690" y="5334000"/>
            <a:ext cx="2293620" cy="309245"/>
          </a:xfrm>
          <a:custGeom>
            <a:avLst/>
            <a:gdLst/>
            <a:ahLst/>
            <a:cxnLst/>
            <a:rect l="l" t="t" r="r" b="b"/>
            <a:pathLst>
              <a:path w="2293620" h="309245">
                <a:moveTo>
                  <a:pt x="0" y="0"/>
                </a:moveTo>
                <a:lnTo>
                  <a:pt x="2293113" y="0"/>
                </a:lnTo>
                <a:lnTo>
                  <a:pt x="2293113" y="309114"/>
                </a:lnTo>
                <a:lnTo>
                  <a:pt x="0" y="30911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7C9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 </a:t>
            </a:r>
            <a:r>
              <a:rPr dirty="0"/>
              <a:t>text with a </a:t>
            </a:r>
            <a:r>
              <a:rPr spc="-5" dirty="0"/>
              <a:t>n-gram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9140825" cy="547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also use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76730" marR="56515" lvl="0" indent="0" algn="l" defTabSz="914400" rtl="0" eaLnBrk="1" fontAlgn="auto" latinLnBrk="0" hangingPunct="1">
              <a:lnSpc>
                <a:spcPct val="100600"/>
              </a:lnSpc>
              <a:spcBef>
                <a:spcPts val="20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price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gold per ton ,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while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production of shoe 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lasts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shoe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industry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bank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intervened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just after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considered and rejected an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imf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demand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rebuild depleted  european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stocks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sept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primary 76 cts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share</a:t>
            </a:r>
            <a:r>
              <a:rPr kumimoji="0" sz="24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37965" marR="0" lvl="0" indent="0" algn="l" defTabSz="914400" rtl="0" eaLnBrk="1" fontAlgn="auto" latinLnBrk="0" hangingPunct="1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Surprisingly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grammatical!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94230" marR="5080" lvl="0" indent="444500" algn="l" defTabSz="914400" rtl="0" eaLnBrk="1" fontAlgn="auto" latinLnBrk="0" hangingPunct="1">
              <a:lnSpc>
                <a:spcPct val="1008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…but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incoherent.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consider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three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 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 if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want 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 language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well.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67355" marR="882015" lvl="0" indent="0" algn="ctr" defTabSz="914400" rtl="0" eaLnBrk="1" fontAlgn="auto" latinLnBrk="0" hangingPunct="1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increasing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worsens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sparsity problem,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increases model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size…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35671-D792-A464-384E-40203F01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944715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31A5-2A85-6081-F17F-12CA2C4C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2353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DDC35-C875-6D50-8BC3-D5C7AFA2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48299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034" y="3054222"/>
            <a:ext cx="675005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ts val="2735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6235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formally: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 a sequence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 the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distribution of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next</a:t>
            </a:r>
            <a:r>
              <a:rPr kumimoji="0" sz="2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2694" y="3054222"/>
            <a:ext cx="1466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3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61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34" y="4806822"/>
            <a:ext cx="642493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3255" algn="l"/>
              </a:tabLst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where	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vocabulary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6235" algn="l"/>
              </a:tabLst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system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is called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2300" b="1" i="0" u="none" strike="noStrike" kern="1200" cap="none" spc="2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34" y="266700"/>
            <a:ext cx="33197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Language</a:t>
            </a:r>
            <a:r>
              <a:rPr spc="-45" dirty="0"/>
              <a:t> </a:t>
            </a:r>
            <a:r>
              <a:rPr spc="-5" dirty="0"/>
              <a:t>Modeling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4405" y="2427375"/>
            <a:ext cx="868044" cy="497205"/>
          </a:xfrm>
          <a:custGeom>
            <a:avLst/>
            <a:gdLst/>
            <a:ahLst/>
            <a:cxnLst/>
            <a:rect l="l" t="t" r="r" b="b"/>
            <a:pathLst>
              <a:path w="868045" h="497205">
                <a:moveTo>
                  <a:pt x="433819" y="0"/>
                </a:moveTo>
                <a:lnTo>
                  <a:pt x="374951" y="2269"/>
                </a:lnTo>
                <a:lnTo>
                  <a:pt x="318490" y="8879"/>
                </a:lnTo>
                <a:lnTo>
                  <a:pt x="264954" y="19534"/>
                </a:lnTo>
                <a:lnTo>
                  <a:pt x="214859" y="33937"/>
                </a:lnTo>
                <a:lnTo>
                  <a:pt x="168722" y="51793"/>
                </a:lnTo>
                <a:lnTo>
                  <a:pt x="127060" y="72805"/>
                </a:lnTo>
                <a:lnTo>
                  <a:pt x="90389" y="96678"/>
                </a:lnTo>
                <a:lnTo>
                  <a:pt x="59227" y="123114"/>
                </a:lnTo>
                <a:lnTo>
                  <a:pt x="34090" y="151818"/>
                </a:lnTo>
                <a:lnTo>
                  <a:pt x="3960" y="214846"/>
                </a:lnTo>
                <a:lnTo>
                  <a:pt x="0" y="248577"/>
                </a:lnTo>
                <a:lnTo>
                  <a:pt x="3960" y="282307"/>
                </a:lnTo>
                <a:lnTo>
                  <a:pt x="34090" y="345335"/>
                </a:lnTo>
                <a:lnTo>
                  <a:pt x="59227" y="374039"/>
                </a:lnTo>
                <a:lnTo>
                  <a:pt x="90389" y="400475"/>
                </a:lnTo>
                <a:lnTo>
                  <a:pt x="127060" y="424348"/>
                </a:lnTo>
                <a:lnTo>
                  <a:pt x="168722" y="445360"/>
                </a:lnTo>
                <a:lnTo>
                  <a:pt x="214859" y="463216"/>
                </a:lnTo>
                <a:lnTo>
                  <a:pt x="264954" y="477620"/>
                </a:lnTo>
                <a:lnTo>
                  <a:pt x="318490" y="488274"/>
                </a:lnTo>
                <a:lnTo>
                  <a:pt x="374951" y="494885"/>
                </a:lnTo>
                <a:lnTo>
                  <a:pt x="433819" y="497154"/>
                </a:lnTo>
                <a:lnTo>
                  <a:pt x="492684" y="494885"/>
                </a:lnTo>
                <a:lnTo>
                  <a:pt x="549143" y="488274"/>
                </a:lnTo>
                <a:lnTo>
                  <a:pt x="602678" y="477620"/>
                </a:lnTo>
                <a:lnTo>
                  <a:pt x="652773" y="463216"/>
                </a:lnTo>
                <a:lnTo>
                  <a:pt x="698910" y="445360"/>
                </a:lnTo>
                <a:lnTo>
                  <a:pt x="740573" y="424348"/>
                </a:lnTo>
                <a:lnTo>
                  <a:pt x="777244" y="400475"/>
                </a:lnTo>
                <a:lnTo>
                  <a:pt x="808408" y="374039"/>
                </a:lnTo>
                <a:lnTo>
                  <a:pt x="833546" y="345335"/>
                </a:lnTo>
                <a:lnTo>
                  <a:pt x="863678" y="282307"/>
                </a:lnTo>
                <a:lnTo>
                  <a:pt x="867638" y="248577"/>
                </a:lnTo>
                <a:lnTo>
                  <a:pt x="863678" y="214846"/>
                </a:lnTo>
                <a:lnTo>
                  <a:pt x="833546" y="151818"/>
                </a:lnTo>
                <a:lnTo>
                  <a:pt x="808408" y="123114"/>
                </a:lnTo>
                <a:lnTo>
                  <a:pt x="777244" y="96678"/>
                </a:lnTo>
                <a:lnTo>
                  <a:pt x="740573" y="72805"/>
                </a:lnTo>
                <a:lnTo>
                  <a:pt x="698910" y="51793"/>
                </a:lnTo>
                <a:lnTo>
                  <a:pt x="652773" y="33937"/>
                </a:lnTo>
                <a:lnTo>
                  <a:pt x="602678" y="19534"/>
                </a:lnTo>
                <a:lnTo>
                  <a:pt x="549143" y="8879"/>
                </a:lnTo>
                <a:lnTo>
                  <a:pt x="492684" y="2269"/>
                </a:lnTo>
                <a:lnTo>
                  <a:pt x="433819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5466" y="2517140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8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98347" y="2491478"/>
            <a:ext cx="786130" cy="208279"/>
          </a:xfrm>
          <a:custGeom>
            <a:avLst/>
            <a:gdLst/>
            <a:ahLst/>
            <a:cxnLst/>
            <a:rect l="l" t="t" r="r" b="b"/>
            <a:pathLst>
              <a:path w="786129" h="208280">
                <a:moveTo>
                  <a:pt x="699257" y="180195"/>
                </a:moveTo>
                <a:lnTo>
                  <a:pt x="693178" y="208114"/>
                </a:lnTo>
                <a:lnTo>
                  <a:pt x="786053" y="184480"/>
                </a:lnTo>
                <a:lnTo>
                  <a:pt x="784508" y="183235"/>
                </a:lnTo>
                <a:lnTo>
                  <a:pt x="713219" y="183235"/>
                </a:lnTo>
                <a:lnTo>
                  <a:pt x="699257" y="180195"/>
                </a:lnTo>
                <a:close/>
              </a:path>
              <a:path w="786129" h="208280">
                <a:moveTo>
                  <a:pt x="705338" y="152267"/>
                </a:moveTo>
                <a:lnTo>
                  <a:pt x="699257" y="180195"/>
                </a:lnTo>
                <a:lnTo>
                  <a:pt x="713219" y="183235"/>
                </a:lnTo>
                <a:lnTo>
                  <a:pt x="719302" y="155308"/>
                </a:lnTo>
                <a:lnTo>
                  <a:pt x="705338" y="152267"/>
                </a:lnTo>
                <a:close/>
              </a:path>
              <a:path w="786129" h="208280">
                <a:moveTo>
                  <a:pt x="711415" y="124358"/>
                </a:moveTo>
                <a:lnTo>
                  <a:pt x="705338" y="152267"/>
                </a:lnTo>
                <a:lnTo>
                  <a:pt x="719302" y="155308"/>
                </a:lnTo>
                <a:lnTo>
                  <a:pt x="713219" y="183235"/>
                </a:lnTo>
                <a:lnTo>
                  <a:pt x="784508" y="183235"/>
                </a:lnTo>
                <a:lnTo>
                  <a:pt x="711415" y="124358"/>
                </a:lnTo>
                <a:close/>
              </a:path>
              <a:path w="786129" h="208280">
                <a:moveTo>
                  <a:pt x="6083" y="0"/>
                </a:moveTo>
                <a:lnTo>
                  <a:pt x="0" y="27914"/>
                </a:lnTo>
                <a:lnTo>
                  <a:pt x="699257" y="180195"/>
                </a:lnTo>
                <a:lnTo>
                  <a:pt x="705338" y="152267"/>
                </a:lnTo>
                <a:lnTo>
                  <a:pt x="6083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28567" y="2815000"/>
            <a:ext cx="845185" cy="464820"/>
          </a:xfrm>
          <a:custGeom>
            <a:avLst/>
            <a:gdLst/>
            <a:ahLst/>
            <a:cxnLst/>
            <a:rect l="l" t="t" r="r" b="b"/>
            <a:pathLst>
              <a:path w="845184" h="464820">
                <a:moveTo>
                  <a:pt x="422567" y="0"/>
                </a:moveTo>
                <a:lnTo>
                  <a:pt x="360123" y="2519"/>
                </a:lnTo>
                <a:lnTo>
                  <a:pt x="300524" y="9838"/>
                </a:lnTo>
                <a:lnTo>
                  <a:pt x="244424" y="21597"/>
                </a:lnTo>
                <a:lnTo>
                  <a:pt x="192475" y="37436"/>
                </a:lnTo>
                <a:lnTo>
                  <a:pt x="145332" y="56996"/>
                </a:lnTo>
                <a:lnTo>
                  <a:pt x="103649" y="79917"/>
                </a:lnTo>
                <a:lnTo>
                  <a:pt x="68078" y="105840"/>
                </a:lnTo>
                <a:lnTo>
                  <a:pt x="39274" y="134405"/>
                </a:lnTo>
                <a:lnTo>
                  <a:pt x="4581" y="198024"/>
                </a:lnTo>
                <a:lnTo>
                  <a:pt x="0" y="232359"/>
                </a:lnTo>
                <a:lnTo>
                  <a:pt x="4581" y="266696"/>
                </a:lnTo>
                <a:lnTo>
                  <a:pt x="39274" y="330318"/>
                </a:lnTo>
                <a:lnTo>
                  <a:pt x="68078" y="358883"/>
                </a:lnTo>
                <a:lnTo>
                  <a:pt x="103649" y="384805"/>
                </a:lnTo>
                <a:lnTo>
                  <a:pt x="145332" y="407726"/>
                </a:lnTo>
                <a:lnTo>
                  <a:pt x="192475" y="427285"/>
                </a:lnTo>
                <a:lnTo>
                  <a:pt x="244424" y="443123"/>
                </a:lnTo>
                <a:lnTo>
                  <a:pt x="300524" y="454880"/>
                </a:lnTo>
                <a:lnTo>
                  <a:pt x="360123" y="462199"/>
                </a:lnTo>
                <a:lnTo>
                  <a:pt x="422567" y="464718"/>
                </a:lnTo>
                <a:lnTo>
                  <a:pt x="485010" y="462199"/>
                </a:lnTo>
                <a:lnTo>
                  <a:pt x="544608" y="454880"/>
                </a:lnTo>
                <a:lnTo>
                  <a:pt x="600707" y="443123"/>
                </a:lnTo>
                <a:lnTo>
                  <a:pt x="652654" y="427285"/>
                </a:lnTo>
                <a:lnTo>
                  <a:pt x="699795" y="407726"/>
                </a:lnTo>
                <a:lnTo>
                  <a:pt x="741477" y="384805"/>
                </a:lnTo>
                <a:lnTo>
                  <a:pt x="777046" y="358883"/>
                </a:lnTo>
                <a:lnTo>
                  <a:pt x="805849" y="330318"/>
                </a:lnTo>
                <a:lnTo>
                  <a:pt x="840540" y="266696"/>
                </a:lnTo>
                <a:lnTo>
                  <a:pt x="845121" y="232359"/>
                </a:lnTo>
                <a:lnTo>
                  <a:pt x="840540" y="198024"/>
                </a:lnTo>
                <a:lnTo>
                  <a:pt x="805849" y="134405"/>
                </a:lnTo>
                <a:lnTo>
                  <a:pt x="777046" y="105840"/>
                </a:lnTo>
                <a:lnTo>
                  <a:pt x="741477" y="79917"/>
                </a:lnTo>
                <a:lnTo>
                  <a:pt x="699795" y="56996"/>
                </a:lnTo>
                <a:lnTo>
                  <a:pt x="652654" y="37436"/>
                </a:lnTo>
                <a:lnTo>
                  <a:pt x="600707" y="21597"/>
                </a:lnTo>
                <a:lnTo>
                  <a:pt x="544608" y="9838"/>
                </a:lnTo>
                <a:lnTo>
                  <a:pt x="485010" y="2519"/>
                </a:lnTo>
                <a:lnTo>
                  <a:pt x="422567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9824" y="2876803"/>
            <a:ext cx="58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59062" y="2579877"/>
            <a:ext cx="146685" cy="294640"/>
          </a:xfrm>
          <a:custGeom>
            <a:avLst/>
            <a:gdLst/>
            <a:ahLst/>
            <a:cxnLst/>
            <a:rect l="l" t="t" r="r" b="b"/>
            <a:pathLst>
              <a:path w="146684" h="294639">
                <a:moveTo>
                  <a:pt x="94252" y="222158"/>
                </a:moveTo>
                <a:lnTo>
                  <a:pt x="68173" y="233832"/>
                </a:lnTo>
                <a:lnTo>
                  <a:pt x="142328" y="294551"/>
                </a:lnTo>
                <a:lnTo>
                  <a:pt x="144864" y="235191"/>
                </a:lnTo>
                <a:lnTo>
                  <a:pt x="100088" y="235191"/>
                </a:lnTo>
                <a:lnTo>
                  <a:pt x="94252" y="222158"/>
                </a:lnTo>
                <a:close/>
              </a:path>
              <a:path w="146684" h="294639">
                <a:moveTo>
                  <a:pt x="120336" y="210481"/>
                </a:moveTo>
                <a:lnTo>
                  <a:pt x="94252" y="222158"/>
                </a:lnTo>
                <a:lnTo>
                  <a:pt x="100088" y="235191"/>
                </a:lnTo>
                <a:lnTo>
                  <a:pt x="126174" y="223520"/>
                </a:lnTo>
                <a:lnTo>
                  <a:pt x="120336" y="210481"/>
                </a:lnTo>
                <a:close/>
              </a:path>
              <a:path w="146684" h="294639">
                <a:moveTo>
                  <a:pt x="146418" y="198805"/>
                </a:moveTo>
                <a:lnTo>
                  <a:pt x="120336" y="210481"/>
                </a:lnTo>
                <a:lnTo>
                  <a:pt x="126174" y="223520"/>
                </a:lnTo>
                <a:lnTo>
                  <a:pt x="100088" y="235191"/>
                </a:lnTo>
                <a:lnTo>
                  <a:pt x="144864" y="235191"/>
                </a:lnTo>
                <a:lnTo>
                  <a:pt x="146418" y="198805"/>
                </a:lnTo>
                <a:close/>
              </a:path>
              <a:path w="146684" h="294639">
                <a:moveTo>
                  <a:pt x="26085" y="0"/>
                </a:moveTo>
                <a:lnTo>
                  <a:pt x="0" y="11671"/>
                </a:lnTo>
                <a:lnTo>
                  <a:pt x="94252" y="222158"/>
                </a:lnTo>
                <a:lnTo>
                  <a:pt x="120336" y="210481"/>
                </a:lnTo>
                <a:lnTo>
                  <a:pt x="26085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48223" y="1790919"/>
            <a:ext cx="1040765" cy="464820"/>
          </a:xfrm>
          <a:custGeom>
            <a:avLst/>
            <a:gdLst/>
            <a:ahLst/>
            <a:cxnLst/>
            <a:rect l="l" t="t" r="r" b="b"/>
            <a:pathLst>
              <a:path w="1040765" h="464819">
                <a:moveTo>
                  <a:pt x="520115" y="0"/>
                </a:moveTo>
                <a:lnTo>
                  <a:pt x="454874" y="1810"/>
                </a:lnTo>
                <a:lnTo>
                  <a:pt x="392050" y="7096"/>
                </a:lnTo>
                <a:lnTo>
                  <a:pt x="332133" y="15641"/>
                </a:lnTo>
                <a:lnTo>
                  <a:pt x="275608" y="27226"/>
                </a:lnTo>
                <a:lnTo>
                  <a:pt x="222963" y="41633"/>
                </a:lnTo>
                <a:lnTo>
                  <a:pt x="174687" y="58644"/>
                </a:lnTo>
                <a:lnTo>
                  <a:pt x="131266" y="78043"/>
                </a:lnTo>
                <a:lnTo>
                  <a:pt x="93188" y="99610"/>
                </a:lnTo>
                <a:lnTo>
                  <a:pt x="60940" y="123129"/>
                </a:lnTo>
                <a:lnTo>
                  <a:pt x="15885" y="175148"/>
                </a:lnTo>
                <a:lnTo>
                  <a:pt x="0" y="232359"/>
                </a:lnTo>
                <a:lnTo>
                  <a:pt x="4052" y="261506"/>
                </a:lnTo>
                <a:lnTo>
                  <a:pt x="35010" y="316342"/>
                </a:lnTo>
                <a:lnTo>
                  <a:pt x="93188" y="365113"/>
                </a:lnTo>
                <a:lnTo>
                  <a:pt x="131266" y="386680"/>
                </a:lnTo>
                <a:lnTo>
                  <a:pt x="174687" y="406077"/>
                </a:lnTo>
                <a:lnTo>
                  <a:pt x="222963" y="423088"/>
                </a:lnTo>
                <a:lnTo>
                  <a:pt x="275608" y="437494"/>
                </a:lnTo>
                <a:lnTo>
                  <a:pt x="332133" y="449078"/>
                </a:lnTo>
                <a:lnTo>
                  <a:pt x="392050" y="457622"/>
                </a:lnTo>
                <a:lnTo>
                  <a:pt x="454874" y="462908"/>
                </a:lnTo>
                <a:lnTo>
                  <a:pt x="520115" y="464718"/>
                </a:lnTo>
                <a:lnTo>
                  <a:pt x="585359" y="462908"/>
                </a:lnTo>
                <a:lnTo>
                  <a:pt x="648184" y="457622"/>
                </a:lnTo>
                <a:lnTo>
                  <a:pt x="708103" y="449078"/>
                </a:lnTo>
                <a:lnTo>
                  <a:pt x="764628" y="437494"/>
                </a:lnTo>
                <a:lnTo>
                  <a:pt x="817273" y="423088"/>
                </a:lnTo>
                <a:lnTo>
                  <a:pt x="865549" y="406077"/>
                </a:lnTo>
                <a:lnTo>
                  <a:pt x="908969" y="386680"/>
                </a:lnTo>
                <a:lnTo>
                  <a:pt x="947046" y="365113"/>
                </a:lnTo>
                <a:lnTo>
                  <a:pt x="979293" y="341594"/>
                </a:lnTo>
                <a:lnTo>
                  <a:pt x="1024347" y="289573"/>
                </a:lnTo>
                <a:lnTo>
                  <a:pt x="1040231" y="232359"/>
                </a:lnTo>
                <a:lnTo>
                  <a:pt x="1036179" y="203214"/>
                </a:lnTo>
                <a:lnTo>
                  <a:pt x="1005223" y="148381"/>
                </a:lnTo>
                <a:lnTo>
                  <a:pt x="947046" y="99610"/>
                </a:lnTo>
                <a:lnTo>
                  <a:pt x="908969" y="78043"/>
                </a:lnTo>
                <a:lnTo>
                  <a:pt x="865549" y="58644"/>
                </a:lnTo>
                <a:lnTo>
                  <a:pt x="817273" y="41633"/>
                </a:lnTo>
                <a:lnTo>
                  <a:pt x="764628" y="27226"/>
                </a:lnTo>
                <a:lnTo>
                  <a:pt x="708103" y="15641"/>
                </a:lnTo>
                <a:lnTo>
                  <a:pt x="648184" y="7096"/>
                </a:lnTo>
                <a:lnTo>
                  <a:pt x="585359" y="1810"/>
                </a:lnTo>
                <a:lnTo>
                  <a:pt x="520115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1978" y="18526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</a:t>
            </a:r>
            <a:r>
              <a:rPr kumimoji="0" sz="1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46436" y="2006591"/>
            <a:ext cx="864235" cy="352425"/>
          </a:xfrm>
          <a:custGeom>
            <a:avLst/>
            <a:gdLst/>
            <a:ahLst/>
            <a:cxnLst/>
            <a:rect l="l" t="t" r="r" b="b"/>
            <a:pathLst>
              <a:path w="864234" h="352425">
                <a:moveTo>
                  <a:pt x="778595" y="26670"/>
                </a:moveTo>
                <a:lnTo>
                  <a:pt x="0" y="325437"/>
                </a:lnTo>
                <a:lnTo>
                  <a:pt x="10236" y="352120"/>
                </a:lnTo>
                <a:lnTo>
                  <a:pt x="788833" y="53352"/>
                </a:lnTo>
                <a:lnTo>
                  <a:pt x="778595" y="26670"/>
                </a:lnTo>
                <a:close/>
              </a:path>
              <a:path w="864234" h="352425">
                <a:moveTo>
                  <a:pt x="852546" y="21551"/>
                </a:moveTo>
                <a:lnTo>
                  <a:pt x="791933" y="21551"/>
                </a:lnTo>
                <a:lnTo>
                  <a:pt x="802170" y="48234"/>
                </a:lnTo>
                <a:lnTo>
                  <a:pt x="788833" y="53352"/>
                </a:lnTo>
                <a:lnTo>
                  <a:pt x="799071" y="80035"/>
                </a:lnTo>
                <a:lnTo>
                  <a:pt x="852546" y="21551"/>
                </a:lnTo>
                <a:close/>
              </a:path>
              <a:path w="864234" h="352425">
                <a:moveTo>
                  <a:pt x="791933" y="21551"/>
                </a:moveTo>
                <a:lnTo>
                  <a:pt x="778595" y="26670"/>
                </a:lnTo>
                <a:lnTo>
                  <a:pt x="788833" y="53352"/>
                </a:lnTo>
                <a:lnTo>
                  <a:pt x="802170" y="48234"/>
                </a:lnTo>
                <a:lnTo>
                  <a:pt x="791933" y="21551"/>
                </a:lnTo>
                <a:close/>
              </a:path>
              <a:path w="864234" h="352425">
                <a:moveTo>
                  <a:pt x="768362" y="0"/>
                </a:moveTo>
                <a:lnTo>
                  <a:pt x="778595" y="26670"/>
                </a:lnTo>
                <a:lnTo>
                  <a:pt x="791933" y="21551"/>
                </a:lnTo>
                <a:lnTo>
                  <a:pt x="852546" y="21551"/>
                </a:lnTo>
                <a:lnTo>
                  <a:pt x="863752" y="9296"/>
                </a:lnTo>
                <a:lnTo>
                  <a:pt x="768362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08012" y="1512869"/>
            <a:ext cx="845185" cy="464820"/>
          </a:xfrm>
          <a:custGeom>
            <a:avLst/>
            <a:gdLst/>
            <a:ahLst/>
            <a:cxnLst/>
            <a:rect l="l" t="t" r="r" b="b"/>
            <a:pathLst>
              <a:path w="845184" h="464819">
                <a:moveTo>
                  <a:pt x="422567" y="0"/>
                </a:moveTo>
                <a:lnTo>
                  <a:pt x="360123" y="2519"/>
                </a:lnTo>
                <a:lnTo>
                  <a:pt x="300524" y="9838"/>
                </a:lnTo>
                <a:lnTo>
                  <a:pt x="244424" y="21597"/>
                </a:lnTo>
                <a:lnTo>
                  <a:pt x="192475" y="37436"/>
                </a:lnTo>
                <a:lnTo>
                  <a:pt x="145332" y="56996"/>
                </a:lnTo>
                <a:lnTo>
                  <a:pt x="103649" y="79917"/>
                </a:lnTo>
                <a:lnTo>
                  <a:pt x="68078" y="105840"/>
                </a:lnTo>
                <a:lnTo>
                  <a:pt x="39274" y="134405"/>
                </a:lnTo>
                <a:lnTo>
                  <a:pt x="4581" y="198024"/>
                </a:lnTo>
                <a:lnTo>
                  <a:pt x="0" y="232359"/>
                </a:lnTo>
                <a:lnTo>
                  <a:pt x="4581" y="266696"/>
                </a:lnTo>
                <a:lnTo>
                  <a:pt x="39274" y="330318"/>
                </a:lnTo>
                <a:lnTo>
                  <a:pt x="68078" y="358883"/>
                </a:lnTo>
                <a:lnTo>
                  <a:pt x="103649" y="384805"/>
                </a:lnTo>
                <a:lnTo>
                  <a:pt x="145332" y="407726"/>
                </a:lnTo>
                <a:lnTo>
                  <a:pt x="192475" y="427285"/>
                </a:lnTo>
                <a:lnTo>
                  <a:pt x="244424" y="443123"/>
                </a:lnTo>
                <a:lnTo>
                  <a:pt x="300524" y="454880"/>
                </a:lnTo>
                <a:lnTo>
                  <a:pt x="360123" y="462199"/>
                </a:lnTo>
                <a:lnTo>
                  <a:pt x="422567" y="464718"/>
                </a:lnTo>
                <a:lnTo>
                  <a:pt x="485010" y="462199"/>
                </a:lnTo>
                <a:lnTo>
                  <a:pt x="544608" y="454880"/>
                </a:lnTo>
                <a:lnTo>
                  <a:pt x="600707" y="443123"/>
                </a:lnTo>
                <a:lnTo>
                  <a:pt x="652654" y="427285"/>
                </a:lnTo>
                <a:lnTo>
                  <a:pt x="699795" y="407726"/>
                </a:lnTo>
                <a:lnTo>
                  <a:pt x="741477" y="384805"/>
                </a:lnTo>
                <a:lnTo>
                  <a:pt x="777046" y="358883"/>
                </a:lnTo>
                <a:lnTo>
                  <a:pt x="805849" y="330318"/>
                </a:lnTo>
                <a:lnTo>
                  <a:pt x="840540" y="266696"/>
                </a:lnTo>
                <a:lnTo>
                  <a:pt x="845121" y="232359"/>
                </a:lnTo>
                <a:lnTo>
                  <a:pt x="840540" y="198024"/>
                </a:lnTo>
                <a:lnTo>
                  <a:pt x="805849" y="134405"/>
                </a:lnTo>
                <a:lnTo>
                  <a:pt x="777046" y="105840"/>
                </a:lnTo>
                <a:lnTo>
                  <a:pt x="741477" y="79917"/>
                </a:lnTo>
                <a:lnTo>
                  <a:pt x="699795" y="56996"/>
                </a:lnTo>
                <a:lnTo>
                  <a:pt x="652654" y="37436"/>
                </a:lnTo>
                <a:lnTo>
                  <a:pt x="600707" y="21597"/>
                </a:lnTo>
                <a:lnTo>
                  <a:pt x="544608" y="9838"/>
                </a:lnTo>
                <a:lnTo>
                  <a:pt x="485010" y="2519"/>
                </a:lnTo>
                <a:lnTo>
                  <a:pt x="422567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034" y="1090986"/>
            <a:ext cx="8529955" cy="1147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6235" algn="l"/>
              </a:tabLst>
              <a:defRPr/>
            </a:pP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Modeling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task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predicting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comes</a:t>
            </a:r>
            <a:r>
              <a:rPr kumimoji="0" sz="23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next</a:t>
            </a: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oo</a:t>
            </a:r>
            <a:r>
              <a:rPr kumimoji="0" sz="1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6703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7653655" algn="l"/>
              </a:tabLst>
              <a:defRPr/>
            </a:pPr>
            <a:r>
              <a:rPr kumimoji="0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</a:t>
            </a:r>
            <a:r>
              <a:rPr kumimoji="0" sz="23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3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16050" y="1909536"/>
            <a:ext cx="215900" cy="376555"/>
          </a:xfrm>
          <a:custGeom>
            <a:avLst/>
            <a:gdLst/>
            <a:ahLst/>
            <a:cxnLst/>
            <a:rect l="l" t="t" r="r" b="b"/>
            <a:pathLst>
              <a:path w="215900" h="376555">
                <a:moveTo>
                  <a:pt x="161869" y="68201"/>
                </a:moveTo>
                <a:lnTo>
                  <a:pt x="0" y="362216"/>
                </a:lnTo>
                <a:lnTo>
                  <a:pt x="25031" y="375996"/>
                </a:lnTo>
                <a:lnTo>
                  <a:pt x="186902" y="81978"/>
                </a:lnTo>
                <a:lnTo>
                  <a:pt x="161869" y="68201"/>
                </a:lnTo>
                <a:close/>
              </a:path>
              <a:path w="215900" h="376555">
                <a:moveTo>
                  <a:pt x="213526" y="55689"/>
                </a:moveTo>
                <a:lnTo>
                  <a:pt x="168757" y="55689"/>
                </a:lnTo>
                <a:lnTo>
                  <a:pt x="193789" y="69468"/>
                </a:lnTo>
                <a:lnTo>
                  <a:pt x="186902" y="81978"/>
                </a:lnTo>
                <a:lnTo>
                  <a:pt x="211937" y="95757"/>
                </a:lnTo>
                <a:lnTo>
                  <a:pt x="213526" y="55689"/>
                </a:lnTo>
                <a:close/>
              </a:path>
              <a:path w="215900" h="376555">
                <a:moveTo>
                  <a:pt x="168757" y="55689"/>
                </a:moveTo>
                <a:lnTo>
                  <a:pt x="161869" y="68201"/>
                </a:lnTo>
                <a:lnTo>
                  <a:pt x="186902" y="81978"/>
                </a:lnTo>
                <a:lnTo>
                  <a:pt x="193789" y="69468"/>
                </a:lnTo>
                <a:lnTo>
                  <a:pt x="168757" y="55689"/>
                </a:lnTo>
                <a:close/>
              </a:path>
              <a:path w="215900" h="376555">
                <a:moveTo>
                  <a:pt x="215734" y="0"/>
                </a:moveTo>
                <a:lnTo>
                  <a:pt x="136829" y="54419"/>
                </a:lnTo>
                <a:lnTo>
                  <a:pt x="161869" y="68201"/>
                </a:lnTo>
                <a:lnTo>
                  <a:pt x="168757" y="55689"/>
                </a:lnTo>
                <a:lnTo>
                  <a:pt x="213526" y="55689"/>
                </a:lnTo>
                <a:lnTo>
                  <a:pt x="215734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8586" y="3999227"/>
            <a:ext cx="4020768" cy="49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9744" y="3019551"/>
            <a:ext cx="2166937" cy="413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8489" y="3394648"/>
            <a:ext cx="819015" cy="377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81177" y="4846408"/>
            <a:ext cx="2569808" cy="383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68820" y="4836045"/>
            <a:ext cx="696102" cy="265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E57CB-29BF-7A27-D07C-DC755BE0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896796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799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C3955-E4BD-5BE2-4D3E-A3AC0D27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2745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736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to </a:t>
            </a:r>
            <a:r>
              <a:rPr spc="-5" dirty="0"/>
              <a:t>build </a:t>
            </a:r>
            <a:r>
              <a:rPr dirty="0"/>
              <a:t>a </a:t>
            </a:r>
            <a:r>
              <a:rPr i="1" spc="-5" dirty="0">
                <a:latin typeface="Calibri"/>
                <a:cs typeface="Calibri"/>
              </a:rPr>
              <a:t>neural </a:t>
            </a:r>
            <a:r>
              <a:rPr spc="-10" dirty="0"/>
              <a:t>Language</a:t>
            </a:r>
            <a:r>
              <a:rPr spc="-15" dirty="0"/>
              <a:t> </a:t>
            </a:r>
            <a:r>
              <a:rPr spc="-5" dirty="0"/>
              <a:t>Model?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3966" y="1605184"/>
            <a:ext cx="2077662" cy="324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1848" y="2026841"/>
            <a:ext cx="2839613" cy="34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635" y="6268211"/>
            <a:ext cx="215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687" y="6268211"/>
            <a:ext cx="52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P</a:t>
            </a:r>
            <a:r>
              <a:rPr kumimoji="0" sz="2000" b="0" i="1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</a:t>
            </a:r>
            <a:r>
              <a:rPr kumimoji="0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ris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8107" y="6268211"/>
            <a:ext cx="1706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12800" algn="l"/>
              </a:tabLst>
              <a:defRPr/>
            </a:pP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	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az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3042" y="4651706"/>
            <a:ext cx="5287667" cy="1596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00272" y="5200915"/>
            <a:ext cx="344423" cy="270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5058" y="5638303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2273" y="5638303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9488" y="5638303"/>
            <a:ext cx="157194" cy="165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6704" y="5638303"/>
            <a:ext cx="157194" cy="165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6342" y="6274308"/>
            <a:ext cx="1031857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museums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4254" y="5910101"/>
            <a:ext cx="111125" cy="342900"/>
          </a:xfrm>
          <a:custGeom>
            <a:avLst/>
            <a:gdLst/>
            <a:ahLst/>
            <a:cxnLst/>
            <a:rect l="l" t="t" r="r" b="b"/>
            <a:pathLst>
              <a:path w="111125" h="342900">
                <a:moveTo>
                  <a:pt x="55328" y="37806"/>
                </a:moveTo>
                <a:lnTo>
                  <a:pt x="45803" y="54135"/>
                </a:lnTo>
                <a:lnTo>
                  <a:pt x="45802" y="342752"/>
                </a:lnTo>
                <a:lnTo>
                  <a:pt x="64852" y="342752"/>
                </a:lnTo>
                <a:lnTo>
                  <a:pt x="64853" y="54135"/>
                </a:lnTo>
                <a:lnTo>
                  <a:pt x="55328" y="37806"/>
                </a:lnTo>
                <a:close/>
              </a:path>
              <a:path w="111125" h="342900">
                <a:moveTo>
                  <a:pt x="66355" y="18903"/>
                </a:moveTo>
                <a:lnTo>
                  <a:pt x="64853" y="18903"/>
                </a:lnTo>
                <a:lnTo>
                  <a:pt x="64853" y="54135"/>
                </a:lnTo>
                <a:lnTo>
                  <a:pt x="94200" y="104447"/>
                </a:lnTo>
                <a:lnTo>
                  <a:pt x="100034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5" y="18903"/>
                </a:lnTo>
                <a:close/>
              </a:path>
              <a:path w="111125" h="34290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3" y="105981"/>
                </a:lnTo>
                <a:lnTo>
                  <a:pt x="16455" y="104446"/>
                </a:lnTo>
                <a:lnTo>
                  <a:pt x="45803" y="54135"/>
                </a:lnTo>
                <a:lnTo>
                  <a:pt x="45803" y="18903"/>
                </a:lnTo>
                <a:lnTo>
                  <a:pt x="66355" y="18903"/>
                </a:lnTo>
                <a:lnTo>
                  <a:pt x="55328" y="0"/>
                </a:lnTo>
                <a:close/>
              </a:path>
              <a:path w="111125" h="342900">
                <a:moveTo>
                  <a:pt x="64853" y="23703"/>
                </a:moveTo>
                <a:lnTo>
                  <a:pt x="47101" y="23703"/>
                </a:lnTo>
                <a:lnTo>
                  <a:pt x="63555" y="23703"/>
                </a:lnTo>
                <a:lnTo>
                  <a:pt x="55328" y="37806"/>
                </a:lnTo>
                <a:lnTo>
                  <a:pt x="64853" y="54135"/>
                </a:lnTo>
                <a:lnTo>
                  <a:pt x="64853" y="23703"/>
                </a:lnTo>
                <a:close/>
              </a:path>
              <a:path w="111125" h="342900">
                <a:moveTo>
                  <a:pt x="64853" y="18903"/>
                </a:moveTo>
                <a:lnTo>
                  <a:pt x="45803" y="18903"/>
                </a:lnTo>
                <a:lnTo>
                  <a:pt x="45803" y="54135"/>
                </a:lnTo>
                <a:lnTo>
                  <a:pt x="55328" y="37806"/>
                </a:lnTo>
                <a:lnTo>
                  <a:pt x="47101" y="23703"/>
                </a:lnTo>
                <a:lnTo>
                  <a:pt x="64853" y="23703"/>
                </a:lnTo>
                <a:lnTo>
                  <a:pt x="64853" y="18903"/>
                </a:lnTo>
                <a:close/>
              </a:path>
              <a:path w="111125" h="342900">
                <a:moveTo>
                  <a:pt x="47101" y="23703"/>
                </a:moveTo>
                <a:lnTo>
                  <a:pt x="55328" y="37806"/>
                </a:lnTo>
                <a:lnTo>
                  <a:pt x="63555" y="23703"/>
                </a:lnTo>
                <a:lnTo>
                  <a:pt x="47101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5117" y="4175059"/>
            <a:ext cx="111125" cy="494665"/>
          </a:xfrm>
          <a:custGeom>
            <a:avLst/>
            <a:gdLst/>
            <a:ahLst/>
            <a:cxnLst/>
            <a:rect l="l" t="t" r="r" b="b"/>
            <a:pathLst>
              <a:path w="111125" h="494664">
                <a:moveTo>
                  <a:pt x="55327" y="37806"/>
                </a:moveTo>
                <a:lnTo>
                  <a:pt x="45802" y="54135"/>
                </a:lnTo>
                <a:lnTo>
                  <a:pt x="45800" y="494127"/>
                </a:lnTo>
                <a:lnTo>
                  <a:pt x="64850" y="494127"/>
                </a:lnTo>
                <a:lnTo>
                  <a:pt x="64852" y="54135"/>
                </a:lnTo>
                <a:lnTo>
                  <a:pt x="55327" y="37806"/>
                </a:lnTo>
                <a:close/>
              </a:path>
              <a:path w="111125" h="494664">
                <a:moveTo>
                  <a:pt x="55327" y="0"/>
                </a:moveTo>
                <a:lnTo>
                  <a:pt x="0" y="94848"/>
                </a:lnTo>
                <a:lnTo>
                  <a:pt x="1533" y="100680"/>
                </a:lnTo>
                <a:lnTo>
                  <a:pt x="10621" y="105981"/>
                </a:lnTo>
                <a:lnTo>
                  <a:pt x="16453" y="104446"/>
                </a:lnTo>
                <a:lnTo>
                  <a:pt x="45802" y="54135"/>
                </a:lnTo>
                <a:lnTo>
                  <a:pt x="45802" y="18903"/>
                </a:lnTo>
                <a:lnTo>
                  <a:pt x="66354" y="18903"/>
                </a:lnTo>
                <a:lnTo>
                  <a:pt x="55327" y="0"/>
                </a:lnTo>
                <a:close/>
              </a:path>
              <a:path w="111125" h="494664">
                <a:moveTo>
                  <a:pt x="66354" y="18903"/>
                </a:moveTo>
                <a:lnTo>
                  <a:pt x="64852" y="18903"/>
                </a:lnTo>
                <a:lnTo>
                  <a:pt x="64852" y="54135"/>
                </a:lnTo>
                <a:lnTo>
                  <a:pt x="94200" y="104447"/>
                </a:lnTo>
                <a:lnTo>
                  <a:pt x="100032" y="105981"/>
                </a:lnTo>
                <a:lnTo>
                  <a:pt x="109120" y="100680"/>
                </a:lnTo>
                <a:lnTo>
                  <a:pt x="110654" y="94847"/>
                </a:lnTo>
                <a:lnTo>
                  <a:pt x="66354" y="18903"/>
                </a:lnTo>
                <a:close/>
              </a:path>
              <a:path w="111125" h="494664">
                <a:moveTo>
                  <a:pt x="64852" y="23703"/>
                </a:moveTo>
                <a:lnTo>
                  <a:pt x="63554" y="23703"/>
                </a:lnTo>
                <a:lnTo>
                  <a:pt x="55327" y="37806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111125" h="494664">
                <a:moveTo>
                  <a:pt x="64852" y="18903"/>
                </a:moveTo>
                <a:lnTo>
                  <a:pt x="45802" y="18903"/>
                </a:lnTo>
                <a:lnTo>
                  <a:pt x="45802" y="54135"/>
                </a:lnTo>
                <a:lnTo>
                  <a:pt x="55327" y="37806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3"/>
                </a:lnTo>
                <a:close/>
              </a:path>
              <a:path w="111125" h="494664">
                <a:moveTo>
                  <a:pt x="63554" y="23703"/>
                </a:moveTo>
                <a:lnTo>
                  <a:pt x="47100" y="23703"/>
                </a:lnTo>
                <a:lnTo>
                  <a:pt x="55327" y="37806"/>
                </a:lnTo>
                <a:lnTo>
                  <a:pt x="63554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50547" y="4338143"/>
            <a:ext cx="218464" cy="192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5952" y="1020572"/>
            <a:ext cx="8419465" cy="3148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Recall the Language Modeling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task: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Output: prob dist of the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next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/>
              <a:defRPr/>
            </a:pP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about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window-based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neural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7C9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?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saw this applied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Entity Recognition in Lecture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7830" marR="0" lvl="0" indent="0" algn="ctr" defTabSz="914400" rtl="0" eaLnBrk="1" fontAlgn="auto" latinLnBrk="0" hangingPunct="1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251459"/>
            <a:ext cx="6738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fixed-window neural Language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026" y="5656034"/>
            <a:ext cx="51473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3765" algn="l"/>
                <a:tab pos="1828164" algn="l"/>
                <a:tab pos="2742565" algn="l"/>
                <a:tab pos="3656965" algn="l"/>
                <a:tab pos="4628515" algn="l"/>
              </a:tabLst>
              <a:defRPr/>
            </a:pP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	</a:t>
            </a:r>
            <a:r>
              <a:rPr kumimoji="0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	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3617" y="5631179"/>
            <a:ext cx="1386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2870" algn="l"/>
              </a:tabLst>
              <a:defRPr/>
            </a:pP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612" y="5810366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99" y="1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1623" y="5984747"/>
            <a:ext cx="764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discard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48414" y="5918533"/>
            <a:ext cx="3585845" cy="241300"/>
          </a:xfrm>
          <a:custGeom>
            <a:avLst/>
            <a:gdLst/>
            <a:ahLst/>
            <a:cxnLst/>
            <a:rect l="l" t="t" r="r" b="b"/>
            <a:pathLst>
              <a:path w="3585845" h="241300">
                <a:moveTo>
                  <a:pt x="3585555" y="0"/>
                </a:moveTo>
                <a:lnTo>
                  <a:pt x="3577223" y="46893"/>
                </a:lnTo>
                <a:lnTo>
                  <a:pt x="3554501" y="85186"/>
                </a:lnTo>
                <a:lnTo>
                  <a:pt x="3520801" y="111005"/>
                </a:lnTo>
                <a:lnTo>
                  <a:pt x="3479533" y="120472"/>
                </a:lnTo>
                <a:lnTo>
                  <a:pt x="1898799" y="120472"/>
                </a:lnTo>
                <a:lnTo>
                  <a:pt x="1857530" y="129939"/>
                </a:lnTo>
                <a:lnTo>
                  <a:pt x="1823830" y="155758"/>
                </a:lnTo>
                <a:lnTo>
                  <a:pt x="1801108" y="194051"/>
                </a:lnTo>
                <a:lnTo>
                  <a:pt x="1792777" y="240945"/>
                </a:lnTo>
                <a:lnTo>
                  <a:pt x="1784445" y="194051"/>
                </a:lnTo>
                <a:lnTo>
                  <a:pt x="1761724" y="155758"/>
                </a:lnTo>
                <a:lnTo>
                  <a:pt x="1728024" y="129939"/>
                </a:lnTo>
                <a:lnTo>
                  <a:pt x="1686756" y="120472"/>
                </a:lnTo>
                <a:lnTo>
                  <a:pt x="106021" y="120472"/>
                </a:lnTo>
                <a:lnTo>
                  <a:pt x="64753" y="111005"/>
                </a:lnTo>
                <a:lnTo>
                  <a:pt x="31053" y="85186"/>
                </a:lnTo>
                <a:lnTo>
                  <a:pt x="8331" y="46893"/>
                </a:lnTo>
                <a:lnTo>
                  <a:pt x="0" y="0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848" y="5631179"/>
            <a:ext cx="27000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9145" algn="l"/>
                <a:tab pos="1924685" algn="l"/>
              </a:tabLst>
              <a:defRPr/>
            </a:pP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	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	opened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3665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fixed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window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251459"/>
            <a:ext cx="6738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fixed-window neural Language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0953" y="5631179"/>
            <a:ext cx="1666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9145" algn="l"/>
              </a:tabLst>
              <a:defRPr/>
            </a:pP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ude</a:t>
            </a:r>
            <a:r>
              <a:rPr kumimoji="0" sz="2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3312" y="5631179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8721" y="5631179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4758" y="1144523"/>
            <a:ext cx="136017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58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books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12800" marR="0" lvl="0" indent="0" algn="l" defTabSz="914400" rtl="0" eaLnBrk="1" fontAlgn="auto" latinLnBrk="0" hangingPunct="1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00" b="0" i="1" u="none" strike="noStrike" kern="1200" cap="none" spc="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00" b="0" i="1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0800" y="1384283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3337" y="212748"/>
                </a:moveTo>
                <a:lnTo>
                  <a:pt x="0" y="212801"/>
                </a:lnTo>
                <a:lnTo>
                  <a:pt x="38220" y="288940"/>
                </a:lnTo>
                <a:lnTo>
                  <a:pt x="69841" y="225447"/>
                </a:lnTo>
                <a:lnTo>
                  <a:pt x="33357" y="225447"/>
                </a:lnTo>
                <a:lnTo>
                  <a:pt x="33337" y="212748"/>
                </a:lnTo>
                <a:close/>
              </a:path>
              <a:path w="76200" h="289560">
                <a:moveTo>
                  <a:pt x="42862" y="212733"/>
                </a:moveTo>
                <a:lnTo>
                  <a:pt x="33337" y="212748"/>
                </a:lnTo>
                <a:lnTo>
                  <a:pt x="33357" y="225447"/>
                </a:lnTo>
                <a:lnTo>
                  <a:pt x="42882" y="225432"/>
                </a:lnTo>
                <a:lnTo>
                  <a:pt x="42862" y="212733"/>
                </a:lnTo>
                <a:close/>
              </a:path>
              <a:path w="76200" h="289560">
                <a:moveTo>
                  <a:pt x="76200" y="212680"/>
                </a:moveTo>
                <a:lnTo>
                  <a:pt x="42862" y="212733"/>
                </a:lnTo>
                <a:lnTo>
                  <a:pt x="42882" y="225432"/>
                </a:lnTo>
                <a:lnTo>
                  <a:pt x="33357" y="225447"/>
                </a:lnTo>
                <a:lnTo>
                  <a:pt x="69841" y="225447"/>
                </a:lnTo>
                <a:lnTo>
                  <a:pt x="76200" y="212680"/>
                </a:lnTo>
                <a:close/>
              </a:path>
              <a:path w="76200" h="289560">
                <a:moveTo>
                  <a:pt x="42525" y="0"/>
                </a:moveTo>
                <a:lnTo>
                  <a:pt x="33000" y="15"/>
                </a:lnTo>
                <a:lnTo>
                  <a:pt x="33337" y="212748"/>
                </a:lnTo>
                <a:lnTo>
                  <a:pt x="42862" y="212733"/>
                </a:lnTo>
                <a:lnTo>
                  <a:pt x="42525" y="0"/>
                </a:lnTo>
                <a:close/>
              </a:path>
            </a:pathLst>
          </a:custGeom>
          <a:solidFill>
            <a:srgbClr val="175E5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7104" y="1620003"/>
            <a:ext cx="76200" cy="22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105" y="4348988"/>
            <a:ext cx="301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61005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concatenated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61005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61005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61005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embeddings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1938" y="4605781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9153" y="4605781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6369" y="4605781"/>
            <a:ext cx="157194" cy="1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3584" y="4605781"/>
            <a:ext cx="157194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3627" y="4511066"/>
            <a:ext cx="4194810" cy="365760"/>
          </a:xfrm>
          <a:custGeom>
            <a:avLst/>
            <a:gdLst/>
            <a:ahLst/>
            <a:cxnLst/>
            <a:rect l="l" t="t" r="r" b="b"/>
            <a:pathLst>
              <a:path w="4194809" h="365760">
                <a:moveTo>
                  <a:pt x="0" y="60962"/>
                </a:moveTo>
                <a:lnTo>
                  <a:pt x="4790" y="37233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4133733" y="0"/>
                </a:lnTo>
                <a:lnTo>
                  <a:pt x="4157462" y="4790"/>
                </a:lnTo>
                <a:lnTo>
                  <a:pt x="4176839" y="17855"/>
                </a:lnTo>
                <a:lnTo>
                  <a:pt x="4189904" y="37233"/>
                </a:lnTo>
                <a:lnTo>
                  <a:pt x="4194695" y="60962"/>
                </a:lnTo>
                <a:lnTo>
                  <a:pt x="4194695" y="304797"/>
                </a:lnTo>
                <a:lnTo>
                  <a:pt x="4189904" y="328527"/>
                </a:lnTo>
                <a:lnTo>
                  <a:pt x="4176839" y="347904"/>
                </a:lnTo>
                <a:lnTo>
                  <a:pt x="4157462" y="360969"/>
                </a:lnTo>
                <a:lnTo>
                  <a:pt x="4133733" y="365760"/>
                </a:lnTo>
                <a:lnTo>
                  <a:pt x="60961" y="365760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7"/>
                </a:lnTo>
                <a:lnTo>
                  <a:pt x="0" y="60962"/>
                </a:lnTo>
                <a:close/>
              </a:path>
            </a:pathLst>
          </a:custGeom>
          <a:ln w="19050">
            <a:solidFill>
              <a:srgbClr val="61005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8451" y="4605781"/>
            <a:ext cx="157194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5666" y="4605781"/>
            <a:ext cx="157194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2882" y="4605781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00096" y="4605781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67533" y="4604985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74748" y="4604985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1965" y="4604985"/>
            <a:ext cx="157194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9179" y="4604985"/>
            <a:ext cx="157194" cy="165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0552" y="4604986"/>
            <a:ext cx="157194" cy="1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47766" y="4604986"/>
            <a:ext cx="157194" cy="1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54981" y="4604986"/>
            <a:ext cx="157194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62197" y="4604986"/>
            <a:ext cx="157194" cy="1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6601" y="4876784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2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3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3" y="18901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4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64853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3" y="54137"/>
                </a:lnTo>
                <a:lnTo>
                  <a:pt x="64853" y="23703"/>
                </a:lnTo>
                <a:close/>
              </a:path>
              <a:path w="111125" h="734060">
                <a:moveTo>
                  <a:pt x="64853" y="18901"/>
                </a:moveTo>
                <a:lnTo>
                  <a:pt x="45803" y="18901"/>
                </a:lnTo>
                <a:lnTo>
                  <a:pt x="45803" y="54135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3" y="23703"/>
                </a:lnTo>
                <a:lnTo>
                  <a:pt x="64853" y="18901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2117" y="4876784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55327" y="0"/>
                </a:moveTo>
                <a:lnTo>
                  <a:pt x="0" y="94848"/>
                </a:lnTo>
                <a:lnTo>
                  <a:pt x="1534" y="100680"/>
                </a:lnTo>
                <a:lnTo>
                  <a:pt x="10622" y="105981"/>
                </a:lnTo>
                <a:lnTo>
                  <a:pt x="16454" y="104447"/>
                </a:lnTo>
                <a:lnTo>
                  <a:pt x="45802" y="54136"/>
                </a:lnTo>
                <a:lnTo>
                  <a:pt x="45802" y="18901"/>
                </a:lnTo>
                <a:lnTo>
                  <a:pt x="66353" y="18901"/>
                </a:lnTo>
                <a:lnTo>
                  <a:pt x="55327" y="0"/>
                </a:lnTo>
                <a:close/>
              </a:path>
              <a:path w="111125" h="734060">
                <a:moveTo>
                  <a:pt x="66353" y="18901"/>
                </a:moveTo>
                <a:lnTo>
                  <a:pt x="64852" y="18901"/>
                </a:lnTo>
                <a:lnTo>
                  <a:pt x="64853" y="54136"/>
                </a:lnTo>
                <a:lnTo>
                  <a:pt x="94200" y="104447"/>
                </a:lnTo>
                <a:lnTo>
                  <a:pt x="100032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3" y="18901"/>
                </a:lnTo>
                <a:close/>
              </a:path>
              <a:path w="111125" h="734060">
                <a:moveTo>
                  <a:pt x="64852" y="18901"/>
                </a:moveTo>
                <a:lnTo>
                  <a:pt x="45802" y="18901"/>
                </a:lnTo>
                <a:lnTo>
                  <a:pt x="45802" y="54136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1"/>
                </a:lnTo>
                <a:close/>
              </a:path>
              <a:path w="111125" h="734060">
                <a:moveTo>
                  <a:pt x="64852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13743" y="4876783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3" y="18901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6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2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3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4853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3" y="54137"/>
                </a:lnTo>
                <a:lnTo>
                  <a:pt x="64853" y="23703"/>
                </a:lnTo>
                <a:close/>
              </a:path>
              <a:path w="111125" h="734060">
                <a:moveTo>
                  <a:pt x="64853" y="18901"/>
                </a:moveTo>
                <a:lnTo>
                  <a:pt x="45803" y="18901"/>
                </a:lnTo>
                <a:lnTo>
                  <a:pt x="45803" y="54135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3" y="23703"/>
                </a:lnTo>
                <a:lnTo>
                  <a:pt x="64853" y="18901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68168" y="4876783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6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3" y="54135"/>
                </a:lnTo>
                <a:lnTo>
                  <a:pt x="55328" y="37806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3" y="18901"/>
                </a:lnTo>
                <a:lnTo>
                  <a:pt x="64853" y="54135"/>
                </a:lnTo>
                <a:lnTo>
                  <a:pt x="94202" y="104447"/>
                </a:lnTo>
                <a:lnTo>
                  <a:pt x="100036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3" y="105981"/>
                </a:lnTo>
                <a:lnTo>
                  <a:pt x="16455" y="104447"/>
                </a:lnTo>
                <a:lnTo>
                  <a:pt x="45803" y="54135"/>
                </a:lnTo>
                <a:lnTo>
                  <a:pt x="45803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4853" y="18901"/>
                </a:moveTo>
                <a:lnTo>
                  <a:pt x="45803" y="18901"/>
                </a:lnTo>
                <a:lnTo>
                  <a:pt x="45803" y="54135"/>
                </a:lnTo>
                <a:lnTo>
                  <a:pt x="55328" y="37806"/>
                </a:lnTo>
                <a:lnTo>
                  <a:pt x="47101" y="23703"/>
                </a:lnTo>
                <a:lnTo>
                  <a:pt x="64853" y="23703"/>
                </a:lnTo>
                <a:lnTo>
                  <a:pt x="64853" y="18901"/>
                </a:lnTo>
                <a:close/>
              </a:path>
              <a:path w="111125" h="734060">
                <a:moveTo>
                  <a:pt x="64853" y="23703"/>
                </a:moveTo>
                <a:lnTo>
                  <a:pt x="63555" y="23703"/>
                </a:lnTo>
                <a:lnTo>
                  <a:pt x="55328" y="37806"/>
                </a:lnTo>
                <a:lnTo>
                  <a:pt x="64853" y="54135"/>
                </a:lnTo>
                <a:lnTo>
                  <a:pt x="64853" y="23703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1" y="23703"/>
                </a:lnTo>
                <a:lnTo>
                  <a:pt x="55328" y="37806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81085" y="4686380"/>
            <a:ext cx="2489028" cy="2971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5105" y="5567172"/>
            <a:ext cx="2497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one-hot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vectors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1364" y="5915200"/>
            <a:ext cx="441131" cy="320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17608" y="5915200"/>
            <a:ext cx="424722" cy="320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33019" y="5915200"/>
            <a:ext cx="440474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30992" y="5915200"/>
            <a:ext cx="467593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93008" y="5933992"/>
            <a:ext cx="2077393" cy="2944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7554" y="3746941"/>
            <a:ext cx="111125" cy="764540"/>
          </a:xfrm>
          <a:custGeom>
            <a:avLst/>
            <a:gdLst/>
            <a:ahLst/>
            <a:cxnLst/>
            <a:rect l="l" t="t" r="r" b="b"/>
            <a:pathLst>
              <a:path w="111125" h="764539">
                <a:moveTo>
                  <a:pt x="55491" y="37807"/>
                </a:moveTo>
                <a:lnTo>
                  <a:pt x="45919" y="54108"/>
                </a:lnTo>
                <a:lnTo>
                  <a:pt x="43895" y="764099"/>
                </a:lnTo>
                <a:lnTo>
                  <a:pt x="62945" y="764152"/>
                </a:lnTo>
                <a:lnTo>
                  <a:pt x="64865" y="90454"/>
                </a:lnTo>
                <a:lnTo>
                  <a:pt x="64938" y="54108"/>
                </a:lnTo>
                <a:lnTo>
                  <a:pt x="55491" y="37807"/>
                </a:lnTo>
                <a:close/>
              </a:path>
              <a:path w="111125" h="764539">
                <a:moveTo>
                  <a:pt x="66538" y="18877"/>
                </a:moveTo>
                <a:lnTo>
                  <a:pt x="46019" y="18877"/>
                </a:lnTo>
                <a:lnTo>
                  <a:pt x="65069" y="18931"/>
                </a:lnTo>
                <a:lnTo>
                  <a:pt x="64969" y="54161"/>
                </a:lnTo>
                <a:lnTo>
                  <a:pt x="94174" y="104556"/>
                </a:lnTo>
                <a:lnTo>
                  <a:pt x="100002" y="106108"/>
                </a:lnTo>
                <a:lnTo>
                  <a:pt x="109104" y="100832"/>
                </a:lnTo>
                <a:lnTo>
                  <a:pt x="110656" y="95004"/>
                </a:lnTo>
                <a:lnTo>
                  <a:pt x="66538" y="18877"/>
                </a:lnTo>
                <a:close/>
              </a:path>
              <a:path w="111125" h="764539">
                <a:moveTo>
                  <a:pt x="55599" y="0"/>
                </a:moveTo>
                <a:lnTo>
                  <a:pt x="0" y="94689"/>
                </a:lnTo>
                <a:lnTo>
                  <a:pt x="1518" y="100526"/>
                </a:lnTo>
                <a:lnTo>
                  <a:pt x="10591" y="105853"/>
                </a:lnTo>
                <a:lnTo>
                  <a:pt x="16427" y="104335"/>
                </a:lnTo>
                <a:lnTo>
                  <a:pt x="45888" y="54161"/>
                </a:lnTo>
                <a:lnTo>
                  <a:pt x="46019" y="18877"/>
                </a:lnTo>
                <a:lnTo>
                  <a:pt x="66538" y="18877"/>
                </a:lnTo>
                <a:lnTo>
                  <a:pt x="55599" y="0"/>
                </a:lnTo>
                <a:close/>
              </a:path>
              <a:path w="111125" h="764539">
                <a:moveTo>
                  <a:pt x="65056" y="23679"/>
                </a:moveTo>
                <a:lnTo>
                  <a:pt x="47303" y="23679"/>
                </a:lnTo>
                <a:lnTo>
                  <a:pt x="63759" y="23726"/>
                </a:lnTo>
                <a:lnTo>
                  <a:pt x="55491" y="37807"/>
                </a:lnTo>
                <a:lnTo>
                  <a:pt x="64969" y="54161"/>
                </a:lnTo>
                <a:lnTo>
                  <a:pt x="65056" y="23679"/>
                </a:lnTo>
                <a:close/>
              </a:path>
              <a:path w="111125" h="764539">
                <a:moveTo>
                  <a:pt x="46019" y="18877"/>
                </a:moveTo>
                <a:lnTo>
                  <a:pt x="45919" y="54108"/>
                </a:lnTo>
                <a:lnTo>
                  <a:pt x="55491" y="37807"/>
                </a:lnTo>
                <a:lnTo>
                  <a:pt x="47303" y="23679"/>
                </a:lnTo>
                <a:lnTo>
                  <a:pt x="65056" y="23679"/>
                </a:lnTo>
                <a:lnTo>
                  <a:pt x="65069" y="18931"/>
                </a:lnTo>
                <a:lnTo>
                  <a:pt x="46019" y="18877"/>
                </a:lnTo>
                <a:close/>
              </a:path>
              <a:path w="111125" h="764539">
                <a:moveTo>
                  <a:pt x="47303" y="23679"/>
                </a:moveTo>
                <a:lnTo>
                  <a:pt x="55491" y="37807"/>
                </a:lnTo>
                <a:lnTo>
                  <a:pt x="63759" y="23726"/>
                </a:lnTo>
                <a:lnTo>
                  <a:pt x="47303" y="2367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20492" y="3475941"/>
            <a:ext cx="157194" cy="165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27640" y="3475941"/>
            <a:ext cx="157194" cy="165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34791" y="3475941"/>
            <a:ext cx="157194" cy="165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41941" y="3475941"/>
            <a:ext cx="157194" cy="1653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32181" y="3381226"/>
            <a:ext cx="2622550" cy="365760"/>
          </a:xfrm>
          <a:custGeom>
            <a:avLst/>
            <a:gdLst/>
            <a:ahLst/>
            <a:cxnLst/>
            <a:rect l="l" t="t" r="r" b="b"/>
            <a:pathLst>
              <a:path w="2622550" h="365760">
                <a:moveTo>
                  <a:pt x="0" y="60960"/>
                </a:move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0" y="0"/>
                </a:lnTo>
                <a:lnTo>
                  <a:pt x="2560985" y="0"/>
                </a:lnTo>
                <a:lnTo>
                  <a:pt x="2584713" y="4790"/>
                </a:lnTo>
                <a:lnTo>
                  <a:pt x="2604091" y="17855"/>
                </a:lnTo>
                <a:lnTo>
                  <a:pt x="2617155" y="37232"/>
                </a:lnTo>
                <a:lnTo>
                  <a:pt x="2621946" y="60960"/>
                </a:lnTo>
                <a:lnTo>
                  <a:pt x="2621946" y="304799"/>
                </a:lnTo>
                <a:lnTo>
                  <a:pt x="2617155" y="328527"/>
                </a:lnTo>
                <a:lnTo>
                  <a:pt x="2604091" y="347904"/>
                </a:lnTo>
                <a:lnTo>
                  <a:pt x="2584713" y="360969"/>
                </a:lnTo>
                <a:lnTo>
                  <a:pt x="2560985" y="365760"/>
                </a:lnTo>
                <a:lnTo>
                  <a:pt x="60960" y="365760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9"/>
                </a:lnTo>
                <a:lnTo>
                  <a:pt x="0" y="6096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49091" y="3475941"/>
            <a:ext cx="157194" cy="165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56242" y="3475941"/>
            <a:ext cx="157194" cy="165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63391" y="3475941"/>
            <a:ext cx="157194" cy="1653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70540" y="3475941"/>
            <a:ext cx="157194" cy="1653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77690" y="3475941"/>
            <a:ext cx="157194" cy="165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84841" y="3475941"/>
            <a:ext cx="157194" cy="165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791991" y="3475941"/>
            <a:ext cx="157194" cy="1653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99145" y="3475941"/>
            <a:ext cx="157194" cy="165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09189" y="3245611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hidden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layer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30449" y="3516796"/>
            <a:ext cx="2103120" cy="378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73786" y="4009190"/>
            <a:ext cx="344424" cy="27026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950923" y="2379755"/>
            <a:ext cx="2100580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1"/>
                </a:moveTo>
                <a:lnTo>
                  <a:pt x="2099981" y="0"/>
                </a:lnTo>
              </a:path>
            </a:pathLst>
          </a:custGeom>
          <a:ln w="19050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44731" y="229140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44731" y="229140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87428" y="1673222"/>
            <a:ext cx="143510" cy="706120"/>
          </a:xfrm>
          <a:custGeom>
            <a:avLst/>
            <a:gdLst/>
            <a:ahLst/>
            <a:cxnLst/>
            <a:rect l="l" t="t" r="r" b="b"/>
            <a:pathLst>
              <a:path w="143509" h="706119">
                <a:moveTo>
                  <a:pt x="0" y="0"/>
                </a:moveTo>
                <a:lnTo>
                  <a:pt x="143183" y="0"/>
                </a:lnTo>
                <a:lnTo>
                  <a:pt x="143183" y="705676"/>
                </a:lnTo>
                <a:lnTo>
                  <a:pt x="0" y="70567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87428" y="1673222"/>
            <a:ext cx="143510" cy="706120"/>
          </a:xfrm>
          <a:custGeom>
            <a:avLst/>
            <a:gdLst/>
            <a:ahLst/>
            <a:cxnLst/>
            <a:rect l="l" t="t" r="r" b="b"/>
            <a:pathLst>
              <a:path w="143509" h="706119">
                <a:moveTo>
                  <a:pt x="0" y="0"/>
                </a:moveTo>
                <a:lnTo>
                  <a:pt x="143184" y="0"/>
                </a:lnTo>
                <a:lnTo>
                  <a:pt x="143184" y="705676"/>
                </a:lnTo>
                <a:lnTo>
                  <a:pt x="0" y="7056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430126" y="2196443"/>
            <a:ext cx="143510" cy="182880"/>
          </a:xfrm>
          <a:custGeom>
            <a:avLst/>
            <a:gdLst/>
            <a:ahLst/>
            <a:cxnLst/>
            <a:rect l="l" t="t" r="r" b="b"/>
            <a:pathLst>
              <a:path w="143509" h="182880">
                <a:moveTo>
                  <a:pt x="0" y="0"/>
                </a:moveTo>
                <a:lnTo>
                  <a:pt x="143183" y="0"/>
                </a:lnTo>
                <a:lnTo>
                  <a:pt x="143183" y="182454"/>
                </a:lnTo>
                <a:lnTo>
                  <a:pt x="0" y="18245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30126" y="2196443"/>
            <a:ext cx="143510" cy="182880"/>
          </a:xfrm>
          <a:custGeom>
            <a:avLst/>
            <a:gdLst/>
            <a:ahLst/>
            <a:cxnLst/>
            <a:rect l="l" t="t" r="r" b="b"/>
            <a:pathLst>
              <a:path w="143509" h="182880">
                <a:moveTo>
                  <a:pt x="0" y="0"/>
                </a:moveTo>
                <a:lnTo>
                  <a:pt x="143184" y="0"/>
                </a:lnTo>
                <a:lnTo>
                  <a:pt x="143184" y="182455"/>
                </a:lnTo>
                <a:lnTo>
                  <a:pt x="0" y="18245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572823" y="2088191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3" y="0"/>
                </a:lnTo>
                <a:lnTo>
                  <a:pt x="143183" y="290706"/>
                </a:lnTo>
                <a:lnTo>
                  <a:pt x="0" y="29070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72823" y="2088191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7"/>
                </a:lnTo>
                <a:lnTo>
                  <a:pt x="0" y="2907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15520" y="229140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3" y="0"/>
                </a:lnTo>
                <a:lnTo>
                  <a:pt x="143183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15520" y="229140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58218" y="2064368"/>
            <a:ext cx="143510" cy="314960"/>
          </a:xfrm>
          <a:custGeom>
            <a:avLst/>
            <a:gdLst/>
            <a:ahLst/>
            <a:cxnLst/>
            <a:rect l="l" t="t" r="r" b="b"/>
            <a:pathLst>
              <a:path w="143509" h="314960">
                <a:moveTo>
                  <a:pt x="0" y="0"/>
                </a:moveTo>
                <a:lnTo>
                  <a:pt x="143183" y="0"/>
                </a:lnTo>
                <a:lnTo>
                  <a:pt x="143183" y="314529"/>
                </a:lnTo>
                <a:lnTo>
                  <a:pt x="0" y="31452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58218" y="2064368"/>
            <a:ext cx="143510" cy="314960"/>
          </a:xfrm>
          <a:custGeom>
            <a:avLst/>
            <a:gdLst/>
            <a:ahLst/>
            <a:cxnLst/>
            <a:rect l="l" t="t" r="r" b="b"/>
            <a:pathLst>
              <a:path w="143509" h="314960">
                <a:moveTo>
                  <a:pt x="0" y="0"/>
                </a:moveTo>
                <a:lnTo>
                  <a:pt x="143184" y="0"/>
                </a:lnTo>
                <a:lnTo>
                  <a:pt x="143184" y="314529"/>
                </a:lnTo>
                <a:lnTo>
                  <a:pt x="0" y="3145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00913" y="2088191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3" y="0"/>
                </a:lnTo>
                <a:lnTo>
                  <a:pt x="143183" y="290708"/>
                </a:lnTo>
                <a:lnTo>
                  <a:pt x="0" y="29070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000913" y="2088191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8"/>
                </a:lnTo>
                <a:lnTo>
                  <a:pt x="0" y="2907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143610" y="1849205"/>
            <a:ext cx="143510" cy="530225"/>
          </a:xfrm>
          <a:custGeom>
            <a:avLst/>
            <a:gdLst/>
            <a:ahLst/>
            <a:cxnLst/>
            <a:rect l="l" t="t" r="r" b="b"/>
            <a:pathLst>
              <a:path w="143509" h="530225">
                <a:moveTo>
                  <a:pt x="0" y="0"/>
                </a:moveTo>
                <a:lnTo>
                  <a:pt x="143183" y="0"/>
                </a:lnTo>
                <a:lnTo>
                  <a:pt x="143183" y="529694"/>
                </a:lnTo>
                <a:lnTo>
                  <a:pt x="0" y="52969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143610" y="1849205"/>
            <a:ext cx="143510" cy="530225"/>
          </a:xfrm>
          <a:custGeom>
            <a:avLst/>
            <a:gdLst/>
            <a:ahLst/>
            <a:cxnLst/>
            <a:rect l="l" t="t" r="r" b="b"/>
            <a:pathLst>
              <a:path w="143509" h="530225">
                <a:moveTo>
                  <a:pt x="0" y="0"/>
                </a:moveTo>
                <a:lnTo>
                  <a:pt x="143184" y="0"/>
                </a:lnTo>
                <a:lnTo>
                  <a:pt x="143184" y="529694"/>
                </a:lnTo>
                <a:lnTo>
                  <a:pt x="0" y="52969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281545" y="2136006"/>
            <a:ext cx="295406" cy="2476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571702" y="2057367"/>
            <a:ext cx="143510" cy="321945"/>
          </a:xfrm>
          <a:custGeom>
            <a:avLst/>
            <a:gdLst/>
            <a:ahLst/>
            <a:cxnLst/>
            <a:rect l="l" t="t" r="r" b="b"/>
            <a:pathLst>
              <a:path w="143509" h="321944">
                <a:moveTo>
                  <a:pt x="0" y="0"/>
                </a:moveTo>
                <a:lnTo>
                  <a:pt x="143183" y="0"/>
                </a:lnTo>
                <a:lnTo>
                  <a:pt x="143183" y="321530"/>
                </a:lnTo>
                <a:lnTo>
                  <a:pt x="0" y="3215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571702" y="2057367"/>
            <a:ext cx="143510" cy="321945"/>
          </a:xfrm>
          <a:custGeom>
            <a:avLst/>
            <a:gdLst/>
            <a:ahLst/>
            <a:cxnLst/>
            <a:rect l="l" t="t" r="r" b="b"/>
            <a:pathLst>
              <a:path w="143509" h="321944">
                <a:moveTo>
                  <a:pt x="0" y="0"/>
                </a:moveTo>
                <a:lnTo>
                  <a:pt x="143184" y="0"/>
                </a:lnTo>
                <a:lnTo>
                  <a:pt x="143184" y="321531"/>
                </a:lnTo>
                <a:lnTo>
                  <a:pt x="0" y="3215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714396" y="2350942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183" y="0"/>
                </a:lnTo>
              </a:path>
            </a:pathLst>
          </a:custGeom>
          <a:ln w="5591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14396" y="2322987"/>
            <a:ext cx="143510" cy="56515"/>
          </a:xfrm>
          <a:custGeom>
            <a:avLst/>
            <a:gdLst/>
            <a:ahLst/>
            <a:cxnLst/>
            <a:rect l="l" t="t" r="r" b="b"/>
            <a:pathLst>
              <a:path w="143509" h="56514">
                <a:moveTo>
                  <a:pt x="0" y="0"/>
                </a:moveTo>
                <a:lnTo>
                  <a:pt x="143184" y="0"/>
                </a:lnTo>
                <a:lnTo>
                  <a:pt x="143184" y="55911"/>
                </a:lnTo>
                <a:lnTo>
                  <a:pt x="0" y="559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144731" y="2426531"/>
            <a:ext cx="1713230" cy="76200"/>
          </a:xfrm>
          <a:custGeom>
            <a:avLst/>
            <a:gdLst/>
            <a:ahLst/>
            <a:cxnLst/>
            <a:rect l="l" t="t" r="r" b="b"/>
            <a:pathLst>
              <a:path w="1713229" h="76200">
                <a:moveTo>
                  <a:pt x="1636649" y="47626"/>
                </a:moveTo>
                <a:lnTo>
                  <a:pt x="1636649" y="76201"/>
                </a:lnTo>
                <a:lnTo>
                  <a:pt x="1693799" y="47626"/>
                </a:lnTo>
                <a:lnTo>
                  <a:pt x="1636649" y="47626"/>
                </a:lnTo>
                <a:close/>
              </a:path>
              <a:path w="17132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1" y="47625"/>
                </a:lnTo>
                <a:lnTo>
                  <a:pt x="63501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713229" h="76200">
                <a:moveTo>
                  <a:pt x="1636649" y="28576"/>
                </a:moveTo>
                <a:lnTo>
                  <a:pt x="1636649" y="47626"/>
                </a:lnTo>
                <a:lnTo>
                  <a:pt x="1649349" y="47626"/>
                </a:lnTo>
                <a:lnTo>
                  <a:pt x="1649349" y="28576"/>
                </a:lnTo>
                <a:lnTo>
                  <a:pt x="1636649" y="28576"/>
                </a:lnTo>
                <a:close/>
              </a:path>
              <a:path w="1713229" h="76200">
                <a:moveTo>
                  <a:pt x="1636649" y="1"/>
                </a:moveTo>
                <a:lnTo>
                  <a:pt x="1636649" y="28576"/>
                </a:lnTo>
                <a:lnTo>
                  <a:pt x="1649349" y="28576"/>
                </a:lnTo>
                <a:lnTo>
                  <a:pt x="1649349" y="47626"/>
                </a:lnTo>
                <a:lnTo>
                  <a:pt x="1693801" y="47625"/>
                </a:lnTo>
                <a:lnTo>
                  <a:pt x="1712849" y="38101"/>
                </a:lnTo>
                <a:lnTo>
                  <a:pt x="1636649" y="1"/>
                </a:lnTo>
                <a:close/>
              </a:path>
              <a:path w="1713229" h="76200">
                <a:moveTo>
                  <a:pt x="76200" y="28575"/>
                </a:moveTo>
                <a:lnTo>
                  <a:pt x="76200" y="47625"/>
                </a:lnTo>
                <a:lnTo>
                  <a:pt x="1636649" y="47626"/>
                </a:lnTo>
                <a:lnTo>
                  <a:pt x="1636649" y="28576"/>
                </a:lnTo>
                <a:lnTo>
                  <a:pt x="76200" y="28575"/>
                </a:lnTo>
                <a:close/>
              </a:path>
              <a:path w="1713229" h="76200">
                <a:moveTo>
                  <a:pt x="63501" y="28575"/>
                </a:moveTo>
                <a:lnTo>
                  <a:pt x="63501" y="47625"/>
                </a:lnTo>
                <a:lnTo>
                  <a:pt x="76200" y="47625"/>
                </a:lnTo>
                <a:lnTo>
                  <a:pt x="76200" y="28575"/>
                </a:lnTo>
                <a:lnTo>
                  <a:pt x="63501" y="28575"/>
                </a:lnTo>
                <a:close/>
              </a:path>
              <a:path w="1713229" h="76200">
                <a:moveTo>
                  <a:pt x="76200" y="28575"/>
                </a:moveTo>
                <a:lnTo>
                  <a:pt x="63501" y="28575"/>
                </a:lnTo>
                <a:lnTo>
                  <a:pt x="76200" y="28575"/>
                </a:lnTo>
                <a:close/>
              </a:path>
            </a:pathLst>
          </a:custGeom>
          <a:solidFill>
            <a:srgbClr val="175E5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52538" y="2449067"/>
            <a:ext cx="11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8373" y="2452115"/>
            <a:ext cx="279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887825" y="2596851"/>
            <a:ext cx="111125" cy="784860"/>
          </a:xfrm>
          <a:custGeom>
            <a:avLst/>
            <a:gdLst/>
            <a:ahLst/>
            <a:cxnLst/>
            <a:rect l="l" t="t" r="r" b="b"/>
            <a:pathLst>
              <a:path w="111125" h="784860">
                <a:moveTo>
                  <a:pt x="55328" y="37807"/>
                </a:moveTo>
                <a:lnTo>
                  <a:pt x="45803" y="54135"/>
                </a:lnTo>
                <a:lnTo>
                  <a:pt x="45802" y="784373"/>
                </a:lnTo>
                <a:lnTo>
                  <a:pt x="64852" y="784373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84860">
                <a:moveTo>
                  <a:pt x="66355" y="18903"/>
                </a:moveTo>
                <a:lnTo>
                  <a:pt x="64853" y="18903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6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5" y="18903"/>
                </a:lnTo>
                <a:close/>
              </a:path>
              <a:path w="111125" h="7848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2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3" y="18903"/>
                </a:lnTo>
                <a:lnTo>
                  <a:pt x="66355" y="18903"/>
                </a:lnTo>
                <a:lnTo>
                  <a:pt x="55328" y="0"/>
                </a:lnTo>
                <a:close/>
              </a:path>
              <a:path w="111125" h="784860">
                <a:moveTo>
                  <a:pt x="64853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3" y="54137"/>
                </a:lnTo>
                <a:lnTo>
                  <a:pt x="64853" y="23703"/>
                </a:lnTo>
                <a:close/>
              </a:path>
              <a:path w="111125" h="784860">
                <a:moveTo>
                  <a:pt x="64853" y="18903"/>
                </a:moveTo>
                <a:lnTo>
                  <a:pt x="45803" y="18903"/>
                </a:lnTo>
                <a:lnTo>
                  <a:pt x="45803" y="54135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3" y="23703"/>
                </a:lnTo>
                <a:lnTo>
                  <a:pt x="64853" y="18903"/>
                </a:lnTo>
                <a:close/>
              </a:path>
              <a:path w="111125" h="7848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59785" y="1724659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857987" y="2090971"/>
            <a:ext cx="3304704" cy="31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995781" y="2869534"/>
            <a:ext cx="237237" cy="2417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251459"/>
            <a:ext cx="6738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fixed-window neural Language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842" y="5795772"/>
            <a:ext cx="1666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9145" algn="l"/>
              </a:tabLst>
              <a:defRPr/>
            </a:pP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ude</a:t>
            </a:r>
            <a:r>
              <a:rPr kumimoji="0" sz="2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6203" y="5795772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1611" y="5795772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7649" y="1309115"/>
            <a:ext cx="447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400" b="0" i="1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oo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8216" y="1498091"/>
            <a:ext cx="559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00" b="0" i="1" u="none" strike="noStrike" kern="1200" cap="none" spc="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00" b="0" i="1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53690" y="1549843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3337" y="212747"/>
                </a:moveTo>
                <a:lnTo>
                  <a:pt x="0" y="212799"/>
                </a:lnTo>
                <a:lnTo>
                  <a:pt x="38220" y="288940"/>
                </a:lnTo>
                <a:lnTo>
                  <a:pt x="69841" y="225447"/>
                </a:lnTo>
                <a:lnTo>
                  <a:pt x="33357" y="225447"/>
                </a:lnTo>
                <a:lnTo>
                  <a:pt x="33337" y="212747"/>
                </a:lnTo>
                <a:close/>
              </a:path>
              <a:path w="76200" h="289560">
                <a:moveTo>
                  <a:pt x="42862" y="212732"/>
                </a:moveTo>
                <a:lnTo>
                  <a:pt x="33337" y="212747"/>
                </a:lnTo>
                <a:lnTo>
                  <a:pt x="33357" y="225447"/>
                </a:lnTo>
                <a:lnTo>
                  <a:pt x="42882" y="225432"/>
                </a:lnTo>
                <a:lnTo>
                  <a:pt x="42862" y="212732"/>
                </a:lnTo>
                <a:close/>
              </a:path>
              <a:path w="76200" h="289560">
                <a:moveTo>
                  <a:pt x="76200" y="212679"/>
                </a:moveTo>
                <a:lnTo>
                  <a:pt x="42862" y="212732"/>
                </a:lnTo>
                <a:lnTo>
                  <a:pt x="42882" y="225432"/>
                </a:lnTo>
                <a:lnTo>
                  <a:pt x="33357" y="225447"/>
                </a:lnTo>
                <a:lnTo>
                  <a:pt x="69841" y="225447"/>
                </a:lnTo>
                <a:lnTo>
                  <a:pt x="76200" y="212679"/>
                </a:lnTo>
                <a:close/>
              </a:path>
              <a:path w="76200" h="289560">
                <a:moveTo>
                  <a:pt x="42527" y="0"/>
                </a:moveTo>
                <a:lnTo>
                  <a:pt x="33002" y="15"/>
                </a:lnTo>
                <a:lnTo>
                  <a:pt x="33337" y="212747"/>
                </a:lnTo>
                <a:lnTo>
                  <a:pt x="42862" y="212732"/>
                </a:lnTo>
                <a:lnTo>
                  <a:pt x="42527" y="0"/>
                </a:lnTo>
                <a:close/>
              </a:path>
            </a:pathLst>
          </a:custGeom>
          <a:solidFill>
            <a:srgbClr val="175E5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09993" y="1785562"/>
            <a:ext cx="76200" cy="229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20446" y="3912500"/>
            <a:ext cx="111125" cy="764540"/>
          </a:xfrm>
          <a:custGeom>
            <a:avLst/>
            <a:gdLst/>
            <a:ahLst/>
            <a:cxnLst/>
            <a:rect l="l" t="t" r="r" b="b"/>
            <a:pathLst>
              <a:path w="111125" h="764539">
                <a:moveTo>
                  <a:pt x="55489" y="37807"/>
                </a:moveTo>
                <a:lnTo>
                  <a:pt x="45919" y="54107"/>
                </a:lnTo>
                <a:lnTo>
                  <a:pt x="43893" y="764099"/>
                </a:lnTo>
                <a:lnTo>
                  <a:pt x="62943" y="764153"/>
                </a:lnTo>
                <a:lnTo>
                  <a:pt x="64865" y="90454"/>
                </a:lnTo>
                <a:lnTo>
                  <a:pt x="64936" y="54107"/>
                </a:lnTo>
                <a:lnTo>
                  <a:pt x="55489" y="37807"/>
                </a:lnTo>
                <a:close/>
              </a:path>
              <a:path w="111125" h="764539">
                <a:moveTo>
                  <a:pt x="66537" y="18877"/>
                </a:moveTo>
                <a:lnTo>
                  <a:pt x="46019" y="18877"/>
                </a:lnTo>
                <a:lnTo>
                  <a:pt x="65069" y="18931"/>
                </a:lnTo>
                <a:lnTo>
                  <a:pt x="64969" y="54164"/>
                </a:lnTo>
                <a:lnTo>
                  <a:pt x="94173" y="104557"/>
                </a:lnTo>
                <a:lnTo>
                  <a:pt x="100001" y="106108"/>
                </a:lnTo>
                <a:lnTo>
                  <a:pt x="109104" y="100834"/>
                </a:lnTo>
                <a:lnTo>
                  <a:pt x="110655" y="95006"/>
                </a:lnTo>
                <a:lnTo>
                  <a:pt x="66537" y="18877"/>
                </a:lnTo>
                <a:close/>
              </a:path>
              <a:path w="111125" h="764539">
                <a:moveTo>
                  <a:pt x="55598" y="0"/>
                </a:moveTo>
                <a:lnTo>
                  <a:pt x="0" y="94689"/>
                </a:lnTo>
                <a:lnTo>
                  <a:pt x="1517" y="100526"/>
                </a:lnTo>
                <a:lnTo>
                  <a:pt x="10590" y="105854"/>
                </a:lnTo>
                <a:lnTo>
                  <a:pt x="16427" y="104335"/>
                </a:lnTo>
                <a:lnTo>
                  <a:pt x="45885" y="54164"/>
                </a:lnTo>
                <a:lnTo>
                  <a:pt x="46019" y="18877"/>
                </a:lnTo>
                <a:lnTo>
                  <a:pt x="66537" y="18877"/>
                </a:lnTo>
                <a:lnTo>
                  <a:pt x="55598" y="0"/>
                </a:lnTo>
                <a:close/>
              </a:path>
              <a:path w="111125" h="764539">
                <a:moveTo>
                  <a:pt x="65056" y="23679"/>
                </a:moveTo>
                <a:lnTo>
                  <a:pt x="47302" y="23679"/>
                </a:lnTo>
                <a:lnTo>
                  <a:pt x="63757" y="23726"/>
                </a:lnTo>
                <a:lnTo>
                  <a:pt x="55489" y="37807"/>
                </a:lnTo>
                <a:lnTo>
                  <a:pt x="64969" y="54164"/>
                </a:lnTo>
                <a:lnTo>
                  <a:pt x="65056" y="23679"/>
                </a:lnTo>
                <a:close/>
              </a:path>
              <a:path w="111125" h="764539">
                <a:moveTo>
                  <a:pt x="46019" y="18877"/>
                </a:moveTo>
                <a:lnTo>
                  <a:pt x="45919" y="54107"/>
                </a:lnTo>
                <a:lnTo>
                  <a:pt x="55489" y="37807"/>
                </a:lnTo>
                <a:lnTo>
                  <a:pt x="47302" y="23679"/>
                </a:lnTo>
                <a:lnTo>
                  <a:pt x="65056" y="23679"/>
                </a:lnTo>
                <a:lnTo>
                  <a:pt x="65069" y="18931"/>
                </a:lnTo>
                <a:lnTo>
                  <a:pt x="46019" y="18877"/>
                </a:lnTo>
                <a:close/>
              </a:path>
              <a:path w="111125" h="764539">
                <a:moveTo>
                  <a:pt x="47302" y="23679"/>
                </a:moveTo>
                <a:lnTo>
                  <a:pt x="55489" y="37807"/>
                </a:lnTo>
                <a:lnTo>
                  <a:pt x="63757" y="23726"/>
                </a:lnTo>
                <a:lnTo>
                  <a:pt x="47302" y="2367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5338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053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6768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74829" y="3641499"/>
            <a:ext cx="157194" cy="1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65070" y="3546785"/>
            <a:ext cx="2622550" cy="365760"/>
          </a:xfrm>
          <a:custGeom>
            <a:avLst/>
            <a:gdLst/>
            <a:ahLst/>
            <a:cxnLst/>
            <a:rect l="l" t="t" r="r" b="b"/>
            <a:pathLst>
              <a:path w="2622550" h="365760">
                <a:moveTo>
                  <a:pt x="0" y="60960"/>
                </a:move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0" y="0"/>
                </a:lnTo>
                <a:lnTo>
                  <a:pt x="2560985" y="0"/>
                </a:lnTo>
                <a:lnTo>
                  <a:pt x="2584713" y="4790"/>
                </a:lnTo>
                <a:lnTo>
                  <a:pt x="2604091" y="17855"/>
                </a:lnTo>
                <a:lnTo>
                  <a:pt x="2617155" y="37232"/>
                </a:lnTo>
                <a:lnTo>
                  <a:pt x="2621946" y="60960"/>
                </a:lnTo>
                <a:lnTo>
                  <a:pt x="2621946" y="304799"/>
                </a:lnTo>
                <a:lnTo>
                  <a:pt x="2617155" y="328527"/>
                </a:lnTo>
                <a:lnTo>
                  <a:pt x="2604091" y="347904"/>
                </a:lnTo>
                <a:lnTo>
                  <a:pt x="2584713" y="360969"/>
                </a:lnTo>
                <a:lnTo>
                  <a:pt x="2560985" y="365760"/>
                </a:lnTo>
                <a:lnTo>
                  <a:pt x="60960" y="365760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9"/>
                </a:lnTo>
                <a:lnTo>
                  <a:pt x="0" y="6096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8198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913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9628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03429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10579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1773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24880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32034" y="3641499"/>
            <a:ext cx="157194" cy="1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83814" y="2545316"/>
            <a:ext cx="2100580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1"/>
                </a:moveTo>
                <a:lnTo>
                  <a:pt x="2099981" y="0"/>
                </a:lnTo>
              </a:path>
            </a:pathLst>
          </a:custGeom>
          <a:ln w="19050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77621" y="245696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3" y="0"/>
                </a:lnTo>
                <a:lnTo>
                  <a:pt x="143183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77621" y="245696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0319" y="1838783"/>
            <a:ext cx="143510" cy="706120"/>
          </a:xfrm>
          <a:custGeom>
            <a:avLst/>
            <a:gdLst/>
            <a:ahLst/>
            <a:cxnLst/>
            <a:rect l="l" t="t" r="r" b="b"/>
            <a:pathLst>
              <a:path w="143509" h="706119">
                <a:moveTo>
                  <a:pt x="0" y="0"/>
                </a:moveTo>
                <a:lnTo>
                  <a:pt x="143183" y="0"/>
                </a:lnTo>
                <a:lnTo>
                  <a:pt x="143183" y="705675"/>
                </a:lnTo>
                <a:lnTo>
                  <a:pt x="0" y="70567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0319" y="1838783"/>
            <a:ext cx="143510" cy="706120"/>
          </a:xfrm>
          <a:custGeom>
            <a:avLst/>
            <a:gdLst/>
            <a:ahLst/>
            <a:cxnLst/>
            <a:rect l="l" t="t" r="r" b="b"/>
            <a:pathLst>
              <a:path w="143509" h="706119">
                <a:moveTo>
                  <a:pt x="0" y="0"/>
                </a:moveTo>
                <a:lnTo>
                  <a:pt x="143184" y="0"/>
                </a:lnTo>
                <a:lnTo>
                  <a:pt x="143184" y="705676"/>
                </a:lnTo>
                <a:lnTo>
                  <a:pt x="0" y="7056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63015" y="2362004"/>
            <a:ext cx="143510" cy="182880"/>
          </a:xfrm>
          <a:custGeom>
            <a:avLst/>
            <a:gdLst/>
            <a:ahLst/>
            <a:cxnLst/>
            <a:rect l="l" t="t" r="r" b="b"/>
            <a:pathLst>
              <a:path w="143509" h="182880">
                <a:moveTo>
                  <a:pt x="0" y="0"/>
                </a:moveTo>
                <a:lnTo>
                  <a:pt x="143183" y="0"/>
                </a:lnTo>
                <a:lnTo>
                  <a:pt x="143183" y="182454"/>
                </a:lnTo>
                <a:lnTo>
                  <a:pt x="0" y="18245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63015" y="2362004"/>
            <a:ext cx="143510" cy="182880"/>
          </a:xfrm>
          <a:custGeom>
            <a:avLst/>
            <a:gdLst/>
            <a:ahLst/>
            <a:cxnLst/>
            <a:rect l="l" t="t" r="r" b="b"/>
            <a:pathLst>
              <a:path w="143509" h="182880">
                <a:moveTo>
                  <a:pt x="0" y="0"/>
                </a:moveTo>
                <a:lnTo>
                  <a:pt x="143184" y="0"/>
                </a:lnTo>
                <a:lnTo>
                  <a:pt x="143184" y="182455"/>
                </a:lnTo>
                <a:lnTo>
                  <a:pt x="0" y="18245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05711" y="2253752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6"/>
                </a:lnTo>
                <a:lnTo>
                  <a:pt x="0" y="29070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05711" y="2253752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7"/>
                </a:lnTo>
                <a:lnTo>
                  <a:pt x="0" y="2907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48409" y="245696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48409" y="2456962"/>
            <a:ext cx="143510" cy="87630"/>
          </a:xfrm>
          <a:custGeom>
            <a:avLst/>
            <a:gdLst/>
            <a:ahLst/>
            <a:cxnLst/>
            <a:rect l="l" t="t" r="r" b="b"/>
            <a:pathLst>
              <a:path w="143509" h="87630">
                <a:moveTo>
                  <a:pt x="0" y="0"/>
                </a:moveTo>
                <a:lnTo>
                  <a:pt x="143184" y="0"/>
                </a:lnTo>
                <a:lnTo>
                  <a:pt x="143184" y="87496"/>
                </a:lnTo>
                <a:lnTo>
                  <a:pt x="0" y="874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91106" y="2229929"/>
            <a:ext cx="143510" cy="314960"/>
          </a:xfrm>
          <a:custGeom>
            <a:avLst/>
            <a:gdLst/>
            <a:ahLst/>
            <a:cxnLst/>
            <a:rect l="l" t="t" r="r" b="b"/>
            <a:pathLst>
              <a:path w="143509" h="314960">
                <a:moveTo>
                  <a:pt x="0" y="0"/>
                </a:moveTo>
                <a:lnTo>
                  <a:pt x="143184" y="0"/>
                </a:lnTo>
                <a:lnTo>
                  <a:pt x="143184" y="314529"/>
                </a:lnTo>
                <a:lnTo>
                  <a:pt x="0" y="31452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91106" y="2229929"/>
            <a:ext cx="143510" cy="314960"/>
          </a:xfrm>
          <a:custGeom>
            <a:avLst/>
            <a:gdLst/>
            <a:ahLst/>
            <a:cxnLst/>
            <a:rect l="l" t="t" r="r" b="b"/>
            <a:pathLst>
              <a:path w="143509" h="314960">
                <a:moveTo>
                  <a:pt x="0" y="0"/>
                </a:moveTo>
                <a:lnTo>
                  <a:pt x="143184" y="0"/>
                </a:lnTo>
                <a:lnTo>
                  <a:pt x="143184" y="314529"/>
                </a:lnTo>
                <a:lnTo>
                  <a:pt x="0" y="3145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933803" y="2253750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8"/>
                </a:lnTo>
                <a:lnTo>
                  <a:pt x="0" y="29070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33803" y="2253750"/>
            <a:ext cx="143510" cy="290830"/>
          </a:xfrm>
          <a:custGeom>
            <a:avLst/>
            <a:gdLst/>
            <a:ahLst/>
            <a:cxnLst/>
            <a:rect l="l" t="t" r="r" b="b"/>
            <a:pathLst>
              <a:path w="143509" h="290830">
                <a:moveTo>
                  <a:pt x="0" y="0"/>
                </a:moveTo>
                <a:lnTo>
                  <a:pt x="143184" y="0"/>
                </a:lnTo>
                <a:lnTo>
                  <a:pt x="143184" y="290708"/>
                </a:lnTo>
                <a:lnTo>
                  <a:pt x="0" y="2907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076501" y="2014764"/>
            <a:ext cx="143510" cy="530225"/>
          </a:xfrm>
          <a:custGeom>
            <a:avLst/>
            <a:gdLst/>
            <a:ahLst/>
            <a:cxnLst/>
            <a:rect l="l" t="t" r="r" b="b"/>
            <a:pathLst>
              <a:path w="143509" h="530225">
                <a:moveTo>
                  <a:pt x="0" y="0"/>
                </a:moveTo>
                <a:lnTo>
                  <a:pt x="143184" y="0"/>
                </a:lnTo>
                <a:lnTo>
                  <a:pt x="143184" y="529694"/>
                </a:lnTo>
                <a:lnTo>
                  <a:pt x="0" y="52969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76501" y="2014764"/>
            <a:ext cx="143510" cy="530225"/>
          </a:xfrm>
          <a:custGeom>
            <a:avLst/>
            <a:gdLst/>
            <a:ahLst/>
            <a:cxnLst/>
            <a:rect l="l" t="t" r="r" b="b"/>
            <a:pathLst>
              <a:path w="143509" h="530225">
                <a:moveTo>
                  <a:pt x="0" y="0"/>
                </a:moveTo>
                <a:lnTo>
                  <a:pt x="143184" y="0"/>
                </a:lnTo>
                <a:lnTo>
                  <a:pt x="143184" y="529694"/>
                </a:lnTo>
                <a:lnTo>
                  <a:pt x="0" y="52969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214435" y="2301567"/>
            <a:ext cx="295406" cy="247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04591" y="2222928"/>
            <a:ext cx="143510" cy="321945"/>
          </a:xfrm>
          <a:custGeom>
            <a:avLst/>
            <a:gdLst/>
            <a:ahLst/>
            <a:cxnLst/>
            <a:rect l="l" t="t" r="r" b="b"/>
            <a:pathLst>
              <a:path w="143509" h="321944">
                <a:moveTo>
                  <a:pt x="0" y="0"/>
                </a:moveTo>
                <a:lnTo>
                  <a:pt x="143184" y="0"/>
                </a:lnTo>
                <a:lnTo>
                  <a:pt x="143184" y="321530"/>
                </a:lnTo>
                <a:lnTo>
                  <a:pt x="0" y="3215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04591" y="2222928"/>
            <a:ext cx="143510" cy="321945"/>
          </a:xfrm>
          <a:custGeom>
            <a:avLst/>
            <a:gdLst/>
            <a:ahLst/>
            <a:cxnLst/>
            <a:rect l="l" t="t" r="r" b="b"/>
            <a:pathLst>
              <a:path w="143509" h="321944">
                <a:moveTo>
                  <a:pt x="0" y="0"/>
                </a:moveTo>
                <a:lnTo>
                  <a:pt x="143184" y="0"/>
                </a:lnTo>
                <a:lnTo>
                  <a:pt x="143184" y="321531"/>
                </a:lnTo>
                <a:lnTo>
                  <a:pt x="0" y="3215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647287" y="251650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183" y="0"/>
                </a:lnTo>
              </a:path>
            </a:pathLst>
          </a:custGeom>
          <a:ln w="5591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647287" y="2488548"/>
            <a:ext cx="143510" cy="56515"/>
          </a:xfrm>
          <a:custGeom>
            <a:avLst/>
            <a:gdLst/>
            <a:ahLst/>
            <a:cxnLst/>
            <a:rect l="l" t="t" r="r" b="b"/>
            <a:pathLst>
              <a:path w="143509" h="56514">
                <a:moveTo>
                  <a:pt x="0" y="0"/>
                </a:moveTo>
                <a:lnTo>
                  <a:pt x="143184" y="0"/>
                </a:lnTo>
                <a:lnTo>
                  <a:pt x="143184" y="55911"/>
                </a:lnTo>
                <a:lnTo>
                  <a:pt x="0" y="559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75E5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77623" y="2592091"/>
            <a:ext cx="1713230" cy="76200"/>
          </a:xfrm>
          <a:custGeom>
            <a:avLst/>
            <a:gdLst/>
            <a:ahLst/>
            <a:cxnLst/>
            <a:rect l="l" t="t" r="r" b="b"/>
            <a:pathLst>
              <a:path w="1713229" h="76200">
                <a:moveTo>
                  <a:pt x="1636648" y="47626"/>
                </a:moveTo>
                <a:lnTo>
                  <a:pt x="1636648" y="76201"/>
                </a:lnTo>
                <a:lnTo>
                  <a:pt x="1693798" y="47626"/>
                </a:lnTo>
                <a:lnTo>
                  <a:pt x="1636648" y="47626"/>
                </a:lnTo>
                <a:close/>
              </a:path>
              <a:path w="17132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713229" h="76200">
                <a:moveTo>
                  <a:pt x="1636648" y="28576"/>
                </a:moveTo>
                <a:lnTo>
                  <a:pt x="1636648" y="47626"/>
                </a:lnTo>
                <a:lnTo>
                  <a:pt x="1649347" y="47626"/>
                </a:lnTo>
                <a:lnTo>
                  <a:pt x="1649347" y="28576"/>
                </a:lnTo>
                <a:lnTo>
                  <a:pt x="1636648" y="28576"/>
                </a:lnTo>
                <a:close/>
              </a:path>
              <a:path w="1713229" h="76200">
                <a:moveTo>
                  <a:pt x="1636648" y="1"/>
                </a:moveTo>
                <a:lnTo>
                  <a:pt x="1636648" y="28576"/>
                </a:lnTo>
                <a:lnTo>
                  <a:pt x="1649347" y="28576"/>
                </a:lnTo>
                <a:lnTo>
                  <a:pt x="1649347" y="47626"/>
                </a:lnTo>
                <a:lnTo>
                  <a:pt x="1693801" y="47625"/>
                </a:lnTo>
                <a:lnTo>
                  <a:pt x="1712848" y="38101"/>
                </a:lnTo>
                <a:lnTo>
                  <a:pt x="1636648" y="1"/>
                </a:lnTo>
                <a:close/>
              </a:path>
              <a:path w="1713229" h="76200">
                <a:moveTo>
                  <a:pt x="76200" y="28575"/>
                </a:moveTo>
                <a:lnTo>
                  <a:pt x="76200" y="47625"/>
                </a:lnTo>
                <a:lnTo>
                  <a:pt x="1636648" y="47626"/>
                </a:lnTo>
                <a:lnTo>
                  <a:pt x="1636648" y="28576"/>
                </a:lnTo>
                <a:lnTo>
                  <a:pt x="76200" y="28575"/>
                </a:lnTo>
                <a:close/>
              </a:path>
              <a:path w="1713229" h="76200">
                <a:moveTo>
                  <a:pt x="63500" y="28575"/>
                </a:move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lnTo>
                  <a:pt x="63500" y="28575"/>
                </a:lnTo>
                <a:close/>
              </a:path>
              <a:path w="1713229" h="76200">
                <a:moveTo>
                  <a:pt x="76200" y="28575"/>
                </a:moveTo>
                <a:lnTo>
                  <a:pt x="63500" y="28575"/>
                </a:lnTo>
                <a:lnTo>
                  <a:pt x="76200" y="28575"/>
                </a:lnTo>
                <a:close/>
              </a:path>
            </a:pathLst>
          </a:custGeom>
          <a:solidFill>
            <a:srgbClr val="175E5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85429" y="2613659"/>
            <a:ext cx="11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91264" y="2616708"/>
            <a:ext cx="279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20715" y="2762412"/>
            <a:ext cx="111125" cy="784860"/>
          </a:xfrm>
          <a:custGeom>
            <a:avLst/>
            <a:gdLst/>
            <a:ahLst/>
            <a:cxnLst/>
            <a:rect l="l" t="t" r="r" b="b"/>
            <a:pathLst>
              <a:path w="111125" h="784860">
                <a:moveTo>
                  <a:pt x="55328" y="37806"/>
                </a:moveTo>
                <a:lnTo>
                  <a:pt x="45803" y="54135"/>
                </a:lnTo>
                <a:lnTo>
                  <a:pt x="45802" y="784373"/>
                </a:lnTo>
                <a:lnTo>
                  <a:pt x="64852" y="784373"/>
                </a:lnTo>
                <a:lnTo>
                  <a:pt x="64853" y="54135"/>
                </a:lnTo>
                <a:lnTo>
                  <a:pt x="55328" y="37806"/>
                </a:lnTo>
                <a:close/>
              </a:path>
              <a:path w="111125" h="7848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3" y="105981"/>
                </a:lnTo>
                <a:lnTo>
                  <a:pt x="16455" y="104447"/>
                </a:lnTo>
                <a:lnTo>
                  <a:pt x="45803" y="54135"/>
                </a:lnTo>
                <a:lnTo>
                  <a:pt x="45803" y="18903"/>
                </a:lnTo>
                <a:lnTo>
                  <a:pt x="66355" y="18903"/>
                </a:lnTo>
                <a:lnTo>
                  <a:pt x="55328" y="0"/>
                </a:lnTo>
                <a:close/>
              </a:path>
              <a:path w="111125" h="784860">
                <a:moveTo>
                  <a:pt x="66355" y="18903"/>
                </a:moveTo>
                <a:lnTo>
                  <a:pt x="64853" y="18903"/>
                </a:lnTo>
                <a:lnTo>
                  <a:pt x="64853" y="54135"/>
                </a:lnTo>
                <a:lnTo>
                  <a:pt x="94202" y="104447"/>
                </a:lnTo>
                <a:lnTo>
                  <a:pt x="100034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5" y="18903"/>
                </a:lnTo>
                <a:close/>
              </a:path>
              <a:path w="111125" h="784860">
                <a:moveTo>
                  <a:pt x="64853" y="18903"/>
                </a:moveTo>
                <a:lnTo>
                  <a:pt x="45803" y="18903"/>
                </a:lnTo>
                <a:lnTo>
                  <a:pt x="45803" y="54135"/>
                </a:lnTo>
                <a:lnTo>
                  <a:pt x="55328" y="37806"/>
                </a:lnTo>
                <a:lnTo>
                  <a:pt x="47101" y="23703"/>
                </a:lnTo>
                <a:lnTo>
                  <a:pt x="64853" y="23703"/>
                </a:lnTo>
                <a:lnTo>
                  <a:pt x="64853" y="18903"/>
                </a:lnTo>
                <a:close/>
              </a:path>
              <a:path w="111125" h="784860">
                <a:moveTo>
                  <a:pt x="64853" y="23703"/>
                </a:moveTo>
                <a:lnTo>
                  <a:pt x="63555" y="23703"/>
                </a:lnTo>
                <a:lnTo>
                  <a:pt x="55328" y="37806"/>
                </a:lnTo>
                <a:lnTo>
                  <a:pt x="64853" y="54135"/>
                </a:lnTo>
                <a:lnTo>
                  <a:pt x="64853" y="23703"/>
                </a:lnTo>
                <a:close/>
              </a:path>
              <a:path w="111125" h="784860">
                <a:moveTo>
                  <a:pt x="63555" y="23703"/>
                </a:moveTo>
                <a:lnTo>
                  <a:pt x="47101" y="23703"/>
                </a:lnTo>
                <a:lnTo>
                  <a:pt x="55328" y="37806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64827" y="4771342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72043" y="4771342"/>
            <a:ext cx="157194" cy="165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79258" y="4771342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486474" y="4771342"/>
            <a:ext cx="157194" cy="165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76516" y="4676626"/>
            <a:ext cx="4194810" cy="365760"/>
          </a:xfrm>
          <a:custGeom>
            <a:avLst/>
            <a:gdLst/>
            <a:ahLst/>
            <a:cxnLst/>
            <a:rect l="l" t="t" r="r" b="b"/>
            <a:pathLst>
              <a:path w="4194809" h="365760">
                <a:moveTo>
                  <a:pt x="0" y="60962"/>
                </a:moveTo>
                <a:lnTo>
                  <a:pt x="4790" y="37233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4133733" y="0"/>
                </a:lnTo>
                <a:lnTo>
                  <a:pt x="4157462" y="4790"/>
                </a:lnTo>
                <a:lnTo>
                  <a:pt x="4176839" y="17855"/>
                </a:lnTo>
                <a:lnTo>
                  <a:pt x="4189904" y="37233"/>
                </a:lnTo>
                <a:lnTo>
                  <a:pt x="4194695" y="60962"/>
                </a:lnTo>
                <a:lnTo>
                  <a:pt x="4194695" y="304797"/>
                </a:lnTo>
                <a:lnTo>
                  <a:pt x="4189904" y="328527"/>
                </a:lnTo>
                <a:lnTo>
                  <a:pt x="4176839" y="347904"/>
                </a:lnTo>
                <a:lnTo>
                  <a:pt x="4157462" y="360969"/>
                </a:lnTo>
                <a:lnTo>
                  <a:pt x="4133733" y="365760"/>
                </a:lnTo>
                <a:lnTo>
                  <a:pt x="60961" y="365760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7"/>
                </a:lnTo>
                <a:lnTo>
                  <a:pt x="0" y="60962"/>
                </a:lnTo>
                <a:close/>
              </a:path>
            </a:pathLst>
          </a:custGeom>
          <a:ln w="19050">
            <a:solidFill>
              <a:srgbClr val="61005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11341" y="4771342"/>
            <a:ext cx="157194" cy="165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18556" y="4771342"/>
            <a:ext cx="157194" cy="165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25771" y="4771342"/>
            <a:ext cx="157194" cy="165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532987" y="4771342"/>
            <a:ext cx="157194" cy="1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000424" y="4770545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207639" y="4770545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14855" y="4770545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622070" y="4770545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073440" y="4770546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280656" y="4770546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487872" y="4770546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695087" y="4770546"/>
            <a:ext cx="157194" cy="165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99491" y="5042344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4" y="100680"/>
                </a:lnTo>
                <a:lnTo>
                  <a:pt x="10622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2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2" y="18901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4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64852" y="18901"/>
                </a:moveTo>
                <a:lnTo>
                  <a:pt x="45802" y="18901"/>
                </a:lnTo>
                <a:lnTo>
                  <a:pt x="45802" y="54137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1"/>
                </a:lnTo>
                <a:close/>
              </a:path>
              <a:path w="111125" h="734060">
                <a:moveTo>
                  <a:pt x="64852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235007" y="5042344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2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3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3" y="18901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4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64853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3" y="54137"/>
                </a:lnTo>
                <a:lnTo>
                  <a:pt x="64853" y="23703"/>
                </a:lnTo>
                <a:close/>
              </a:path>
              <a:path w="111125" h="734060">
                <a:moveTo>
                  <a:pt x="64853" y="18901"/>
                </a:moveTo>
                <a:lnTo>
                  <a:pt x="45803" y="18901"/>
                </a:lnTo>
                <a:lnTo>
                  <a:pt x="45803" y="54135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3" y="23703"/>
                </a:lnTo>
                <a:lnTo>
                  <a:pt x="64853" y="18901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346632" y="5042343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2" y="733528"/>
                </a:lnTo>
                <a:lnTo>
                  <a:pt x="64852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66354" y="18901"/>
                </a:moveTo>
                <a:lnTo>
                  <a:pt x="64853" y="18901"/>
                </a:lnTo>
                <a:lnTo>
                  <a:pt x="64853" y="54137"/>
                </a:lnTo>
                <a:lnTo>
                  <a:pt x="94200" y="104447"/>
                </a:lnTo>
                <a:lnTo>
                  <a:pt x="100036" y="105981"/>
                </a:lnTo>
                <a:lnTo>
                  <a:pt x="109122" y="100680"/>
                </a:lnTo>
                <a:lnTo>
                  <a:pt x="110656" y="94848"/>
                </a:lnTo>
                <a:lnTo>
                  <a:pt x="66354" y="18901"/>
                </a:lnTo>
                <a:close/>
              </a:path>
              <a:path w="111125" h="734060">
                <a:moveTo>
                  <a:pt x="55328" y="0"/>
                </a:moveTo>
                <a:lnTo>
                  <a:pt x="0" y="94848"/>
                </a:lnTo>
                <a:lnTo>
                  <a:pt x="1535" y="100680"/>
                </a:lnTo>
                <a:lnTo>
                  <a:pt x="10623" y="105981"/>
                </a:lnTo>
                <a:lnTo>
                  <a:pt x="16455" y="104447"/>
                </a:lnTo>
                <a:lnTo>
                  <a:pt x="45802" y="54137"/>
                </a:lnTo>
                <a:lnTo>
                  <a:pt x="45803" y="18901"/>
                </a:lnTo>
                <a:lnTo>
                  <a:pt x="66354" y="18901"/>
                </a:lnTo>
                <a:lnTo>
                  <a:pt x="55328" y="0"/>
                </a:lnTo>
                <a:close/>
              </a:path>
              <a:path w="111125" h="734060">
                <a:moveTo>
                  <a:pt x="64853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3" y="54137"/>
                </a:lnTo>
                <a:lnTo>
                  <a:pt x="64853" y="23703"/>
                </a:lnTo>
                <a:close/>
              </a:path>
              <a:path w="111125" h="734060">
                <a:moveTo>
                  <a:pt x="64853" y="18901"/>
                </a:moveTo>
                <a:lnTo>
                  <a:pt x="45803" y="18901"/>
                </a:lnTo>
                <a:lnTo>
                  <a:pt x="45803" y="54135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3" y="23703"/>
                </a:lnTo>
                <a:lnTo>
                  <a:pt x="64853" y="18901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401058" y="5042343"/>
            <a:ext cx="111125" cy="734060"/>
          </a:xfrm>
          <a:custGeom>
            <a:avLst/>
            <a:gdLst/>
            <a:ahLst/>
            <a:cxnLst/>
            <a:rect l="l" t="t" r="r" b="b"/>
            <a:pathLst>
              <a:path w="111125" h="734060">
                <a:moveTo>
                  <a:pt x="55328" y="37807"/>
                </a:moveTo>
                <a:lnTo>
                  <a:pt x="45803" y="54135"/>
                </a:lnTo>
                <a:lnTo>
                  <a:pt x="45801" y="733528"/>
                </a:lnTo>
                <a:lnTo>
                  <a:pt x="64851" y="733528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111125" h="734060">
                <a:moveTo>
                  <a:pt x="66353" y="18901"/>
                </a:moveTo>
                <a:lnTo>
                  <a:pt x="64852" y="18901"/>
                </a:lnTo>
                <a:lnTo>
                  <a:pt x="64853" y="54136"/>
                </a:lnTo>
                <a:lnTo>
                  <a:pt x="94200" y="104447"/>
                </a:lnTo>
                <a:lnTo>
                  <a:pt x="100034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3" y="18901"/>
                </a:lnTo>
                <a:close/>
              </a:path>
              <a:path w="111125" h="734060">
                <a:moveTo>
                  <a:pt x="55327" y="0"/>
                </a:moveTo>
                <a:lnTo>
                  <a:pt x="0" y="94848"/>
                </a:lnTo>
                <a:lnTo>
                  <a:pt x="1534" y="100680"/>
                </a:lnTo>
                <a:lnTo>
                  <a:pt x="10622" y="105981"/>
                </a:lnTo>
                <a:lnTo>
                  <a:pt x="16454" y="104447"/>
                </a:lnTo>
                <a:lnTo>
                  <a:pt x="45802" y="54136"/>
                </a:lnTo>
                <a:lnTo>
                  <a:pt x="45802" y="18901"/>
                </a:lnTo>
                <a:lnTo>
                  <a:pt x="66353" y="18901"/>
                </a:lnTo>
                <a:lnTo>
                  <a:pt x="55327" y="0"/>
                </a:lnTo>
                <a:close/>
              </a:path>
              <a:path w="111125" h="734060">
                <a:moveTo>
                  <a:pt x="64852" y="18901"/>
                </a:moveTo>
                <a:lnTo>
                  <a:pt x="45802" y="18901"/>
                </a:lnTo>
                <a:lnTo>
                  <a:pt x="45802" y="54136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1"/>
                </a:lnTo>
                <a:close/>
              </a:path>
              <a:path w="111125" h="734060">
                <a:moveTo>
                  <a:pt x="64852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111125" h="734060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034254" y="6080759"/>
            <a:ext cx="441133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250499" y="6080759"/>
            <a:ext cx="42472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165910" y="6080759"/>
            <a:ext cx="440475" cy="320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063882" y="6080759"/>
            <a:ext cx="467592" cy="3200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29951" y="1288796"/>
            <a:ext cx="535559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Improvements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 </a:t>
            </a:r>
            <a:r>
              <a:rPr kumimoji="0" sz="24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LM: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sparsity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Don’t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observed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9951" y="2760979"/>
            <a:ext cx="4788535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4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Remaining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Fixed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window is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small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Enlarging window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enlarges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𝑊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Window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never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enough!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125730" lvl="0" indent="-285750" algn="l" defTabSz="914400" rtl="0" eaLnBrk="1" fontAlgn="auto" latinLnBrk="0" hangingPunct="1">
              <a:lnSpc>
                <a:spcPct val="994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𝑥</a:t>
            </a:r>
            <a:r>
              <a:rPr kumimoji="0" sz="2700" b="0" i="0" u="none" strike="noStrike" kern="1200" cap="none" spc="3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(0)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𝑥</a:t>
            </a:r>
            <a:r>
              <a:rPr kumimoji="0" sz="2700" b="0" i="0" u="none" strike="noStrike" kern="1200" cap="none" spc="3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(1)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multiplied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 completely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weights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𝑊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symmetry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how the inputs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processed.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906674" y="4174750"/>
            <a:ext cx="344424" cy="2702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28670" y="3035095"/>
            <a:ext cx="237238" cy="2417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60239" y="5783758"/>
            <a:ext cx="4088129" cy="769620"/>
          </a:xfrm>
          <a:prstGeom prst="rect">
            <a:avLst/>
          </a:prstGeom>
          <a:ln w="28575">
            <a:solidFill>
              <a:srgbClr val="FF30E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68910" marR="161925" lvl="0" indent="158750" algn="l" defTabSz="914400" rtl="0" eaLnBrk="1" fontAlgn="auto" latinLnBrk="0" hangingPunct="1">
              <a:lnSpc>
                <a:spcPts val="259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4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 a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neural architecture 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can process </a:t>
            </a:r>
            <a:r>
              <a:rPr kumimoji="0" sz="2200" b="0" i="1" u="none" strike="noStrike" kern="1200" cap="none" spc="-2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 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</a:t>
            </a:r>
            <a:r>
              <a:rPr kumimoji="0" sz="2200" b="0" i="1" u="none" strike="noStrike" kern="1200" cap="none" spc="-3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1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20151" y="810259"/>
            <a:ext cx="1035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Approximately: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Bengio,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 al. (2000/2003):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Neural Probabilistic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175E5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4824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Evaluating </a:t>
            </a:r>
            <a:r>
              <a:rPr spc="-10" dirty="0"/>
              <a:t>Language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952" y="1099820"/>
            <a:ext cx="855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evaluation metric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Models is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perplexity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952" y="3882644"/>
            <a:ext cx="7344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the exponential of the cross-entropy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7246" y="3882644"/>
            <a:ext cx="107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4916" y="2941901"/>
            <a:ext cx="3829050" cy="287655"/>
          </a:xfrm>
          <a:custGeom>
            <a:avLst/>
            <a:gdLst/>
            <a:ahLst/>
            <a:cxnLst/>
            <a:rect l="l" t="t" r="r" b="b"/>
            <a:pathLst>
              <a:path w="3829050" h="287655">
                <a:moveTo>
                  <a:pt x="3828932" y="4"/>
                </a:moveTo>
                <a:lnTo>
                  <a:pt x="3822563" y="45429"/>
                </a:lnTo>
                <a:lnTo>
                  <a:pt x="3804829" y="84881"/>
                </a:lnTo>
                <a:lnTo>
                  <a:pt x="3777787" y="115991"/>
                </a:lnTo>
                <a:lnTo>
                  <a:pt x="3743494" y="136394"/>
                </a:lnTo>
                <a:lnTo>
                  <a:pt x="3704010" y="143720"/>
                </a:lnTo>
                <a:lnTo>
                  <a:pt x="2039388" y="143716"/>
                </a:lnTo>
                <a:lnTo>
                  <a:pt x="1999902" y="151043"/>
                </a:lnTo>
                <a:lnTo>
                  <a:pt x="1965610" y="171445"/>
                </a:lnTo>
                <a:lnTo>
                  <a:pt x="1938568" y="202556"/>
                </a:lnTo>
                <a:lnTo>
                  <a:pt x="1920834" y="242007"/>
                </a:lnTo>
                <a:lnTo>
                  <a:pt x="1914466" y="287433"/>
                </a:lnTo>
                <a:lnTo>
                  <a:pt x="1908097" y="242007"/>
                </a:lnTo>
                <a:lnTo>
                  <a:pt x="1890363" y="202556"/>
                </a:lnTo>
                <a:lnTo>
                  <a:pt x="1863321" y="171445"/>
                </a:lnTo>
                <a:lnTo>
                  <a:pt x="1829029" y="151043"/>
                </a:lnTo>
                <a:lnTo>
                  <a:pt x="1789544" y="143716"/>
                </a:lnTo>
                <a:lnTo>
                  <a:pt x="124921" y="143716"/>
                </a:lnTo>
                <a:lnTo>
                  <a:pt x="85436" y="136389"/>
                </a:lnTo>
                <a:lnTo>
                  <a:pt x="51144" y="115987"/>
                </a:lnTo>
                <a:lnTo>
                  <a:pt x="24102" y="84877"/>
                </a:lnTo>
                <a:lnTo>
                  <a:pt x="6368" y="45425"/>
                </a:lnTo>
                <a:lnTo>
                  <a:pt x="0" y="0"/>
                </a:lnTo>
              </a:path>
            </a:pathLst>
          </a:custGeom>
          <a:ln w="19050">
            <a:solidFill>
              <a:srgbClr val="FF30E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8840" y="2226564"/>
            <a:ext cx="7868284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0760" marR="5080" lvl="0" indent="14414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Normalized by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of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Inverse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of corpus,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according to Language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89429" y="2171625"/>
            <a:ext cx="586740" cy="243204"/>
          </a:xfrm>
          <a:custGeom>
            <a:avLst/>
            <a:gdLst/>
            <a:ahLst/>
            <a:cxnLst/>
            <a:rect l="l" t="t" r="r" b="b"/>
            <a:pathLst>
              <a:path w="586740" h="243205">
                <a:moveTo>
                  <a:pt x="74482" y="26638"/>
                </a:moveTo>
                <a:lnTo>
                  <a:pt x="67589" y="44396"/>
                </a:lnTo>
                <a:lnTo>
                  <a:pt x="579307" y="243034"/>
                </a:lnTo>
                <a:lnTo>
                  <a:pt x="586201" y="225275"/>
                </a:lnTo>
                <a:lnTo>
                  <a:pt x="74482" y="26638"/>
                </a:lnTo>
                <a:close/>
              </a:path>
              <a:path w="586740" h="243205">
                <a:moveTo>
                  <a:pt x="84823" y="0"/>
                </a:moveTo>
                <a:lnTo>
                  <a:pt x="0" y="7942"/>
                </a:lnTo>
                <a:lnTo>
                  <a:pt x="57249" y="71034"/>
                </a:lnTo>
                <a:lnTo>
                  <a:pt x="67589" y="44396"/>
                </a:lnTo>
                <a:lnTo>
                  <a:pt x="55749" y="39800"/>
                </a:lnTo>
                <a:lnTo>
                  <a:pt x="62642" y="22042"/>
                </a:lnTo>
                <a:lnTo>
                  <a:pt x="76267" y="22042"/>
                </a:lnTo>
                <a:lnTo>
                  <a:pt x="84823" y="0"/>
                </a:lnTo>
                <a:close/>
              </a:path>
              <a:path w="586740" h="243205">
                <a:moveTo>
                  <a:pt x="62642" y="22042"/>
                </a:moveTo>
                <a:lnTo>
                  <a:pt x="55749" y="39800"/>
                </a:lnTo>
                <a:lnTo>
                  <a:pt x="67589" y="44396"/>
                </a:lnTo>
                <a:lnTo>
                  <a:pt x="74482" y="26638"/>
                </a:lnTo>
                <a:lnTo>
                  <a:pt x="62642" y="22042"/>
                </a:lnTo>
                <a:close/>
              </a:path>
              <a:path w="586740" h="243205">
                <a:moveTo>
                  <a:pt x="76267" y="22042"/>
                </a:moveTo>
                <a:lnTo>
                  <a:pt x="62642" y="22042"/>
                </a:lnTo>
                <a:lnTo>
                  <a:pt x="74482" y="26638"/>
                </a:lnTo>
                <a:lnTo>
                  <a:pt x="76267" y="22042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6513" y="1954771"/>
            <a:ext cx="5834374" cy="81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2359" y="3977447"/>
            <a:ext cx="521547" cy="29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1385" y="4512545"/>
            <a:ext cx="6545200" cy="840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0335" y="5937221"/>
            <a:ext cx="3588385" cy="462280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56210" marR="0" lvl="0" indent="0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Lower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perplexity is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better!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5719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</a:t>
            </a:r>
            <a:r>
              <a:rPr spc="-5" dirty="0"/>
              <a:t>ross </a:t>
            </a:r>
            <a:r>
              <a:rPr lang="en-US" spc="-5" dirty="0"/>
              <a:t>E</a:t>
            </a:r>
            <a:r>
              <a:rPr spc="-5" dirty="0"/>
              <a:t>ntropy</a:t>
            </a:r>
            <a:r>
              <a:rPr spc="-25" dirty="0"/>
              <a:t> </a:t>
            </a:r>
            <a:r>
              <a:rPr lang="en-US" spc="-5" dirty="0"/>
              <a:t>L</a:t>
            </a:r>
            <a:r>
              <a:rPr spc="-5" dirty="0"/>
              <a:t>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3" y="1075435"/>
            <a:ext cx="7076440" cy="17875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Concept of “cross entropy”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true probability distribution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 computed model probability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cross entropy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4878" y="2879718"/>
            <a:ext cx="4114539" cy="101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33" y="4224020"/>
            <a:ext cx="10924540" cy="2512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800"/>
              </a:lnSpc>
              <a:spcBef>
                <a:spcPts val="7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Assuming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ground truth (or true or gold or target) probability distribution that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at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right class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0 everywhere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[0,…,0,1,0,…0]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271780" lvl="0" indent="-342900" algn="l" defTabSz="914400" rtl="0" eaLnBrk="1" fontAlgn="auto" latinLnBrk="0" hangingPunct="1">
              <a:lnSpc>
                <a:spcPts val="2810"/>
              </a:lnSpc>
              <a:spcBef>
                <a:spcPts val="75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Because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one-hot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the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left is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negative log probability of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true 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−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log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𝑝(𝑦</a:t>
            </a:r>
            <a:r>
              <a:rPr kumimoji="0" sz="2700" b="0" i="0" u="none" strike="noStrike" kern="1200" cap="none" spc="-232" normalizeH="0" baseline="-1543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&gt;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|𝑥</a:t>
            </a:r>
            <a:r>
              <a:rPr kumimoji="0" sz="2700" b="0" i="0" u="none" strike="noStrike" kern="1200" cap="none" spc="-232" normalizeH="0" baseline="-1543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&gt;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64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RNNs </a:t>
            </a:r>
            <a:r>
              <a:rPr spc="-5" dirty="0"/>
              <a:t>have greatly improved</a:t>
            </a:r>
            <a:r>
              <a:rPr spc="-10" dirty="0"/>
              <a:t> </a:t>
            </a:r>
            <a:r>
              <a:rPr spc="-5" dirty="0"/>
              <a:t>perplexity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0773" y="1550715"/>
            <a:ext cx="7660204" cy="289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440" y="1977435"/>
            <a:ext cx="570865" cy="76200"/>
          </a:xfrm>
          <a:custGeom>
            <a:avLst/>
            <a:gdLst/>
            <a:ahLst/>
            <a:cxnLst/>
            <a:rect l="l" t="t" r="r" b="b"/>
            <a:pathLst>
              <a:path w="570864" h="76200">
                <a:moveTo>
                  <a:pt x="553682" y="28221"/>
                </a:moveTo>
                <a:lnTo>
                  <a:pt x="506679" y="28221"/>
                </a:lnTo>
                <a:lnTo>
                  <a:pt x="507193" y="47265"/>
                </a:lnTo>
                <a:lnTo>
                  <a:pt x="494497" y="47608"/>
                </a:lnTo>
                <a:lnTo>
                  <a:pt x="495268" y="76172"/>
                </a:lnTo>
                <a:lnTo>
                  <a:pt x="570412" y="36029"/>
                </a:lnTo>
                <a:lnTo>
                  <a:pt x="553682" y="28221"/>
                </a:lnTo>
                <a:close/>
              </a:path>
              <a:path w="570864" h="76200">
                <a:moveTo>
                  <a:pt x="493983" y="28564"/>
                </a:moveTo>
                <a:lnTo>
                  <a:pt x="0" y="41897"/>
                </a:lnTo>
                <a:lnTo>
                  <a:pt x="514" y="60940"/>
                </a:lnTo>
                <a:lnTo>
                  <a:pt x="494497" y="47608"/>
                </a:lnTo>
                <a:lnTo>
                  <a:pt x="493983" y="28564"/>
                </a:lnTo>
                <a:close/>
              </a:path>
              <a:path w="570864" h="76200">
                <a:moveTo>
                  <a:pt x="506679" y="28221"/>
                </a:moveTo>
                <a:lnTo>
                  <a:pt x="493983" y="28564"/>
                </a:lnTo>
                <a:lnTo>
                  <a:pt x="494497" y="47608"/>
                </a:lnTo>
                <a:lnTo>
                  <a:pt x="507193" y="47265"/>
                </a:lnTo>
                <a:lnTo>
                  <a:pt x="506679" y="28221"/>
                </a:lnTo>
                <a:close/>
              </a:path>
              <a:path w="570864" h="76200">
                <a:moveTo>
                  <a:pt x="493212" y="0"/>
                </a:moveTo>
                <a:lnTo>
                  <a:pt x="493983" y="28564"/>
                </a:lnTo>
                <a:lnTo>
                  <a:pt x="506679" y="28221"/>
                </a:lnTo>
                <a:lnTo>
                  <a:pt x="553682" y="28221"/>
                </a:lnTo>
                <a:lnTo>
                  <a:pt x="493212" y="0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4634" y="2155797"/>
            <a:ext cx="76200" cy="2282190"/>
          </a:xfrm>
          <a:custGeom>
            <a:avLst/>
            <a:gdLst/>
            <a:ahLst/>
            <a:cxnLst/>
            <a:rect l="l" t="t" r="r" b="b"/>
            <a:pathLst>
              <a:path w="76200" h="2282190">
                <a:moveTo>
                  <a:pt x="28574" y="2205796"/>
                </a:moveTo>
                <a:lnTo>
                  <a:pt x="0" y="2205796"/>
                </a:lnTo>
                <a:lnTo>
                  <a:pt x="38100" y="2281996"/>
                </a:lnTo>
                <a:lnTo>
                  <a:pt x="69850" y="2218496"/>
                </a:lnTo>
                <a:lnTo>
                  <a:pt x="28575" y="2218496"/>
                </a:lnTo>
                <a:lnTo>
                  <a:pt x="28574" y="2205796"/>
                </a:lnTo>
                <a:close/>
              </a:path>
              <a:path w="76200" h="2282190">
                <a:moveTo>
                  <a:pt x="47623" y="0"/>
                </a:moveTo>
                <a:lnTo>
                  <a:pt x="28573" y="0"/>
                </a:lnTo>
                <a:lnTo>
                  <a:pt x="28575" y="2218496"/>
                </a:lnTo>
                <a:lnTo>
                  <a:pt x="47625" y="2218496"/>
                </a:lnTo>
                <a:lnTo>
                  <a:pt x="47623" y="0"/>
                </a:lnTo>
                <a:close/>
              </a:path>
              <a:path w="76200" h="2282190">
                <a:moveTo>
                  <a:pt x="76200" y="2205796"/>
                </a:moveTo>
                <a:lnTo>
                  <a:pt x="47624" y="2205796"/>
                </a:lnTo>
                <a:lnTo>
                  <a:pt x="47625" y="2218496"/>
                </a:lnTo>
                <a:lnTo>
                  <a:pt x="69850" y="2218496"/>
                </a:lnTo>
                <a:lnTo>
                  <a:pt x="76200" y="2205796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62" y="1848611"/>
            <a:ext cx="181483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1785" marR="5080" lvl="0" indent="265430" algn="l" defTabSz="914400" rtl="0" eaLnBrk="1" fontAlgn="auto" latinLnBrk="0" hangingPunct="1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ly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complex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RNNs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6311" y="1438442"/>
            <a:ext cx="1075690" cy="3252470"/>
          </a:xfrm>
          <a:custGeom>
            <a:avLst/>
            <a:gdLst/>
            <a:ahLst/>
            <a:cxnLst/>
            <a:rect l="l" t="t" r="r" b="b"/>
            <a:pathLst>
              <a:path w="1075690" h="3252470">
                <a:moveTo>
                  <a:pt x="0" y="0"/>
                </a:moveTo>
                <a:lnTo>
                  <a:pt x="1075267" y="0"/>
                </a:lnTo>
                <a:lnTo>
                  <a:pt x="1075267" y="3252091"/>
                </a:lnTo>
                <a:lnTo>
                  <a:pt x="0" y="325209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52386" y="1828765"/>
            <a:ext cx="76200" cy="2609215"/>
          </a:xfrm>
          <a:custGeom>
            <a:avLst/>
            <a:gdLst/>
            <a:ahLst/>
            <a:cxnLst/>
            <a:rect l="l" t="t" r="r" b="b"/>
            <a:pathLst>
              <a:path w="76200" h="2609215">
                <a:moveTo>
                  <a:pt x="0" y="2532692"/>
                </a:moveTo>
                <a:lnTo>
                  <a:pt x="37825" y="2609028"/>
                </a:lnTo>
                <a:lnTo>
                  <a:pt x="69843" y="2545562"/>
                </a:lnTo>
                <a:lnTo>
                  <a:pt x="47578" y="2545562"/>
                </a:lnTo>
                <a:lnTo>
                  <a:pt x="28529" y="2545494"/>
                </a:lnTo>
                <a:lnTo>
                  <a:pt x="28574" y="2532794"/>
                </a:lnTo>
                <a:lnTo>
                  <a:pt x="0" y="2532692"/>
                </a:lnTo>
                <a:close/>
              </a:path>
              <a:path w="76200" h="2609215">
                <a:moveTo>
                  <a:pt x="28574" y="2532794"/>
                </a:moveTo>
                <a:lnTo>
                  <a:pt x="28529" y="2545494"/>
                </a:lnTo>
                <a:lnTo>
                  <a:pt x="47578" y="2545562"/>
                </a:lnTo>
                <a:lnTo>
                  <a:pt x="47623" y="2532863"/>
                </a:lnTo>
                <a:lnTo>
                  <a:pt x="28574" y="2532794"/>
                </a:lnTo>
                <a:close/>
              </a:path>
              <a:path w="76200" h="2609215">
                <a:moveTo>
                  <a:pt x="47623" y="2532863"/>
                </a:moveTo>
                <a:lnTo>
                  <a:pt x="47578" y="2545562"/>
                </a:lnTo>
                <a:lnTo>
                  <a:pt x="69843" y="2545562"/>
                </a:lnTo>
                <a:lnTo>
                  <a:pt x="76198" y="2532965"/>
                </a:lnTo>
                <a:lnTo>
                  <a:pt x="47623" y="2532863"/>
                </a:lnTo>
                <a:close/>
              </a:path>
              <a:path w="76200" h="2609215">
                <a:moveTo>
                  <a:pt x="37665" y="0"/>
                </a:moveTo>
                <a:lnTo>
                  <a:pt x="28574" y="2532794"/>
                </a:lnTo>
                <a:lnTo>
                  <a:pt x="47623" y="2532863"/>
                </a:lnTo>
                <a:lnTo>
                  <a:pt x="56715" y="68"/>
                </a:lnTo>
                <a:lnTo>
                  <a:pt x="3766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2241" y="4792979"/>
            <a:ext cx="75977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1035" marR="5080" lvl="0" indent="-1905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Perplexity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improves  (lower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better)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Source: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sng" strike="noStrike" kern="1200" cap="none" spc="-10" normalizeH="0" baseline="0" noProof="0" dirty="0">
                <a:ln>
                  <a:noFill/>
                </a:ln>
                <a:solidFill>
                  <a:srgbClr val="4198B5"/>
                </a:solidFill>
                <a:effectLst/>
                <a:uLnTx/>
                <a:uFill>
                  <a:solidFill>
                    <a:srgbClr val="4198B5"/>
                  </a:solidFill>
                </a:uFill>
                <a:latin typeface="Calibri"/>
                <a:ea typeface="+mn-ea"/>
                <a:cs typeface="Calibri"/>
              </a:rPr>
              <a:t>https://research.fb.com/building-an-efficient-neural-language-model-over-a-billion-words/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64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9D092-A809-3C6C-F99E-212FB3BF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1" y="242570"/>
            <a:ext cx="11551298" cy="58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33197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Language</a:t>
            </a:r>
            <a:r>
              <a:rPr spc="-45" dirty="0"/>
              <a:t> </a:t>
            </a:r>
            <a:r>
              <a:rPr spc="-5" dirty="0"/>
              <a:t>Modeling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952" y="1099820"/>
            <a:ext cx="7835900" cy="1927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14984" lvl="0" indent="-342900" algn="l" defTabSz="914400" rtl="0" eaLnBrk="1" fontAlgn="auto" latinLnBrk="0" hangingPunct="1">
              <a:lnSpc>
                <a:spcPct val="100800"/>
              </a:lnSpc>
              <a:spcBef>
                <a:spcPts val="7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also think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 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assigns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probability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piece of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/>
              <a:defRPr/>
            </a:pPr>
            <a:endParaRPr kumimoji="0" sz="3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080" lvl="0" indent="-34290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  <a:tab pos="63709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example, if we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then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 probability of this text (according to the Language Model)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2425" y="2291788"/>
            <a:ext cx="1737027" cy="41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3743" y="3597989"/>
            <a:ext cx="7787330" cy="1148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0581" y="4978140"/>
            <a:ext cx="2300605" cy="265430"/>
          </a:xfrm>
          <a:custGeom>
            <a:avLst/>
            <a:gdLst/>
            <a:ahLst/>
            <a:cxnLst/>
            <a:rect l="l" t="t" r="r" b="b"/>
            <a:pathLst>
              <a:path w="2300604" h="265429">
                <a:moveTo>
                  <a:pt x="2300361" y="0"/>
                </a:moveTo>
                <a:lnTo>
                  <a:pt x="2291190" y="51612"/>
                </a:lnTo>
                <a:lnTo>
                  <a:pt x="2266183" y="93759"/>
                </a:lnTo>
                <a:lnTo>
                  <a:pt x="2229091" y="122175"/>
                </a:lnTo>
                <a:lnTo>
                  <a:pt x="2183670" y="132596"/>
                </a:lnTo>
                <a:lnTo>
                  <a:pt x="1266871" y="132596"/>
                </a:lnTo>
                <a:lnTo>
                  <a:pt x="1221449" y="143016"/>
                </a:lnTo>
                <a:lnTo>
                  <a:pt x="1184358" y="171432"/>
                </a:lnTo>
                <a:lnTo>
                  <a:pt x="1159350" y="213579"/>
                </a:lnTo>
                <a:lnTo>
                  <a:pt x="1150180" y="265192"/>
                </a:lnTo>
                <a:lnTo>
                  <a:pt x="1141009" y="213579"/>
                </a:lnTo>
                <a:lnTo>
                  <a:pt x="1116002" y="171432"/>
                </a:lnTo>
                <a:lnTo>
                  <a:pt x="1078910" y="143016"/>
                </a:lnTo>
                <a:lnTo>
                  <a:pt x="1033489" y="132596"/>
                </a:lnTo>
                <a:lnTo>
                  <a:pt x="116691" y="132596"/>
                </a:lnTo>
                <a:lnTo>
                  <a:pt x="71269" y="122175"/>
                </a:lnTo>
                <a:lnTo>
                  <a:pt x="34178" y="93759"/>
                </a:lnTo>
                <a:lnTo>
                  <a:pt x="9170" y="51612"/>
                </a:lnTo>
                <a:lnTo>
                  <a:pt x="0" y="0"/>
                </a:lnTo>
              </a:path>
            </a:pathLst>
          </a:custGeom>
          <a:ln w="28575">
            <a:solidFill>
              <a:srgbClr val="5D4B3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8558" y="5303011"/>
            <a:ext cx="267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is what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 LM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8102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should </a:t>
            </a:r>
            <a:r>
              <a:rPr dirty="0"/>
              <a:t>we </a:t>
            </a:r>
            <a:r>
              <a:rPr spc="-5" dirty="0"/>
              <a:t>care about Language</a:t>
            </a:r>
            <a:r>
              <a:rPr spc="-20" dirty="0"/>
              <a:t> </a:t>
            </a:r>
            <a:r>
              <a:rPr spc="-5" dirty="0"/>
              <a:t>Modeling?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11189970" cy="507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37355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Modeling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benchmark task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helps us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measure our progress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understanding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382905" lvl="0" indent="-342900" algn="l" defTabSz="914400" rtl="0" eaLnBrk="1" fontAlgn="auto" latinLnBrk="0" hangingPunct="1">
              <a:lnSpc>
                <a:spcPct val="1008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Modeling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subcomponent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many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NLP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tasks, especially those involving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generating text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estimating the probability 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Predictive typing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Speech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recognition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Handwriting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recognition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Spelling/grammar correction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Authorship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identification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Machine translation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Summarization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Dialogue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61239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12390" algn="l"/>
                <a:tab pos="2613025" algn="l"/>
              </a:tabLst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2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 been extended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cover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everything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 in NLP: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GPT-3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LM!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253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You </a:t>
            </a:r>
            <a:r>
              <a:rPr spc="-5" dirty="0"/>
              <a:t>use </a:t>
            </a:r>
            <a:r>
              <a:rPr spc="-10" dirty="0"/>
              <a:t>Language </a:t>
            </a:r>
            <a:r>
              <a:rPr dirty="0"/>
              <a:t>Models </a:t>
            </a:r>
            <a:r>
              <a:rPr spc="-5" dirty="0"/>
              <a:t>every</a:t>
            </a:r>
            <a:r>
              <a:rPr spc="-30" dirty="0"/>
              <a:t> </a:t>
            </a:r>
            <a:r>
              <a:rPr spc="-5" dirty="0"/>
              <a:t>day!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9436" y="1789672"/>
            <a:ext cx="5589950" cy="3843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6253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You </a:t>
            </a:r>
            <a:r>
              <a:rPr spc="-5" dirty="0"/>
              <a:t>use </a:t>
            </a:r>
            <a:r>
              <a:rPr spc="-10" dirty="0"/>
              <a:t>Language </a:t>
            </a:r>
            <a:r>
              <a:rPr dirty="0"/>
              <a:t>Models </a:t>
            </a:r>
            <a:r>
              <a:rPr spc="-5" dirty="0"/>
              <a:t>every</a:t>
            </a:r>
            <a:r>
              <a:rPr spc="-30" dirty="0"/>
              <a:t> </a:t>
            </a:r>
            <a:r>
              <a:rPr spc="-5" dirty="0"/>
              <a:t>day!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2483" y="1273780"/>
            <a:ext cx="6349000" cy="4751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34" y="266700"/>
            <a:ext cx="42455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n-gram </a:t>
            </a:r>
            <a:r>
              <a:rPr lang="en-US" spc="-10" dirty="0"/>
              <a:t>Language</a:t>
            </a:r>
            <a:r>
              <a:rPr lang="en-US" spc="-50" dirty="0"/>
              <a:t> </a:t>
            </a:r>
            <a:r>
              <a:rPr lang="en-US" spc="-5" dirty="0"/>
              <a:t>Models</a:t>
            </a:r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12020-0FB9-959B-95ED-9ABAF032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958579"/>
            <a:ext cx="10552922" cy="51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4271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n-gram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33" y="1151635"/>
            <a:ext cx="10449560" cy="507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864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46040" algn="l"/>
                <a:tab pos="6060440" algn="l"/>
              </a:tabLst>
              <a:defRPr/>
            </a:pP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students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</a:t>
            </a:r>
            <a:r>
              <a:rPr kumimoji="0" sz="24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	</a:t>
            </a:r>
            <a:r>
              <a:rPr kumimoji="0" sz="24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Question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How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Answer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(pre- Deep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Learning):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an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 Language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Definition: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chunk of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consecutive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grams: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“the”, “students”,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“opened”,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”their”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grams: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“the students”,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opened”, “opened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their”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grams: “the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opened”, “students opened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four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5D4B3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grams: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their”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7C92"/>
              </a:buClr>
              <a:buSzTx/>
              <a:buFont typeface="Times New Roman"/>
              <a:buChar char="•"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800"/>
              </a:lnSpc>
              <a:spcBef>
                <a:spcPts val="5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Idea: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 statistics about how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frequent different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n-grams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 these to  predict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next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4271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n-gram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Models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8402" y="5571722"/>
            <a:ext cx="3887575" cy="670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7694" y="3449828"/>
            <a:ext cx="2153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5175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(definition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conditional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3279" y="3377087"/>
            <a:ext cx="3400226" cy="65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5422" y="2312728"/>
            <a:ext cx="6044111" cy="32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9622" y="2050037"/>
            <a:ext cx="1981200" cy="241300"/>
          </a:xfrm>
          <a:custGeom>
            <a:avLst/>
            <a:gdLst/>
            <a:ahLst/>
            <a:cxnLst/>
            <a:rect l="l" t="t" r="r" b="b"/>
            <a:pathLst>
              <a:path w="1981200" h="241300">
                <a:moveTo>
                  <a:pt x="0" y="240945"/>
                </a:moveTo>
                <a:lnTo>
                  <a:pt x="8331" y="194051"/>
                </a:lnTo>
                <a:lnTo>
                  <a:pt x="31053" y="155757"/>
                </a:lnTo>
                <a:lnTo>
                  <a:pt x="64754" y="129938"/>
                </a:lnTo>
                <a:lnTo>
                  <a:pt x="106024" y="120471"/>
                </a:lnTo>
                <a:lnTo>
                  <a:pt x="884576" y="120473"/>
                </a:lnTo>
                <a:lnTo>
                  <a:pt x="925845" y="111006"/>
                </a:lnTo>
                <a:lnTo>
                  <a:pt x="959546" y="85187"/>
                </a:lnTo>
                <a:lnTo>
                  <a:pt x="982268" y="46893"/>
                </a:lnTo>
                <a:lnTo>
                  <a:pt x="990600" y="0"/>
                </a:lnTo>
                <a:lnTo>
                  <a:pt x="998931" y="46893"/>
                </a:lnTo>
                <a:lnTo>
                  <a:pt x="1021653" y="85187"/>
                </a:lnTo>
                <a:lnTo>
                  <a:pt x="1055354" y="111006"/>
                </a:lnTo>
                <a:lnTo>
                  <a:pt x="1096623" y="120473"/>
                </a:lnTo>
                <a:lnTo>
                  <a:pt x="1875176" y="120473"/>
                </a:lnTo>
                <a:lnTo>
                  <a:pt x="1916445" y="129941"/>
                </a:lnTo>
                <a:lnTo>
                  <a:pt x="1950146" y="155759"/>
                </a:lnTo>
                <a:lnTo>
                  <a:pt x="1972868" y="194053"/>
                </a:lnTo>
                <a:lnTo>
                  <a:pt x="1981200" y="240947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033" y="1176020"/>
            <a:ext cx="1095946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C1515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 we make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Markov assumption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sz="24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𝑥</a:t>
            </a:r>
            <a:r>
              <a:rPr kumimoji="0" sz="2700" b="0" i="0" u="none" strike="noStrike" kern="1200" cap="none" spc="23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</a:t>
            </a:r>
            <a:r>
              <a:rPr kumimoji="0" lang="en-US" sz="2700" b="0" i="0" u="none" strike="noStrike" kern="1200" cap="none" spc="23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t+1</a:t>
            </a:r>
            <a:r>
              <a:rPr kumimoji="0" sz="2700" b="0" i="0" u="none" strike="noStrike" kern="1200" cap="none" spc="23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depends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 on the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preceding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n-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691639" marR="0" lvl="0" indent="0" algn="ctr" defTabSz="914400" rtl="0" eaLnBrk="1" fontAlgn="auto" latinLnBrk="0" hangingPunct="1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297180" lvl="0" indent="0" algn="r" defTabSz="914400" rtl="0" eaLnBrk="1" fontAlgn="auto" latinLnBrk="0" hangingPunct="1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ssu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9576" y="3302536"/>
            <a:ext cx="3175635" cy="415925"/>
          </a:xfrm>
          <a:custGeom>
            <a:avLst/>
            <a:gdLst/>
            <a:ahLst/>
            <a:cxnLst/>
            <a:rect l="l" t="t" r="r" b="b"/>
            <a:pathLst>
              <a:path w="3175634" h="415925">
                <a:moveTo>
                  <a:pt x="0" y="0"/>
                </a:moveTo>
                <a:lnTo>
                  <a:pt x="3175183" y="0"/>
                </a:lnTo>
                <a:lnTo>
                  <a:pt x="3175183" y="415692"/>
                </a:lnTo>
                <a:lnTo>
                  <a:pt x="0" y="41569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9948" y="3288445"/>
            <a:ext cx="1240155" cy="250190"/>
          </a:xfrm>
          <a:custGeom>
            <a:avLst/>
            <a:gdLst/>
            <a:ahLst/>
            <a:cxnLst/>
            <a:rect l="l" t="t" r="r" b="b"/>
            <a:pathLst>
              <a:path w="1240154" h="250189">
                <a:moveTo>
                  <a:pt x="1152720" y="221824"/>
                </a:moveTo>
                <a:lnTo>
                  <a:pt x="1147986" y="250004"/>
                </a:lnTo>
                <a:lnTo>
                  <a:pt x="1232263" y="224191"/>
                </a:lnTo>
                <a:lnTo>
                  <a:pt x="1166811" y="224191"/>
                </a:lnTo>
                <a:lnTo>
                  <a:pt x="1152720" y="221824"/>
                </a:lnTo>
                <a:close/>
              </a:path>
              <a:path w="1240154" h="250189">
                <a:moveTo>
                  <a:pt x="1157454" y="193644"/>
                </a:moveTo>
                <a:lnTo>
                  <a:pt x="1152720" y="221824"/>
                </a:lnTo>
                <a:lnTo>
                  <a:pt x="1166811" y="224191"/>
                </a:lnTo>
                <a:lnTo>
                  <a:pt x="1171544" y="196011"/>
                </a:lnTo>
                <a:lnTo>
                  <a:pt x="1157454" y="193644"/>
                </a:lnTo>
                <a:close/>
              </a:path>
              <a:path w="1240154" h="250189">
                <a:moveTo>
                  <a:pt x="1162188" y="165464"/>
                </a:moveTo>
                <a:lnTo>
                  <a:pt x="1157454" y="193644"/>
                </a:lnTo>
                <a:lnTo>
                  <a:pt x="1171544" y="196011"/>
                </a:lnTo>
                <a:lnTo>
                  <a:pt x="1166811" y="224191"/>
                </a:lnTo>
                <a:lnTo>
                  <a:pt x="1232263" y="224191"/>
                </a:lnTo>
                <a:lnTo>
                  <a:pt x="1239627" y="221936"/>
                </a:lnTo>
                <a:lnTo>
                  <a:pt x="1162188" y="165464"/>
                </a:lnTo>
                <a:close/>
              </a:path>
              <a:path w="1240154" h="250189">
                <a:moveTo>
                  <a:pt x="4734" y="0"/>
                </a:moveTo>
                <a:lnTo>
                  <a:pt x="0" y="28180"/>
                </a:lnTo>
                <a:lnTo>
                  <a:pt x="1152720" y="221824"/>
                </a:lnTo>
                <a:lnTo>
                  <a:pt x="1157454" y="193644"/>
                </a:lnTo>
                <a:lnTo>
                  <a:pt x="4734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7195" y="3138932"/>
            <a:ext cx="158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a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n-gram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0620" y="3718228"/>
            <a:ext cx="2490470" cy="369570"/>
          </a:xfrm>
          <a:custGeom>
            <a:avLst/>
            <a:gdLst/>
            <a:ahLst/>
            <a:cxnLst/>
            <a:rect l="l" t="t" r="r" b="b"/>
            <a:pathLst>
              <a:path w="2490470" h="369570">
                <a:moveTo>
                  <a:pt x="0" y="0"/>
                </a:moveTo>
                <a:lnTo>
                  <a:pt x="2490142" y="0"/>
                </a:lnTo>
                <a:lnTo>
                  <a:pt x="2490142" y="369226"/>
                </a:lnTo>
                <a:lnTo>
                  <a:pt x="0" y="36922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1155" y="3865059"/>
            <a:ext cx="1270000" cy="126364"/>
          </a:xfrm>
          <a:custGeom>
            <a:avLst/>
            <a:gdLst/>
            <a:ahLst/>
            <a:cxnLst/>
            <a:rect l="l" t="t" r="r" b="b"/>
            <a:pathLst>
              <a:path w="1270000" h="126364">
                <a:moveTo>
                  <a:pt x="1183052" y="28526"/>
                </a:moveTo>
                <a:lnTo>
                  <a:pt x="0" y="97753"/>
                </a:lnTo>
                <a:lnTo>
                  <a:pt x="1670" y="126279"/>
                </a:lnTo>
                <a:lnTo>
                  <a:pt x="1184721" y="57053"/>
                </a:lnTo>
                <a:lnTo>
                  <a:pt x="1183052" y="28526"/>
                </a:lnTo>
                <a:close/>
              </a:path>
              <a:path w="1270000" h="126364">
                <a:moveTo>
                  <a:pt x="1245942" y="27692"/>
                </a:moveTo>
                <a:lnTo>
                  <a:pt x="1197314" y="27692"/>
                </a:lnTo>
                <a:lnTo>
                  <a:pt x="1198982" y="56219"/>
                </a:lnTo>
                <a:lnTo>
                  <a:pt x="1184721" y="57053"/>
                </a:lnTo>
                <a:lnTo>
                  <a:pt x="1186390" y="85578"/>
                </a:lnTo>
                <a:lnTo>
                  <a:pt x="1269465" y="37782"/>
                </a:lnTo>
                <a:lnTo>
                  <a:pt x="1245942" y="27692"/>
                </a:lnTo>
                <a:close/>
              </a:path>
              <a:path w="1270000" h="126364">
                <a:moveTo>
                  <a:pt x="1197314" y="27692"/>
                </a:moveTo>
                <a:lnTo>
                  <a:pt x="1183052" y="28526"/>
                </a:lnTo>
                <a:lnTo>
                  <a:pt x="1184721" y="57053"/>
                </a:lnTo>
                <a:lnTo>
                  <a:pt x="1198982" y="56219"/>
                </a:lnTo>
                <a:lnTo>
                  <a:pt x="1197314" y="27692"/>
                </a:lnTo>
                <a:close/>
              </a:path>
              <a:path w="1270000" h="126364">
                <a:moveTo>
                  <a:pt x="1181383" y="0"/>
                </a:moveTo>
                <a:lnTo>
                  <a:pt x="1183052" y="28526"/>
                </a:lnTo>
                <a:lnTo>
                  <a:pt x="1197314" y="27692"/>
                </a:lnTo>
                <a:lnTo>
                  <a:pt x="1245942" y="27692"/>
                </a:lnTo>
                <a:lnTo>
                  <a:pt x="1181383" y="0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4348" y="3812540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a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(n-1)-gram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952" y="4423155"/>
            <a:ext cx="9245600" cy="192976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Question: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get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-gram and (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-1)-gram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probabilities?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Answer: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counting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 in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corpus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text!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37425" marR="5080" lvl="0" indent="645160" algn="r" defTabSz="914400" rtl="0" eaLnBrk="1" fontAlgn="auto" latinLnBrk="0" hangingPunct="1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  app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xi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5913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n-gram </a:t>
            </a:r>
            <a:r>
              <a:rPr spc="-10" dirty="0"/>
              <a:t>Language </a:t>
            </a:r>
            <a:r>
              <a:rPr spc="-5" dirty="0"/>
              <a:t>Models: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952" y="1113028"/>
            <a:ext cx="5895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Suppose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learning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4-gram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 Model.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114" y="1684689"/>
            <a:ext cx="4015740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the proctor started the clock,</a:t>
            </a:r>
            <a:r>
              <a:rPr kumimoji="0" sz="22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595" y="1871132"/>
            <a:ext cx="4084954" cy="0"/>
          </a:xfrm>
          <a:custGeom>
            <a:avLst/>
            <a:gdLst/>
            <a:ahLst/>
            <a:cxnLst/>
            <a:rect l="l" t="t" r="r" b="b"/>
            <a:pathLst>
              <a:path w="4084954">
                <a:moveTo>
                  <a:pt x="0" y="0"/>
                </a:moveTo>
                <a:lnTo>
                  <a:pt x="4084493" y="1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3653" y="1988820"/>
            <a:ext cx="764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discard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023" y="2016716"/>
            <a:ext cx="2421890" cy="241300"/>
          </a:xfrm>
          <a:custGeom>
            <a:avLst/>
            <a:gdLst/>
            <a:ahLst/>
            <a:cxnLst/>
            <a:rect l="l" t="t" r="r" b="b"/>
            <a:pathLst>
              <a:path w="2421890" h="241300">
                <a:moveTo>
                  <a:pt x="2421467" y="0"/>
                </a:moveTo>
                <a:lnTo>
                  <a:pt x="2413135" y="46893"/>
                </a:lnTo>
                <a:lnTo>
                  <a:pt x="2390413" y="85186"/>
                </a:lnTo>
                <a:lnTo>
                  <a:pt x="2356712" y="111005"/>
                </a:lnTo>
                <a:lnTo>
                  <a:pt x="2315443" y="120472"/>
                </a:lnTo>
                <a:lnTo>
                  <a:pt x="1316757" y="120472"/>
                </a:lnTo>
                <a:lnTo>
                  <a:pt x="1275488" y="129939"/>
                </a:lnTo>
                <a:lnTo>
                  <a:pt x="1241787" y="155758"/>
                </a:lnTo>
                <a:lnTo>
                  <a:pt x="1219065" y="194051"/>
                </a:lnTo>
                <a:lnTo>
                  <a:pt x="1210734" y="240945"/>
                </a:lnTo>
                <a:lnTo>
                  <a:pt x="1202402" y="194051"/>
                </a:lnTo>
                <a:lnTo>
                  <a:pt x="1179680" y="155758"/>
                </a:lnTo>
                <a:lnTo>
                  <a:pt x="1145979" y="129939"/>
                </a:lnTo>
                <a:lnTo>
                  <a:pt x="1104710" y="120472"/>
                </a:lnTo>
                <a:lnTo>
                  <a:pt x="106023" y="120472"/>
                </a:lnTo>
                <a:lnTo>
                  <a:pt x="64754" y="111005"/>
                </a:lnTo>
                <a:lnTo>
                  <a:pt x="31053" y="85186"/>
                </a:lnTo>
                <a:lnTo>
                  <a:pt x="8331" y="46893"/>
                </a:lnTo>
                <a:lnTo>
                  <a:pt x="0" y="0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0008" y="1658620"/>
            <a:ext cx="324612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32785" algn="l"/>
              </a:tabLst>
              <a:defRPr/>
            </a:pPr>
            <a:r>
              <a:rPr kumimoji="0" sz="2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</a:t>
            </a:r>
            <a:r>
              <a:rPr kumimoji="0" sz="22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28930" marR="0" lvl="0" indent="0" algn="l" defTabSz="914400" rtl="0" eaLnBrk="1" fontAlgn="auto" latinLnBrk="0" hangingPunct="1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condition 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952" y="4073652"/>
            <a:ext cx="5646420" cy="2223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example, suppose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in the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corpus: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opened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their”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occurred 1000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opened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books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” occurred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400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FF07EB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books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their) =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0.4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“students opened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”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occurred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7EB"/>
              </a:buClr>
              <a:buSzTx/>
              <a:buFont typeface="Times New Roman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P(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students opened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their) =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30E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8788" y="3024406"/>
            <a:ext cx="7036185" cy="61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02153" y="4895505"/>
            <a:ext cx="241300" cy="1432560"/>
          </a:xfrm>
          <a:custGeom>
            <a:avLst/>
            <a:gdLst/>
            <a:ahLst/>
            <a:cxnLst/>
            <a:rect l="l" t="t" r="r" b="b"/>
            <a:pathLst>
              <a:path w="241300" h="1432560">
                <a:moveTo>
                  <a:pt x="1" y="0"/>
                </a:moveTo>
                <a:lnTo>
                  <a:pt x="46895" y="8331"/>
                </a:lnTo>
                <a:lnTo>
                  <a:pt x="85189" y="31053"/>
                </a:lnTo>
                <a:lnTo>
                  <a:pt x="111007" y="64754"/>
                </a:lnTo>
                <a:lnTo>
                  <a:pt x="120474" y="106023"/>
                </a:lnTo>
                <a:lnTo>
                  <a:pt x="120473" y="610048"/>
                </a:lnTo>
                <a:lnTo>
                  <a:pt x="129940" y="651316"/>
                </a:lnTo>
                <a:lnTo>
                  <a:pt x="155759" y="685017"/>
                </a:lnTo>
                <a:lnTo>
                  <a:pt x="194052" y="707739"/>
                </a:lnTo>
                <a:lnTo>
                  <a:pt x="240946" y="716071"/>
                </a:lnTo>
                <a:lnTo>
                  <a:pt x="194052" y="724402"/>
                </a:lnTo>
                <a:lnTo>
                  <a:pt x="155759" y="747124"/>
                </a:lnTo>
                <a:lnTo>
                  <a:pt x="129940" y="780825"/>
                </a:lnTo>
                <a:lnTo>
                  <a:pt x="120473" y="822094"/>
                </a:lnTo>
                <a:lnTo>
                  <a:pt x="120473" y="1326119"/>
                </a:lnTo>
                <a:lnTo>
                  <a:pt x="111005" y="1367387"/>
                </a:lnTo>
                <a:lnTo>
                  <a:pt x="85187" y="1401088"/>
                </a:lnTo>
                <a:lnTo>
                  <a:pt x="46893" y="1423810"/>
                </a:lnTo>
                <a:lnTo>
                  <a:pt x="0" y="1432142"/>
                </a:lnTo>
              </a:path>
            </a:pathLst>
          </a:custGeom>
          <a:ln w="28575">
            <a:solidFill>
              <a:srgbClr val="FF07E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1839" y="5277611"/>
            <a:ext cx="2701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have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discarded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“proctor”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07EB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context?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98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1347</Words>
  <Application>Microsoft Office PowerPoint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Times New Roman</vt:lpstr>
      <vt:lpstr>Wingdings</vt:lpstr>
      <vt:lpstr>1_Office Theme</vt:lpstr>
      <vt:lpstr>2_Office Theme</vt:lpstr>
      <vt:lpstr>Language Models</vt:lpstr>
      <vt:lpstr>Language Modeling</vt:lpstr>
      <vt:lpstr>Language Modeling</vt:lpstr>
      <vt:lpstr>You use Language Models every day!</vt:lpstr>
      <vt:lpstr>You use Language Models every day!</vt:lpstr>
      <vt:lpstr>n-gram Language Models</vt:lpstr>
      <vt:lpstr>n-gram Language Models</vt:lpstr>
      <vt:lpstr>n-gram Language Models</vt:lpstr>
      <vt:lpstr>n-gram Language Models: Example</vt:lpstr>
      <vt:lpstr>Sparsity Problems with n-gram Language Models</vt:lpstr>
      <vt:lpstr>Storage Problems with n-gram Language Models</vt:lpstr>
      <vt:lpstr>n-gram Language Models in practice</vt:lpstr>
      <vt:lpstr>Generating text with a n-gram Language Model</vt:lpstr>
      <vt:lpstr>Generating text with a n-gram Language Model</vt:lpstr>
      <vt:lpstr>Generating text with a n-gram Language Model</vt:lpstr>
      <vt:lpstr>Generating text with a n-gram Language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build a neural Language Model?</vt:lpstr>
      <vt:lpstr>A fixed-window neural Language Model</vt:lpstr>
      <vt:lpstr>A fixed-window neural Language Model</vt:lpstr>
      <vt:lpstr>A fixed-window neural Language Model</vt:lpstr>
      <vt:lpstr>Evaluating Language Models</vt:lpstr>
      <vt:lpstr>Cross Entropy Loss</vt:lpstr>
      <vt:lpstr>RNNs have greatly improved perplexity</vt:lpstr>
      <vt:lpstr>PowerPoint Presentation</vt:lpstr>
      <vt:lpstr>Why should we care about Language Modeling?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Mohammad RashidKhan</dc:creator>
  <cp:lastModifiedBy>Mohammad RashidKhan</cp:lastModifiedBy>
  <cp:revision>4</cp:revision>
  <dcterms:created xsi:type="dcterms:W3CDTF">2022-06-10T13:44:39Z</dcterms:created>
  <dcterms:modified xsi:type="dcterms:W3CDTF">2022-06-11T09:03:35Z</dcterms:modified>
</cp:coreProperties>
</file>